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70" r:id="rId3"/>
    <p:sldMasterId id="2147483681" r:id="rId4"/>
    <p:sldMasterId id="2147483692" r:id="rId5"/>
    <p:sldMasterId id="2147483703" r:id="rId6"/>
  </p:sldMasterIdLst>
  <p:notesMasterIdLst>
    <p:notesMasterId r:id="rId29"/>
  </p:notesMasterIdLst>
  <p:handoutMasterIdLst>
    <p:handoutMasterId r:id="rId30"/>
  </p:handoutMasterIdLst>
  <p:sldIdLst>
    <p:sldId id="375" r:id="rId7"/>
    <p:sldId id="447" r:id="rId8"/>
    <p:sldId id="471" r:id="rId9"/>
    <p:sldId id="468" r:id="rId10"/>
    <p:sldId id="405" r:id="rId11"/>
    <p:sldId id="456" r:id="rId12"/>
    <p:sldId id="479" r:id="rId13"/>
    <p:sldId id="412" r:id="rId14"/>
    <p:sldId id="473" r:id="rId15"/>
    <p:sldId id="474" r:id="rId16"/>
    <p:sldId id="451" r:id="rId17"/>
    <p:sldId id="476" r:id="rId18"/>
    <p:sldId id="441" r:id="rId19"/>
    <p:sldId id="477" r:id="rId20"/>
    <p:sldId id="444" r:id="rId21"/>
    <p:sldId id="470" r:id="rId22"/>
    <p:sldId id="480" r:id="rId23"/>
    <p:sldId id="481" r:id="rId24"/>
    <p:sldId id="455" r:id="rId25"/>
    <p:sldId id="478" r:id="rId26"/>
    <p:sldId id="482" r:id="rId27"/>
    <p:sldId id="483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6">
          <p15:clr>
            <a:srgbClr val="A4A3A4"/>
          </p15:clr>
        </p15:guide>
        <p15:guide id="2" orient="horz" pos="108">
          <p15:clr>
            <a:srgbClr val="A4A3A4"/>
          </p15:clr>
        </p15:guide>
        <p15:guide id="3" orient="horz" pos="843">
          <p15:clr>
            <a:srgbClr val="A4A3A4"/>
          </p15:clr>
        </p15:guide>
        <p15:guide id="4" orient="horz" pos="773">
          <p15:clr>
            <a:srgbClr val="A4A3A4"/>
          </p15:clr>
        </p15:guide>
        <p15:guide id="5" pos="188">
          <p15:clr>
            <a:srgbClr val="A4A3A4"/>
          </p15:clr>
        </p15:guide>
        <p15:guide id="6" pos="383">
          <p15:clr>
            <a:srgbClr val="A4A3A4"/>
          </p15:clr>
        </p15:guide>
        <p15:guide id="7" pos="45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FF7"/>
    <a:srgbClr val="E2F2E3"/>
    <a:srgbClr val="FEFCFE"/>
    <a:srgbClr val="FFFFFF"/>
    <a:srgbClr val="F4EEF8"/>
    <a:srgbClr val="EADEF2"/>
    <a:srgbClr val="E7D8F0"/>
    <a:srgbClr val="DFD6F0"/>
    <a:srgbClr val="ECDAEC"/>
    <a:srgbClr val="ECFA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6195" autoAdjust="0"/>
  </p:normalViewPr>
  <p:slideViewPr>
    <p:cSldViewPr snapToGrid="0" showGuides="1">
      <p:cViewPr varScale="1">
        <p:scale>
          <a:sx n="143" d="100"/>
          <a:sy n="143" d="100"/>
        </p:scale>
        <p:origin x="732" y="114"/>
      </p:cViewPr>
      <p:guideLst>
        <p:guide orient="horz" pos="2106"/>
        <p:guide orient="horz" pos="108"/>
        <p:guide orient="horz" pos="843"/>
        <p:guide orient="horz" pos="773"/>
        <p:guide pos="188"/>
        <p:guide pos="383"/>
        <p:guide pos="45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850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61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526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493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920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354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743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772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208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9789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57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589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391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494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450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778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24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98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72000" y="367663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339" y="4767263"/>
            <a:ext cx="2057400" cy="273844"/>
          </a:xfrm>
        </p:spPr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339" y="4767263"/>
            <a:ext cx="2057400" cy="273844"/>
          </a:xfrm>
        </p:spPr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339" y="4767263"/>
            <a:ext cx="2057400" cy="273844"/>
          </a:xfrm>
        </p:spPr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060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913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729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2215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418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9330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746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8451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919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796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715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t>2022/2/7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itchFamily="49" charset="-122"/>
          <a:ea typeface="黑体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13"/>
        </a:buBlip>
        <a:defRPr sz="18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6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43b0b666162d5091e99408233c67273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 flipV="1">
            <a:off x="7671912" y="0"/>
            <a:ext cx="1472089" cy="1842135"/>
          </a:xfrm>
          <a:prstGeom prst="rect">
            <a:avLst/>
          </a:prstGeom>
        </p:spPr>
      </p:pic>
      <p:pic>
        <p:nvPicPr>
          <p:cNvPr id="13" name="图片 12" descr="43b0b666162d5091e99408233c6727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96578" cy="395763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161062" y="626879"/>
            <a:ext cx="4858801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300" dirty="0">
                <a:solidFill>
                  <a:srgbClr val="FF0000"/>
                </a:solidFill>
              </a:rPr>
              <a:t>人教</a:t>
            </a:r>
            <a:r>
              <a:rPr lang="en-US" altLang="zh-CN" sz="3300" dirty="0">
                <a:solidFill>
                  <a:srgbClr val="FF0000"/>
                </a:solidFill>
              </a:rPr>
              <a:t>·</a:t>
            </a:r>
            <a:r>
              <a:rPr lang="zh-CN" altLang="en-US" sz="3300" dirty="0">
                <a:solidFill>
                  <a:srgbClr val="FF0000"/>
                </a:solidFill>
              </a:rPr>
              <a:t>九年级（下册）</a:t>
            </a:r>
          </a:p>
        </p:txBody>
      </p:sp>
      <p:sp>
        <p:nvSpPr>
          <p:cNvPr id="8" name="文本框 6"/>
          <p:cNvSpPr txBox="1"/>
          <p:nvPr/>
        </p:nvSpPr>
        <p:spPr>
          <a:xfrm>
            <a:off x="2036926" y="1642995"/>
            <a:ext cx="7107071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  <a:cs typeface="楷体" panose="02010609060101010101" charset="-122"/>
              </a:rPr>
              <a:t>梅岭三章</a:t>
            </a:r>
          </a:p>
        </p:txBody>
      </p:sp>
      <p:sp>
        <p:nvSpPr>
          <p:cNvPr id="9" name="文本框 7"/>
          <p:cNvSpPr txBox="1"/>
          <p:nvPr/>
        </p:nvSpPr>
        <p:spPr>
          <a:xfrm>
            <a:off x="4224773" y="2907096"/>
            <a:ext cx="273137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  <a:cs typeface="楷体" panose="02010609060101010101" charset="-122"/>
              </a:rPr>
              <a:t>作者：陈毅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4182149"/>
            <a:ext cx="9143998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自主探究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10"/>
          <p:cNvSpPr txBox="1"/>
          <p:nvPr/>
        </p:nvSpPr>
        <p:spPr>
          <a:xfrm>
            <a:off x="875927" y="263495"/>
            <a:ext cx="95287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疏通内容</a:t>
            </a:r>
          </a:p>
        </p:txBody>
      </p:sp>
      <p:sp>
        <p:nvSpPr>
          <p:cNvPr id="8" name="文本框 3"/>
          <p:cNvSpPr txBox="1">
            <a:spLocks noChangeArrowheads="1"/>
          </p:cNvSpPr>
          <p:nvPr/>
        </p:nvSpPr>
        <p:spPr bwMode="auto">
          <a:xfrm>
            <a:off x="2004994" y="437495"/>
            <a:ext cx="5314148" cy="9002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spc="450" dirty="0">
                <a:solidFill>
                  <a:schemeClr val="accent5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诗句中“招”“斩”两个动词，具有什么样的表现力量？“旌旗”用了什么修辞手法，具有怎样的表现力？</a:t>
            </a:r>
            <a:endParaRPr lang="zh-CN" altLang="zh-CN" b="1" spc="450" dirty="0">
              <a:solidFill>
                <a:schemeClr val="accent5">
                  <a:lumMod val="50000"/>
                </a:schemeClr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58268" y="1584440"/>
            <a:ext cx="7830000" cy="2577662"/>
          </a:xfrm>
          <a:prstGeom prst="roundRect">
            <a:avLst>
              <a:gd name="adj" fmla="val 1472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3"/>
          <p:cNvSpPr txBox="1">
            <a:spLocks noChangeArrowheads="1"/>
          </p:cNvSpPr>
          <p:nvPr/>
        </p:nvSpPr>
        <p:spPr bwMode="auto">
          <a:xfrm>
            <a:off x="808632" y="1722521"/>
            <a:ext cx="7584743" cy="22852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“</a:t>
            </a:r>
            <a:r>
              <a: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招”表示要把在不同战场、不同时间牺牲的部下的英魂召集起来，空间广阔、声势浩大。“旌旗”原指旗帜，这里运用</a:t>
            </a:r>
            <a:r>
              <a:rPr lang="zh-CN" altLang="en-US" sz="2400" b="1" spc="225" dirty="0">
                <a:solidFill>
                  <a:srgbClr val="FF0000"/>
                </a:solidFill>
                <a:latin typeface="+mn-ea"/>
              </a:rPr>
              <a:t>借代修辞手法</a:t>
            </a:r>
            <a:r>
              <a: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，借代部队，表现出部队的昂扬士气、浩大声势。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自主探究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/>
          <p:nvPr/>
        </p:nvSpPr>
        <p:spPr>
          <a:xfrm>
            <a:off x="875927" y="263495"/>
            <a:ext cx="92429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疏通内容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579382" y="1548970"/>
            <a:ext cx="7993119" cy="2518536"/>
          </a:xfrm>
          <a:prstGeom prst="roundRect">
            <a:avLst>
              <a:gd name="adj" fmla="val 14721"/>
            </a:avLst>
          </a:prstGeom>
          <a:solidFill>
            <a:srgbClr val="ECFA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3"/>
          <p:cNvSpPr txBox="1">
            <a:spLocks noChangeArrowheads="1"/>
          </p:cNvSpPr>
          <p:nvPr/>
        </p:nvSpPr>
        <p:spPr bwMode="auto">
          <a:xfrm>
            <a:off x="869874" y="1683869"/>
            <a:ext cx="7359727" cy="22852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 “飞”这个动词形象地表现出捷报轻快地传来、接连地传来，</a:t>
            </a:r>
            <a:r>
              <a:rPr lang="zh-CN" altLang="en-US" sz="2400" b="1" spc="225" dirty="0">
                <a:solidFill>
                  <a:srgbClr val="FF0000"/>
                </a:solidFill>
                <a:latin typeface="+mn-ea"/>
              </a:rPr>
              <a:t>富有感情色彩</a:t>
            </a:r>
            <a:r>
              <a: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。“烽烟”原指边境报警的烟火，这里运用</a:t>
            </a:r>
            <a:r>
              <a:rPr lang="zh-CN" altLang="en-US" sz="2400" b="1" spc="225" dirty="0">
                <a:solidFill>
                  <a:srgbClr val="FF0000"/>
                </a:solidFill>
                <a:latin typeface="+mn-ea"/>
              </a:rPr>
              <a:t>借代修辞手法</a:t>
            </a:r>
            <a:r>
              <a: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，借指战争，表现出革命战争的如火如荼。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886359" y="437086"/>
            <a:ext cx="5468258" cy="9002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spc="225" dirty="0">
                <a:solidFill>
                  <a:schemeClr val="accent3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诗句中的“飞”这个动词具有什么样的表现力？“南国烽烟”一句用了什么修辞手法，具有什么样的表现力？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614861" y="1596259"/>
            <a:ext cx="7874876" cy="2755024"/>
          </a:xfrm>
          <a:prstGeom prst="roundRect">
            <a:avLst>
              <a:gd name="adj" fmla="val 14721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自主探究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3"/>
          <p:cNvSpPr txBox="1">
            <a:spLocks noChangeArrowheads="1"/>
          </p:cNvSpPr>
          <p:nvPr/>
        </p:nvSpPr>
        <p:spPr bwMode="auto">
          <a:xfrm>
            <a:off x="798926" y="1697116"/>
            <a:ext cx="7596210" cy="2562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“应”这个副词，表现出反动统治应该有个尽头，信念坚定，感情充沛。“血雨腥风”原指像血色的雨、带腥味的风，用</a:t>
            </a:r>
            <a:r>
              <a:rPr lang="zh-CN" altLang="en-US" sz="1800" b="1" spc="225" dirty="0">
                <a:solidFill>
                  <a:srgbClr val="FF0000"/>
                </a:solidFill>
                <a:latin typeface="+mn-ea"/>
              </a:rPr>
              <a:t>借喻修辞手法</a:t>
            </a:r>
            <a:r>
              <a:rPr lang="zh-CN" altLang="en-US" sz="18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，借喻反动统治，表现出反动统治的无比残酷。“取义成仁”即“舍生取义”“杀身成仁”，原为孔孟提出的道德标准，这里运用</a:t>
            </a:r>
            <a:r>
              <a:rPr lang="zh-CN" altLang="en-US" sz="1800" b="1" spc="225" dirty="0">
                <a:solidFill>
                  <a:srgbClr val="FF0000"/>
                </a:solidFill>
                <a:latin typeface="+mn-ea"/>
              </a:rPr>
              <a:t>引用的修辞手法</a:t>
            </a:r>
            <a:r>
              <a:rPr lang="zh-CN" altLang="en-US" sz="18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，表现为真理而牺牲的决心。“自由花”为虚构的花名，这里运用</a:t>
            </a:r>
            <a:r>
              <a:rPr lang="zh-CN" altLang="en-US" sz="1800" b="1" spc="225" dirty="0">
                <a:solidFill>
                  <a:srgbClr val="FF0000"/>
                </a:solidFill>
                <a:latin typeface="+mn-ea"/>
              </a:rPr>
              <a:t>借喻修辞手法</a:t>
            </a:r>
            <a:r>
              <a:rPr lang="zh-CN" altLang="en-US" sz="18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，借喻革命理想。</a:t>
            </a:r>
          </a:p>
        </p:txBody>
      </p:sp>
      <p:sp>
        <p:nvSpPr>
          <p:cNvPr id="6" name="矩形 5"/>
          <p:cNvSpPr/>
          <p:nvPr/>
        </p:nvSpPr>
        <p:spPr>
          <a:xfrm>
            <a:off x="1768118" y="437085"/>
            <a:ext cx="5740209" cy="9002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spc="225" dirty="0">
                <a:solidFill>
                  <a:schemeClr val="accent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第三章诗句中的“应”这个副词具有什么样的表现力？“血雨腥风”“取义成仁”“自由花”各运用了什么修辞手法，具有怎样的表现力？</a:t>
            </a:r>
          </a:p>
        </p:txBody>
      </p:sp>
      <p:sp>
        <p:nvSpPr>
          <p:cNvPr id="8" name="文本框 10"/>
          <p:cNvSpPr txBox="1"/>
          <p:nvPr/>
        </p:nvSpPr>
        <p:spPr>
          <a:xfrm>
            <a:off x="875927" y="263495"/>
            <a:ext cx="89219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疏通内容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合作探究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/>
          <p:nvPr/>
        </p:nvSpPr>
        <p:spPr>
          <a:xfrm>
            <a:off x="875927" y="263495"/>
            <a:ext cx="92429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探究旨意</a:t>
            </a:r>
          </a:p>
        </p:txBody>
      </p:sp>
      <p:sp>
        <p:nvSpPr>
          <p:cNvPr id="5" name="矩形 4"/>
          <p:cNvSpPr/>
          <p:nvPr/>
        </p:nvSpPr>
        <p:spPr>
          <a:xfrm>
            <a:off x="1957300" y="614450"/>
            <a:ext cx="5208128" cy="62324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en-US" altLang="zh-CN" sz="1800" b="1" spc="225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1800" b="1" spc="225" dirty="0">
                <a:latin typeface="宋体" pitchFamily="2" charset="-122"/>
                <a:ea typeface="宋体" pitchFamily="2" charset="-122"/>
              </a:rPr>
              <a:t>这三首诗在表达旨意的侧重点上有何不同？</a:t>
            </a:r>
            <a:endParaRPr lang="en-US" altLang="zh-CN" sz="1800" b="1" spc="225" dirty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1800" b="1" spc="225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1800" b="1" spc="225" dirty="0">
                <a:latin typeface="宋体" pitchFamily="2" charset="-122"/>
                <a:ea typeface="宋体" pitchFamily="2" charset="-122"/>
              </a:rPr>
              <a:t>讨论：这三首诗各自突出了什么意旨？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21477" y="1504973"/>
            <a:ext cx="7907319" cy="715581"/>
            <a:chOff x="2081086" y="2006631"/>
            <a:chExt cx="10543092" cy="954107"/>
          </a:xfrm>
        </p:grpSpPr>
        <p:sp>
          <p:nvSpPr>
            <p:cNvPr id="18" name="矩形 17"/>
            <p:cNvSpPr/>
            <p:nvPr/>
          </p:nvSpPr>
          <p:spPr>
            <a:xfrm>
              <a:off x="2388055" y="2006631"/>
              <a:ext cx="1023612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b="1" spc="225" dirty="0">
                  <a:latin typeface="宋体" pitchFamily="2" charset="-122"/>
                  <a:ea typeface="宋体" pitchFamily="2" charset="-122"/>
                </a:rPr>
                <a:t>第一章：抚今，重在情，豪情满怀抒胸臆。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2081086" y="2349067"/>
              <a:ext cx="216000" cy="21600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宋体" pitchFamily="2" charset="-122"/>
                <a:ea typeface="宋体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21477" y="2342594"/>
            <a:ext cx="7907319" cy="715581"/>
            <a:chOff x="2081086" y="3123457"/>
            <a:chExt cx="10543092" cy="954107"/>
          </a:xfrm>
        </p:grpSpPr>
        <p:sp>
          <p:nvSpPr>
            <p:cNvPr id="24" name="矩形 23"/>
            <p:cNvSpPr/>
            <p:nvPr/>
          </p:nvSpPr>
          <p:spPr>
            <a:xfrm>
              <a:off x="2388055" y="3123457"/>
              <a:ext cx="1023612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b="1" spc="225" dirty="0">
                  <a:latin typeface="宋体" pitchFamily="2" charset="-122"/>
                  <a:ea typeface="宋体" pitchFamily="2" charset="-122"/>
                </a:rPr>
                <a:t>第二章：追昔，重在志，壮志未酬勉诸君。</a:t>
              </a:r>
            </a:p>
          </p:txBody>
        </p:sp>
        <p:sp>
          <p:nvSpPr>
            <p:cNvPr id="25" name="椭圆 24"/>
            <p:cNvSpPr/>
            <p:nvPr/>
          </p:nvSpPr>
          <p:spPr>
            <a:xfrm>
              <a:off x="2081086" y="3469397"/>
              <a:ext cx="216000" cy="21600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宋体" pitchFamily="2" charset="-122"/>
                <a:ea typeface="宋体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21477" y="3193198"/>
            <a:ext cx="7907319" cy="715581"/>
            <a:chOff x="2081086" y="4257596"/>
            <a:chExt cx="10543092" cy="954107"/>
          </a:xfrm>
        </p:grpSpPr>
        <p:sp>
          <p:nvSpPr>
            <p:cNvPr id="27" name="矩形 26"/>
            <p:cNvSpPr/>
            <p:nvPr/>
          </p:nvSpPr>
          <p:spPr>
            <a:xfrm>
              <a:off x="2388055" y="4257596"/>
              <a:ext cx="1023612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b="1" spc="225" dirty="0">
                  <a:latin typeface="宋体" pitchFamily="2" charset="-122"/>
                  <a:ea typeface="宋体" pitchFamily="2" charset="-122"/>
                </a:rPr>
                <a:t>第三章：展望未来，重在义，大义凛然绘前景。</a:t>
              </a:r>
            </a:p>
          </p:txBody>
        </p:sp>
        <p:sp>
          <p:nvSpPr>
            <p:cNvPr id="28" name="椭圆 27"/>
            <p:cNvSpPr/>
            <p:nvPr/>
          </p:nvSpPr>
          <p:spPr>
            <a:xfrm>
              <a:off x="2081086" y="4607040"/>
              <a:ext cx="216000" cy="21600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宋体" pitchFamily="2" charset="-122"/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合作探究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466817" y="673572"/>
            <a:ext cx="4237640" cy="39241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这三首诗共同的主旨是什么？</a:t>
            </a:r>
          </a:p>
        </p:txBody>
      </p:sp>
      <p:sp>
        <p:nvSpPr>
          <p:cNvPr id="19" name="文本框 10"/>
          <p:cNvSpPr txBox="1"/>
          <p:nvPr/>
        </p:nvSpPr>
        <p:spPr>
          <a:xfrm>
            <a:off x="875927" y="263495"/>
            <a:ext cx="839629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探究旨意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18867" y="1471020"/>
            <a:ext cx="7666630" cy="2308324"/>
            <a:chOff x="1091822" y="1961360"/>
            <a:chExt cx="10222173" cy="3077765"/>
          </a:xfrm>
        </p:grpSpPr>
        <p:sp>
          <p:nvSpPr>
            <p:cNvPr id="22" name="矩形 21"/>
            <p:cNvSpPr/>
            <p:nvPr/>
          </p:nvSpPr>
          <p:spPr>
            <a:xfrm>
              <a:off x="1091822" y="1961360"/>
              <a:ext cx="10222173" cy="30777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pc="225" dirty="0">
                  <a:latin typeface="+mn-ea"/>
                </a:rPr>
                <a:t>    表现了无产阶级革命家陈毅同志无限忠于革命事业、誓与敌人血战到底的大无畏精神和为革命英勇献身的崇高思想境界，展示了共产主义一定要实现的崇高理想。</a:t>
              </a:r>
            </a:p>
          </p:txBody>
        </p:sp>
        <p:sp>
          <p:nvSpPr>
            <p:cNvPr id="11" name="等腰三角形 10"/>
            <p:cNvSpPr>
              <a:spLocks noChangeAspect="1"/>
            </p:cNvSpPr>
            <p:nvPr/>
          </p:nvSpPr>
          <p:spPr>
            <a:xfrm>
              <a:off x="1630196" y="2255413"/>
              <a:ext cx="324000" cy="279311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合作探究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/>
          <p:nvPr/>
        </p:nvSpPr>
        <p:spPr>
          <a:xfrm>
            <a:off x="875927" y="263495"/>
            <a:ext cx="839629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归纳特点</a:t>
            </a:r>
          </a:p>
        </p:txBody>
      </p:sp>
      <p:sp>
        <p:nvSpPr>
          <p:cNvPr id="5" name="矩形 4"/>
          <p:cNvSpPr/>
          <p:nvPr/>
        </p:nvSpPr>
        <p:spPr>
          <a:xfrm>
            <a:off x="1914283" y="696155"/>
            <a:ext cx="5353151" cy="3924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这三首诗在写作手法上各有什么特点？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506821" y="1525446"/>
            <a:ext cx="6475670" cy="646331"/>
            <a:chOff x="2459470" y="2033927"/>
            <a:chExt cx="8634227" cy="861774"/>
          </a:xfrm>
        </p:grpSpPr>
        <p:sp>
          <p:nvSpPr>
            <p:cNvPr id="12" name="矩形 11"/>
            <p:cNvSpPr/>
            <p:nvPr/>
          </p:nvSpPr>
          <p:spPr>
            <a:xfrm>
              <a:off x="2848327" y="2033927"/>
              <a:ext cx="824537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第一首：破空起笔，用词准确</a:t>
              </a:r>
              <a:r>
                <a:rPr lang="en-US" altLang="zh-CN" sz="2400" b="1" spc="225" dirty="0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斩</a:t>
              </a:r>
              <a:r>
                <a:rPr lang="en-US" altLang="zh-CN" sz="2400" b="1" spc="225" dirty="0">
                  <a:latin typeface="宋体" pitchFamily="2" charset="-122"/>
                  <a:ea typeface="宋体" pitchFamily="2" charset="-122"/>
                </a:rPr>
                <a:t>)</a:t>
              </a: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。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2459470" y="2349067"/>
              <a:ext cx="216000" cy="216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latin typeface="宋体" pitchFamily="2" charset="-122"/>
                <a:ea typeface="宋体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06821" y="2363066"/>
            <a:ext cx="6475670" cy="646331"/>
            <a:chOff x="2459470" y="3150753"/>
            <a:chExt cx="8634227" cy="861774"/>
          </a:xfrm>
        </p:grpSpPr>
        <p:sp>
          <p:nvSpPr>
            <p:cNvPr id="17" name="矩形 16"/>
            <p:cNvSpPr/>
            <p:nvPr/>
          </p:nvSpPr>
          <p:spPr>
            <a:xfrm>
              <a:off x="2848327" y="3150753"/>
              <a:ext cx="824537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第二首：语言形象，用典突出</a:t>
              </a:r>
              <a:r>
                <a:rPr lang="en-US" altLang="zh-CN" sz="2400" b="1" spc="225" dirty="0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悬、飞</a:t>
              </a:r>
              <a:r>
                <a:rPr lang="en-US" altLang="zh-CN" sz="2400" b="1" spc="225" dirty="0">
                  <a:latin typeface="宋体" pitchFamily="2" charset="-122"/>
                  <a:ea typeface="宋体" pitchFamily="2" charset="-122"/>
                </a:rPr>
                <a:t>)</a:t>
              </a: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。</a:t>
              </a:r>
            </a:p>
          </p:txBody>
        </p:sp>
        <p:sp>
          <p:nvSpPr>
            <p:cNvPr id="20" name="椭圆 19"/>
            <p:cNvSpPr/>
            <p:nvPr/>
          </p:nvSpPr>
          <p:spPr>
            <a:xfrm>
              <a:off x="2459470" y="3469397"/>
              <a:ext cx="216000" cy="216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latin typeface="宋体" pitchFamily="2" charset="-122"/>
                <a:ea typeface="宋体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06821" y="3213670"/>
            <a:ext cx="6475670" cy="646331"/>
            <a:chOff x="2459470" y="4284892"/>
            <a:chExt cx="8634227" cy="861774"/>
          </a:xfrm>
        </p:grpSpPr>
        <p:sp>
          <p:nvSpPr>
            <p:cNvPr id="22" name="矩形 21"/>
            <p:cNvSpPr/>
            <p:nvPr/>
          </p:nvSpPr>
          <p:spPr>
            <a:xfrm>
              <a:off x="2848327" y="4284892"/>
              <a:ext cx="824537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第三首：比喻精当，用笔浪漫</a:t>
              </a:r>
              <a:r>
                <a:rPr lang="en-US" altLang="zh-CN" sz="2400" b="1" spc="225" dirty="0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自由花</a:t>
              </a:r>
              <a:r>
                <a:rPr lang="en-US" altLang="zh-CN" sz="2400" b="1" spc="225" dirty="0">
                  <a:latin typeface="宋体" pitchFamily="2" charset="-122"/>
                  <a:ea typeface="宋体" pitchFamily="2" charset="-122"/>
                </a:rPr>
                <a:t>)</a:t>
              </a:r>
              <a:r>
                <a:rPr lang="zh-CN" altLang="en-US" sz="2400" b="1" spc="225" dirty="0">
                  <a:latin typeface="宋体" pitchFamily="2" charset="-122"/>
                  <a:ea typeface="宋体" pitchFamily="2" charset="-122"/>
                </a:rPr>
                <a:t>。</a:t>
              </a:r>
            </a:p>
          </p:txBody>
        </p:sp>
        <p:sp>
          <p:nvSpPr>
            <p:cNvPr id="23" name="椭圆 22"/>
            <p:cNvSpPr/>
            <p:nvPr/>
          </p:nvSpPr>
          <p:spPr>
            <a:xfrm>
              <a:off x="2459470" y="4607040"/>
              <a:ext cx="216000" cy="216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latin typeface="宋体" pitchFamily="2" charset="-122"/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合作探究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/>
          <p:nvPr/>
        </p:nvSpPr>
        <p:spPr>
          <a:xfrm>
            <a:off x="875927" y="263495"/>
            <a:ext cx="839629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品味语言</a:t>
            </a:r>
          </a:p>
        </p:txBody>
      </p:sp>
      <p:sp>
        <p:nvSpPr>
          <p:cNvPr id="5" name="矩形 4"/>
          <p:cNvSpPr/>
          <p:nvPr/>
        </p:nvSpPr>
        <p:spPr>
          <a:xfrm>
            <a:off x="1455619" y="696155"/>
            <a:ext cx="6231482" cy="3924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品读全文，思考这三首诗语言上有什么特色？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849578" y="1317025"/>
            <a:ext cx="7697337" cy="2839239"/>
            <a:chOff x="1132770" y="1756033"/>
            <a:chExt cx="10263116" cy="3785652"/>
          </a:xfrm>
        </p:grpSpPr>
        <p:sp>
          <p:nvSpPr>
            <p:cNvPr id="9" name="矩形 8"/>
            <p:cNvSpPr/>
            <p:nvPr/>
          </p:nvSpPr>
          <p:spPr>
            <a:xfrm>
              <a:off x="1132770" y="1756033"/>
              <a:ext cx="10263116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spc="225" dirty="0">
                  <a:latin typeface="+mn-ea"/>
                </a:rPr>
                <a:t>    </a:t>
              </a:r>
              <a:r>
                <a:rPr lang="zh-CN" altLang="en-US" sz="2400" spc="225" dirty="0">
                  <a:latin typeface="+mn-ea"/>
                </a:rPr>
                <a:t>用词准确、形象。如“旌旗十万斩阎罗”中“斩”，力度强，速度快，果断干脆，有居高临下的气势，声调也猛烈高亢；“捷报飞来当纸钱”中“飞”，轻快，欢欣，联翩而至，富有生命力和感情色彩。</a:t>
              </a:r>
            </a:p>
          </p:txBody>
        </p:sp>
        <p:sp>
          <p:nvSpPr>
            <p:cNvPr id="16" name="等腰三角形 15"/>
            <p:cNvSpPr>
              <a:spLocks noChangeAspect="1"/>
            </p:cNvSpPr>
            <p:nvPr/>
          </p:nvSpPr>
          <p:spPr>
            <a:xfrm>
              <a:off x="1684788" y="2037045"/>
              <a:ext cx="324000" cy="279311"/>
            </a:xfrm>
            <a:prstGeom prst="triangl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合作探究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/>
          <p:nvPr/>
        </p:nvSpPr>
        <p:spPr>
          <a:xfrm>
            <a:off x="875927" y="263495"/>
            <a:ext cx="93382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品味语言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93166" y="1173716"/>
            <a:ext cx="7437382" cy="2308324"/>
            <a:chOff x="1190887" y="1305651"/>
            <a:chExt cx="9916509" cy="3077765"/>
          </a:xfrm>
        </p:grpSpPr>
        <p:sp>
          <p:nvSpPr>
            <p:cNvPr id="9" name="矩形 8"/>
            <p:cNvSpPr/>
            <p:nvPr/>
          </p:nvSpPr>
          <p:spPr>
            <a:xfrm>
              <a:off x="1190887" y="1305651"/>
              <a:ext cx="9916509" cy="30777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pc="225" dirty="0">
                  <a:latin typeface="+mn-ea"/>
                </a:rPr>
                <a:t>    借助想象和幻想。如“此去泉台招旧部，旌旗十万斩阎罗”借助想象，抒写情怀，反映生活，表达理想。“去泉台，招旧部，斩阎罗”这种说法的好处在于：</a:t>
              </a:r>
            </a:p>
          </p:txBody>
        </p:sp>
        <p:sp>
          <p:nvSpPr>
            <p:cNvPr id="16" name="等腰三角形 15"/>
            <p:cNvSpPr>
              <a:spLocks noChangeAspect="1"/>
            </p:cNvSpPr>
            <p:nvPr/>
          </p:nvSpPr>
          <p:spPr>
            <a:xfrm>
              <a:off x="1589253" y="1627606"/>
              <a:ext cx="288000" cy="248276"/>
            </a:xfrm>
            <a:prstGeom prst="triangl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</p:grpSp>
      <p:pic>
        <p:nvPicPr>
          <p:cNvPr id="11" name="图片 10" descr="2435567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2016" y="2257743"/>
            <a:ext cx="2885757" cy="2885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合作探究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/>
          <p:nvPr/>
        </p:nvSpPr>
        <p:spPr>
          <a:xfrm>
            <a:off x="875927" y="263495"/>
            <a:ext cx="99097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品味语言</a:t>
            </a:r>
          </a:p>
        </p:txBody>
      </p:sp>
      <p:sp>
        <p:nvSpPr>
          <p:cNvPr id="19" name="矩形 18"/>
          <p:cNvSpPr/>
          <p:nvPr/>
        </p:nvSpPr>
        <p:spPr>
          <a:xfrm>
            <a:off x="988704" y="2118832"/>
            <a:ext cx="7437382" cy="7155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1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②</a:t>
            </a:r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2100" b="1" u="sng" spc="225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含蓄性。</a:t>
            </a:r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阎罗是人人知晓、人人憎恶的阴间暴君，影射世上反动势力的首领，耐人寻味。</a:t>
            </a:r>
          </a:p>
        </p:txBody>
      </p:sp>
      <p:sp>
        <p:nvSpPr>
          <p:cNvPr id="20" name="矩形 19"/>
          <p:cNvSpPr/>
          <p:nvPr/>
        </p:nvSpPr>
        <p:spPr>
          <a:xfrm>
            <a:off x="988704" y="3215769"/>
            <a:ext cx="7437382" cy="7155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1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③</a:t>
            </a:r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2100" b="1" u="sng" spc="225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深刻性。</a:t>
            </a:r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通过革命将士英魂共斩阎罗的奇思妙想，表现鞠躬尽瘁，为革命奉献到底的决心。</a:t>
            </a:r>
          </a:p>
        </p:txBody>
      </p:sp>
      <p:sp>
        <p:nvSpPr>
          <p:cNvPr id="7" name="矩形 6"/>
          <p:cNvSpPr/>
          <p:nvPr/>
        </p:nvSpPr>
        <p:spPr>
          <a:xfrm>
            <a:off x="988704" y="1021894"/>
            <a:ext cx="7437382" cy="7155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1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①</a:t>
            </a:r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2100" b="1" u="sng" spc="225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直观性。</a:t>
            </a:r>
            <a:r>
              <a:rPr lang="zh-CN" altLang="en-US" sz="2100" b="1" spc="225" dirty="0">
                <a:latin typeface="宋体" pitchFamily="2" charset="-122"/>
                <a:ea typeface="宋体" pitchFamily="2" charset="-122"/>
              </a:rPr>
              <a:t>将抽象的观念化作具体形象，使人感到鲜明生动，印象深刻。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9"/>
          <p:cNvSpPr txBox="1">
            <a:spLocks noChangeArrowheads="1"/>
          </p:cNvSpPr>
          <p:nvPr/>
        </p:nvSpPr>
        <p:spPr bwMode="auto">
          <a:xfrm>
            <a:off x="1750330" y="1281546"/>
            <a:ext cx="6151730" cy="21467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旌旗</a:t>
            </a:r>
            <a:r>
              <a:rPr lang="en-US" altLang="zh-CN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( </a:t>
            </a:r>
            <a:r>
              <a:rPr lang="zh-CN" altLang="en-US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　　</a:t>
            </a:r>
            <a:r>
              <a:rPr lang="en-US" altLang="zh-CN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　　　有涯</a:t>
            </a:r>
            <a:r>
              <a:rPr lang="en-US" altLang="zh-CN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　　</a:t>
            </a:r>
            <a:r>
              <a:rPr lang="en-US" altLang="zh-CN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　　　　　　　悬挂</a:t>
            </a:r>
            <a:r>
              <a:rPr lang="en-US" altLang="zh-CN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( </a:t>
            </a:r>
            <a:r>
              <a:rPr lang="zh-CN" altLang="en-US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　　</a:t>
            </a:r>
            <a:r>
              <a:rPr lang="en-US" altLang="zh-CN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　　　烽烟</a:t>
            </a:r>
            <a:r>
              <a:rPr lang="en-US" altLang="zh-CN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　　</a:t>
            </a:r>
            <a:r>
              <a:rPr lang="en-US" altLang="zh-CN" sz="2700" b="1" spc="450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)</a:t>
            </a:r>
          </a:p>
        </p:txBody>
      </p:sp>
      <p:pic>
        <p:nvPicPr>
          <p:cNvPr id="8" name="图片 7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298734" cy="79343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7852" y="224314"/>
            <a:ext cx="137728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检测小结</a:t>
            </a:r>
          </a:p>
        </p:txBody>
      </p:sp>
      <p:sp>
        <p:nvSpPr>
          <p:cNvPr id="21" name="矩形 20"/>
          <p:cNvSpPr/>
          <p:nvPr/>
        </p:nvSpPr>
        <p:spPr>
          <a:xfrm>
            <a:off x="3508765" y="708658"/>
            <a:ext cx="2509896" cy="438581"/>
          </a:xfrm>
          <a:prstGeom prst="rect">
            <a:avLst/>
          </a:prstGeom>
          <a:noFill/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u="sng" spc="225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给加点字注音</a:t>
            </a:r>
            <a:endParaRPr lang="en-US" altLang="zh-CN" sz="2400" b="1" u="sng" spc="225" dirty="0">
              <a:solidFill>
                <a:srgbClr val="0070C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396647" y="2165114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878577" y="2165114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939585" y="2681263"/>
            <a:ext cx="835806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xuán</a:t>
            </a:r>
            <a:endParaRPr lang="zh-CN" altLang="en-US" sz="27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13843" y="2681263"/>
            <a:ext cx="835806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fēng</a:t>
            </a:r>
            <a:endParaRPr lang="zh-CN" altLang="en-US" sz="27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966735" y="3198936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469137" y="3198936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926019" y="1654192"/>
            <a:ext cx="835806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jīng</a:t>
            </a:r>
            <a:endParaRPr lang="zh-CN" altLang="en-US" sz="27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468845" y="1654192"/>
            <a:ext cx="487153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yá</a:t>
            </a:r>
            <a:endParaRPr lang="zh-CN" altLang="en-US" sz="2700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14" name="图片 13" descr="43b0b666162d5091e99408233c67273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76776" y="2467417"/>
            <a:ext cx="1767224" cy="2676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810" y="-13812"/>
            <a:ext cx="2576513" cy="1410653"/>
          </a:xfrm>
          <a:prstGeom prst="rect">
            <a:avLst/>
          </a:prstGeom>
        </p:spPr>
      </p:pic>
      <p:sp>
        <p:nvSpPr>
          <p:cNvPr id="50" name="任意多边形 49"/>
          <p:cNvSpPr/>
          <p:nvPr/>
        </p:nvSpPr>
        <p:spPr bwMode="auto">
          <a:xfrm>
            <a:off x="1423146" y="1242691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25764" y="1098358"/>
            <a:ext cx="6205313" cy="30239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85763" indent="-385763"/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1.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阅读诗歌，体会三首诗中饱含的为革命献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cs typeface="微软雅黑" charset="-122"/>
            </a:endParaRPr>
          </a:p>
          <a:p>
            <a:pPr marL="385763" indent="-385763"/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  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身的凛然正气。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cs typeface="微软雅黑" charset="-122"/>
            </a:endParaRPr>
          </a:p>
          <a:p>
            <a:pPr marL="385763" indent="-385763"/>
            <a:endParaRPr lang="zh-CN" altLang="en-US" sz="24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cs typeface="微软雅黑" charset="-122"/>
            </a:endParaRPr>
          </a:p>
          <a:p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2.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品味诗歌，理解凝练、含蓄的语言以及多  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cs typeface="微软雅黑" charset="-122"/>
            </a:endParaRPr>
          </a:p>
          <a:p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  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种修辞手法。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cs typeface="微软雅黑" charset="-122"/>
            </a:endParaRPr>
          </a:p>
          <a:p>
            <a:endParaRPr lang="zh-CN" altLang="en-US" sz="24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cs typeface="微软雅黑" charset="-122"/>
            </a:endParaRPr>
          </a:p>
          <a:p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3.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感悟诗歌，学习作者构思新颖、想象奇特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cs typeface="微软雅黑" charset="-122"/>
            </a:endParaRPr>
          </a:p>
          <a:p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  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cs typeface="微软雅黑" charset="-122"/>
              </a:rPr>
              <a:t>的写作特点。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43206" y="732274"/>
            <a:ext cx="8858726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对象 7">
            <a:hlinkClick r:id="" action="ppaction://ole?verb=0"/>
          </p:cNvPr>
          <p:cNvGraphicFramePr/>
          <p:nvPr/>
        </p:nvGraphicFramePr>
        <p:xfrm>
          <a:off x="4229100" y="2767154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5" imgW="2743200" imgH="5181600" progId="Equation.3">
                  <p:embed/>
                </p:oleObj>
              </mc:Choice>
              <mc:Fallback>
                <p:oleObj r:id="rId5" imgW="2743200" imgH="5181600" progId="Equation.3">
                  <p:embed/>
                  <p:pic>
                    <p:nvPicPr>
                      <p:cNvPr id="0" name="图片 1024" descr="image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29100" y="2767154"/>
                        <a:ext cx="685800" cy="161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任意多边形 11"/>
          <p:cNvSpPr/>
          <p:nvPr/>
        </p:nvSpPr>
        <p:spPr bwMode="auto">
          <a:xfrm>
            <a:off x="1423146" y="2346247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rgbClr val="8B8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任意多边形 12"/>
          <p:cNvSpPr/>
          <p:nvPr/>
        </p:nvSpPr>
        <p:spPr bwMode="auto">
          <a:xfrm>
            <a:off x="1423146" y="3440588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47852" y="326674"/>
            <a:ext cx="137728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课时目标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04555" y="326674"/>
            <a:ext cx="16419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DFFF7"/>
                </a:solidFill>
              </a:rPr>
              <a:t>https://www.ypppt.com/</a:t>
            </a:r>
            <a:endParaRPr lang="zh-CN" altLang="en-US" sz="1100" dirty="0">
              <a:solidFill>
                <a:srgbClr val="FDFFF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298734" cy="79343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7852" y="224314"/>
            <a:ext cx="137728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检测小结</a:t>
            </a:r>
          </a:p>
        </p:txBody>
      </p:sp>
      <p:sp>
        <p:nvSpPr>
          <p:cNvPr id="9" name="文本框 99"/>
          <p:cNvSpPr txBox="1">
            <a:spLocks noChangeArrowheads="1"/>
          </p:cNvSpPr>
          <p:nvPr/>
        </p:nvSpPr>
        <p:spPr bwMode="auto">
          <a:xfrm>
            <a:off x="573207" y="1424261"/>
            <a:ext cx="8017829" cy="23314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spc="225" dirty="0">
                <a:solidFill>
                  <a:srgbClr val="00B0F0"/>
                </a:solidFill>
                <a:latin typeface="+mn-ea"/>
              </a:rPr>
              <a:t>A.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山下旌旗在望，山头鼓角相闻。</a:t>
            </a:r>
            <a:r>
              <a:rPr lang="en-US" altLang="zh-CN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(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旌旗：这里借指部队。</a:t>
            </a:r>
            <a:r>
              <a:rPr lang="en-US" altLang="zh-CN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)</a:t>
            </a:r>
          </a:p>
          <a:p>
            <a:endParaRPr lang="en-US" altLang="zh-CN" sz="2100" spc="225" dirty="0">
              <a:solidFill>
                <a:schemeClr val="tx1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2100" b="1" spc="225" dirty="0">
                <a:solidFill>
                  <a:srgbClr val="00B0F0"/>
                </a:solidFill>
                <a:latin typeface="+mn-ea"/>
              </a:rPr>
              <a:t>B.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吾生也有涯，而知也无涯。</a:t>
            </a:r>
            <a:r>
              <a:rPr lang="en-US" altLang="zh-CN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(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涯：边际，止境。</a:t>
            </a:r>
            <a:r>
              <a:rPr lang="en-US" altLang="zh-CN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)</a:t>
            </a:r>
          </a:p>
          <a:p>
            <a:endParaRPr lang="en-US" altLang="zh-CN" sz="2100" spc="225" dirty="0">
              <a:solidFill>
                <a:schemeClr val="tx1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2100" b="1" spc="225" dirty="0">
                <a:solidFill>
                  <a:srgbClr val="00B0F0"/>
                </a:solidFill>
                <a:latin typeface="+mn-ea"/>
              </a:rPr>
              <a:t>C.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南国烽烟正十年，此头须向国门悬。</a:t>
            </a:r>
            <a:r>
              <a:rPr lang="en-US" altLang="zh-CN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(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烽烟：泛指烟火。</a:t>
            </a:r>
            <a:r>
              <a:rPr lang="en-US" altLang="zh-CN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)</a:t>
            </a:r>
          </a:p>
          <a:p>
            <a:endParaRPr lang="en-US" altLang="zh-CN" sz="2100" spc="225" dirty="0">
              <a:solidFill>
                <a:schemeClr val="tx1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2100" b="1" spc="225" dirty="0">
                <a:solidFill>
                  <a:srgbClr val="00B0F0"/>
                </a:solidFill>
                <a:latin typeface="+mn-ea"/>
              </a:rPr>
              <a:t>D.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安得南征驰捷报，分湖便是子陵滩。</a:t>
            </a:r>
            <a:r>
              <a:rPr lang="en-US" altLang="zh-CN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(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捷报：胜利的消息。</a:t>
            </a:r>
            <a:r>
              <a:rPr lang="en-US" altLang="zh-CN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)</a:t>
            </a:r>
            <a:endParaRPr lang="zh-CN" altLang="en-US" sz="2100" spc="225" dirty="0">
              <a:solidFill>
                <a:schemeClr val="tx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3829" y="576848"/>
            <a:ext cx="38374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spc="45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C</a:t>
            </a:r>
            <a:endParaRPr lang="zh-CN" altLang="en-US" sz="3000" b="1" spc="450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10182" y="585825"/>
            <a:ext cx="6509981" cy="553998"/>
          </a:xfrm>
          <a:prstGeom prst="rect">
            <a:avLst/>
          </a:prstGeom>
          <a:noFill/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spc="225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下列对句中加点词语的解释不正确的一项是</a:t>
            </a:r>
            <a:r>
              <a:rPr lang="en-US" altLang="zh-CN" sz="2100" b="1" spc="225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( </a:t>
            </a:r>
            <a:r>
              <a:rPr lang="zh-CN" altLang="en-US" sz="2100" b="1" spc="225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　</a:t>
            </a:r>
            <a:r>
              <a:rPr lang="en-US" altLang="zh-CN" sz="2100" b="1" spc="225" dirty="0">
                <a:solidFill>
                  <a:srgbClr val="0070C0"/>
                </a:solidFill>
                <a:latin typeface="宋体" pitchFamily="2" charset="-122"/>
                <a:ea typeface="宋体" pitchFamily="2" charset="-12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442913" y="714375"/>
            <a:ext cx="8172450" cy="3843338"/>
          </a:xfrm>
          <a:prstGeom prst="roundRect">
            <a:avLst>
              <a:gd name="adj" fmla="val 9604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298734" cy="79343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7852" y="224314"/>
            <a:ext cx="137728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课时小结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1166547" y="1674882"/>
            <a:ext cx="1597128" cy="15061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一、过去</a:t>
            </a:r>
          </a:p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二、现在</a:t>
            </a:r>
          </a:p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三、未来</a:t>
            </a:r>
          </a:p>
        </p:txBody>
      </p:sp>
      <p:sp>
        <p:nvSpPr>
          <p:cNvPr id="11" name="文本框 2"/>
          <p:cNvSpPr txBox="1">
            <a:spLocks noChangeArrowheads="1"/>
          </p:cNvSpPr>
          <p:nvPr/>
        </p:nvSpPr>
        <p:spPr bwMode="auto">
          <a:xfrm>
            <a:off x="3314349" y="1079570"/>
            <a:ext cx="958353" cy="4212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2400" b="1" spc="225">
                <a:solidFill>
                  <a:schemeClr val="accent4">
                    <a:lumMod val="75000"/>
                  </a:schemeClr>
                </a:solidFill>
                <a:latin typeface="+mn-ea"/>
              </a:rPr>
              <a:t>内容</a:t>
            </a:r>
          </a:p>
        </p:txBody>
      </p:sp>
      <p:sp>
        <p:nvSpPr>
          <p:cNvPr id="12" name="文本框 4"/>
          <p:cNvSpPr txBox="1">
            <a:spLocks noChangeArrowheads="1"/>
          </p:cNvSpPr>
          <p:nvPr/>
        </p:nvSpPr>
        <p:spPr bwMode="auto">
          <a:xfrm>
            <a:off x="2685981" y="3771008"/>
            <a:ext cx="3936598" cy="4212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rgbClr val="00B050"/>
                </a:solidFill>
                <a:latin typeface="+mn-ea"/>
              </a:rPr>
              <a:t>现实、理想、想象相结合</a:t>
            </a:r>
          </a:p>
        </p:txBody>
      </p:sp>
      <p:sp>
        <p:nvSpPr>
          <p:cNvPr id="13" name="下箭头 12"/>
          <p:cNvSpPr/>
          <p:nvPr/>
        </p:nvSpPr>
        <p:spPr>
          <a:xfrm>
            <a:off x="4388293" y="3285696"/>
            <a:ext cx="351080" cy="405541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spc="225" noProof="1">
              <a:latin typeface="+mn-ea"/>
            </a:endParaRPr>
          </a:p>
        </p:txBody>
      </p:sp>
      <p:sp>
        <p:nvSpPr>
          <p:cNvPr id="14" name="文本框 5"/>
          <p:cNvSpPr txBox="1">
            <a:spLocks noChangeArrowheads="1"/>
          </p:cNvSpPr>
          <p:nvPr/>
        </p:nvSpPr>
        <p:spPr bwMode="auto">
          <a:xfrm>
            <a:off x="5995999" y="1079570"/>
            <a:ext cx="958353" cy="4212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精神</a:t>
            </a: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3005978" y="1658213"/>
            <a:ext cx="1714281" cy="15061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回首征程</a:t>
            </a:r>
          </a:p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勉励战友</a:t>
            </a:r>
          </a:p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展望未来</a:t>
            </a:r>
          </a:p>
        </p:txBody>
      </p: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4918748" y="1674882"/>
            <a:ext cx="3372268" cy="15061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革命到底的凛然正气</a:t>
            </a:r>
          </a:p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视死如归的壮烈豪情</a:t>
            </a:r>
          </a:p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革命胜利的坚定信念</a:t>
            </a:r>
          </a:p>
        </p:txBody>
      </p:sp>
      <p:sp>
        <p:nvSpPr>
          <p:cNvPr id="17" name="文本框 11"/>
          <p:cNvSpPr txBox="1">
            <a:spLocks noChangeArrowheads="1"/>
          </p:cNvSpPr>
          <p:nvPr/>
        </p:nvSpPr>
        <p:spPr bwMode="auto">
          <a:xfrm>
            <a:off x="1630890" y="1079570"/>
            <a:ext cx="958353" cy="4212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2400" b="1" spc="225" dirty="0">
                <a:solidFill>
                  <a:schemeClr val="accent4">
                    <a:lumMod val="75000"/>
                  </a:schemeClr>
                </a:solidFill>
                <a:latin typeface="+mn-ea"/>
              </a:rPr>
              <a:t>时间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 animBg="1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846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学情</a:t>
            </a:r>
            <a:endParaRPr lang="en-US" altLang="zh-CN" sz="18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sym typeface="+mn-ea"/>
            </a:endParaRPr>
          </a:p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诊断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 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75927" y="263495"/>
            <a:ext cx="839629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情境导入</a:t>
            </a:r>
          </a:p>
        </p:txBody>
      </p:sp>
      <p:pic>
        <p:nvPicPr>
          <p:cNvPr id="16" name="图片 15" descr="图片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155" y="157163"/>
            <a:ext cx="2871788" cy="482917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74283" y="581948"/>
            <a:ext cx="4055677" cy="3970318"/>
            <a:chOff x="1165710" y="775930"/>
            <a:chExt cx="5407569" cy="5293758"/>
          </a:xfrm>
        </p:grpSpPr>
        <p:sp>
          <p:nvSpPr>
            <p:cNvPr id="18" name="文本框 30"/>
            <p:cNvSpPr txBox="1"/>
            <p:nvPr/>
          </p:nvSpPr>
          <p:spPr>
            <a:xfrm>
              <a:off x="1165710" y="775930"/>
              <a:ext cx="5407569" cy="5293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100" b="1" spc="225" dirty="0">
                  <a:solidFill>
                    <a:schemeClr val="tx2">
                      <a:lumMod val="75000"/>
                    </a:schemeClr>
                  </a:solidFill>
                  <a:latin typeface="宋体" pitchFamily="2" charset="-122"/>
                  <a:ea typeface="宋体" pitchFamily="2" charset="-122"/>
                  <a:sym typeface="+mn-ea"/>
                </a:rPr>
                <a:t>    1936</a:t>
              </a:r>
              <a:r>
                <a:rPr lang="zh-CN" altLang="en-US" sz="2100" b="1" spc="225" dirty="0">
                  <a:solidFill>
                    <a:schemeClr val="tx2">
                      <a:lumMod val="75000"/>
                    </a:schemeClr>
                  </a:solidFill>
                  <a:latin typeface="宋体" pitchFamily="2" charset="-122"/>
                  <a:ea typeface="宋体" pitchFamily="2" charset="-122"/>
                  <a:sym typeface="+mn-ea"/>
                </a:rPr>
                <a:t>年冬天，陈毅同志和所率部队在梅山被敌人包围。陈毅同志带着伤病，伏在密密的草丛中</a:t>
              </a:r>
              <a:r>
                <a:rPr lang="en-US" altLang="zh-CN" sz="2100" b="1" spc="225" dirty="0">
                  <a:solidFill>
                    <a:schemeClr val="tx2">
                      <a:lumMod val="75000"/>
                    </a:schemeClr>
                  </a:solidFill>
                  <a:latin typeface="宋体" pitchFamily="2" charset="-122"/>
                  <a:ea typeface="宋体" pitchFamily="2" charset="-122"/>
                  <a:sym typeface="+mn-ea"/>
                </a:rPr>
                <a:t>20</a:t>
              </a:r>
              <a:r>
                <a:rPr lang="zh-CN" altLang="en-US" sz="2100" b="1" spc="225" dirty="0">
                  <a:solidFill>
                    <a:schemeClr val="tx2">
                      <a:lumMod val="75000"/>
                    </a:schemeClr>
                  </a:solidFill>
                  <a:latin typeface="宋体" pitchFamily="2" charset="-122"/>
                  <a:ea typeface="宋体" pitchFamily="2" charset="-122"/>
                  <a:sym typeface="+mn-ea"/>
                </a:rPr>
                <a:t>多天。考虑到难以脱身，便写了三首诗藏在衣袋里。不久，到处搜索的敌人一无所获，便悻悻解围而去。这三首诗，就是这样诞生的。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1665028" y="1064526"/>
              <a:ext cx="216000" cy="216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857268" y="982487"/>
            <a:ext cx="487743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陈毅</a:t>
            </a:r>
            <a:r>
              <a:rPr lang="zh-CN" altLang="en-US" sz="18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（</a:t>
            </a:r>
            <a:r>
              <a:rPr lang="en-US" altLang="zh-CN" sz="18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1901-1972</a:t>
            </a:r>
            <a:r>
              <a:rPr lang="zh-CN" altLang="en-US" sz="18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）</a:t>
            </a:r>
            <a:endParaRPr lang="en-US" altLang="zh-CN" sz="1800" b="1" spc="225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cs typeface="+mn-ea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15869" y="1532287"/>
            <a:ext cx="4717829" cy="24929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>
                    <a:lumMod val="75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久经考验的无产阶级革命家、政治家、军事家、外交家、诗人。</a:t>
            </a:r>
            <a:endParaRPr lang="en-US" altLang="zh-CN" sz="2100" b="1" dirty="0">
              <a:solidFill>
                <a:schemeClr val="tx2">
                  <a:lumMod val="75000"/>
                </a:schemeClr>
              </a:solidFill>
              <a:latin typeface="宋体" pitchFamily="2" charset="-122"/>
              <a:ea typeface="宋体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tx2">
                    <a:lumMod val="75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中国人民解放军的创建者和领导者之一、新四军老战士，中华人民共和国元帅</a:t>
            </a:r>
            <a:r>
              <a:rPr lang="en-US" altLang="zh-CN" sz="2100" b="1" dirty="0">
                <a:solidFill>
                  <a:schemeClr val="tx2">
                    <a:lumMod val="75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(</a:t>
            </a:r>
            <a:r>
              <a:rPr lang="zh-CN" altLang="en-US" sz="2100" b="1" dirty="0">
                <a:solidFill>
                  <a:schemeClr val="tx2">
                    <a:lumMod val="75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十大元帅之一</a:t>
            </a:r>
            <a:r>
              <a:rPr lang="en-US" altLang="zh-CN" sz="2100" b="1" dirty="0">
                <a:solidFill>
                  <a:schemeClr val="tx2">
                    <a:lumMod val="75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)</a:t>
            </a:r>
            <a:r>
              <a:rPr lang="zh-CN" altLang="en-US" sz="2100" b="1" dirty="0">
                <a:solidFill>
                  <a:schemeClr val="tx2">
                    <a:lumMod val="75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 。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851328" y="1482281"/>
            <a:ext cx="4617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学情</a:t>
            </a:r>
            <a:endParaRPr lang="en-US" altLang="zh-CN" sz="18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sym typeface="+mn-ea"/>
            </a:endParaRPr>
          </a:p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诊断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 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/>
          <p:nvPr/>
        </p:nvSpPr>
        <p:spPr>
          <a:xfrm>
            <a:off x="875927" y="263495"/>
            <a:ext cx="839629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作者简介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sym typeface="+mn-ea"/>
            </a:endParaRPr>
          </a:p>
        </p:txBody>
      </p:sp>
      <p:pic>
        <p:nvPicPr>
          <p:cNvPr id="9" name="图片 8" descr="t016c94060577b63a8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673" y="1021466"/>
            <a:ext cx="2353686" cy="3003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99"/>
          <p:cNvSpPr txBox="1">
            <a:spLocks noChangeArrowheads="1"/>
          </p:cNvSpPr>
          <p:nvPr/>
        </p:nvSpPr>
        <p:spPr bwMode="auto">
          <a:xfrm>
            <a:off x="1013344" y="1252882"/>
            <a:ext cx="7298141" cy="19159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000" b="1" spc="225" dirty="0">
                <a:latin typeface="宋体" pitchFamily="2" charset="-122"/>
                <a:ea typeface="宋体" pitchFamily="2" charset="-122"/>
              </a:rPr>
              <a:t>旌旗</a:t>
            </a:r>
            <a:r>
              <a:rPr lang="en-US" altLang="zh-CN" sz="3000" b="1" spc="225" dirty="0">
                <a:latin typeface="宋体" pitchFamily="2" charset="-122"/>
                <a:ea typeface="宋体" pitchFamily="2" charset="-122"/>
              </a:rPr>
              <a:t>(     )</a:t>
            </a:r>
            <a:r>
              <a:rPr lang="zh-CN" altLang="en-US" sz="3000" b="1" spc="225" dirty="0">
                <a:latin typeface="宋体" pitchFamily="2" charset="-122"/>
                <a:ea typeface="宋体" pitchFamily="2" charset="-122"/>
              </a:rPr>
              <a:t>      应有涯</a:t>
            </a:r>
            <a:r>
              <a:rPr lang="en-US" altLang="zh-CN" sz="3000" b="1" spc="225" dirty="0">
                <a:latin typeface="宋体" pitchFamily="2" charset="-122"/>
                <a:ea typeface="宋体" pitchFamily="2" charset="-122"/>
              </a:rPr>
              <a:t>(    )(  )</a:t>
            </a:r>
          </a:p>
          <a:p>
            <a:pPr>
              <a:lnSpc>
                <a:spcPct val="200000"/>
              </a:lnSpc>
            </a:pPr>
            <a:r>
              <a:rPr lang="zh-CN" altLang="en-US" sz="3000" b="1" spc="225" dirty="0">
                <a:latin typeface="宋体" pitchFamily="2" charset="-122"/>
                <a:ea typeface="宋体" pitchFamily="2" charset="-122"/>
              </a:rPr>
              <a:t>遍种</a:t>
            </a:r>
            <a:r>
              <a:rPr lang="en-US" altLang="zh-CN" sz="3000" b="1" spc="225" dirty="0">
                <a:latin typeface="宋体" pitchFamily="2" charset="-122"/>
                <a:ea typeface="宋体" pitchFamily="2" charset="-122"/>
              </a:rPr>
              <a:t>(     )      </a:t>
            </a:r>
            <a:r>
              <a:rPr lang="zh-CN" altLang="en-US" sz="3000" b="1" spc="225" dirty="0">
                <a:latin typeface="宋体" pitchFamily="2" charset="-122"/>
                <a:ea typeface="宋体" pitchFamily="2" charset="-122"/>
              </a:rPr>
              <a:t>即为家</a:t>
            </a:r>
            <a:r>
              <a:rPr lang="en-US" altLang="zh-CN" sz="3000" b="1" spc="225" dirty="0">
                <a:latin typeface="宋体" pitchFamily="2" charset="-122"/>
                <a:ea typeface="宋体" pitchFamily="2" charset="-122"/>
              </a:rPr>
              <a:t>(   )</a:t>
            </a:r>
          </a:p>
        </p:txBody>
      </p:sp>
      <p:sp>
        <p:nvSpPr>
          <p:cNvPr id="35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学情</a:t>
            </a:r>
            <a:endParaRPr lang="en-US" altLang="zh-CN" sz="18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sym typeface="+mn-ea"/>
            </a:endParaRPr>
          </a:p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诊断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 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/>
          <p:nvPr/>
        </p:nvSpPr>
        <p:spPr>
          <a:xfrm>
            <a:off x="875927" y="263495"/>
            <a:ext cx="114053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积累字词</a:t>
            </a:r>
          </a:p>
        </p:txBody>
      </p:sp>
      <p:sp>
        <p:nvSpPr>
          <p:cNvPr id="45" name="矩形 44"/>
          <p:cNvSpPr/>
          <p:nvPr/>
        </p:nvSpPr>
        <p:spPr>
          <a:xfrm>
            <a:off x="2095663" y="2425363"/>
            <a:ext cx="122348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zhòng</a:t>
            </a:r>
            <a:endParaRPr lang="zh-CN" altLang="en-US" sz="30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196733" y="2425363"/>
            <a:ext cx="795357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wéi</a:t>
            </a:r>
            <a:endParaRPr lang="zh-CN" altLang="en-US" sz="30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60814" y="2049099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936811" y="2049099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669894" y="2983980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356544" y="2983980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184492" y="1521124"/>
            <a:ext cx="1009419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jīng</a:t>
            </a:r>
            <a:endParaRPr lang="zh-CN" altLang="en-US" sz="30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199262" y="1521124"/>
            <a:ext cx="1009419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yīng</a:t>
            </a:r>
            <a:endParaRPr lang="zh-CN" altLang="en-US" sz="30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787228" y="2049099"/>
            <a:ext cx="81000" cy="81000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92429" y="1521124"/>
            <a:ext cx="525625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000" b="1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yá</a:t>
            </a:r>
            <a:endParaRPr lang="zh-CN" altLang="en-US" sz="30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65" grpId="0"/>
      <p:bldP spid="6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99"/>
          <p:cNvSpPr txBox="1">
            <a:spLocks noChangeArrowheads="1"/>
          </p:cNvSpPr>
          <p:nvPr/>
        </p:nvSpPr>
        <p:spPr bwMode="auto">
          <a:xfrm>
            <a:off x="788158" y="928767"/>
            <a:ext cx="7779224" cy="2562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700" b="1" spc="225" dirty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泉台：</a:t>
            </a:r>
            <a:r>
              <a:rPr lang="zh-CN" altLang="en-US" sz="27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指人死后埋葬的地方，也指阴间。</a:t>
            </a:r>
          </a:p>
          <a:p>
            <a:pPr>
              <a:lnSpc>
                <a:spcPct val="200000"/>
              </a:lnSpc>
            </a:pPr>
            <a:r>
              <a:rPr lang="zh-CN" altLang="en-US" sz="2700" b="1" spc="225" dirty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旧部：</a:t>
            </a:r>
            <a:r>
              <a:rPr lang="zh-CN" altLang="en-US" sz="27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过去的部下。这里指为革命牺牲的同志。</a:t>
            </a:r>
          </a:p>
          <a:p>
            <a:pPr>
              <a:lnSpc>
                <a:spcPct val="200000"/>
              </a:lnSpc>
            </a:pPr>
            <a:r>
              <a:rPr lang="zh-CN" altLang="en-US" sz="2700" b="1" spc="225" dirty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旌旗：</a:t>
            </a:r>
            <a:r>
              <a:rPr lang="zh-CN" altLang="en-US" sz="27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旗帜的总称。这里借指军士。</a:t>
            </a:r>
            <a:endParaRPr lang="en-US" altLang="zh-CN" sz="2700" b="1" spc="225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学情</a:t>
            </a:r>
            <a:endParaRPr lang="en-US" altLang="zh-CN" sz="18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sym typeface="+mn-ea"/>
            </a:endParaRPr>
          </a:p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诊断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 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/>
          <p:nvPr/>
        </p:nvSpPr>
        <p:spPr>
          <a:xfrm>
            <a:off x="875927" y="263495"/>
            <a:ext cx="114053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积累字词</a:t>
            </a:r>
          </a:p>
        </p:txBody>
      </p:sp>
      <p:pic>
        <p:nvPicPr>
          <p:cNvPr id="6" name="图片 5" descr="63f23df1f88002f2f130a186428bc546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878470" y="2615796"/>
            <a:ext cx="1955042" cy="2693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99"/>
          <p:cNvSpPr txBox="1">
            <a:spLocks noChangeArrowheads="1"/>
          </p:cNvSpPr>
          <p:nvPr/>
        </p:nvSpPr>
        <p:spPr bwMode="auto">
          <a:xfrm>
            <a:off x="545496" y="1007305"/>
            <a:ext cx="8195895" cy="29777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spc="225" dirty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烽烟：</a:t>
            </a:r>
            <a:r>
              <a:rPr lang="zh-CN" altLang="en-US" sz="27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古代边境有敌人入侵时在烽火台上点起的报警用的烟火，后泛指战火或战争。这里指</a:t>
            </a:r>
            <a:r>
              <a:rPr lang="en-US" altLang="zh-CN" sz="27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1927</a:t>
            </a:r>
            <a:r>
              <a:rPr lang="zh-CN" altLang="en-US" sz="27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年以后的国内革命战争。</a:t>
            </a:r>
            <a:endParaRPr lang="en-US" altLang="zh-CN" sz="2700" b="1" spc="225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endParaRPr lang="zh-CN" altLang="en-US" sz="2700" b="1" spc="225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700" b="1" spc="225" dirty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取义成仁：</a:t>
            </a:r>
            <a:r>
              <a:rPr lang="zh-CN" altLang="en-US" sz="2700" b="1" spc="225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为了成全仁义，不惜牺牲生命。这里指为了人民的解放事业而英勇牺牲。取，选取。成，成全、实现。</a:t>
            </a:r>
          </a:p>
        </p:txBody>
      </p:sp>
      <p:sp>
        <p:nvSpPr>
          <p:cNvPr id="35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学情</a:t>
            </a:r>
            <a:endParaRPr lang="en-US" altLang="zh-CN" sz="1800" b="1" dirty="0">
              <a:solidFill>
                <a:schemeClr val="tx1">
                  <a:lumMod val="50000"/>
                </a:schemeClr>
              </a:solidFill>
              <a:latin typeface="宋体" pitchFamily="2" charset="-122"/>
              <a:ea typeface="宋体" pitchFamily="2" charset="-122"/>
              <a:sym typeface="+mn-ea"/>
            </a:endParaRPr>
          </a:p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诊断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 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/>
          <p:nvPr/>
        </p:nvSpPr>
        <p:spPr>
          <a:xfrm>
            <a:off x="875927" y="263495"/>
            <a:ext cx="114053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积累字词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自主探究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3"/>
          <p:cNvSpPr txBox="1">
            <a:spLocks noChangeArrowheads="1"/>
          </p:cNvSpPr>
          <p:nvPr/>
        </p:nvSpPr>
        <p:spPr bwMode="auto">
          <a:xfrm>
            <a:off x="2028643" y="520267"/>
            <a:ext cx="5314148" cy="7155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spc="450" dirty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“断头今日意如何”的起笔有什么特点？怎么理解其在全诗中的作用？</a:t>
            </a:r>
            <a:endParaRPr lang="zh-CN" altLang="zh-CN" sz="1500" b="1" spc="450" dirty="0">
              <a:solidFill>
                <a:srgbClr val="00206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875927" y="263495"/>
            <a:ext cx="91477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疏通内容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34621" y="1459841"/>
            <a:ext cx="7876289" cy="2577662"/>
          </a:xfrm>
          <a:prstGeom prst="roundRect">
            <a:avLst>
              <a:gd name="adj" fmla="val 1472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"/>
          <p:cNvSpPr txBox="1">
            <a:spLocks noChangeArrowheads="1"/>
          </p:cNvSpPr>
          <p:nvPr/>
        </p:nvSpPr>
        <p:spPr bwMode="auto">
          <a:xfrm>
            <a:off x="818867" y="1618394"/>
            <a:ext cx="7656393" cy="22852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“断头今日”即“今日断头”的倒装，此处前置意在</a:t>
            </a:r>
            <a:r>
              <a:rPr lang="zh-CN" altLang="en-US" sz="2400" b="1" spc="225" dirty="0">
                <a:solidFill>
                  <a:srgbClr val="FF0000"/>
                </a:solidFill>
                <a:latin typeface="+mn-ea"/>
              </a:rPr>
              <a:t>强调</a:t>
            </a:r>
            <a:r>
              <a: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“断头”，表现出诗人觉察到必死的险恶处境并英勇地面对。这个设问句式的开头句，</a:t>
            </a:r>
            <a:r>
              <a:rPr lang="zh-CN" altLang="en-US" sz="2400" b="1" spc="225" dirty="0">
                <a:solidFill>
                  <a:srgbClr val="FF0000"/>
                </a:solidFill>
                <a:latin typeface="+mn-ea"/>
              </a:rPr>
              <a:t>总起</a:t>
            </a:r>
            <a:r>
              <a:rPr lang="zh-CN" altLang="en-US" sz="24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这一首诗乃至这一组诗的抒写情怀，慷慨壮烈。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8"/>
          <p:cNvSpPr txBox="1"/>
          <p:nvPr/>
        </p:nvSpPr>
        <p:spPr>
          <a:xfrm>
            <a:off x="124694" y="89984"/>
            <a:ext cx="63236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自主探究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788296" y="104607"/>
            <a:ext cx="0" cy="5940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10"/>
          <p:cNvSpPr txBox="1"/>
          <p:nvPr/>
        </p:nvSpPr>
        <p:spPr>
          <a:xfrm>
            <a:off x="875927" y="263495"/>
            <a:ext cx="94799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宋体" pitchFamily="2" charset="-122"/>
                <a:ea typeface="宋体" pitchFamily="2" charset="-122"/>
                <a:sym typeface="+mn-ea"/>
              </a:rPr>
              <a:t>疏通内容</a:t>
            </a:r>
          </a:p>
        </p:txBody>
      </p:sp>
      <p:sp>
        <p:nvSpPr>
          <p:cNvPr id="8" name="文本框 3"/>
          <p:cNvSpPr txBox="1">
            <a:spLocks noChangeArrowheads="1"/>
          </p:cNvSpPr>
          <p:nvPr/>
        </p:nvSpPr>
        <p:spPr bwMode="auto">
          <a:xfrm>
            <a:off x="1823923" y="396552"/>
            <a:ext cx="5719874" cy="9002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spc="450" dirty="0">
                <a:solidFill>
                  <a:srgbClr val="00B050"/>
                </a:solidFill>
                <a:latin typeface="宋体" pitchFamily="2" charset="-122"/>
                <a:ea typeface="宋体" pitchFamily="2" charset="-122"/>
              </a:rPr>
              <a:t>第三、四句运用旧时“泉台”“阎罗”等词语，具有什么样的表现力量，产生了什么样的艺术效果？</a:t>
            </a:r>
            <a:endParaRPr lang="zh-CN" altLang="zh-CN" b="1" spc="450" dirty="0">
              <a:solidFill>
                <a:srgbClr val="00B05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42500" y="1478020"/>
            <a:ext cx="8003476" cy="3138335"/>
          </a:xfrm>
          <a:prstGeom prst="roundRect">
            <a:avLst>
              <a:gd name="adj" fmla="val 14721"/>
            </a:avLst>
          </a:prstGeom>
          <a:solidFill>
            <a:srgbClr val="E2F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3"/>
          <p:cNvSpPr txBox="1">
            <a:spLocks noChangeArrowheads="1"/>
          </p:cNvSpPr>
          <p:nvPr/>
        </p:nvSpPr>
        <p:spPr bwMode="auto">
          <a:xfrm>
            <a:off x="685805" y="1538799"/>
            <a:ext cx="7796519" cy="29777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“此去泉台招旧部，旌旗十万斩阎罗”表现出即使自己牺牲了，死后还要招集旧部的英魂和反动统治者血战到底。这两句运用了</a:t>
            </a:r>
            <a:r>
              <a:rPr lang="zh-CN" altLang="en-US" sz="2100" b="1" spc="225" dirty="0">
                <a:solidFill>
                  <a:srgbClr val="FF0000"/>
                </a:solidFill>
                <a:latin typeface="+mn-ea"/>
              </a:rPr>
              <a:t>“泉台”“阎罗”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这样旧时传说的词语，把一定要革命到底的思想形象化了，表现出了</a:t>
            </a:r>
            <a:r>
              <a:rPr lang="zh-CN" altLang="en-US" sz="2100" b="1" spc="225" dirty="0">
                <a:solidFill>
                  <a:srgbClr val="FF0000"/>
                </a:solidFill>
                <a:latin typeface="+mn-ea"/>
              </a:rPr>
              <a:t>继续战斗、至死不渝的革命精神。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“阎罗”有</a:t>
            </a:r>
            <a:r>
              <a:rPr lang="zh-CN" altLang="en-US" sz="2100" b="1" spc="225" dirty="0">
                <a:solidFill>
                  <a:srgbClr val="FF0000"/>
                </a:solidFill>
                <a:latin typeface="+mn-ea"/>
              </a:rPr>
              <a:t>影射</a:t>
            </a:r>
            <a:r>
              <a:rPr lang="zh-CN" altLang="en-US" sz="2100" spc="225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世上反动头子的作用，意在唤起人们对反动统治者的憎恨。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8_第一PPT，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1455</Words>
  <Application>Microsoft Office PowerPoint</Application>
  <PresentationFormat>全屏显示(16:9)</PresentationFormat>
  <Paragraphs>151</Paragraphs>
  <Slides>22</Slides>
  <Notes>16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6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1_第一PPT，www.1ppt.com</vt:lpstr>
      <vt:lpstr>4_第一PPT，www.1ppt.com</vt:lpstr>
      <vt:lpstr>6_第一PPT，www.1ppt.com</vt:lpstr>
      <vt:lpstr>18_第一PPT，www.1ppt.com</vt:lpstr>
      <vt:lpstr>Office Theme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>http://www.ypppt.com/</dc:description>
  <cp:lastModifiedBy>kan</cp:lastModifiedBy>
  <cp:revision>1191</cp:revision>
  <dcterms:created xsi:type="dcterms:W3CDTF">2015-04-02T07:05:00Z</dcterms:created>
  <dcterms:modified xsi:type="dcterms:W3CDTF">2022-02-07T04:49:04Z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