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  <p:sldMasterId id="2147483801" r:id="rId2"/>
  </p:sldMasterIdLst>
  <p:notesMasterIdLst>
    <p:notesMasterId r:id="rId37"/>
  </p:notesMasterIdLst>
  <p:handoutMasterIdLst>
    <p:handoutMasterId r:id="rId38"/>
  </p:handoutMasterIdLst>
  <p:sldIdLst>
    <p:sldId id="265" r:id="rId3"/>
    <p:sldId id="275" r:id="rId4"/>
    <p:sldId id="273" r:id="rId5"/>
    <p:sldId id="281" r:id="rId6"/>
    <p:sldId id="354" r:id="rId7"/>
    <p:sldId id="319" r:id="rId8"/>
    <p:sldId id="360" r:id="rId9"/>
    <p:sldId id="358" r:id="rId10"/>
    <p:sldId id="359" r:id="rId11"/>
    <p:sldId id="356" r:id="rId12"/>
    <p:sldId id="363" r:id="rId13"/>
    <p:sldId id="361" r:id="rId14"/>
    <p:sldId id="362" r:id="rId15"/>
    <p:sldId id="276" r:id="rId16"/>
    <p:sldId id="364" r:id="rId17"/>
    <p:sldId id="349" r:id="rId18"/>
    <p:sldId id="367" r:id="rId19"/>
    <p:sldId id="369" r:id="rId20"/>
    <p:sldId id="370" r:id="rId21"/>
    <p:sldId id="368" r:id="rId22"/>
    <p:sldId id="371" r:id="rId23"/>
    <p:sldId id="372" r:id="rId24"/>
    <p:sldId id="378" r:id="rId25"/>
    <p:sldId id="379" r:id="rId26"/>
    <p:sldId id="380" r:id="rId27"/>
    <p:sldId id="382" r:id="rId28"/>
    <p:sldId id="376" r:id="rId29"/>
    <p:sldId id="365" r:id="rId30"/>
    <p:sldId id="338" r:id="rId31"/>
    <p:sldId id="385" r:id="rId32"/>
    <p:sldId id="339" r:id="rId33"/>
    <p:sldId id="303" r:id="rId34"/>
    <p:sldId id="347" r:id="rId35"/>
    <p:sldId id="386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FFCC99"/>
    <a:srgbClr val="009900"/>
    <a:srgbClr val="FFCCFF"/>
    <a:srgbClr val="FEFEFE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50"/>
      </p:cViewPr>
      <p:guideLst>
        <p:guide orient="horz" pos="2160"/>
        <p:guide pos="3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1999" cy="7199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56C23CB-611C-41E5-BC4F-732F6E153410}" type="datetimeFigureOut">
              <a:rPr lang="zh-CN" altLang="en-US"/>
              <a:pPr>
                <a:defRPr/>
              </a:pPr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D6C052-DD46-43A6-AB98-A01BC627F8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25626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2051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AC7EA19-8204-42CE-B1D7-B6BB23ED1595}" type="datetimeFigureOut">
              <a:rPr lang="zh-CN" altLang="en-US"/>
              <a:pPr>
                <a:defRPr/>
              </a:pPr>
              <a:t>2022/2/7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05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5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8778463F-0C61-4903-B05F-F4BF80015F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169710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09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B0070C86-2CE6-43DA-A54F-8961EED561B0}" type="slidenum">
              <a:rPr lang="zh-CN" altLang="en-US" sz="1200" smtClean="0"/>
              <a:pPr/>
              <a:t>2</a:t>
            </a:fld>
            <a:endParaRPr lang="en-US" altLang="zh-CN" sz="1200" smtClean="0"/>
          </a:p>
        </p:txBody>
      </p:sp>
      <p:sp>
        <p:nvSpPr>
          <p:cNvPr id="40965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0966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6987831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017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F4632EAC-A3B1-4FCF-A099-16BF2609BCA1}" type="slidenum">
              <a:rPr lang="zh-CN" altLang="en-US" sz="1200" smtClean="0"/>
              <a:pPr/>
              <a:t>18</a:t>
            </a:fld>
            <a:endParaRPr lang="en-US" altLang="zh-CN" sz="1200" smtClean="0"/>
          </a:p>
        </p:txBody>
      </p:sp>
      <p:sp>
        <p:nvSpPr>
          <p:cNvPr id="50181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0182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470778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0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CBC5D64A-9FA3-4989-BE7F-EC3842B76EFF}" type="slidenum">
              <a:rPr lang="zh-CN" altLang="en-US" sz="1200" smtClean="0"/>
              <a:pPr/>
              <a:t>19</a:t>
            </a:fld>
            <a:endParaRPr lang="en-US" altLang="zh-CN" sz="1200" smtClean="0"/>
          </a:p>
        </p:txBody>
      </p:sp>
      <p:sp>
        <p:nvSpPr>
          <p:cNvPr id="51205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1206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377719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222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0205DD87-5A81-43D0-AAA1-93AFE689381B}" type="slidenum">
              <a:rPr lang="zh-CN" altLang="en-US" sz="1200" smtClean="0"/>
              <a:pPr/>
              <a:t>20</a:t>
            </a:fld>
            <a:endParaRPr lang="en-US" altLang="zh-CN" sz="1200" smtClean="0"/>
          </a:p>
        </p:txBody>
      </p:sp>
      <p:sp>
        <p:nvSpPr>
          <p:cNvPr id="52229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2230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035669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325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76A3D663-C834-404E-A541-730F6971D7A5}" type="slidenum">
              <a:rPr lang="zh-CN" altLang="en-US" sz="1200" smtClean="0"/>
              <a:pPr/>
              <a:t>21</a:t>
            </a:fld>
            <a:endParaRPr lang="en-US" altLang="zh-CN" sz="1200" smtClean="0"/>
          </a:p>
        </p:txBody>
      </p:sp>
      <p:sp>
        <p:nvSpPr>
          <p:cNvPr id="53253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3254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180013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427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76CEF062-B0B5-46E6-90D7-C28AAE9AE9E9}" type="slidenum">
              <a:rPr lang="zh-CN" altLang="en-US" sz="1200" smtClean="0"/>
              <a:pPr/>
              <a:t>22</a:t>
            </a:fld>
            <a:endParaRPr lang="en-US" altLang="zh-CN" sz="1200" smtClean="0"/>
          </a:p>
        </p:txBody>
      </p:sp>
      <p:sp>
        <p:nvSpPr>
          <p:cNvPr id="54277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4278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34310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529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837A115D-D530-4B02-9FDE-FE982B9BEF08}" type="slidenum">
              <a:rPr lang="zh-CN" altLang="en-US" sz="1200" smtClean="0"/>
              <a:pPr/>
              <a:t>23</a:t>
            </a:fld>
            <a:endParaRPr lang="en-US" altLang="zh-CN" sz="1200" smtClean="0"/>
          </a:p>
        </p:txBody>
      </p:sp>
      <p:sp>
        <p:nvSpPr>
          <p:cNvPr id="55301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5302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348997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632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754F0C94-4259-4DDE-BDD2-057D7EA39E6B}" type="slidenum">
              <a:rPr lang="zh-CN" altLang="en-US" sz="1200" smtClean="0"/>
              <a:pPr/>
              <a:t>24</a:t>
            </a:fld>
            <a:endParaRPr lang="en-US" altLang="zh-CN" sz="1200" smtClean="0"/>
          </a:p>
        </p:txBody>
      </p:sp>
      <p:sp>
        <p:nvSpPr>
          <p:cNvPr id="56325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6326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70971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73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2D41EFB2-397A-465B-8E0B-8AE8DFF09AA7}" type="slidenum">
              <a:rPr lang="zh-CN" altLang="en-US" sz="1200" smtClean="0"/>
              <a:pPr/>
              <a:t>25</a:t>
            </a:fld>
            <a:endParaRPr lang="en-US" altLang="zh-CN" sz="1200" smtClean="0"/>
          </a:p>
        </p:txBody>
      </p:sp>
      <p:sp>
        <p:nvSpPr>
          <p:cNvPr id="57349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7350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247956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837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CEB69E14-8EAC-4286-BEA3-58C36256DA95}" type="slidenum">
              <a:rPr lang="zh-CN" altLang="en-US" sz="1200" smtClean="0"/>
              <a:pPr/>
              <a:t>26</a:t>
            </a:fld>
            <a:endParaRPr lang="en-US" altLang="zh-CN" sz="1200" smtClean="0"/>
          </a:p>
        </p:txBody>
      </p:sp>
      <p:sp>
        <p:nvSpPr>
          <p:cNvPr id="58373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8374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856443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939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598283CB-28F8-4196-B4C4-44872FD7A5DC}" type="slidenum">
              <a:rPr lang="zh-CN" altLang="en-US" sz="1200" smtClean="0"/>
              <a:pPr/>
              <a:t>27</a:t>
            </a:fld>
            <a:endParaRPr lang="en-US" altLang="zh-CN" sz="1200" smtClean="0"/>
          </a:p>
        </p:txBody>
      </p:sp>
      <p:sp>
        <p:nvSpPr>
          <p:cNvPr id="59397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59398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808102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198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B02AFEAE-0BE7-4CD3-9879-CE2120BD40A7}" type="slidenum">
              <a:rPr lang="zh-CN" altLang="en-US" sz="1200" smtClean="0"/>
              <a:pPr/>
              <a:t>3</a:t>
            </a:fld>
            <a:endParaRPr lang="en-US" altLang="zh-CN" sz="1200" smtClean="0"/>
          </a:p>
        </p:txBody>
      </p:sp>
      <p:sp>
        <p:nvSpPr>
          <p:cNvPr id="41989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1990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330882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6041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34420662-4F12-4BD1-85A3-F1BD2639F8B1}" type="slidenum">
              <a:rPr lang="zh-CN" altLang="en-US" sz="1200" smtClean="0"/>
              <a:pPr/>
              <a:t>31</a:t>
            </a:fld>
            <a:endParaRPr lang="en-US" altLang="zh-CN" sz="1200" smtClean="0"/>
          </a:p>
        </p:txBody>
      </p:sp>
      <p:sp>
        <p:nvSpPr>
          <p:cNvPr id="60421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60422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782519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6144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A59D8C99-2D54-4973-B61C-B169E0296A51}" type="slidenum">
              <a:rPr lang="zh-CN" altLang="en-US" sz="1200" smtClean="0"/>
              <a:pPr/>
              <a:t>32</a:t>
            </a:fld>
            <a:endParaRPr lang="en-US" altLang="zh-CN" sz="1200" smtClean="0"/>
          </a:p>
        </p:txBody>
      </p:sp>
      <p:sp>
        <p:nvSpPr>
          <p:cNvPr id="61445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61446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689742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0603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D19CA136-E51B-482A-A52A-4DF0801A97E3}" type="slidenum">
              <a:rPr lang="zh-CN" altLang="en-US" sz="1200" smtClean="0"/>
              <a:pPr/>
              <a:t>4</a:t>
            </a:fld>
            <a:endParaRPr lang="en-US" altLang="zh-CN" sz="1200" smtClean="0"/>
          </a:p>
        </p:txBody>
      </p:sp>
      <p:sp>
        <p:nvSpPr>
          <p:cNvPr id="43013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3014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593796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89F27314-382E-424E-954C-CCE678599574}" type="slidenum">
              <a:rPr lang="zh-CN" altLang="en-US" sz="1200" smtClean="0"/>
              <a:pPr/>
              <a:t>5</a:t>
            </a:fld>
            <a:endParaRPr lang="en-US" altLang="zh-CN" sz="1200" smtClean="0"/>
          </a:p>
        </p:txBody>
      </p:sp>
      <p:sp>
        <p:nvSpPr>
          <p:cNvPr id="44037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4038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285063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8BDAB0CA-E94D-4BF3-A6C3-D2553011A0DD}" type="slidenum">
              <a:rPr lang="zh-CN" altLang="en-US" sz="1200" smtClean="0"/>
              <a:pPr/>
              <a:t>6</a:t>
            </a:fld>
            <a:endParaRPr lang="en-US" altLang="zh-CN" sz="1200" smtClean="0"/>
          </a:p>
        </p:txBody>
      </p:sp>
      <p:sp>
        <p:nvSpPr>
          <p:cNvPr id="45061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5062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238606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3810791F-A72F-469E-8FFF-DFA9FA7A667F}" type="slidenum">
              <a:rPr lang="zh-CN" altLang="en-US" sz="1200" smtClean="0"/>
              <a:pPr/>
              <a:t>7</a:t>
            </a:fld>
            <a:endParaRPr lang="en-US" altLang="zh-CN" sz="1200" smtClean="0"/>
          </a:p>
        </p:txBody>
      </p:sp>
      <p:sp>
        <p:nvSpPr>
          <p:cNvPr id="46085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6086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584752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3F9BA0C5-D5FF-4190-BD99-DBD32F1CAF1B}" type="slidenum">
              <a:rPr lang="zh-CN" altLang="en-US" sz="1200" smtClean="0"/>
              <a:pPr/>
              <a:t>11</a:t>
            </a:fld>
            <a:endParaRPr lang="en-US" altLang="zh-CN" sz="1200" smtClean="0"/>
          </a:p>
        </p:txBody>
      </p:sp>
      <p:sp>
        <p:nvSpPr>
          <p:cNvPr id="47109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7110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60765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C55C8891-09D0-4C59-AD6C-6B4C8546E34E}" type="slidenum">
              <a:rPr lang="zh-CN" altLang="en-US" sz="1200" smtClean="0"/>
              <a:pPr/>
              <a:t>15</a:t>
            </a:fld>
            <a:endParaRPr lang="en-US" altLang="zh-CN" sz="1200" smtClean="0"/>
          </a:p>
        </p:txBody>
      </p:sp>
      <p:sp>
        <p:nvSpPr>
          <p:cNvPr id="48133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8134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500198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60E3D160-7D91-4BD7-A61B-331DC32A5CF7}" type="slidenum">
              <a:rPr lang="zh-CN" altLang="en-US" sz="1200" smtClean="0"/>
              <a:pPr/>
              <a:t>17</a:t>
            </a:fld>
            <a:endParaRPr lang="en-US" altLang="zh-CN" sz="1200" smtClean="0"/>
          </a:p>
        </p:txBody>
      </p:sp>
      <p:sp>
        <p:nvSpPr>
          <p:cNvPr id="49157" name="页脚占位符 1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en-US" sz="1200" dirty="0" smtClean="0"/>
          </a:p>
        </p:txBody>
      </p:sp>
      <p:sp>
        <p:nvSpPr>
          <p:cNvPr id="49158" name="页眉占位符 2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999913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40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6624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42876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42876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8857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165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5112735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1441450"/>
            <a:ext cx="5369983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1450"/>
            <a:ext cx="5369984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2102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438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126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073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533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322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67582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519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9904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6786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8622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3185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79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76402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961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17086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547864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12192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42875"/>
            <a:ext cx="1094316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441450"/>
            <a:ext cx="1094316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  <p:sldLayoutId id="2147483780" r:id="rId24"/>
    <p:sldLayoutId id="2147483781" r:id="rId25"/>
    <p:sldLayoutId id="2147483782" r:id="rId26"/>
    <p:sldLayoutId id="2147483783" r:id="rId27"/>
    <p:sldLayoutId id="2147483784" r:id="rId28"/>
    <p:sldLayoutId id="2147483785" r:id="rId29"/>
    <p:sldLayoutId id="2147483786" r:id="rId30"/>
    <p:sldLayoutId id="214748378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</p:sldLayoutIdLst>
  <p:transition>
    <p:fade/>
  </p:transition>
  <p:txStyles>
    <p:titleStyle>
      <a:lvl1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2pPr>
      <a:lvl3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3pPr>
      <a:lvl4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4pPr>
      <a:lvl5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5pPr>
      <a:lvl6pPr marL="4572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6pPr>
      <a:lvl7pPr marL="9144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7pPr>
      <a:lvl8pPr marL="13716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8pPr>
      <a:lvl9pPr marL="18288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9pPr>
    </p:titleStyle>
    <p:bodyStyle>
      <a:lvl1pPr marL="182563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288" indent="-17621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8187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 descr="图片w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32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标题 1"/>
          <p:cNvSpPr txBox="1">
            <a:spLocks noChangeArrowheads="1"/>
          </p:cNvSpPr>
          <p:nvPr/>
        </p:nvSpPr>
        <p:spPr bwMode="auto">
          <a:xfrm>
            <a:off x="6181726" y="1134767"/>
            <a:ext cx="39433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>
                <a:latin typeface="楷体" pitchFamily="49" charset="-122"/>
                <a:ea typeface="楷体" pitchFamily="49" charset="-122"/>
              </a:rPr>
              <a:t>2 </a:t>
            </a:r>
            <a:r>
              <a:rPr lang="zh-CN" altLang="en-US" sz="5400" b="1" dirty="0">
                <a:latin typeface="楷体" pitchFamily="49" charset="-122"/>
                <a:ea typeface="楷体" pitchFamily="49" charset="-122"/>
              </a:rPr>
              <a:t>梅岭三章</a:t>
            </a:r>
          </a:p>
        </p:txBody>
      </p:sp>
      <p:pic>
        <p:nvPicPr>
          <p:cNvPr id="3076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3" b="20741"/>
          <a:stretch>
            <a:fillRect/>
          </a:stretch>
        </p:blipFill>
        <p:spPr bwMode="auto">
          <a:xfrm>
            <a:off x="5891211" y="4558243"/>
            <a:ext cx="4524376" cy="68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525590" y="5906746"/>
            <a:ext cx="9142411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" name="TextBox 1"/>
          <p:cNvSpPr txBox="1">
            <a:spLocks noChangeArrowheads="1"/>
          </p:cNvSpPr>
          <p:nvPr/>
        </p:nvSpPr>
        <p:spPr bwMode="auto">
          <a:xfrm>
            <a:off x="1897063" y="2148418"/>
            <a:ext cx="8443912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一九三六年冬，梅山被围。余伤病伏丛莽间二十余日，虑不得脱，得诗三首留衣底。</a:t>
            </a:r>
            <a:r>
              <a:rPr lang="zh-CN" altLang="en-US" sz="28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旋围解。</a:t>
            </a:r>
          </a:p>
        </p:txBody>
      </p:sp>
      <p:sp>
        <p:nvSpPr>
          <p:cNvPr id="12391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课文精讲</a:t>
            </a:r>
          </a:p>
        </p:txBody>
      </p:sp>
      <p:sp>
        <p:nvSpPr>
          <p:cNvPr id="12392" name="TextBox 1"/>
          <p:cNvSpPr txBox="1">
            <a:spLocks noChangeArrowheads="1"/>
          </p:cNvSpPr>
          <p:nvPr/>
        </p:nvSpPr>
        <p:spPr bwMode="auto">
          <a:xfrm>
            <a:off x="1897063" y="1117601"/>
            <a:ext cx="8056562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齐读小序部分，边读边思考：小序的作用是什么？</a:t>
            </a:r>
          </a:p>
        </p:txBody>
      </p:sp>
      <p:sp>
        <p:nvSpPr>
          <p:cNvPr id="9" name="TextBox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636840" y="3839635"/>
            <a:ext cx="7121525" cy="18497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300"/>
              </a:spcBef>
              <a:defRPr/>
            </a:pPr>
            <a:r>
              <a:rPr lang="zh-CN" altLang="en-US" sz="2800" b="1" dirty="0">
                <a:latin typeface="+mn-ea"/>
                <a:ea typeface="+mn-ea"/>
              </a:rPr>
              <a:t>交代时间、地点、事件的原因和结果。</a:t>
            </a:r>
          </a:p>
          <a:p>
            <a:pPr>
              <a:lnSpc>
                <a:spcPct val="130000"/>
              </a:lnSpc>
              <a:spcBef>
                <a:spcPts val="300"/>
              </a:spcBef>
              <a:defRPr/>
            </a:pPr>
            <a:r>
              <a:rPr lang="zh-CN" altLang="en-US" sz="2800" b="1" dirty="0">
                <a:latin typeface="+mn-ea"/>
                <a:ea typeface="+mn-ea"/>
              </a:rPr>
              <a:t>交代了环境、背景。是“绝命诗”。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30000"/>
              </a:lnSpc>
              <a:spcBef>
                <a:spcPts val="300"/>
              </a:spcBef>
              <a:defRPr/>
            </a:pPr>
            <a:r>
              <a:rPr lang="zh-CN" altLang="en-US" sz="2800" b="1" dirty="0">
                <a:latin typeface="+mn-ea"/>
                <a:ea typeface="+mn-ea"/>
              </a:rPr>
              <a:t>表现了诗人从容、镇定、大义凛然的情怀。</a:t>
            </a:r>
          </a:p>
        </p:txBody>
      </p:sp>
      <p:sp>
        <p:nvSpPr>
          <p:cNvPr id="2" name="圆角矩形标注 1">
            <a:extLst>
              <a:ext uri="{FF2B5EF4-FFF2-40B4-BE49-F238E27FC236}"/>
            </a:extLst>
          </p:cNvPr>
          <p:cNvSpPr/>
          <p:nvPr/>
        </p:nvSpPr>
        <p:spPr>
          <a:xfrm>
            <a:off x="8942388" y="3556000"/>
            <a:ext cx="1389062" cy="1752600"/>
          </a:xfrm>
          <a:prstGeom prst="wedgeRoundRectCallout">
            <a:avLst>
              <a:gd name="adj1" fmla="val -70084"/>
              <a:gd name="adj2" fmla="val -4716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说明小序是补写的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960564" y="474134"/>
            <a:ext cx="1988045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9900"/>
                </a:solidFill>
                <a:latin typeface="黑体" pitchFamily="49" charset="-122"/>
                <a:ea typeface="黑体" pitchFamily="49" charset="-122"/>
              </a:rPr>
              <a:t>学习第一章</a:t>
            </a:r>
          </a:p>
        </p:txBody>
      </p:sp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043115" y="131445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一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断头今日意如何？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创业艰难百战多。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此去泉台招旧部，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旌旗十万斩阎罗。</a:t>
            </a:r>
          </a:p>
        </p:txBody>
      </p:sp>
      <p:cxnSp>
        <p:nvCxnSpPr>
          <p:cNvPr id="3" name="直接连接符 2">
            <a:extLst>
              <a:ext uri="{FF2B5EF4-FFF2-40B4-BE49-F238E27FC236}"/>
            </a:extLst>
          </p:cNvPr>
          <p:cNvCxnSpPr/>
          <p:nvPr/>
        </p:nvCxnSpPr>
        <p:spPr>
          <a:xfrm>
            <a:off x="4951413" y="1259419"/>
            <a:ext cx="25400" cy="4349749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067302" y="1536701"/>
            <a:ext cx="4875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这首诗写作上有什么特色？</a:t>
            </a:r>
          </a:p>
        </p:txBody>
      </p:sp>
      <p:sp>
        <p:nvSpPr>
          <p:cNvPr id="14" name="右箭头 13">
            <a:extLst>
              <a:ext uri="{FF2B5EF4-FFF2-40B4-BE49-F238E27FC236}"/>
            </a:extLst>
          </p:cNvPr>
          <p:cNvSpPr/>
          <p:nvPr/>
        </p:nvSpPr>
        <p:spPr>
          <a:xfrm rot="20841391">
            <a:off x="4832350" y="2601384"/>
            <a:ext cx="654050" cy="43180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矩形 25">
            <a:extLst>
              <a:ext uri="{FF2B5EF4-FFF2-40B4-BE49-F238E27FC236}"/>
            </a:extLst>
          </p:cNvPr>
          <p:cNvSpPr/>
          <p:nvPr/>
        </p:nvSpPr>
        <p:spPr>
          <a:xfrm>
            <a:off x="5416550" y="2262718"/>
            <a:ext cx="4724400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首句用设问，总领全篇奠定诗的基调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慷慨壮烈。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114926" y="3945467"/>
            <a:ext cx="45143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诗中用了哪些修辞手法？</a:t>
            </a:r>
          </a:p>
        </p:txBody>
      </p:sp>
      <p:sp>
        <p:nvSpPr>
          <p:cNvPr id="29" name="矩形 28">
            <a:extLst>
              <a:ext uri="{FF2B5EF4-FFF2-40B4-BE49-F238E27FC236}"/>
            </a:extLst>
          </p:cNvPr>
          <p:cNvSpPr/>
          <p:nvPr/>
        </p:nvSpPr>
        <p:spPr>
          <a:xfrm>
            <a:off x="5526088" y="4720167"/>
            <a:ext cx="3270250" cy="6093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设问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借代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比喻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805113" y="5689602"/>
            <a:ext cx="91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借代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3508377" y="5780618"/>
            <a:ext cx="981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FF0000"/>
                </a:solidFill>
                <a:latin typeface="宋体" pitchFamily="2" charset="-122"/>
              </a:rPr>
              <a:t>部队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4589463" y="5687485"/>
            <a:ext cx="91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比喻</a:t>
            </a:r>
            <a:endParaRPr lang="zh-CN" altLang="zh-CN" sz="24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Text Box 6"/>
          <p:cNvSpPr txBox="1">
            <a:spLocks noChangeArrowheads="1"/>
          </p:cNvSpPr>
          <p:nvPr/>
        </p:nvSpPr>
        <p:spPr bwMode="auto">
          <a:xfrm>
            <a:off x="5403852" y="5803901"/>
            <a:ext cx="24558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凶恶残暴的人</a:t>
            </a:r>
            <a:endParaRPr lang="zh-CN" altLang="zh-CN" sz="2800" b="1">
              <a:solidFill>
                <a:srgbClr val="FF0000"/>
              </a:solidFill>
              <a:latin typeface="宋体" pitchFamily="2" charset="-122"/>
            </a:endParaRPr>
          </a:p>
        </p:txBody>
      </p:sp>
      <p:cxnSp>
        <p:nvCxnSpPr>
          <p:cNvPr id="4" name="肘形连接符 3">
            <a:extLst>
              <a:ext uri="{FF2B5EF4-FFF2-40B4-BE49-F238E27FC236}"/>
            </a:extLst>
          </p:cNvPr>
          <p:cNvCxnSpPr/>
          <p:nvPr/>
        </p:nvCxnSpPr>
        <p:spPr>
          <a:xfrm>
            <a:off x="2151063" y="5543553"/>
            <a:ext cx="1416050" cy="730249"/>
          </a:xfrm>
          <a:prstGeom prst="bentConnector3">
            <a:avLst/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>
            <a:extLst>
              <a:ext uri="{FF2B5EF4-FFF2-40B4-BE49-F238E27FC236}"/>
            </a:extLst>
          </p:cNvPr>
          <p:cNvCxnSpPr/>
          <p:nvPr/>
        </p:nvCxnSpPr>
        <p:spPr>
          <a:xfrm>
            <a:off x="3952875" y="5568952"/>
            <a:ext cx="1416050" cy="728133"/>
          </a:xfrm>
          <a:prstGeom prst="bentConnector3">
            <a:avLst/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4" grpId="0" animBg="1"/>
      <p:bldP spid="26" grpId="0"/>
      <p:bldP spid="28" grpId="0"/>
      <p:bldP spid="31" grpId="0" autoUpdateAnimBg="0"/>
      <p:bldP spid="32" grpId="0" autoUpdateAnimBg="0"/>
      <p:bldP spid="45" grpId="0" autoUpdateAnimBg="0"/>
      <p:bldP spid="4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2"/>
          <p:cNvSpPr>
            <a:spLocks noChangeArrowheads="1"/>
          </p:cNvSpPr>
          <p:nvPr/>
        </p:nvSpPr>
        <p:spPr bwMode="auto">
          <a:xfrm>
            <a:off x="2422525" y="1223434"/>
            <a:ext cx="755173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这首诗的主要内容是什么？表现了老一辈无  </a:t>
            </a:r>
            <a:endParaRPr lang="en-US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产阶级革命家怎样的精神？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2774952" y="2899834"/>
            <a:ext cx="7078663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    面对死亡，回顾艰难创业的征战历程，死后也要招集旧部英魂，与“阎罗”血战到底。表现了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  <a:cs typeface="Tahoma" panose="020B0604030504040204" pitchFamily="34" charset="0"/>
              </a:rPr>
              <a:t>生死不渝、誓与反动统治者血战到底</a:t>
            </a: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的革命精神。</a:t>
            </a:r>
            <a:endParaRPr lang="zh-CN" altLang="en-US" sz="5400" b="1" dirty="0">
              <a:latin typeface="+mn-ea"/>
              <a:ea typeface="+mn-ea"/>
            </a:endParaRPr>
          </a:p>
        </p:txBody>
      </p:sp>
      <p:cxnSp>
        <p:nvCxnSpPr>
          <p:cNvPr id="20" name="直接连接符 19">
            <a:extLst>
              <a:ext uri="{FF2B5EF4-FFF2-40B4-BE49-F238E27FC236}"/>
            </a:extLst>
          </p:cNvPr>
          <p:cNvCxnSpPr/>
          <p:nvPr/>
        </p:nvCxnSpPr>
        <p:spPr>
          <a:xfrm flipH="1">
            <a:off x="2098675" y="681568"/>
            <a:ext cx="39688" cy="5736167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900238" y="1030817"/>
            <a:ext cx="8221662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/>
            </a:extLst>
          </p:cNvPr>
          <p:cNvSpPr/>
          <p:nvPr/>
        </p:nvSpPr>
        <p:spPr>
          <a:xfrm>
            <a:off x="3160713" y="4478868"/>
            <a:ext cx="6989762" cy="1399117"/>
          </a:xfrm>
          <a:prstGeom prst="rect">
            <a:avLst/>
          </a:prstGeom>
          <a:noFill/>
          <a:ln w="222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Tahoma" panose="020B0604030504040204" pitchFamily="34" charset="0"/>
              </a:rPr>
              <a:t>把百战将军、十万部属的断头之恨、未竟之志，沉着痛快、笔力千钧地流露出来了。</a:t>
            </a:r>
          </a:p>
        </p:txBody>
      </p:sp>
      <p:sp>
        <p:nvSpPr>
          <p:cNvPr id="9" name="矩形 8">
            <a:extLst>
              <a:ext uri="{FF2B5EF4-FFF2-40B4-BE49-F238E27FC236}"/>
            </a:extLst>
          </p:cNvPr>
          <p:cNvSpPr/>
          <p:nvPr/>
        </p:nvSpPr>
        <p:spPr>
          <a:xfrm>
            <a:off x="3136900" y="2722034"/>
            <a:ext cx="6362700" cy="927100"/>
          </a:xfrm>
          <a:prstGeom prst="rect">
            <a:avLst/>
          </a:prstGeom>
          <a:noFill/>
          <a:ln w="222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Tahoma" panose="020B0604030504040204" pitchFamily="34" charset="0"/>
              </a:rPr>
              <a:t>写出了领导者的号召力和声势的浩大。</a:t>
            </a:r>
            <a:endParaRPr lang="zh-CN" altLang="en-US" dirty="0"/>
          </a:p>
        </p:txBody>
      </p:sp>
      <p:sp>
        <p:nvSpPr>
          <p:cNvPr id="15464" name="矩形 2"/>
          <p:cNvSpPr>
            <a:spLocks noChangeArrowheads="1"/>
          </p:cNvSpPr>
          <p:nvPr/>
        </p:nvSpPr>
        <p:spPr bwMode="auto">
          <a:xfrm>
            <a:off x="1985963" y="1530351"/>
            <a:ext cx="6329362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诗中哪些关键词语能体现这种精神？ </a:t>
            </a:r>
          </a:p>
        </p:txBody>
      </p:sp>
      <p:cxnSp>
        <p:nvCxnSpPr>
          <p:cNvPr id="20" name="直接连接符 19">
            <a:extLst>
              <a:ext uri="{FF2B5EF4-FFF2-40B4-BE49-F238E27FC236}"/>
            </a:extLst>
          </p:cNvPr>
          <p:cNvCxnSpPr/>
          <p:nvPr/>
        </p:nvCxnSpPr>
        <p:spPr>
          <a:xfrm flipH="1">
            <a:off x="1900240" y="804335"/>
            <a:ext cx="34925" cy="5528733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849438" y="1227667"/>
            <a:ext cx="8223250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八边形 6">
            <a:extLst>
              <a:ext uri="{FF2B5EF4-FFF2-40B4-BE49-F238E27FC236}"/>
            </a:extLst>
          </p:cNvPr>
          <p:cNvSpPr/>
          <p:nvPr/>
        </p:nvSpPr>
        <p:spPr>
          <a:xfrm>
            <a:off x="2298702" y="2711452"/>
            <a:ext cx="766763" cy="946149"/>
          </a:xfrm>
          <a:prstGeom prst="oc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Tahoma" panose="020B0604030504040204" pitchFamily="34" charset="0"/>
              </a:rPr>
              <a:t>招</a:t>
            </a:r>
            <a:endParaRPr lang="zh-CN" altLang="en-US" dirty="0"/>
          </a:p>
        </p:txBody>
      </p:sp>
      <p:sp>
        <p:nvSpPr>
          <p:cNvPr id="16" name="八边形 15">
            <a:extLst>
              <a:ext uri="{FF2B5EF4-FFF2-40B4-BE49-F238E27FC236}"/>
            </a:extLst>
          </p:cNvPr>
          <p:cNvSpPr/>
          <p:nvPr/>
        </p:nvSpPr>
        <p:spPr>
          <a:xfrm>
            <a:off x="2286002" y="4718052"/>
            <a:ext cx="765175" cy="946149"/>
          </a:xfrm>
          <a:prstGeom prst="oc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Tahoma" panose="020B0604030504040204" pitchFamily="34" charset="0"/>
              </a:rPr>
              <a:t>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7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"/>
          <p:cNvSpPr>
            <a:spLocks noChangeArrowheads="1"/>
          </p:cNvSpPr>
          <p:nvPr/>
        </p:nvSpPr>
        <p:spPr bwMode="auto">
          <a:xfrm>
            <a:off x="2073275" y="1151467"/>
            <a:ext cx="808355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把“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旌旗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十万</a:t>
            </a:r>
            <a:r>
              <a:rPr lang="zh-CN" altLang="en-US" sz="28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斩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阎罗”改成“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大军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十万</a:t>
            </a:r>
            <a:r>
              <a:rPr lang="zh-CN" altLang="en-US" sz="28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打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阎罗”，</a:t>
            </a:r>
            <a:endParaRPr lang="en-US" altLang="zh-CN" sz="2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行不行？</a:t>
            </a:r>
          </a:p>
        </p:txBody>
      </p:sp>
      <p:sp>
        <p:nvSpPr>
          <p:cNvPr id="22" name="矩形 21">
            <a:extLst>
              <a:ext uri="{FF2B5EF4-FFF2-40B4-BE49-F238E27FC236}"/>
            </a:extLst>
          </p:cNvPr>
          <p:cNvSpPr/>
          <p:nvPr/>
        </p:nvSpPr>
        <p:spPr>
          <a:xfrm>
            <a:off x="2439990" y="2571751"/>
            <a:ext cx="7716837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    不行，用“旌旗”借代大军，容易引起人们的联想，形象地表现出盛大的气势。改为“大军”，只有数量，无形象。一个“斩”字，力度强，速度快，有居高临下的气势。如改为“打”，只是一般的动作，太平淡。</a:t>
            </a:r>
          </a:p>
        </p:txBody>
      </p:sp>
      <p:cxnSp>
        <p:nvCxnSpPr>
          <p:cNvPr id="23" name="直接连接符 22">
            <a:extLst>
              <a:ext uri="{FF2B5EF4-FFF2-40B4-BE49-F238E27FC236}"/>
            </a:extLst>
          </p:cNvPr>
          <p:cNvCxnSpPr/>
          <p:nvPr/>
        </p:nvCxnSpPr>
        <p:spPr>
          <a:xfrm flipH="1">
            <a:off x="1906590" y="886885"/>
            <a:ext cx="34925" cy="5528733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849438" y="1043517"/>
            <a:ext cx="8223250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4786315" y="50165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一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断头今日意如何？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创业艰难百战多。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此去泉台招旧部，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旌旗十万斩阎罗。</a:t>
            </a:r>
          </a:p>
        </p:txBody>
      </p:sp>
      <p:sp>
        <p:nvSpPr>
          <p:cNvPr id="10" name="新月形 9">
            <a:extLst>
              <a:ext uri="{FF2B5EF4-FFF2-40B4-BE49-F238E27FC236}"/>
            </a:extLst>
          </p:cNvPr>
          <p:cNvSpPr/>
          <p:nvPr/>
        </p:nvSpPr>
        <p:spPr>
          <a:xfrm>
            <a:off x="4751390" y="1746252"/>
            <a:ext cx="46037" cy="1200149"/>
          </a:xfrm>
          <a:prstGeom prst="mo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225927" y="1625602"/>
            <a:ext cx="48736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实</a:t>
            </a:r>
            <a:endParaRPr lang="en-US" altLang="zh-CN" sz="28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写</a:t>
            </a:r>
            <a:endParaRPr lang="zh-CN" altLang="zh-CN" sz="28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新月形 32">
            <a:extLst>
              <a:ext uri="{FF2B5EF4-FFF2-40B4-BE49-F238E27FC236}"/>
            </a:extLst>
          </p:cNvPr>
          <p:cNvSpPr/>
          <p:nvPr/>
        </p:nvSpPr>
        <p:spPr>
          <a:xfrm>
            <a:off x="4705350" y="3439585"/>
            <a:ext cx="46038" cy="1202267"/>
          </a:xfrm>
          <a:prstGeom prst="mo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4206877" y="3393019"/>
            <a:ext cx="48736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虚</a:t>
            </a:r>
            <a:endParaRPr lang="en-US" altLang="zh-CN" sz="28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写</a:t>
            </a:r>
            <a:endParaRPr lang="zh-CN" altLang="zh-CN" sz="28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2272467" y="1092201"/>
            <a:ext cx="677108" cy="237913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回首征程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260601" y="5264151"/>
            <a:ext cx="77588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思考：最能表现作者视死如归气概的是哪一句？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83140" y="3060701"/>
            <a:ext cx="32162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此去泉台招旧部，</a:t>
            </a:r>
            <a:endParaRPr lang="en-US" altLang="zh-CN" sz="2800" b="1">
              <a:solidFill>
                <a:srgbClr val="FF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旌旗十万斩阎罗。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 animBg="1"/>
      <p:bldP spid="27" grpId="0" autoUpdateAnimBg="0"/>
      <p:bldP spid="33" grpId="0" animBg="1"/>
      <p:bldP spid="34" grpId="0" autoUpdateAnimBg="0"/>
      <p:bldP spid="35" grpId="0" animBg="1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" name="矩形 10"/>
          <p:cNvSpPr>
            <a:spLocks noChangeArrowheads="1"/>
          </p:cNvSpPr>
          <p:nvPr/>
        </p:nvSpPr>
        <p:spPr bwMode="auto">
          <a:xfrm>
            <a:off x="2243139" y="1947334"/>
            <a:ext cx="198804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品读提示：</a:t>
            </a:r>
          </a:p>
        </p:txBody>
      </p:sp>
      <p:sp>
        <p:nvSpPr>
          <p:cNvPr id="18535" name="矩形 11"/>
          <p:cNvSpPr>
            <a:spLocks noChangeArrowheads="1"/>
          </p:cNvSpPr>
          <p:nvPr/>
        </p:nvSpPr>
        <p:spPr bwMode="auto">
          <a:xfrm>
            <a:off x="2263775" y="2899834"/>
            <a:ext cx="7738016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14350" indent="-514350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2800" b="1">
                <a:latin typeface="宋体" pitchFamily="2" charset="-122"/>
              </a:rPr>
              <a:t>本章的大意是什么？体现了诗人怎样的精神</a:t>
            </a:r>
            <a:r>
              <a:rPr lang="en-US" altLang="zh-CN" sz="2800" b="1">
                <a:latin typeface="宋体" pitchFamily="2" charset="-122"/>
              </a:rPr>
              <a:t>?</a:t>
            </a:r>
          </a:p>
          <a:p>
            <a:pPr marL="514350" indent="-514350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2800" b="1">
                <a:latin typeface="宋体" pitchFamily="2" charset="-122"/>
              </a:rPr>
              <a:t>采用了哪些修辞手法？</a:t>
            </a:r>
            <a:endParaRPr lang="en-US" altLang="zh-CN" sz="2800" b="1">
              <a:latin typeface="宋体" pitchFamily="2" charset="-122"/>
            </a:endParaRPr>
          </a:p>
          <a:p>
            <a:pPr marL="514350" indent="-514350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2800" b="1">
                <a:latin typeface="宋体" pitchFamily="2" charset="-122"/>
              </a:rPr>
              <a:t>你认为哪些词语用的精妙？妙在哪里？</a:t>
            </a:r>
            <a:endParaRPr lang="en-US" altLang="zh-CN" sz="2800" b="1">
              <a:latin typeface="宋体" pitchFamily="2" charset="-122"/>
            </a:endParaRPr>
          </a:p>
          <a:p>
            <a:pPr marL="514350" indent="-514350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2800" b="1">
                <a:latin typeface="宋体" pitchFamily="2" charset="-122"/>
              </a:rPr>
              <a:t>你认为怎样才能读出感情？</a:t>
            </a:r>
          </a:p>
        </p:txBody>
      </p:sp>
      <p:sp>
        <p:nvSpPr>
          <p:cNvPr id="10" name="矩形 9">
            <a:extLst>
              <a:ext uri="{FF2B5EF4-FFF2-40B4-BE49-F238E27FC236}"/>
            </a:extLst>
          </p:cNvPr>
          <p:cNvSpPr/>
          <p:nvPr/>
        </p:nvSpPr>
        <p:spPr>
          <a:xfrm>
            <a:off x="2188589" y="879229"/>
            <a:ext cx="7626889" cy="1231107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分组自主学习：第二、第三章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1960564" y="474134"/>
            <a:ext cx="1988045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9900"/>
                </a:solidFill>
                <a:latin typeface="黑体" pitchFamily="49" charset="-122"/>
                <a:ea typeface="黑体" pitchFamily="49" charset="-122"/>
              </a:rPr>
              <a:t>学习第二章</a:t>
            </a:r>
          </a:p>
        </p:txBody>
      </p:sp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879601" y="162560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二</a:t>
            </a:r>
            <a:endParaRPr lang="en-US" altLang="zh-CN" sz="28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南国烽烟正十年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此头须向国门悬。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后死诸君多努力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捷报飞来当纸钱。</a:t>
            </a:r>
          </a:p>
        </p:txBody>
      </p:sp>
      <p:cxnSp>
        <p:nvCxnSpPr>
          <p:cNvPr id="3" name="直接连接符 2">
            <a:extLst>
              <a:ext uri="{FF2B5EF4-FFF2-40B4-BE49-F238E27FC236}"/>
            </a:extLst>
          </p:cNvPr>
          <p:cNvCxnSpPr/>
          <p:nvPr/>
        </p:nvCxnSpPr>
        <p:spPr>
          <a:xfrm>
            <a:off x="4787900" y="1570568"/>
            <a:ext cx="25400" cy="4349751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48225" y="1648885"/>
            <a:ext cx="5168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这首诗的主要内容是什么？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矩形 25">
            <a:extLst>
              <a:ext uri="{FF2B5EF4-FFF2-40B4-BE49-F238E27FC236}"/>
            </a:extLst>
          </p:cNvPr>
          <p:cNvSpPr/>
          <p:nvPr/>
        </p:nvSpPr>
        <p:spPr>
          <a:xfrm>
            <a:off x="5229225" y="2508251"/>
            <a:ext cx="4897438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这首诗着重勉励幸存者努力作战，以胜利捷报告慰死者。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30776" y="4256618"/>
            <a:ext cx="45143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表现了诗人怎样的精神？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矩形 28">
            <a:extLst>
              <a:ext uri="{FF2B5EF4-FFF2-40B4-BE49-F238E27FC236}"/>
            </a:extLst>
          </p:cNvPr>
          <p:cNvSpPr/>
          <p:nvPr/>
        </p:nvSpPr>
        <p:spPr>
          <a:xfrm>
            <a:off x="5289552" y="4993217"/>
            <a:ext cx="5205413" cy="6093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关心国家命运，盼望祖国解放。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514725" y="2087035"/>
            <a:ext cx="91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借代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4217990" y="2169585"/>
            <a:ext cx="981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战争</a:t>
            </a:r>
            <a:endParaRPr lang="zh-CN" altLang="zh-CN" sz="2800" b="1">
              <a:solidFill>
                <a:srgbClr val="FF0000"/>
              </a:solidFill>
              <a:latin typeface="宋体" pitchFamily="2" charset="-122"/>
            </a:endParaRPr>
          </a:p>
        </p:txBody>
      </p:sp>
      <p:cxnSp>
        <p:nvCxnSpPr>
          <p:cNvPr id="4" name="肘形连接符 3">
            <a:extLst>
              <a:ext uri="{FF2B5EF4-FFF2-40B4-BE49-F238E27FC236}"/>
            </a:extLst>
          </p:cNvPr>
          <p:cNvCxnSpPr/>
          <p:nvPr/>
        </p:nvCxnSpPr>
        <p:spPr>
          <a:xfrm flipV="1">
            <a:off x="2668590" y="2631019"/>
            <a:ext cx="1641475" cy="702733"/>
          </a:xfrm>
          <a:prstGeom prst="bentConnector3">
            <a:avLst>
              <a:gd name="adj1" fmla="val 45394"/>
            </a:avLst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26" grpId="0"/>
      <p:bldP spid="28" grpId="0"/>
      <p:bldP spid="31" grpId="0" autoUpdateAnimBg="0"/>
      <p:bldP spid="3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"/>
          <p:cNvSpPr>
            <a:spLocks noChangeArrowheads="1"/>
          </p:cNvSpPr>
          <p:nvPr/>
        </p:nvSpPr>
        <p:spPr bwMode="auto">
          <a:xfrm>
            <a:off x="2170113" y="1610784"/>
            <a:ext cx="777716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试简要分析“此头须向国门悬”一句的妙处。</a:t>
            </a:r>
          </a:p>
        </p:txBody>
      </p:sp>
      <p:sp>
        <p:nvSpPr>
          <p:cNvPr id="22" name="矩形 21">
            <a:extLst>
              <a:ext uri="{FF2B5EF4-FFF2-40B4-BE49-F238E27FC236}"/>
            </a:extLst>
          </p:cNvPr>
          <p:cNvSpPr/>
          <p:nvPr/>
        </p:nvSpPr>
        <p:spPr>
          <a:xfrm>
            <a:off x="2540000" y="2628901"/>
            <a:ext cx="7526338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    这一句诗歌化用春秋时期伍子胥“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  <a:cs typeface="Tahoma" panose="020B0604030504040204" pitchFamily="34" charset="0"/>
              </a:rPr>
              <a:t>眼悬国门</a:t>
            </a: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”的典故，表明诗人不亲眼看到敌人的灭亡就死不瞑目，表达了诗人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  <a:cs typeface="Tahoma" panose="020B0604030504040204" pitchFamily="34" charset="0"/>
              </a:rPr>
              <a:t>关心国家命运和盼望祖国解放的精神</a:t>
            </a: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。</a:t>
            </a:r>
          </a:p>
        </p:txBody>
      </p:sp>
      <p:cxnSp>
        <p:nvCxnSpPr>
          <p:cNvPr id="23" name="直接连接符 22">
            <a:extLst>
              <a:ext uri="{FF2B5EF4-FFF2-40B4-BE49-F238E27FC236}"/>
            </a:extLst>
          </p:cNvPr>
          <p:cNvCxnSpPr/>
          <p:nvPr/>
        </p:nvCxnSpPr>
        <p:spPr>
          <a:xfrm flipH="1">
            <a:off x="1906590" y="886885"/>
            <a:ext cx="34925" cy="5528733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863725" y="1318684"/>
            <a:ext cx="8223250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111377" y="1363134"/>
            <a:ext cx="7999413" cy="40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  <a:cs typeface="Tahoma" pitchFamily="34" charset="0"/>
              </a:rPr>
              <a:t>    春秋时期，吴越争雄。楚人伍子胥，为吴将，屡建战功。后来吴王夫差举兵攻齐，子胥认为吴的敌人是越，而不是齐，多次提醒夫差，要警惕越国报仇。夫差听信谗言，疑子胥谋反，逼他自杀。伍子胥临死时，对身边的人说： “抉吾眼悬东门之上，以观越寇之灭吴也。”后来吴国果然被越国灭掉。</a:t>
            </a:r>
          </a:p>
        </p:txBody>
      </p:sp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4752976" y="810685"/>
            <a:ext cx="27093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cs typeface="Tahoma" pitchFamily="34" charset="0"/>
              </a:rPr>
              <a:t>典故：眼悬国门</a:t>
            </a:r>
            <a:endParaRPr lang="zh-CN" altLang="en-US"/>
          </a:p>
        </p:txBody>
      </p:sp>
      <p:sp>
        <p:nvSpPr>
          <p:cNvPr id="4" name="任意多边形 3">
            <a:extLst>
              <a:ext uri="{FF2B5EF4-FFF2-40B4-BE49-F238E27FC236}"/>
            </a:extLst>
          </p:cNvPr>
          <p:cNvSpPr/>
          <p:nvPr/>
        </p:nvSpPr>
        <p:spPr>
          <a:xfrm>
            <a:off x="1911350" y="764119"/>
            <a:ext cx="8116888" cy="5846233"/>
          </a:xfrm>
          <a:custGeom>
            <a:avLst/>
            <a:gdLst>
              <a:gd name="connsiteX0" fmla="*/ 1945928 w 8552984"/>
              <a:gd name="connsiteY0" fmla="*/ 50198 h 4044683"/>
              <a:gd name="connsiteX1" fmla="*/ 1945928 w 8552984"/>
              <a:gd name="connsiteY1" fmla="*/ 50198 h 4044683"/>
              <a:gd name="connsiteX2" fmla="*/ 735895 w 8552984"/>
              <a:gd name="connsiteY2" fmla="*/ 57074 h 4044683"/>
              <a:gd name="connsiteX3" fmla="*/ 674019 w 8552984"/>
              <a:gd name="connsiteY3" fmla="*/ 77699 h 4044683"/>
              <a:gd name="connsiteX4" fmla="*/ 536515 w 8552984"/>
              <a:gd name="connsiteY4" fmla="*/ 167077 h 4044683"/>
              <a:gd name="connsiteX5" fmla="*/ 495264 w 8552984"/>
              <a:gd name="connsiteY5" fmla="*/ 215203 h 4044683"/>
              <a:gd name="connsiteX6" fmla="*/ 474638 w 8552984"/>
              <a:gd name="connsiteY6" fmla="*/ 235828 h 4044683"/>
              <a:gd name="connsiteX7" fmla="*/ 385261 w 8552984"/>
              <a:gd name="connsiteY7" fmla="*/ 366457 h 4044683"/>
              <a:gd name="connsiteX8" fmla="*/ 364635 w 8552984"/>
              <a:gd name="connsiteY8" fmla="*/ 421458 h 4044683"/>
              <a:gd name="connsiteX9" fmla="*/ 344010 w 8552984"/>
              <a:gd name="connsiteY9" fmla="*/ 483335 h 4044683"/>
              <a:gd name="connsiteX10" fmla="*/ 316509 w 8552984"/>
              <a:gd name="connsiteY10" fmla="*/ 531461 h 4044683"/>
              <a:gd name="connsiteX11" fmla="*/ 240882 w 8552984"/>
              <a:gd name="connsiteY11" fmla="*/ 710216 h 4044683"/>
              <a:gd name="connsiteX12" fmla="*/ 213381 w 8552984"/>
              <a:gd name="connsiteY12" fmla="*/ 772093 h 4044683"/>
              <a:gd name="connsiteX13" fmla="*/ 185880 w 8552984"/>
              <a:gd name="connsiteY13" fmla="*/ 827095 h 4044683"/>
              <a:gd name="connsiteX14" fmla="*/ 158380 w 8552984"/>
              <a:gd name="connsiteY14" fmla="*/ 888971 h 4044683"/>
              <a:gd name="connsiteX15" fmla="*/ 130879 w 8552984"/>
              <a:gd name="connsiteY15" fmla="*/ 930222 h 4044683"/>
              <a:gd name="connsiteX16" fmla="*/ 82753 w 8552984"/>
              <a:gd name="connsiteY16" fmla="*/ 1026475 h 4044683"/>
              <a:gd name="connsiteX17" fmla="*/ 55252 w 8552984"/>
              <a:gd name="connsiteY17" fmla="*/ 1074601 h 4044683"/>
              <a:gd name="connsiteX18" fmla="*/ 41501 w 8552984"/>
              <a:gd name="connsiteY18" fmla="*/ 1129603 h 4044683"/>
              <a:gd name="connsiteX19" fmla="*/ 20876 w 8552984"/>
              <a:gd name="connsiteY19" fmla="*/ 1177729 h 4044683"/>
              <a:gd name="connsiteX20" fmla="*/ 7125 w 8552984"/>
              <a:gd name="connsiteY20" fmla="*/ 1267107 h 4044683"/>
              <a:gd name="connsiteX21" fmla="*/ 250 w 8552984"/>
              <a:gd name="connsiteY21" fmla="*/ 2202132 h 4044683"/>
              <a:gd name="connsiteX22" fmla="*/ 14001 w 8552984"/>
              <a:gd name="connsiteY22" fmla="*/ 2642144 h 4044683"/>
              <a:gd name="connsiteX23" fmla="*/ 20876 w 8552984"/>
              <a:gd name="connsiteY23" fmla="*/ 2683395 h 4044683"/>
              <a:gd name="connsiteX24" fmla="*/ 34626 w 8552984"/>
              <a:gd name="connsiteY24" fmla="*/ 2724646 h 4044683"/>
              <a:gd name="connsiteX25" fmla="*/ 55252 w 8552984"/>
              <a:gd name="connsiteY25" fmla="*/ 2779648 h 4044683"/>
              <a:gd name="connsiteX26" fmla="*/ 62127 w 8552984"/>
              <a:gd name="connsiteY26" fmla="*/ 2814024 h 4044683"/>
              <a:gd name="connsiteX27" fmla="*/ 69002 w 8552984"/>
              <a:gd name="connsiteY27" fmla="*/ 2841525 h 4044683"/>
              <a:gd name="connsiteX28" fmla="*/ 89628 w 8552984"/>
              <a:gd name="connsiteY28" fmla="*/ 2944652 h 4044683"/>
              <a:gd name="connsiteX29" fmla="*/ 96503 w 8552984"/>
              <a:gd name="connsiteY29" fmla="*/ 3034030 h 4044683"/>
              <a:gd name="connsiteX30" fmla="*/ 103378 w 8552984"/>
              <a:gd name="connsiteY30" fmla="*/ 3068406 h 4044683"/>
              <a:gd name="connsiteX31" fmla="*/ 110253 w 8552984"/>
              <a:gd name="connsiteY31" fmla="*/ 3144033 h 4044683"/>
              <a:gd name="connsiteX32" fmla="*/ 124004 w 8552984"/>
              <a:gd name="connsiteY32" fmla="*/ 3219660 h 4044683"/>
              <a:gd name="connsiteX33" fmla="*/ 130879 w 8552984"/>
              <a:gd name="connsiteY33" fmla="*/ 3535919 h 4044683"/>
              <a:gd name="connsiteX34" fmla="*/ 158380 w 8552984"/>
              <a:gd name="connsiteY34" fmla="*/ 3652797 h 4044683"/>
              <a:gd name="connsiteX35" fmla="*/ 179005 w 8552984"/>
              <a:gd name="connsiteY35" fmla="*/ 3687173 h 4044683"/>
              <a:gd name="connsiteX36" fmla="*/ 206506 w 8552984"/>
              <a:gd name="connsiteY36" fmla="*/ 3721549 h 4044683"/>
              <a:gd name="connsiteX37" fmla="*/ 220256 w 8552984"/>
              <a:gd name="connsiteY37" fmla="*/ 3742174 h 4044683"/>
              <a:gd name="connsiteX38" fmla="*/ 234007 w 8552984"/>
              <a:gd name="connsiteY38" fmla="*/ 3755925 h 4044683"/>
              <a:gd name="connsiteX39" fmla="*/ 247757 w 8552984"/>
              <a:gd name="connsiteY39" fmla="*/ 3804051 h 4044683"/>
              <a:gd name="connsiteX40" fmla="*/ 268383 w 8552984"/>
              <a:gd name="connsiteY40" fmla="*/ 3831552 h 4044683"/>
              <a:gd name="connsiteX41" fmla="*/ 289008 w 8552984"/>
              <a:gd name="connsiteY41" fmla="*/ 3872803 h 4044683"/>
              <a:gd name="connsiteX42" fmla="*/ 309634 w 8552984"/>
              <a:gd name="connsiteY42" fmla="*/ 3886553 h 4044683"/>
              <a:gd name="connsiteX43" fmla="*/ 357760 w 8552984"/>
              <a:gd name="connsiteY43" fmla="*/ 3914054 h 4044683"/>
              <a:gd name="connsiteX44" fmla="*/ 412762 w 8552984"/>
              <a:gd name="connsiteY44" fmla="*/ 3941555 h 4044683"/>
              <a:gd name="connsiteX45" fmla="*/ 440262 w 8552984"/>
              <a:gd name="connsiteY45" fmla="*/ 3948430 h 4044683"/>
              <a:gd name="connsiteX46" fmla="*/ 460888 w 8552984"/>
              <a:gd name="connsiteY46" fmla="*/ 3969055 h 4044683"/>
              <a:gd name="connsiteX47" fmla="*/ 543390 w 8552984"/>
              <a:gd name="connsiteY47" fmla="*/ 3996556 h 4044683"/>
              <a:gd name="connsiteX48" fmla="*/ 646518 w 8552984"/>
              <a:gd name="connsiteY48" fmla="*/ 4010307 h 4044683"/>
              <a:gd name="connsiteX49" fmla="*/ 832148 w 8552984"/>
              <a:gd name="connsiteY49" fmla="*/ 4030932 h 4044683"/>
              <a:gd name="connsiteX50" fmla="*/ 1657171 w 8552984"/>
              <a:gd name="connsiteY50" fmla="*/ 4037807 h 4044683"/>
              <a:gd name="connsiteX51" fmla="*/ 2317189 w 8552984"/>
              <a:gd name="connsiteY51" fmla="*/ 4044683 h 4044683"/>
              <a:gd name="connsiteX52" fmla="*/ 2743450 w 8552984"/>
              <a:gd name="connsiteY52" fmla="*/ 4017182 h 4044683"/>
              <a:gd name="connsiteX53" fmla="*/ 2867204 w 8552984"/>
              <a:gd name="connsiteY53" fmla="*/ 4003431 h 4044683"/>
              <a:gd name="connsiteX54" fmla="*/ 4482873 w 8552984"/>
              <a:gd name="connsiteY54" fmla="*/ 3982806 h 4044683"/>
              <a:gd name="connsiteX55" fmla="*/ 4709754 w 8552984"/>
              <a:gd name="connsiteY55" fmla="*/ 3969055 h 4044683"/>
              <a:gd name="connsiteX56" fmla="*/ 4792256 w 8552984"/>
              <a:gd name="connsiteY56" fmla="*/ 3948430 h 4044683"/>
              <a:gd name="connsiteX57" fmla="*/ 4936635 w 8552984"/>
              <a:gd name="connsiteY57" fmla="*/ 3927804 h 4044683"/>
              <a:gd name="connsiteX58" fmla="*/ 5486650 w 8552984"/>
              <a:gd name="connsiteY58" fmla="*/ 3845302 h 4044683"/>
              <a:gd name="connsiteX59" fmla="*/ 5692906 w 8552984"/>
              <a:gd name="connsiteY59" fmla="*/ 3817801 h 4044683"/>
              <a:gd name="connsiteX60" fmla="*/ 7157321 w 8552984"/>
              <a:gd name="connsiteY60" fmla="*/ 3797176 h 4044683"/>
              <a:gd name="connsiteX61" fmla="*/ 7246698 w 8552984"/>
              <a:gd name="connsiteY61" fmla="*/ 3790301 h 4044683"/>
              <a:gd name="connsiteX62" fmla="*/ 7452954 w 8552984"/>
              <a:gd name="connsiteY62" fmla="*/ 3714674 h 4044683"/>
              <a:gd name="connsiteX63" fmla="*/ 7755462 w 8552984"/>
              <a:gd name="connsiteY63" fmla="*/ 3618421 h 4044683"/>
              <a:gd name="connsiteX64" fmla="*/ 8202350 w 8552984"/>
              <a:gd name="connsiteY64" fmla="*/ 3590920 h 4044683"/>
              <a:gd name="connsiteX65" fmla="*/ 8264226 w 8552984"/>
              <a:gd name="connsiteY65" fmla="*/ 3535919 h 4044683"/>
              <a:gd name="connsiteX66" fmla="*/ 8312353 w 8552984"/>
              <a:gd name="connsiteY66" fmla="*/ 3494667 h 4044683"/>
              <a:gd name="connsiteX67" fmla="*/ 8339853 w 8552984"/>
              <a:gd name="connsiteY67" fmla="*/ 3460292 h 4044683"/>
              <a:gd name="connsiteX68" fmla="*/ 8394855 w 8552984"/>
              <a:gd name="connsiteY68" fmla="*/ 3412165 h 4044683"/>
              <a:gd name="connsiteX69" fmla="*/ 8429231 w 8552984"/>
              <a:gd name="connsiteY69" fmla="*/ 3364039 h 4044683"/>
              <a:gd name="connsiteX70" fmla="*/ 8463607 w 8552984"/>
              <a:gd name="connsiteY70" fmla="*/ 3302162 h 4044683"/>
              <a:gd name="connsiteX71" fmla="*/ 8525483 w 8552984"/>
              <a:gd name="connsiteY71" fmla="*/ 3075281 h 4044683"/>
              <a:gd name="connsiteX72" fmla="*/ 8532359 w 8552984"/>
              <a:gd name="connsiteY72" fmla="*/ 2972153 h 4044683"/>
              <a:gd name="connsiteX73" fmla="*/ 8539234 w 8552984"/>
              <a:gd name="connsiteY73" fmla="*/ 2855275 h 4044683"/>
              <a:gd name="connsiteX74" fmla="*/ 8552984 w 8552984"/>
              <a:gd name="connsiteY74" fmla="*/ 2683395 h 4044683"/>
              <a:gd name="connsiteX75" fmla="*/ 8518608 w 8552984"/>
              <a:gd name="connsiteY75" fmla="*/ 2064628 h 4044683"/>
              <a:gd name="connsiteX76" fmla="*/ 8511733 w 8552984"/>
              <a:gd name="connsiteY76" fmla="*/ 2016502 h 4044683"/>
              <a:gd name="connsiteX77" fmla="*/ 8470482 w 8552984"/>
              <a:gd name="connsiteY77" fmla="*/ 1934000 h 4044683"/>
              <a:gd name="connsiteX78" fmla="*/ 8442981 w 8552984"/>
              <a:gd name="connsiteY78" fmla="*/ 1872123 h 4044683"/>
              <a:gd name="connsiteX79" fmla="*/ 8456731 w 8552984"/>
              <a:gd name="connsiteY79" fmla="*/ 1528364 h 4044683"/>
              <a:gd name="connsiteX80" fmla="*/ 8484232 w 8552984"/>
              <a:gd name="connsiteY80" fmla="*/ 1404610 h 4044683"/>
              <a:gd name="connsiteX81" fmla="*/ 8484232 w 8552984"/>
              <a:gd name="connsiteY81" fmla="*/ 875221 h 4044683"/>
              <a:gd name="connsiteX82" fmla="*/ 8456731 w 8552984"/>
              <a:gd name="connsiteY82" fmla="*/ 778968 h 4044683"/>
              <a:gd name="connsiteX83" fmla="*/ 8436106 w 8552984"/>
              <a:gd name="connsiteY83" fmla="*/ 710216 h 4044683"/>
              <a:gd name="connsiteX84" fmla="*/ 8422356 w 8552984"/>
              <a:gd name="connsiteY84" fmla="*/ 641464 h 4044683"/>
              <a:gd name="connsiteX85" fmla="*/ 8367354 w 8552984"/>
              <a:gd name="connsiteY85" fmla="*/ 462710 h 4044683"/>
              <a:gd name="connsiteX86" fmla="*/ 8339853 w 8552984"/>
              <a:gd name="connsiteY86" fmla="*/ 338956 h 4044683"/>
              <a:gd name="connsiteX87" fmla="*/ 8332978 w 8552984"/>
              <a:gd name="connsiteY87" fmla="*/ 304580 h 4044683"/>
              <a:gd name="connsiteX88" fmla="*/ 8264226 w 8552984"/>
              <a:gd name="connsiteY88" fmla="*/ 187702 h 4044683"/>
              <a:gd name="connsiteX89" fmla="*/ 8243601 w 8552984"/>
              <a:gd name="connsiteY89" fmla="*/ 153326 h 4044683"/>
              <a:gd name="connsiteX90" fmla="*/ 8106097 w 8552984"/>
              <a:gd name="connsiteY90" fmla="*/ 50198 h 4044683"/>
              <a:gd name="connsiteX91" fmla="*/ 7996094 w 8552984"/>
              <a:gd name="connsiteY91" fmla="*/ 22698 h 4044683"/>
              <a:gd name="connsiteX92" fmla="*/ 7769213 w 8552984"/>
              <a:gd name="connsiteY92" fmla="*/ 2072 h 4044683"/>
              <a:gd name="connsiteX93" fmla="*/ 7287950 w 8552984"/>
              <a:gd name="connsiteY93" fmla="*/ 15822 h 4044683"/>
              <a:gd name="connsiteX94" fmla="*/ 6902939 w 8552984"/>
              <a:gd name="connsiteY94" fmla="*/ 57074 h 4044683"/>
              <a:gd name="connsiteX95" fmla="*/ 6813562 w 8552984"/>
              <a:gd name="connsiteY95" fmla="*/ 63949 h 4044683"/>
              <a:gd name="connsiteX96" fmla="*/ 6696683 w 8552984"/>
              <a:gd name="connsiteY96" fmla="*/ 77699 h 4044683"/>
              <a:gd name="connsiteX97" fmla="*/ 5857910 w 8552984"/>
              <a:gd name="connsiteY97" fmla="*/ 57074 h 4044683"/>
              <a:gd name="connsiteX98" fmla="*/ 5679156 w 8552984"/>
              <a:gd name="connsiteY98" fmla="*/ 50198 h 4044683"/>
              <a:gd name="connsiteX99" fmla="*/ 4077237 w 8552984"/>
              <a:gd name="connsiteY99" fmla="*/ 43323 h 4044683"/>
              <a:gd name="connsiteX100" fmla="*/ 3939733 w 8552984"/>
              <a:gd name="connsiteY100" fmla="*/ 15822 h 4044683"/>
              <a:gd name="connsiteX101" fmla="*/ 2069682 w 8552984"/>
              <a:gd name="connsiteY101" fmla="*/ 29573 h 4044683"/>
              <a:gd name="connsiteX102" fmla="*/ 2021556 w 8552984"/>
              <a:gd name="connsiteY102" fmla="*/ 43323 h 4044683"/>
              <a:gd name="connsiteX103" fmla="*/ 1856551 w 8552984"/>
              <a:gd name="connsiteY103" fmla="*/ 63949 h 4044683"/>
              <a:gd name="connsiteX104" fmla="*/ 1808425 w 8552984"/>
              <a:gd name="connsiteY104" fmla="*/ 70824 h 4044683"/>
              <a:gd name="connsiteX105" fmla="*/ 1753423 w 8552984"/>
              <a:gd name="connsiteY105" fmla="*/ 77699 h 4044683"/>
              <a:gd name="connsiteX106" fmla="*/ 1732798 w 8552984"/>
              <a:gd name="connsiteY106" fmla="*/ 43323 h 4044683"/>
              <a:gd name="connsiteX107" fmla="*/ 1732798 w 8552984"/>
              <a:gd name="connsiteY107" fmla="*/ 43323 h 404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8552984" h="4044683">
                <a:moveTo>
                  <a:pt x="1945928" y="50198"/>
                </a:moveTo>
                <a:lnTo>
                  <a:pt x="1945928" y="50198"/>
                </a:lnTo>
                <a:cubicBezTo>
                  <a:pt x="1477242" y="29821"/>
                  <a:pt x="1576181" y="31139"/>
                  <a:pt x="735895" y="57074"/>
                </a:cubicBezTo>
                <a:cubicBezTo>
                  <a:pt x="714164" y="57745"/>
                  <a:pt x="694205" y="69625"/>
                  <a:pt x="674019" y="77699"/>
                </a:cubicBezTo>
                <a:cubicBezTo>
                  <a:pt x="632507" y="94304"/>
                  <a:pt x="555501" y="144927"/>
                  <a:pt x="536515" y="167077"/>
                </a:cubicBezTo>
                <a:cubicBezTo>
                  <a:pt x="522765" y="183119"/>
                  <a:pt x="509398" y="199498"/>
                  <a:pt x="495264" y="215203"/>
                </a:cubicBezTo>
                <a:cubicBezTo>
                  <a:pt x="488760" y="222430"/>
                  <a:pt x="481098" y="228561"/>
                  <a:pt x="474638" y="235828"/>
                </a:cubicBezTo>
                <a:cubicBezTo>
                  <a:pt x="442888" y="271546"/>
                  <a:pt x="400743" y="325172"/>
                  <a:pt x="385261" y="366457"/>
                </a:cubicBezTo>
                <a:cubicBezTo>
                  <a:pt x="378386" y="384791"/>
                  <a:pt x="371152" y="402994"/>
                  <a:pt x="364635" y="421458"/>
                </a:cubicBezTo>
                <a:cubicBezTo>
                  <a:pt x="357399" y="441960"/>
                  <a:pt x="352724" y="463417"/>
                  <a:pt x="344010" y="483335"/>
                </a:cubicBezTo>
                <a:cubicBezTo>
                  <a:pt x="336604" y="500262"/>
                  <a:pt x="324252" y="514685"/>
                  <a:pt x="316509" y="531461"/>
                </a:cubicBezTo>
                <a:cubicBezTo>
                  <a:pt x="289396" y="590204"/>
                  <a:pt x="266814" y="650942"/>
                  <a:pt x="240882" y="710216"/>
                </a:cubicBezTo>
                <a:cubicBezTo>
                  <a:pt x="231835" y="730895"/>
                  <a:pt x="223475" y="751905"/>
                  <a:pt x="213381" y="772093"/>
                </a:cubicBezTo>
                <a:cubicBezTo>
                  <a:pt x="204214" y="790427"/>
                  <a:pt x="194608" y="808548"/>
                  <a:pt x="185880" y="827095"/>
                </a:cubicBezTo>
                <a:cubicBezTo>
                  <a:pt x="176270" y="847517"/>
                  <a:pt x="169001" y="869056"/>
                  <a:pt x="158380" y="888971"/>
                </a:cubicBezTo>
                <a:cubicBezTo>
                  <a:pt x="150603" y="903553"/>
                  <a:pt x="138843" y="915742"/>
                  <a:pt x="130879" y="930222"/>
                </a:cubicBezTo>
                <a:cubicBezTo>
                  <a:pt x="113592" y="961653"/>
                  <a:pt x="100550" y="995330"/>
                  <a:pt x="82753" y="1026475"/>
                </a:cubicBezTo>
                <a:lnTo>
                  <a:pt x="55252" y="1074601"/>
                </a:lnTo>
                <a:cubicBezTo>
                  <a:pt x="50668" y="1092935"/>
                  <a:pt x="47477" y="1111675"/>
                  <a:pt x="41501" y="1129603"/>
                </a:cubicBezTo>
                <a:cubicBezTo>
                  <a:pt x="35982" y="1146160"/>
                  <a:pt x="26009" y="1161048"/>
                  <a:pt x="20876" y="1177729"/>
                </a:cubicBezTo>
                <a:cubicBezTo>
                  <a:pt x="18334" y="1185991"/>
                  <a:pt x="7839" y="1262112"/>
                  <a:pt x="7125" y="1267107"/>
                </a:cubicBezTo>
                <a:cubicBezTo>
                  <a:pt x="4833" y="1578782"/>
                  <a:pt x="-1309" y="1890452"/>
                  <a:pt x="250" y="2202132"/>
                </a:cubicBezTo>
                <a:cubicBezTo>
                  <a:pt x="984" y="2348872"/>
                  <a:pt x="7718" y="2495536"/>
                  <a:pt x="14001" y="2642144"/>
                </a:cubicBezTo>
                <a:cubicBezTo>
                  <a:pt x="14598" y="2656071"/>
                  <a:pt x="17495" y="2669871"/>
                  <a:pt x="20876" y="2683395"/>
                </a:cubicBezTo>
                <a:cubicBezTo>
                  <a:pt x="24391" y="2697456"/>
                  <a:pt x="30812" y="2710663"/>
                  <a:pt x="34626" y="2724646"/>
                </a:cubicBezTo>
                <a:cubicBezTo>
                  <a:pt x="48349" y="2774966"/>
                  <a:pt x="31322" y="2743754"/>
                  <a:pt x="55252" y="2779648"/>
                </a:cubicBezTo>
                <a:cubicBezTo>
                  <a:pt x="57544" y="2791107"/>
                  <a:pt x="59592" y="2802617"/>
                  <a:pt x="62127" y="2814024"/>
                </a:cubicBezTo>
                <a:cubicBezTo>
                  <a:pt x="64177" y="2823248"/>
                  <a:pt x="67449" y="2832204"/>
                  <a:pt x="69002" y="2841525"/>
                </a:cubicBezTo>
                <a:cubicBezTo>
                  <a:pt x="85101" y="2938121"/>
                  <a:pt x="64340" y="2856150"/>
                  <a:pt x="89628" y="2944652"/>
                </a:cubicBezTo>
                <a:cubicBezTo>
                  <a:pt x="91920" y="2974445"/>
                  <a:pt x="93203" y="3004332"/>
                  <a:pt x="96503" y="3034030"/>
                </a:cubicBezTo>
                <a:cubicBezTo>
                  <a:pt x="97793" y="3045644"/>
                  <a:pt x="101929" y="3056811"/>
                  <a:pt x="103378" y="3068406"/>
                </a:cubicBezTo>
                <a:cubicBezTo>
                  <a:pt x="106518" y="3093523"/>
                  <a:pt x="107458" y="3118875"/>
                  <a:pt x="110253" y="3144033"/>
                </a:cubicBezTo>
                <a:cubicBezTo>
                  <a:pt x="115180" y="3188378"/>
                  <a:pt x="115112" y="3184097"/>
                  <a:pt x="124004" y="3219660"/>
                </a:cubicBezTo>
                <a:cubicBezTo>
                  <a:pt x="126296" y="3325080"/>
                  <a:pt x="127245" y="3430537"/>
                  <a:pt x="130879" y="3535919"/>
                </a:cubicBezTo>
                <a:cubicBezTo>
                  <a:pt x="134724" y="3647430"/>
                  <a:pt x="125560" y="3587159"/>
                  <a:pt x="158380" y="3652797"/>
                </a:cubicBezTo>
                <a:cubicBezTo>
                  <a:pt x="176231" y="3688498"/>
                  <a:pt x="152147" y="3660313"/>
                  <a:pt x="179005" y="3687173"/>
                </a:cubicBezTo>
                <a:cubicBezTo>
                  <a:pt x="192389" y="3727325"/>
                  <a:pt x="175408" y="3690451"/>
                  <a:pt x="206506" y="3721549"/>
                </a:cubicBezTo>
                <a:cubicBezTo>
                  <a:pt x="212349" y="3727392"/>
                  <a:pt x="215094" y="3735722"/>
                  <a:pt x="220256" y="3742174"/>
                </a:cubicBezTo>
                <a:cubicBezTo>
                  <a:pt x="224305" y="3747236"/>
                  <a:pt x="229423" y="3751341"/>
                  <a:pt x="234007" y="3755925"/>
                </a:cubicBezTo>
                <a:cubicBezTo>
                  <a:pt x="235495" y="3761877"/>
                  <a:pt x="243374" y="3796381"/>
                  <a:pt x="247757" y="3804051"/>
                </a:cubicBezTo>
                <a:cubicBezTo>
                  <a:pt x="253442" y="3814000"/>
                  <a:pt x="261508" y="3822385"/>
                  <a:pt x="268383" y="3831552"/>
                </a:cubicBezTo>
                <a:cubicBezTo>
                  <a:pt x="273974" y="3848326"/>
                  <a:pt x="275681" y="3859476"/>
                  <a:pt x="289008" y="3872803"/>
                </a:cubicBezTo>
                <a:cubicBezTo>
                  <a:pt x="294851" y="3878646"/>
                  <a:pt x="302759" y="3881970"/>
                  <a:pt x="309634" y="3886553"/>
                </a:cubicBezTo>
                <a:cubicBezTo>
                  <a:pt x="332369" y="3920657"/>
                  <a:pt x="311742" y="3900249"/>
                  <a:pt x="357760" y="3914054"/>
                </a:cubicBezTo>
                <a:cubicBezTo>
                  <a:pt x="452546" y="3942489"/>
                  <a:pt x="346557" y="3913180"/>
                  <a:pt x="412762" y="3941555"/>
                </a:cubicBezTo>
                <a:cubicBezTo>
                  <a:pt x="421447" y="3945277"/>
                  <a:pt x="431095" y="3946138"/>
                  <a:pt x="440262" y="3948430"/>
                </a:cubicBezTo>
                <a:cubicBezTo>
                  <a:pt x="447137" y="3955305"/>
                  <a:pt x="452976" y="3963404"/>
                  <a:pt x="460888" y="3969055"/>
                </a:cubicBezTo>
                <a:cubicBezTo>
                  <a:pt x="482559" y="3984534"/>
                  <a:pt x="520363" y="3992718"/>
                  <a:pt x="543390" y="3996556"/>
                </a:cubicBezTo>
                <a:cubicBezTo>
                  <a:pt x="723829" y="4026629"/>
                  <a:pt x="394049" y="3972436"/>
                  <a:pt x="646518" y="4010307"/>
                </a:cubicBezTo>
                <a:cubicBezTo>
                  <a:pt x="751172" y="4026005"/>
                  <a:pt x="706782" y="4029088"/>
                  <a:pt x="832148" y="4030932"/>
                </a:cubicBezTo>
                <a:lnTo>
                  <a:pt x="1657171" y="4037807"/>
                </a:lnTo>
                <a:lnTo>
                  <a:pt x="2317189" y="4044683"/>
                </a:lnTo>
                <a:lnTo>
                  <a:pt x="2743450" y="4017182"/>
                </a:lnTo>
                <a:cubicBezTo>
                  <a:pt x="2784839" y="4014078"/>
                  <a:pt x="2825707" y="4004251"/>
                  <a:pt x="2867204" y="4003431"/>
                </a:cubicBezTo>
                <a:lnTo>
                  <a:pt x="4482873" y="3982806"/>
                </a:lnTo>
                <a:cubicBezTo>
                  <a:pt x="4558500" y="3978222"/>
                  <a:pt x="4634452" y="3977422"/>
                  <a:pt x="4709754" y="3969055"/>
                </a:cubicBezTo>
                <a:cubicBezTo>
                  <a:pt x="4737928" y="3965925"/>
                  <a:pt x="4764366" y="3953501"/>
                  <a:pt x="4792256" y="3948430"/>
                </a:cubicBezTo>
                <a:cubicBezTo>
                  <a:pt x="4840087" y="3939734"/>
                  <a:pt x="4888595" y="3935259"/>
                  <a:pt x="4936635" y="3927804"/>
                </a:cubicBezTo>
                <a:cubicBezTo>
                  <a:pt x="5378674" y="3859211"/>
                  <a:pt x="5002341" y="3911646"/>
                  <a:pt x="5486650" y="3845302"/>
                </a:cubicBezTo>
                <a:cubicBezTo>
                  <a:pt x="5555369" y="3835888"/>
                  <a:pt x="5623552" y="3818778"/>
                  <a:pt x="5692906" y="3817801"/>
                </a:cubicBezTo>
                <a:lnTo>
                  <a:pt x="7157321" y="3797176"/>
                </a:lnTo>
                <a:cubicBezTo>
                  <a:pt x="7187113" y="3794884"/>
                  <a:pt x="7217508" y="3796686"/>
                  <a:pt x="7246698" y="3790301"/>
                </a:cubicBezTo>
                <a:cubicBezTo>
                  <a:pt x="7384666" y="3760120"/>
                  <a:pt x="7347319" y="3756173"/>
                  <a:pt x="7452954" y="3714674"/>
                </a:cubicBezTo>
                <a:cubicBezTo>
                  <a:pt x="7512522" y="3691272"/>
                  <a:pt x="7714800" y="3623725"/>
                  <a:pt x="7755462" y="3618421"/>
                </a:cubicBezTo>
                <a:cubicBezTo>
                  <a:pt x="7903453" y="3599118"/>
                  <a:pt x="8053387" y="3600087"/>
                  <a:pt x="8202350" y="3590920"/>
                </a:cubicBezTo>
                <a:cubicBezTo>
                  <a:pt x="8255235" y="3564478"/>
                  <a:pt x="8206915" y="3593230"/>
                  <a:pt x="8264226" y="3535919"/>
                </a:cubicBezTo>
                <a:cubicBezTo>
                  <a:pt x="8279167" y="3520978"/>
                  <a:pt x="8297412" y="3509608"/>
                  <a:pt x="8312353" y="3494667"/>
                </a:cubicBezTo>
                <a:cubicBezTo>
                  <a:pt x="8322729" y="3484291"/>
                  <a:pt x="8329477" y="3470668"/>
                  <a:pt x="8339853" y="3460292"/>
                </a:cubicBezTo>
                <a:cubicBezTo>
                  <a:pt x="8357079" y="3443066"/>
                  <a:pt x="8378278" y="3430017"/>
                  <a:pt x="8394855" y="3412165"/>
                </a:cubicBezTo>
                <a:cubicBezTo>
                  <a:pt x="8408270" y="3397719"/>
                  <a:pt x="8418783" y="3380757"/>
                  <a:pt x="8429231" y="3364039"/>
                </a:cubicBezTo>
                <a:cubicBezTo>
                  <a:pt x="8441736" y="3344031"/>
                  <a:pt x="8454844" y="3324069"/>
                  <a:pt x="8463607" y="3302162"/>
                </a:cubicBezTo>
                <a:cubicBezTo>
                  <a:pt x="8491397" y="3232688"/>
                  <a:pt x="8508483" y="3147531"/>
                  <a:pt x="8525483" y="3075281"/>
                </a:cubicBezTo>
                <a:cubicBezTo>
                  <a:pt x="8527775" y="3040905"/>
                  <a:pt x="8530210" y="3006538"/>
                  <a:pt x="8532359" y="2972153"/>
                </a:cubicBezTo>
                <a:cubicBezTo>
                  <a:pt x="8534794" y="2933202"/>
                  <a:pt x="8536454" y="2894203"/>
                  <a:pt x="8539234" y="2855275"/>
                </a:cubicBezTo>
                <a:cubicBezTo>
                  <a:pt x="8543329" y="2797945"/>
                  <a:pt x="8548401" y="2740688"/>
                  <a:pt x="8552984" y="2683395"/>
                </a:cubicBezTo>
                <a:cubicBezTo>
                  <a:pt x="8541525" y="2477139"/>
                  <a:pt x="8531361" y="2270808"/>
                  <a:pt x="8518608" y="2064628"/>
                </a:cubicBezTo>
                <a:cubicBezTo>
                  <a:pt x="8517608" y="2048454"/>
                  <a:pt x="8517335" y="2031708"/>
                  <a:pt x="8511733" y="2016502"/>
                </a:cubicBezTo>
                <a:cubicBezTo>
                  <a:pt x="8501104" y="1987651"/>
                  <a:pt x="8483574" y="1961820"/>
                  <a:pt x="8470482" y="1934000"/>
                </a:cubicBezTo>
                <a:cubicBezTo>
                  <a:pt x="8400224" y="1784703"/>
                  <a:pt x="8506015" y="1998196"/>
                  <a:pt x="8442981" y="1872123"/>
                </a:cubicBezTo>
                <a:cubicBezTo>
                  <a:pt x="8447564" y="1757537"/>
                  <a:pt x="8446652" y="1642598"/>
                  <a:pt x="8456731" y="1528364"/>
                </a:cubicBezTo>
                <a:cubicBezTo>
                  <a:pt x="8460445" y="1486270"/>
                  <a:pt x="8484232" y="1404610"/>
                  <a:pt x="8484232" y="1404610"/>
                </a:cubicBezTo>
                <a:cubicBezTo>
                  <a:pt x="8492965" y="1151355"/>
                  <a:pt x="8495692" y="1178917"/>
                  <a:pt x="8484232" y="875221"/>
                </a:cubicBezTo>
                <a:cubicBezTo>
                  <a:pt x="8483263" y="849552"/>
                  <a:pt x="8462131" y="796067"/>
                  <a:pt x="8456731" y="778968"/>
                </a:cubicBezTo>
                <a:cubicBezTo>
                  <a:pt x="8449526" y="756152"/>
                  <a:pt x="8441909" y="733428"/>
                  <a:pt x="8436106" y="710216"/>
                </a:cubicBezTo>
                <a:cubicBezTo>
                  <a:pt x="8430438" y="687543"/>
                  <a:pt x="8428777" y="663936"/>
                  <a:pt x="8422356" y="641464"/>
                </a:cubicBezTo>
                <a:cubicBezTo>
                  <a:pt x="8327907" y="310894"/>
                  <a:pt x="8412173" y="641988"/>
                  <a:pt x="8367354" y="462710"/>
                </a:cubicBezTo>
                <a:cubicBezTo>
                  <a:pt x="8355612" y="345287"/>
                  <a:pt x="8371047" y="440337"/>
                  <a:pt x="8339853" y="338956"/>
                </a:cubicBezTo>
                <a:cubicBezTo>
                  <a:pt x="8336416" y="327787"/>
                  <a:pt x="8338204" y="315032"/>
                  <a:pt x="8332978" y="304580"/>
                </a:cubicBezTo>
                <a:cubicBezTo>
                  <a:pt x="8312764" y="264152"/>
                  <a:pt x="8287220" y="226616"/>
                  <a:pt x="8264226" y="187702"/>
                </a:cubicBezTo>
                <a:cubicBezTo>
                  <a:pt x="8257428" y="176198"/>
                  <a:pt x="8252156" y="163592"/>
                  <a:pt x="8243601" y="153326"/>
                </a:cubicBezTo>
                <a:cubicBezTo>
                  <a:pt x="8203050" y="104664"/>
                  <a:pt x="8180923" y="68904"/>
                  <a:pt x="8106097" y="50198"/>
                </a:cubicBezTo>
                <a:cubicBezTo>
                  <a:pt x="8069429" y="41031"/>
                  <a:pt x="8033559" y="27693"/>
                  <a:pt x="7996094" y="22698"/>
                </a:cubicBezTo>
                <a:cubicBezTo>
                  <a:pt x="7852014" y="3486"/>
                  <a:pt x="7927593" y="10871"/>
                  <a:pt x="7769213" y="2072"/>
                </a:cubicBezTo>
                <a:lnTo>
                  <a:pt x="7287950" y="15822"/>
                </a:lnTo>
                <a:cubicBezTo>
                  <a:pt x="7058767" y="26840"/>
                  <a:pt x="7095749" y="35038"/>
                  <a:pt x="6902939" y="57074"/>
                </a:cubicBezTo>
                <a:cubicBezTo>
                  <a:pt x="6873252" y="60467"/>
                  <a:pt x="6843294" y="60976"/>
                  <a:pt x="6813562" y="63949"/>
                </a:cubicBezTo>
                <a:cubicBezTo>
                  <a:pt x="6774528" y="67852"/>
                  <a:pt x="6735643" y="73116"/>
                  <a:pt x="6696683" y="77699"/>
                </a:cubicBezTo>
                <a:lnTo>
                  <a:pt x="5857910" y="57074"/>
                </a:lnTo>
                <a:cubicBezTo>
                  <a:pt x="5798303" y="55463"/>
                  <a:pt x="5738783" y="50658"/>
                  <a:pt x="5679156" y="50198"/>
                </a:cubicBezTo>
                <a:lnTo>
                  <a:pt x="4077237" y="43323"/>
                </a:lnTo>
                <a:cubicBezTo>
                  <a:pt x="4031402" y="34156"/>
                  <a:pt x="3986473" y="16328"/>
                  <a:pt x="3939733" y="15822"/>
                </a:cubicBezTo>
                <a:cubicBezTo>
                  <a:pt x="2480562" y="19"/>
                  <a:pt x="2740467" y="-15145"/>
                  <a:pt x="2069682" y="29573"/>
                </a:cubicBezTo>
                <a:cubicBezTo>
                  <a:pt x="2053640" y="34156"/>
                  <a:pt x="2037993" y="40464"/>
                  <a:pt x="2021556" y="43323"/>
                </a:cubicBezTo>
                <a:cubicBezTo>
                  <a:pt x="1989890" y="48830"/>
                  <a:pt x="1899885" y="57759"/>
                  <a:pt x="1856551" y="63949"/>
                </a:cubicBezTo>
                <a:lnTo>
                  <a:pt x="1808425" y="70824"/>
                </a:lnTo>
                <a:lnTo>
                  <a:pt x="1753423" y="77699"/>
                </a:lnTo>
                <a:lnTo>
                  <a:pt x="1732798" y="43323"/>
                </a:lnTo>
                <a:lnTo>
                  <a:pt x="1732798" y="43323"/>
                </a:lnTo>
              </a:path>
            </a:pathLst>
          </a:custGeom>
          <a:noFill/>
          <a:ln cmpd="tri">
            <a:solidFill>
              <a:srgbClr val="FFCC9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66938" y="1128185"/>
            <a:ext cx="7840662" cy="414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30000"/>
              </a:lnSpc>
              <a:spcBef>
                <a:spcPts val="500"/>
              </a:spcBef>
              <a:buFont typeface="Calibri" pitchFamily="34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了解本诗的写作背景，有感情地朗读诗歌，理解把握诗歌的内容和思想情感。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（重点）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</a:endParaRPr>
          </a:p>
          <a:p>
            <a:pPr marL="457200" indent="-457200" eaLnBrk="1" hangingPunct="1">
              <a:lnSpc>
                <a:spcPct val="130000"/>
              </a:lnSpc>
              <a:spcBef>
                <a:spcPts val="500"/>
              </a:spcBef>
              <a:buFont typeface="Calibri" pitchFamily="34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学习这三首诗构思新颖、想象奇特的写作特点。 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（难点）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</a:endParaRPr>
          </a:p>
          <a:p>
            <a:pPr marL="457200" indent="-457200" eaLnBrk="1" hangingPunct="1">
              <a:lnSpc>
                <a:spcPct val="130000"/>
              </a:lnSpc>
              <a:spcBef>
                <a:spcPts val="500"/>
              </a:spcBef>
              <a:buFont typeface="Calibri" pitchFamily="34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学习陈毅同志为革命献身的凛然正气、视死如归的壮烈情怀和对革命胜利的坚定乐观信念，培养爱国主义思想感情。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（重点）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199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" name="矩形 2"/>
          <p:cNvSpPr>
            <a:spLocks noChangeArrowheads="1"/>
          </p:cNvSpPr>
          <p:nvPr/>
        </p:nvSpPr>
        <p:spPr bwMode="auto">
          <a:xfrm>
            <a:off x="2292352" y="1756833"/>
            <a:ext cx="752951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你认为哪些词语用的精妙？妙在哪里？</a:t>
            </a:r>
          </a:p>
        </p:txBody>
      </p:sp>
      <p:sp>
        <p:nvSpPr>
          <p:cNvPr id="22" name="矩形 21">
            <a:extLst>
              <a:ext uri="{FF2B5EF4-FFF2-40B4-BE49-F238E27FC236}"/>
            </a:extLst>
          </p:cNvPr>
          <p:cNvSpPr/>
          <p:nvPr/>
        </p:nvSpPr>
        <p:spPr>
          <a:xfrm>
            <a:off x="2684463" y="3672418"/>
            <a:ext cx="7529512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    形象地表现出捷报轻快传来，接连地传来，富有感情色彩，表现作者对胜利充满了信心。</a:t>
            </a:r>
          </a:p>
        </p:txBody>
      </p:sp>
      <p:cxnSp>
        <p:nvCxnSpPr>
          <p:cNvPr id="23" name="直接连接符 22">
            <a:extLst>
              <a:ext uri="{FF2B5EF4-FFF2-40B4-BE49-F238E27FC236}"/>
            </a:extLst>
          </p:cNvPr>
          <p:cNvCxnSpPr/>
          <p:nvPr/>
        </p:nvCxnSpPr>
        <p:spPr>
          <a:xfrm flipH="1">
            <a:off x="1906590" y="886885"/>
            <a:ext cx="34925" cy="5528733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863725" y="1318684"/>
            <a:ext cx="8223250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/>
            </a:extLst>
          </p:cNvPr>
          <p:cNvSpPr/>
          <p:nvPr/>
        </p:nvSpPr>
        <p:spPr>
          <a:xfrm>
            <a:off x="2684463" y="2597151"/>
            <a:ext cx="1731962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  <a:cs typeface="Tahoma" panose="020B0604030504040204" pitchFamily="34" charset="0"/>
              </a:rPr>
              <a:t>关键词：</a:t>
            </a:r>
          </a:p>
        </p:txBody>
      </p:sp>
      <p:sp>
        <p:nvSpPr>
          <p:cNvPr id="7" name="矩形 6">
            <a:extLst>
              <a:ext uri="{FF2B5EF4-FFF2-40B4-BE49-F238E27FC236}"/>
            </a:extLst>
          </p:cNvPr>
          <p:cNvSpPr/>
          <p:nvPr/>
        </p:nvSpPr>
        <p:spPr>
          <a:xfrm>
            <a:off x="3970338" y="2616201"/>
            <a:ext cx="10033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飞来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4786315" y="50165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二</a:t>
            </a:r>
            <a:endParaRPr lang="en-US" altLang="zh-CN" sz="28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南国烽烟正十年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此头须向国门悬。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后死诸君多努力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捷报飞来当纸钱。</a:t>
            </a: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2272467" y="1092201"/>
            <a:ext cx="677108" cy="237913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勉励战友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51063" y="4969934"/>
            <a:ext cx="779780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思考：勉励幸存者努力作战，以胜利捷报告慰死者且又有民族特色的是哪一句？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89490" y="3052235"/>
            <a:ext cx="32162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后死诸君多努力，捷报飞来当纸钱。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" name="TextBox 3"/>
          <p:cNvSpPr txBox="1">
            <a:spLocks noChangeArrowheads="1"/>
          </p:cNvSpPr>
          <p:nvPr/>
        </p:nvSpPr>
        <p:spPr bwMode="auto">
          <a:xfrm>
            <a:off x="1954214" y="323851"/>
            <a:ext cx="1988045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9900"/>
                </a:solidFill>
                <a:latin typeface="黑体" pitchFamily="49" charset="-122"/>
                <a:ea typeface="黑体" pitchFamily="49" charset="-122"/>
              </a:rPr>
              <a:t>学习第三章</a:t>
            </a:r>
          </a:p>
        </p:txBody>
      </p:sp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238502" y="85725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三</a:t>
            </a:r>
            <a:endParaRPr lang="en-US" altLang="zh-CN" sz="28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投身革命即为家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血雨腥风应有涯。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取义成仁今日事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人间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遍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种自由花。</a:t>
            </a:r>
          </a:p>
        </p:txBody>
      </p:sp>
      <p:cxnSp>
        <p:nvCxnSpPr>
          <p:cNvPr id="3" name="直接连接符 2">
            <a:extLst>
              <a:ext uri="{FF2B5EF4-FFF2-40B4-BE49-F238E27FC236}"/>
            </a:extLst>
          </p:cNvPr>
          <p:cNvCxnSpPr/>
          <p:nvPr/>
        </p:nvCxnSpPr>
        <p:spPr>
          <a:xfrm>
            <a:off x="6181725" y="1397002"/>
            <a:ext cx="25400" cy="4349751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547938" y="2444752"/>
            <a:ext cx="91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借喻</a:t>
            </a:r>
            <a:endParaRPr lang="zh-CN" altLang="zh-CN" sz="24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1789115" y="2736851"/>
            <a:ext cx="981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战争</a:t>
            </a:r>
            <a:endParaRPr lang="zh-CN" altLang="zh-CN" sz="2800" b="1">
              <a:solidFill>
                <a:srgbClr val="FF0000"/>
              </a:solidFill>
              <a:latin typeface="宋体" pitchFamily="2" charset="-122"/>
            </a:endParaRPr>
          </a:p>
        </p:txBody>
      </p:sp>
      <p:cxnSp>
        <p:nvCxnSpPr>
          <p:cNvPr id="4" name="肘形连接符 3">
            <a:extLst>
              <a:ext uri="{FF2B5EF4-FFF2-40B4-BE49-F238E27FC236}"/>
            </a:extLst>
          </p:cNvPr>
          <p:cNvCxnSpPr/>
          <p:nvPr/>
        </p:nvCxnSpPr>
        <p:spPr>
          <a:xfrm rot="10800000">
            <a:off x="2559052" y="3014135"/>
            <a:ext cx="2208213" cy="359833"/>
          </a:xfrm>
          <a:prstGeom prst="bentConnector3">
            <a:avLst>
              <a:gd name="adj1" fmla="val 68619"/>
            </a:avLst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/>
            </a:extLst>
          </p:cNvPr>
          <p:cNvSpPr/>
          <p:nvPr/>
        </p:nvSpPr>
        <p:spPr>
          <a:xfrm>
            <a:off x="6637338" y="1020235"/>
            <a:ext cx="3435350" cy="40534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600" b="1" dirty="0"/>
              <a:t>借喻是以喻体来代替本体，本体和喻词都不出现，直接把甲（本体）说成乙（喻体）。借喻由于只有喻体出现，所以能产生更加深厚、含蓄的表达效果，同时也使语言更加简洁。</a:t>
            </a:r>
          </a:p>
        </p:txBody>
      </p:sp>
      <p:sp>
        <p:nvSpPr>
          <p:cNvPr id="21" name="矩形 20">
            <a:extLst>
              <a:ext uri="{FF2B5EF4-FFF2-40B4-BE49-F238E27FC236}"/>
            </a:extLst>
          </p:cNvPr>
          <p:cNvSpPr/>
          <p:nvPr/>
        </p:nvSpPr>
        <p:spPr>
          <a:xfrm>
            <a:off x="1963740" y="5198535"/>
            <a:ext cx="3870325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百战多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”</a:t>
            </a:r>
          </a:p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南国烽烟正十年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Tahoma" panose="020B0604030504040204" pitchFamily="34" charset="0"/>
              </a:rPr>
              <a:t>”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34" name="肘形连接符 33">
            <a:extLst>
              <a:ext uri="{FF2B5EF4-FFF2-40B4-BE49-F238E27FC236}"/>
            </a:extLst>
          </p:cNvPr>
          <p:cNvCxnSpPr/>
          <p:nvPr/>
        </p:nvCxnSpPr>
        <p:spPr>
          <a:xfrm rot="5400000">
            <a:off x="2058461" y="3870857"/>
            <a:ext cx="1680633" cy="708025"/>
          </a:xfrm>
          <a:prstGeom prst="bentConnector3">
            <a:avLst>
              <a:gd name="adj1" fmla="val 50000"/>
            </a:avLst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2098677" y="4078819"/>
            <a:ext cx="523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  <a:cs typeface="Tahoma" pitchFamily="34" charset="0"/>
              </a:rPr>
              <a:t>呼</a:t>
            </a:r>
            <a:endParaRPr lang="en-US" altLang="zh-CN" sz="2400" b="1">
              <a:solidFill>
                <a:srgbClr val="FF00FF"/>
              </a:solidFill>
              <a:latin typeface="楷体" pitchFamily="49" charset="-122"/>
              <a:ea typeface="楷体" pitchFamily="49" charset="-122"/>
              <a:cs typeface="Tahoma" pitchFamily="34" charset="0"/>
            </a:endParaRPr>
          </a:p>
          <a:p>
            <a:r>
              <a:rPr lang="zh-CN" altLang="zh-CN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  <a:cs typeface="Tahoma" pitchFamily="34" charset="0"/>
              </a:rPr>
              <a:t>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 autoUpdateAnimBg="0"/>
      <p:bldP spid="32" grpId="0" autoUpdateAnimBg="0"/>
      <p:bldP spid="19" grpId="0" animBg="1"/>
      <p:bldP spid="21" grpId="0"/>
      <p:bldP spid="3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>
            <a:extLst>
              <a:ext uri="{FF2B5EF4-FFF2-40B4-BE49-F238E27FC236}"/>
            </a:extLst>
          </p:cNvPr>
          <p:cNvSpPr/>
          <p:nvPr/>
        </p:nvSpPr>
        <p:spPr>
          <a:xfrm>
            <a:off x="2062163" y="3780368"/>
            <a:ext cx="8081962" cy="267546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049590" y="315385"/>
            <a:ext cx="6256337" cy="20313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三</a:t>
            </a:r>
            <a:endParaRPr lang="en-US" altLang="zh-CN" sz="28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投身革命即为家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血雨腥风应有涯。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取义成仁今日事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人间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遍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种自由花。</a:t>
            </a:r>
          </a:p>
        </p:txBody>
      </p:sp>
      <p:cxnSp>
        <p:nvCxnSpPr>
          <p:cNvPr id="25" name="肘形连接符 24">
            <a:extLst>
              <a:ext uri="{FF2B5EF4-FFF2-40B4-BE49-F238E27FC236}"/>
            </a:extLst>
          </p:cNvPr>
          <p:cNvCxnSpPr/>
          <p:nvPr/>
        </p:nvCxnSpPr>
        <p:spPr>
          <a:xfrm>
            <a:off x="3187700" y="2878668"/>
            <a:ext cx="2103438" cy="412751"/>
          </a:xfrm>
          <a:prstGeom prst="bentConnector3">
            <a:avLst>
              <a:gd name="adj1" fmla="val 65686"/>
            </a:avLst>
          </a:prstGeom>
          <a:ln w="222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505325" y="2711453"/>
            <a:ext cx="91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用典</a:t>
            </a:r>
            <a:endParaRPr lang="zh-CN" altLang="zh-CN" sz="24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5202240" y="2984502"/>
            <a:ext cx="24479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00"/>
                </a:solidFill>
                <a:latin typeface="宋体" pitchFamily="2" charset="-122"/>
              </a:rPr>
              <a:t>“舍生取义”</a:t>
            </a:r>
            <a:endParaRPr lang="zh-CN" altLang="zh-CN" sz="26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7113590" y="2976035"/>
            <a:ext cx="24479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00"/>
                </a:solidFill>
                <a:latin typeface="宋体" pitchFamily="2" charset="-122"/>
              </a:rPr>
              <a:t>“杀身成仁”</a:t>
            </a:r>
            <a:endParaRPr lang="zh-CN" altLang="zh-CN" sz="26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93913" y="3858685"/>
            <a:ext cx="8107362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</a:rPr>
              <a:t>    《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孟子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</a:rPr>
              <a:t>·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告子上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</a:rPr>
              <a:t>》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：“生，我所欲也；义，亦我所欲也。二者不可得兼，</a:t>
            </a:r>
            <a:r>
              <a:rPr lang="zh-CN" altLang="en-US" sz="2600" b="1">
                <a:solidFill>
                  <a:srgbClr val="FF00FF"/>
                </a:solidFill>
                <a:latin typeface="宋体" pitchFamily="2" charset="-122"/>
              </a:rPr>
              <a:t>舍生而取义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者也。”</a:t>
            </a:r>
            <a:endParaRPr lang="zh-CN" altLang="zh-CN" sz="2600" b="1">
              <a:solidFill>
                <a:srgbClr val="0000FF"/>
              </a:solidFill>
              <a:latin typeface="宋体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093913" y="5166785"/>
            <a:ext cx="7893050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</a:rPr>
              <a:t>    《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论语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</a:rPr>
              <a:t>·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卫灵公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</a:rPr>
              <a:t>》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：“志士仁人，无求生以害仁，有</a:t>
            </a:r>
            <a:r>
              <a:rPr lang="zh-CN" altLang="en-US" sz="2600" b="1">
                <a:solidFill>
                  <a:srgbClr val="FF00FF"/>
                </a:solidFill>
                <a:latin typeface="宋体" pitchFamily="2" charset="-122"/>
              </a:rPr>
              <a:t>杀身以成仁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</a:rPr>
              <a:t>。”</a:t>
            </a:r>
            <a:endParaRPr lang="zh-CN" altLang="zh-CN" sz="2600" b="1">
              <a:solidFill>
                <a:srgbClr val="0000FF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27" grpId="0" autoUpdateAnimBg="0"/>
      <p:bldP spid="30" grpId="0" autoUpdateAnimBg="0"/>
      <p:bldP spid="33" grpId="0" autoUpdateAnimBg="0"/>
      <p:bldP spid="5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092326" y="95250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三</a:t>
            </a:r>
            <a:endParaRPr lang="en-US" altLang="zh-CN" sz="28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投身革命即为家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血雨腥风应有涯。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solidFill>
                  <a:srgbClr val="FF00FF"/>
                </a:solidFill>
                <a:latin typeface="+mn-ea"/>
              </a:rPr>
              <a:t>取义成仁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今日事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人间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</a:rPr>
              <a:t>遍</a:t>
            </a:r>
            <a:r>
              <a:rPr lang="zh-CN" altLang="zh-CN" sz="2800" b="1" dirty="0">
                <a:solidFill>
                  <a:srgbClr val="000000"/>
                </a:solidFill>
                <a:latin typeface="+mn-ea"/>
              </a:rPr>
              <a:t>种自由花。</a:t>
            </a:r>
          </a:p>
        </p:txBody>
      </p:sp>
      <p:cxnSp>
        <p:nvCxnSpPr>
          <p:cNvPr id="3" name="直接连接符 2">
            <a:extLst>
              <a:ext uri="{FF2B5EF4-FFF2-40B4-BE49-F238E27FC236}"/>
            </a:extLst>
          </p:cNvPr>
          <p:cNvCxnSpPr/>
          <p:nvPr/>
        </p:nvCxnSpPr>
        <p:spPr>
          <a:xfrm>
            <a:off x="5033963" y="1494368"/>
            <a:ext cx="25400" cy="4349751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/>
            </a:extLst>
          </p:cNvPr>
          <p:cNvSpPr/>
          <p:nvPr/>
        </p:nvSpPr>
        <p:spPr>
          <a:xfrm>
            <a:off x="5476877" y="2184401"/>
            <a:ext cx="4652963" cy="201285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600" b="1" dirty="0">
                <a:latin typeface="+mn-ea"/>
              </a:rPr>
              <a:t>    借典故表达对人民的赤胆忠心，甘为革命献出宝贵的生命，使人想起“捐躯赴国难”的无畏与壮烈。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070100" y="1733551"/>
            <a:ext cx="51816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这首诗的主要内容是什么？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矩形 25">
            <a:extLst>
              <a:ext uri="{FF2B5EF4-FFF2-40B4-BE49-F238E27FC236}"/>
            </a:extLst>
          </p:cNvPr>
          <p:cNvSpPr/>
          <p:nvPr/>
        </p:nvSpPr>
        <p:spPr>
          <a:xfrm>
            <a:off x="2465389" y="2705101"/>
            <a:ext cx="7500937" cy="6093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展望未来，表现诗人的革命精神和崇高理想。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087564" y="3689351"/>
            <a:ext cx="45143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表现了诗人怎样的精神？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矩形 28">
            <a:extLst>
              <a:ext uri="{FF2B5EF4-FFF2-40B4-BE49-F238E27FC236}"/>
            </a:extLst>
          </p:cNvPr>
          <p:cNvSpPr/>
          <p:nvPr/>
        </p:nvSpPr>
        <p:spPr>
          <a:xfrm>
            <a:off x="2465388" y="4561417"/>
            <a:ext cx="7842250" cy="6093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坚定的革命信念，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</a:rPr>
              <a:t>甘愿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为实现共产主义而献身。</a:t>
            </a:r>
          </a:p>
        </p:txBody>
      </p:sp>
      <p:cxnSp>
        <p:nvCxnSpPr>
          <p:cNvPr id="12" name="直接连接符 11">
            <a:extLst>
              <a:ext uri="{FF2B5EF4-FFF2-40B4-BE49-F238E27FC236}"/>
            </a:extLst>
          </p:cNvPr>
          <p:cNvCxnSpPr/>
          <p:nvPr/>
        </p:nvCxnSpPr>
        <p:spPr>
          <a:xfrm flipH="1">
            <a:off x="1920877" y="630768"/>
            <a:ext cx="34925" cy="5528733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763713" y="1242484"/>
            <a:ext cx="8223250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6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" name="矩形 2"/>
          <p:cNvSpPr>
            <a:spLocks noChangeArrowheads="1"/>
          </p:cNvSpPr>
          <p:nvPr/>
        </p:nvSpPr>
        <p:spPr bwMode="auto">
          <a:xfrm>
            <a:off x="2209800" y="1780117"/>
            <a:ext cx="777875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如何理解“人间遍种自由花”？</a:t>
            </a:r>
          </a:p>
        </p:txBody>
      </p:sp>
      <p:sp>
        <p:nvSpPr>
          <p:cNvPr id="22" name="矩形 21">
            <a:extLst>
              <a:ext uri="{FF2B5EF4-FFF2-40B4-BE49-F238E27FC236}"/>
            </a:extLst>
          </p:cNvPr>
          <p:cNvSpPr/>
          <p:nvPr/>
        </p:nvSpPr>
        <p:spPr>
          <a:xfrm>
            <a:off x="2624138" y="3043768"/>
            <a:ext cx="738505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    “自由花”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  <a:cs typeface="Tahoma" panose="020B0604030504040204" pitchFamily="34" charset="0"/>
              </a:rPr>
              <a:t>借喻</a:t>
            </a: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革命成功、大众解放的美好前景，指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  <a:cs typeface="Tahoma" panose="020B0604030504040204" pitchFamily="34" charset="0"/>
              </a:rPr>
              <a:t>革命理想必将在全世界实现，反动派必将失败，自由幸福的美好理想必将实现</a:t>
            </a:r>
            <a:r>
              <a:rPr lang="zh-CN" altLang="en-US" sz="2800" b="1" dirty="0">
                <a:latin typeface="+mn-ea"/>
                <a:ea typeface="+mn-ea"/>
                <a:cs typeface="Tahoma" panose="020B0604030504040204" pitchFamily="34" charset="0"/>
              </a:rPr>
              <a:t>。</a:t>
            </a:r>
          </a:p>
        </p:txBody>
      </p:sp>
      <p:cxnSp>
        <p:nvCxnSpPr>
          <p:cNvPr id="23" name="直接连接符 22">
            <a:extLst>
              <a:ext uri="{FF2B5EF4-FFF2-40B4-BE49-F238E27FC236}"/>
            </a:extLst>
          </p:cNvPr>
          <p:cNvCxnSpPr/>
          <p:nvPr/>
        </p:nvCxnSpPr>
        <p:spPr>
          <a:xfrm flipH="1">
            <a:off x="1906590" y="886885"/>
            <a:ext cx="34925" cy="5528733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/>
            </a:extLst>
          </p:cNvPr>
          <p:cNvCxnSpPr/>
          <p:nvPr/>
        </p:nvCxnSpPr>
        <p:spPr>
          <a:xfrm flipH="1" flipV="1">
            <a:off x="1835150" y="1468967"/>
            <a:ext cx="8223250" cy="0"/>
          </a:xfrm>
          <a:prstGeom prst="line">
            <a:avLst/>
          </a:prstGeom>
          <a:ln w="12700" cmpd="tri"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4786315" y="501652"/>
            <a:ext cx="3051175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</a:rPr>
              <a:t>三</a:t>
            </a:r>
            <a:endParaRPr lang="en-US" altLang="zh-CN" sz="2800" b="1" dirty="0"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latin typeface="+mn-ea"/>
              </a:rPr>
              <a:t>投身革命即为家</a:t>
            </a:r>
            <a:r>
              <a:rPr lang="zh-CN" altLang="en-US" sz="2800" b="1" dirty="0">
                <a:latin typeface="+mn-ea"/>
              </a:rPr>
              <a:t>，</a:t>
            </a:r>
            <a:r>
              <a:rPr lang="zh-CN" altLang="zh-CN" sz="2800" b="1" dirty="0">
                <a:latin typeface="+mn-ea"/>
              </a:rPr>
              <a:t>血雨腥风应有涯。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latin typeface="+mn-ea"/>
              </a:rPr>
              <a:t>取义成仁今日事</a:t>
            </a:r>
            <a:r>
              <a:rPr lang="zh-CN" altLang="en-US" sz="2800" b="1" dirty="0">
                <a:latin typeface="+mn-ea"/>
              </a:rPr>
              <a:t>，</a:t>
            </a:r>
            <a:r>
              <a:rPr lang="zh-CN" altLang="zh-CN" sz="2800" b="1" dirty="0">
                <a:latin typeface="+mn-ea"/>
              </a:rPr>
              <a:t>人间</a:t>
            </a:r>
            <a:r>
              <a:rPr lang="zh-CN" altLang="en-US" sz="2800" b="1" dirty="0">
                <a:latin typeface="+mn-ea"/>
              </a:rPr>
              <a:t>遍</a:t>
            </a:r>
            <a:r>
              <a:rPr lang="zh-CN" altLang="zh-CN" sz="2800" b="1" dirty="0">
                <a:latin typeface="+mn-ea"/>
              </a:rPr>
              <a:t>种自由花。</a:t>
            </a: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2272467" y="1092201"/>
            <a:ext cx="677108" cy="237913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展望未来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51063" y="4969934"/>
            <a:ext cx="779780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思考：预言反动派必将失败，自由幸福的美好理想必将实现的是哪一句？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89490" y="3071285"/>
            <a:ext cx="32162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取义成仁今日事，人间遍种自由花。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5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" name="矩形 2"/>
          <p:cNvSpPr>
            <a:spLocks noChangeArrowheads="1"/>
          </p:cNvSpPr>
          <p:nvPr/>
        </p:nvSpPr>
        <p:spPr bwMode="auto">
          <a:xfrm>
            <a:off x="1890713" y="996951"/>
            <a:ext cx="821690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这三首诗抒发感情各有侧重，试指出它们的联系和侧重点。</a:t>
            </a:r>
          </a:p>
        </p:txBody>
      </p:sp>
      <p:sp>
        <p:nvSpPr>
          <p:cNvPr id="30823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深入探究</a:t>
            </a:r>
          </a:p>
        </p:txBody>
      </p:sp>
      <p:sp>
        <p:nvSpPr>
          <p:cNvPr id="13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870075" y="2391834"/>
            <a:ext cx="8216900" cy="297312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联系：</a:t>
            </a:r>
            <a:endParaRPr lang="en-US" altLang="zh-CN" sz="2600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2600" b="1" dirty="0">
                <a:latin typeface="+mn-ea"/>
                <a:ea typeface="+mn-ea"/>
              </a:rPr>
              <a:t>    </a:t>
            </a:r>
            <a:r>
              <a:rPr lang="zh-CN" altLang="en-US" sz="2600" b="1" dirty="0">
                <a:latin typeface="+mn-ea"/>
                <a:ea typeface="+mn-ea"/>
              </a:rPr>
              <a:t>三首诗围绕“断头”构思，扣住“意如何”铺开，然后依时间顺序从“追怀往昔”“面对当日”“展望未来”三个角度回答首句问题，从眼前写到未来，从个人写到同志，层层深化，层层扩大，寥寥八十四字，就塑造了一个坚强的无产阶级革命家的形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044702" y="516467"/>
            <a:ext cx="8081963" cy="44904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+mn-ea"/>
                <a:ea typeface="+mn-ea"/>
              </a:rPr>
              <a:t>各自的侧重点：</a:t>
            </a:r>
            <a:endParaRPr lang="en-US" altLang="zh-CN" sz="2600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2600" b="1" dirty="0">
                <a:latin typeface="+mn-ea"/>
                <a:ea typeface="+mn-ea"/>
              </a:rPr>
              <a:t>    第一首起于现在时间，面对当时必死险境，抒发死后还要继续战斗，虽死不渝的强烈感情；第二首起于回首十年革命战争，再面对当时必死险境，抒发死不瞑目，激励后死同志英勇战斗的强烈感情；第三首，追溯参加革命之时即为推翻反动统治而战斗，再面对当时必死险境，表达革命理想必将实现的坚定革命信念和乐观革命精神。三首诗之间构成了回环递进的关系，气势酣畅，淋漓尽致地抒写出了壮烈情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://www.cd-pa.com/bbs/data/attachment/forum/201408/20/221411syytyyah0exq414t.jpg"/>
          <p:cNvSpPr>
            <a:spLocks noChangeAspect="1" noChangeArrowheads="1"/>
          </p:cNvSpPr>
          <p:nvPr/>
        </p:nvSpPr>
        <p:spPr bwMode="auto">
          <a:xfrm>
            <a:off x="1581150" y="-162984"/>
            <a:ext cx="298450" cy="39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87550" y="1445685"/>
            <a:ext cx="8216900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宋体" pitchFamily="2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陈毅</a:t>
            </a: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1901—1972</a:t>
            </a:r>
            <a:r>
              <a:rPr lang="zh-CN" altLang="en-US" sz="2800" b="1" dirty="0">
                <a:latin typeface="宋体" pitchFamily="2" charset="-122"/>
              </a:rPr>
              <a:t>），字仲弘，四川乐至人，中国人民解放军创建人和领导人之一，无产阶级革命家、军事家。他兼资文武，博学多才，素有“一代儒将”“元帅诗人”的美誉。主要著作编为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陈毅军事文选</a:t>
            </a:r>
            <a:r>
              <a:rPr lang="en-US" altLang="zh-CN" sz="2800" b="1" dirty="0">
                <a:latin typeface="宋体" pitchFamily="2" charset="-122"/>
              </a:rPr>
              <a:t>》《</a:t>
            </a:r>
            <a:r>
              <a:rPr lang="zh-CN" altLang="en-US" sz="2800" b="1" dirty="0">
                <a:latin typeface="宋体" pitchFamily="2" charset="-122"/>
              </a:rPr>
              <a:t>陈毅诗词选集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和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陈毅诗稿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等。</a:t>
            </a:r>
          </a:p>
        </p:txBody>
      </p:sp>
      <p:sp>
        <p:nvSpPr>
          <p:cNvPr id="5124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走近作者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96971" y="5468645"/>
            <a:ext cx="1917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写作借鉴</a:t>
            </a:r>
          </a:p>
        </p:txBody>
      </p:sp>
      <p:sp>
        <p:nvSpPr>
          <p:cNvPr id="13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076450" y="1113367"/>
            <a:ext cx="8039100" cy="393338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514350" indent="-514350" eaLnBrk="1" hangingPunct="1">
              <a:lnSpc>
                <a:spcPct val="120000"/>
              </a:lnSpc>
              <a:buFont typeface="+mj-lt"/>
              <a:buAutoNum type="arabicPeriod"/>
              <a:defRPr/>
            </a:pPr>
            <a:r>
              <a:rPr lang="zh-CN" altLang="en-US" sz="2600" b="1" dirty="0">
                <a:solidFill>
                  <a:srgbClr val="FF00FF"/>
                </a:solidFill>
                <a:latin typeface="+mn-ea"/>
                <a:ea typeface="+mn-ea"/>
              </a:rPr>
              <a:t>虚实结合。</a:t>
            </a:r>
            <a:r>
              <a:rPr lang="zh-CN" altLang="en-US" sz="2600" b="1" dirty="0">
                <a:latin typeface="+mn-ea"/>
                <a:ea typeface="+mn-ea"/>
              </a:rPr>
              <a:t>如第一首中一、二句写了创业艰难的现实。三、四句便借助想象，用“去泉台”“招旧部”“斩阎罗”抒发豪迈的革命胸襟。第二首、第三首想象“捷报飞来当纸钱”“人间遍种自由花”，都是在写实基础上的浪漫主义写法，表达作者强烈的思想感情，加强了诗的艺术感染力。</a:t>
            </a:r>
            <a:endParaRPr lang="en-US" altLang="zh-CN" sz="2600" b="1" dirty="0">
              <a:latin typeface="+mn-ea"/>
              <a:ea typeface="+mn-ea"/>
            </a:endParaRPr>
          </a:p>
          <a:p>
            <a:pPr marL="514350" indent="-514350" eaLnBrk="1" hangingPunct="1">
              <a:lnSpc>
                <a:spcPct val="120000"/>
              </a:lnSpc>
              <a:buFont typeface="+mj-lt"/>
              <a:buAutoNum type="arabicPeriod"/>
              <a:defRPr/>
            </a:pPr>
            <a:r>
              <a:rPr lang="zh-CN" altLang="en-US" sz="2600" b="1" dirty="0">
                <a:solidFill>
                  <a:srgbClr val="FF00FF"/>
                </a:solidFill>
                <a:latin typeface="+mn-ea"/>
                <a:ea typeface="+mn-ea"/>
              </a:rPr>
              <a:t>多用修辞。</a:t>
            </a:r>
            <a:r>
              <a:rPr lang="zh-CN" altLang="en-US" sz="2600" b="1" dirty="0">
                <a:latin typeface="+mn-ea"/>
              </a:rPr>
              <a:t>语言上，诗歌运用借代、借喻，引用典故等手法，使语言形象精练。</a:t>
            </a:r>
            <a:endParaRPr lang="zh-CN" altLang="en-US" sz="26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93915" y="3168652"/>
            <a:ext cx="11080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梅岭三章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168652" y="1242486"/>
            <a:ext cx="162736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回首征程</a:t>
            </a:r>
            <a:endParaRPr lang="en-US" altLang="zh-CN" sz="2800" b="1">
              <a:solidFill>
                <a:srgbClr val="0000FF"/>
              </a:solidFill>
              <a:latin typeface="宋体" pitchFamily="2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（个人）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03576" y="5084235"/>
            <a:ext cx="162736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展望未来</a:t>
            </a:r>
            <a:endParaRPr lang="en-US" altLang="zh-CN" sz="2800" b="1">
              <a:solidFill>
                <a:srgbClr val="0000FF"/>
              </a:solidFill>
              <a:latin typeface="宋体" pitchFamily="2" charset="-122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（事业）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13101" y="3282952"/>
            <a:ext cx="162736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勉励战友</a:t>
            </a:r>
            <a:endParaRPr lang="en-US" altLang="zh-CN" sz="2800" b="1">
              <a:solidFill>
                <a:srgbClr val="0000FF"/>
              </a:solidFill>
              <a:latin typeface="宋体" pitchFamily="2" charset="-122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（战友）</a:t>
            </a:r>
          </a:p>
        </p:txBody>
      </p:sp>
      <p:sp>
        <p:nvSpPr>
          <p:cNvPr id="14" name="左大括号 13">
            <a:extLst>
              <a:ext uri="{FF2B5EF4-FFF2-40B4-BE49-F238E27FC236}"/>
            </a:extLst>
          </p:cNvPr>
          <p:cNvSpPr/>
          <p:nvPr/>
        </p:nvSpPr>
        <p:spPr>
          <a:xfrm>
            <a:off x="3006727" y="1557868"/>
            <a:ext cx="195263" cy="4502151"/>
          </a:xfrm>
          <a:prstGeom prst="leftBrace">
            <a:avLst>
              <a:gd name="adj1" fmla="val 52083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4794251" y="764118"/>
            <a:ext cx="34307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招旧部（继续战斗）</a:t>
            </a: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4854577" y="1729318"/>
            <a:ext cx="34307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斩阎罗（至死不渝）</a:t>
            </a:r>
          </a:p>
        </p:txBody>
      </p:sp>
      <p:sp>
        <p:nvSpPr>
          <p:cNvPr id="19" name="左大括号 18">
            <a:extLst>
              <a:ext uri="{FF2B5EF4-FFF2-40B4-BE49-F238E27FC236}"/>
            </a:extLst>
          </p:cNvPr>
          <p:cNvSpPr/>
          <p:nvPr/>
        </p:nvSpPr>
        <p:spPr>
          <a:xfrm>
            <a:off x="4725988" y="1018117"/>
            <a:ext cx="131762" cy="1208616"/>
          </a:xfrm>
          <a:prstGeom prst="leftBrace">
            <a:avLst>
              <a:gd name="adj1" fmla="val 52083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928538" y="2446868"/>
            <a:ext cx="1169551" cy="2421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FF00FF"/>
                </a:solidFill>
                <a:latin typeface="宋体" pitchFamily="2" charset="-122"/>
              </a:rPr>
              <a:t>乐观坚定</a:t>
            </a:r>
          </a:p>
          <a:p>
            <a:pPr algn="ctr" eaLnBrk="1" hangingPunct="1"/>
            <a:r>
              <a:rPr lang="zh-CN" altLang="en-US" sz="3200" b="1">
                <a:solidFill>
                  <a:srgbClr val="FF00FF"/>
                </a:solidFill>
                <a:latin typeface="宋体" pitchFamily="2" charset="-122"/>
              </a:rPr>
              <a:t>视死如归</a:t>
            </a:r>
            <a:endParaRPr lang="en-US" altLang="zh-CN" sz="32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4876801" y="2999318"/>
            <a:ext cx="3791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头悬国门（死不瞑目）</a:t>
            </a: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4910139" y="3892551"/>
            <a:ext cx="3791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诸君努力（激励战斗）</a:t>
            </a:r>
          </a:p>
        </p:txBody>
      </p:sp>
      <p:sp>
        <p:nvSpPr>
          <p:cNvPr id="24" name="左大括号 23">
            <a:extLst>
              <a:ext uri="{FF2B5EF4-FFF2-40B4-BE49-F238E27FC236}"/>
            </a:extLst>
          </p:cNvPr>
          <p:cNvSpPr/>
          <p:nvPr/>
        </p:nvSpPr>
        <p:spPr>
          <a:xfrm>
            <a:off x="4802188" y="3236384"/>
            <a:ext cx="131762" cy="1208616"/>
          </a:xfrm>
          <a:prstGeom prst="leftBrace">
            <a:avLst>
              <a:gd name="adj1" fmla="val 52083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4891089" y="4870451"/>
            <a:ext cx="3791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事业必胜（信念坚定）</a:t>
            </a:r>
          </a:p>
        </p:txBody>
      </p:sp>
      <p:sp>
        <p:nvSpPr>
          <p:cNvPr id="30" name="TextBox 4"/>
          <p:cNvSpPr txBox="1">
            <a:spLocks noChangeArrowheads="1"/>
          </p:cNvSpPr>
          <p:nvPr/>
        </p:nvSpPr>
        <p:spPr bwMode="auto">
          <a:xfrm>
            <a:off x="4924426" y="5763685"/>
            <a:ext cx="3791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latin typeface="宋体" pitchFamily="2" charset="-122"/>
              </a:rPr>
              <a:t>未来可期（充满信心）</a:t>
            </a:r>
          </a:p>
        </p:txBody>
      </p:sp>
      <p:sp>
        <p:nvSpPr>
          <p:cNvPr id="31" name="左大括号 30">
            <a:extLst>
              <a:ext uri="{FF2B5EF4-FFF2-40B4-BE49-F238E27FC236}"/>
            </a:extLst>
          </p:cNvPr>
          <p:cNvSpPr/>
          <p:nvPr/>
        </p:nvSpPr>
        <p:spPr>
          <a:xfrm>
            <a:off x="4822827" y="5126569"/>
            <a:ext cx="131763" cy="1208617"/>
          </a:xfrm>
          <a:prstGeom prst="leftBrace">
            <a:avLst>
              <a:gd name="adj1" fmla="val 52083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909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结构梳理</a:t>
            </a:r>
          </a:p>
        </p:txBody>
      </p:sp>
      <p:sp>
        <p:nvSpPr>
          <p:cNvPr id="33" name="左大括号 32">
            <a:extLst>
              <a:ext uri="{FF2B5EF4-FFF2-40B4-BE49-F238E27FC236}"/>
            </a:extLst>
          </p:cNvPr>
          <p:cNvSpPr/>
          <p:nvPr/>
        </p:nvSpPr>
        <p:spPr>
          <a:xfrm flipH="1">
            <a:off x="8591550" y="916519"/>
            <a:ext cx="254000" cy="5482167"/>
          </a:xfrm>
          <a:prstGeom prst="leftBrace">
            <a:avLst>
              <a:gd name="adj1" fmla="val 52083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  <p:bldP spid="14" grpId="0" animBg="1"/>
      <p:bldP spid="25" grpId="0"/>
      <p:bldP spid="26" grpId="0"/>
      <p:bldP spid="19" grpId="0" animBg="1"/>
      <p:bldP spid="7" grpId="0"/>
      <p:bldP spid="22" grpId="0"/>
      <p:bldP spid="23" grpId="0"/>
      <p:bldP spid="24" grpId="0" animBg="1"/>
      <p:bldP spid="29" grpId="0"/>
      <p:bldP spid="30" grpId="0"/>
      <p:bldP spid="31" grpId="0" animBg="1"/>
      <p:bldP spid="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0"/>
            <a:ext cx="12192000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矩形 4"/>
          <p:cNvSpPr>
            <a:spLocks noChangeArrowheads="1"/>
          </p:cNvSpPr>
          <p:nvPr/>
        </p:nvSpPr>
        <p:spPr bwMode="auto">
          <a:xfrm>
            <a:off x="5608640" y="1845733"/>
            <a:ext cx="4745037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宋体" pitchFamily="2" charset="-122"/>
              </a:rPr>
              <a:t>夏日绝句</a:t>
            </a:r>
          </a:p>
          <a:p>
            <a:pPr algn="ctr"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宋体" pitchFamily="2" charset="-122"/>
              </a:rPr>
              <a:t>[</a:t>
            </a:r>
            <a:r>
              <a:rPr lang="zh-CN" altLang="en-US" sz="2800" b="1" dirty="0">
                <a:latin typeface="宋体" pitchFamily="2" charset="-122"/>
              </a:rPr>
              <a:t>宋</a:t>
            </a:r>
            <a:r>
              <a:rPr lang="en-US" altLang="zh-CN" sz="2800" b="1" dirty="0">
                <a:latin typeface="宋体" pitchFamily="2" charset="-122"/>
              </a:rPr>
              <a:t>]</a:t>
            </a:r>
            <a:r>
              <a:rPr lang="zh-CN" altLang="en-US" sz="2800" b="1" dirty="0">
                <a:latin typeface="宋体" pitchFamily="2" charset="-122"/>
              </a:rPr>
              <a:t>李清照</a:t>
            </a:r>
          </a:p>
          <a:p>
            <a:pPr algn="ctr"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宋体" pitchFamily="2" charset="-122"/>
              </a:rPr>
              <a:t>生当作人杰，死亦为鬼雄。</a:t>
            </a:r>
            <a:endParaRPr lang="en-US" altLang="zh-CN" sz="2800" b="1" dirty="0">
              <a:latin typeface="宋体" pitchFamily="2" charset="-122"/>
            </a:endParaRPr>
          </a:p>
          <a:p>
            <a:pPr algn="ctr"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宋体" pitchFamily="2" charset="-122"/>
              </a:rPr>
              <a:t>至今思项羽，不肯过江东。</a:t>
            </a:r>
          </a:p>
        </p:txBody>
      </p:sp>
      <p:sp>
        <p:nvSpPr>
          <p:cNvPr id="34820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217740" y="2300819"/>
            <a:ext cx="775652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梅岭三章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中显示的为民族解放、为理想和自由不惜牺牲生命的精神，在古今许多诗作中都有所体现，请再找出几个这样的例子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 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3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47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" name="AutoShape 2" descr="http://www.cd-pa.com/bbs/data/attachment/forum/201408/20/221411syytyyah0exq414t.jpg"/>
          <p:cNvSpPr>
            <a:spLocks noChangeAspect="1" noChangeArrowheads="1"/>
          </p:cNvSpPr>
          <p:nvPr/>
        </p:nvSpPr>
        <p:spPr bwMode="auto">
          <a:xfrm>
            <a:off x="1581150" y="-162984"/>
            <a:ext cx="298450" cy="39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7172" name="Text 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014538" y="1521885"/>
            <a:ext cx="8075612" cy="37117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n-ea"/>
                <a:ea typeface="+mn-ea"/>
              </a:rPr>
              <a:t>    本诗选自</a:t>
            </a:r>
            <a:r>
              <a:rPr lang="en-US" altLang="zh-CN" sz="2800" b="1" dirty="0">
                <a:latin typeface="+mn-ea"/>
                <a:ea typeface="+mn-ea"/>
              </a:rPr>
              <a:t>《</a:t>
            </a:r>
            <a:r>
              <a:rPr lang="zh-CN" altLang="en-US" sz="2800" b="1" dirty="0">
                <a:latin typeface="+mn-ea"/>
                <a:ea typeface="+mn-ea"/>
              </a:rPr>
              <a:t>陈毅诗词选集</a:t>
            </a:r>
            <a:r>
              <a:rPr lang="en-US" altLang="zh-CN" sz="2800" b="1" dirty="0">
                <a:latin typeface="+mn-ea"/>
                <a:ea typeface="+mn-ea"/>
              </a:rPr>
              <a:t>》</a:t>
            </a:r>
            <a:r>
              <a:rPr lang="zh-CN" altLang="en-US" sz="2800" b="1" dirty="0">
                <a:latin typeface="+mn-ea"/>
                <a:ea typeface="+mn-ea"/>
              </a:rPr>
              <a:t>（人民文学社</a:t>
            </a:r>
            <a:r>
              <a:rPr lang="en-US" altLang="zh-CN" sz="2800" b="1" dirty="0">
                <a:latin typeface="+mn-ea"/>
                <a:ea typeface="+mn-ea"/>
              </a:rPr>
              <a:t>1977</a:t>
            </a:r>
            <a:r>
              <a:rPr lang="zh-CN" altLang="en-US" sz="2800" b="1" dirty="0">
                <a:latin typeface="+mn-ea"/>
                <a:ea typeface="+mn-ea"/>
              </a:rPr>
              <a:t>年版</a:t>
            </a:r>
            <a:r>
              <a:rPr lang="zh-CN" altLang="en-US" sz="2800" b="1" dirty="0">
                <a:latin typeface="+mn-ea"/>
              </a:rPr>
              <a:t>）</a:t>
            </a:r>
            <a:r>
              <a:rPr lang="zh-CN" altLang="en-US" sz="2800" b="1" dirty="0">
                <a:latin typeface="+mn-ea"/>
                <a:ea typeface="+mn-ea"/>
              </a:rPr>
              <a:t>。</a:t>
            </a:r>
            <a:r>
              <a:rPr lang="en-US" altLang="zh-CN" sz="2800" b="1" dirty="0">
                <a:latin typeface="+mn-ea"/>
                <a:ea typeface="+mn-ea"/>
              </a:rPr>
              <a:t>1934</a:t>
            </a:r>
            <a:r>
              <a:rPr lang="zh-CN" altLang="en-US" sz="2800" b="1" dirty="0">
                <a:latin typeface="+mn-ea"/>
                <a:ea typeface="+mn-ea"/>
              </a:rPr>
              <a:t>年</a:t>
            </a:r>
            <a:r>
              <a:rPr lang="en-US" altLang="zh-CN" sz="2800" b="1" dirty="0">
                <a:latin typeface="+mn-ea"/>
                <a:ea typeface="+mn-ea"/>
              </a:rPr>
              <a:t>10</a:t>
            </a:r>
            <a:r>
              <a:rPr lang="zh-CN" altLang="en-US" sz="2800" b="1" dirty="0">
                <a:latin typeface="+mn-ea"/>
                <a:ea typeface="+mn-ea"/>
              </a:rPr>
              <a:t>月，江西中央红军开始长征，那时，陈毅同志因身负重伤，留在江西担任军事指挥，并主持政府工作。</a:t>
            </a:r>
            <a:r>
              <a:rPr lang="en-US" altLang="zh-CN" sz="2800" b="1" dirty="0">
                <a:latin typeface="+mn-ea"/>
                <a:ea typeface="+mn-ea"/>
              </a:rPr>
              <a:t>1935</a:t>
            </a:r>
            <a:r>
              <a:rPr lang="zh-CN" altLang="en-US" sz="2800" b="1" dirty="0">
                <a:latin typeface="+mn-ea"/>
                <a:ea typeface="+mn-ea"/>
              </a:rPr>
              <a:t>年春，他在敌人重兵围攻下，率部突围到江西、广东两省交界的油山和梅山（梅岭山脉的两座山）地区开展游击</a:t>
            </a:r>
            <a:r>
              <a:rPr lang="zh-CN" altLang="en-US" sz="2800" b="1" dirty="0">
                <a:latin typeface="+mn-ea"/>
              </a:rPr>
              <a:t>战争，坚持了将近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6248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写作背景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://www.cd-pa.com/bbs/data/attachment/forum/201408/20/221411syytyyah0exq414t.jpg"/>
          <p:cNvSpPr>
            <a:spLocks noChangeAspect="1" noChangeArrowheads="1"/>
          </p:cNvSpPr>
          <p:nvPr/>
        </p:nvSpPr>
        <p:spPr bwMode="auto">
          <a:xfrm>
            <a:off x="1581150" y="-162984"/>
            <a:ext cx="298450" cy="39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7172" name="Text 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152650" y="1263652"/>
            <a:ext cx="7793038" cy="37117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</a:rPr>
              <a:t>三个年头。</a:t>
            </a:r>
            <a:r>
              <a:rPr lang="zh-CN" altLang="en-US" sz="2800" b="1" dirty="0">
                <a:latin typeface="+mn-ea"/>
                <a:ea typeface="+mn-ea"/>
              </a:rPr>
              <a:t>这三年游击战争，是他们在革命斗争中所经历的最艰苦最困难的阶段。</a:t>
            </a:r>
            <a:r>
              <a:rPr lang="en-US" altLang="zh-CN" sz="2800" b="1" dirty="0">
                <a:latin typeface="+mn-ea"/>
                <a:ea typeface="+mn-ea"/>
              </a:rPr>
              <a:t>1936</a:t>
            </a:r>
            <a:r>
              <a:rPr lang="zh-CN" altLang="en-US" sz="2800" b="1" dirty="0">
                <a:latin typeface="+mn-ea"/>
                <a:ea typeface="+mn-ea"/>
              </a:rPr>
              <a:t>年冬天，陈毅所带领的游击队在梅山被敌人包围。陈毅同志带着伤病伏在密密的草丛中</a:t>
            </a:r>
            <a:r>
              <a:rPr lang="en-US" altLang="zh-CN" sz="2800" b="1" dirty="0">
                <a:latin typeface="+mn-ea"/>
                <a:ea typeface="+mn-ea"/>
              </a:rPr>
              <a:t>20</a:t>
            </a:r>
            <a:r>
              <a:rPr lang="zh-CN" altLang="en-US" sz="2800" b="1" dirty="0">
                <a:latin typeface="+mn-ea"/>
                <a:ea typeface="+mn-ea"/>
              </a:rPr>
              <a:t>多天，考虑到难以脱身，便写了三首诗藏在衣袋里，作为自己的绝命诗。不久，敌人一无所获，便悻悻而去，游击队解围。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5015" y="1915585"/>
            <a:ext cx="7989887" cy="364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" name="TextBox 43"/>
          <p:cNvSpPr txBox="1">
            <a:spLocks noChangeArrowheads="1"/>
          </p:cNvSpPr>
          <p:nvPr/>
        </p:nvSpPr>
        <p:spPr bwMode="auto">
          <a:xfrm>
            <a:off x="3178175" y="2218268"/>
            <a:ext cx="633888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旌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旗（    ）       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悬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（    ）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阎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罗（    ）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捷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报（    ）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烽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烟（    ）     有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涯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（    ）</a:t>
            </a:r>
          </a:p>
        </p:txBody>
      </p:sp>
      <p:sp>
        <p:nvSpPr>
          <p:cNvPr id="45" name="TextBox 44">
            <a:extLst>
              <a:ext uri="{FF2B5EF4-FFF2-40B4-BE49-F238E27FC236}"/>
            </a:extLst>
          </p:cNvPr>
          <p:cNvSpPr txBox="1"/>
          <p:nvPr/>
        </p:nvSpPr>
        <p:spPr>
          <a:xfrm>
            <a:off x="4456115" y="2336801"/>
            <a:ext cx="87075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jīnɡ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8" name="TextBox 47">
            <a:extLst>
              <a:ext uri="{FF2B5EF4-FFF2-40B4-BE49-F238E27FC236}"/>
            </a:extLst>
          </p:cNvPr>
          <p:cNvSpPr txBox="1"/>
          <p:nvPr/>
        </p:nvSpPr>
        <p:spPr>
          <a:xfrm>
            <a:off x="7977188" y="2321985"/>
            <a:ext cx="106631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xuán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9" name="TextBox 48">
            <a:extLst>
              <a:ext uri="{FF2B5EF4-FFF2-40B4-BE49-F238E27FC236}"/>
            </a:extLst>
          </p:cNvPr>
          <p:cNvSpPr txBox="1"/>
          <p:nvPr/>
        </p:nvSpPr>
        <p:spPr>
          <a:xfrm>
            <a:off x="4565652" y="3323168"/>
            <a:ext cx="779463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yán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6" name="TextBox 55">
            <a:extLst>
              <a:ext uri="{FF2B5EF4-FFF2-40B4-BE49-F238E27FC236}"/>
            </a:extLst>
          </p:cNvPr>
          <p:cNvSpPr txBox="1"/>
          <p:nvPr/>
        </p:nvSpPr>
        <p:spPr>
          <a:xfrm>
            <a:off x="8020052" y="3329518"/>
            <a:ext cx="60785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jié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7" name="TextBox 56">
            <a:extLst>
              <a:ext uri="{FF2B5EF4-FFF2-40B4-BE49-F238E27FC236}"/>
            </a:extLst>
          </p:cNvPr>
          <p:cNvSpPr txBox="1"/>
          <p:nvPr/>
        </p:nvSpPr>
        <p:spPr>
          <a:xfrm>
            <a:off x="8158164" y="4311651"/>
            <a:ext cx="59804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yá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8" name="TextBox 57">
            <a:extLst>
              <a:ext uri="{FF2B5EF4-FFF2-40B4-BE49-F238E27FC236}"/>
            </a:extLst>
          </p:cNvPr>
          <p:cNvSpPr txBox="1"/>
          <p:nvPr/>
        </p:nvSpPr>
        <p:spPr>
          <a:xfrm>
            <a:off x="4448176" y="4328585"/>
            <a:ext cx="10102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fēnɡ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8302" name="文本框 13"/>
          <p:cNvSpPr txBox="1">
            <a:spLocks noChangeArrowheads="1"/>
          </p:cNvSpPr>
          <p:nvPr/>
        </p:nvSpPr>
        <p:spPr bwMode="auto">
          <a:xfrm>
            <a:off x="1870077" y="205318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字词学习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8" grpId="0"/>
      <p:bldP spid="49" grpId="0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2459040" y="2442635"/>
            <a:ext cx="7445375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    听朗读，练习有感情地朗读这三首诗，读出气势，读出感情。</a:t>
            </a:r>
          </a:p>
        </p:txBody>
      </p:sp>
      <p:sp>
        <p:nvSpPr>
          <p:cNvPr id="9219" name="文本框 13"/>
          <p:cNvSpPr txBox="1">
            <a:spLocks noChangeArrowheads="1"/>
          </p:cNvSpPr>
          <p:nvPr/>
        </p:nvSpPr>
        <p:spPr bwMode="auto">
          <a:xfrm>
            <a:off x="1870077" y="287867"/>
            <a:ext cx="18589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整体感知</a:t>
            </a:r>
          </a:p>
        </p:txBody>
      </p:sp>
      <p:pic>
        <p:nvPicPr>
          <p:cNvPr id="9" name="Picture 2" descr="https://timgsa.baidu.com/timg?image&amp;quality=80&amp;size=b9999_10000&amp;sec=1533188025139&amp;di=4360ba7f1224779ea49ad744b6919f35&amp;imgtype=0&amp;src=http%3A%2F%2Fwww.zhxwen.com%2Fupload%2F2016%2F6%2F24128373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481265" y="1911351"/>
            <a:ext cx="7229475" cy="3429000"/>
            <a:chOff x="822325" y="1432817"/>
            <a:chExt cx="7230799" cy="2573212"/>
          </a:xfrm>
        </p:grpSpPr>
        <p:sp>
          <p:nvSpPr>
            <p:cNvPr id="11" name="矩形: 圆角 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22325" y="1483646"/>
              <a:ext cx="7230799" cy="2522383"/>
            </a:xfrm>
            <a:prstGeom prst="roundRect">
              <a:avLst/>
            </a:prstGeom>
            <a:solidFill>
              <a:srgbClr val="FEFEFE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矩形 2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1097012" y="1432817"/>
              <a:ext cx="6865607" cy="173222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3200" b="1" dirty="0">
                  <a:solidFill>
                    <a:srgbClr val="000000"/>
                  </a:solidFill>
                  <a:latin typeface="+mn-ea"/>
                  <a:ea typeface="+mn-ea"/>
                </a:rPr>
                <a:t>一</a:t>
              </a:r>
              <a:endParaRPr lang="en-US" altLang="zh-CN" sz="3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3200" b="1" dirty="0">
                  <a:solidFill>
                    <a:srgbClr val="000000"/>
                  </a:solidFill>
                  <a:latin typeface="+mn-ea"/>
                  <a:ea typeface="+mn-ea"/>
                </a:rPr>
                <a:t>断头今日意如何？创业艰难百战多。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3200" b="1" dirty="0">
                  <a:solidFill>
                    <a:srgbClr val="000000"/>
                  </a:solidFill>
                  <a:latin typeface="+mn-ea"/>
                  <a:ea typeface="+mn-ea"/>
                </a:rPr>
                <a:t>此去泉台招旧部，旌旗十万斩阎罗。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imglf0.ph.126.net/aEvVlZmqsZq7-UXCrXuO2w==/66304388450488192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: 圆角 4">
            <a:extLst>
              <a:ext uri="{FF2B5EF4-FFF2-40B4-BE49-F238E27FC236}"/>
            </a:extLst>
          </p:cNvPr>
          <p:cNvSpPr/>
          <p:nvPr/>
        </p:nvSpPr>
        <p:spPr>
          <a:xfrm>
            <a:off x="2890840" y="1672167"/>
            <a:ext cx="6904037" cy="3363384"/>
          </a:xfrm>
          <a:prstGeom prst="roundRect">
            <a:avLst/>
          </a:prstGeom>
          <a:solidFill>
            <a:srgbClr val="FEFEFE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1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003552" y="1837268"/>
            <a:ext cx="6975475" cy="230832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+mn-ea"/>
                <a:ea typeface="+mn-ea"/>
              </a:rPr>
              <a:t>二</a:t>
            </a:r>
            <a:endParaRPr lang="en-US" altLang="zh-CN" sz="32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南国烽烟正十年</a:t>
            </a:r>
            <a:r>
              <a:rPr lang="zh-CN" altLang="en-US" sz="3200" b="1" dirty="0">
                <a:solidFill>
                  <a:srgbClr val="000000"/>
                </a:solidFill>
                <a:latin typeface="+mn-ea"/>
                <a:ea typeface="+mn-ea"/>
              </a:rPr>
              <a:t>，</a:t>
            </a: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此头须向国门悬。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后死诸君多努力</a:t>
            </a:r>
            <a:r>
              <a:rPr lang="zh-CN" altLang="en-US" sz="3200" b="1" dirty="0">
                <a:solidFill>
                  <a:srgbClr val="000000"/>
                </a:solidFill>
                <a:latin typeface="+mn-ea"/>
                <a:ea typeface="+mn-ea"/>
              </a:rPr>
              <a:t>，</a:t>
            </a: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捷报飞来当纸钱。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: 圆角 3">
            <a:extLst>
              <a:ext uri="{FF2B5EF4-FFF2-40B4-BE49-F238E27FC236}"/>
            </a:extLst>
          </p:cNvPr>
          <p:cNvSpPr/>
          <p:nvPr/>
        </p:nvSpPr>
        <p:spPr>
          <a:xfrm>
            <a:off x="2182815" y="2048933"/>
            <a:ext cx="7920037" cy="3363384"/>
          </a:xfrm>
          <a:prstGeom prst="roundRect">
            <a:avLst/>
          </a:prstGeom>
          <a:solidFill>
            <a:srgbClr val="FEFEFE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1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627313" y="2190751"/>
            <a:ext cx="7029450" cy="230832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+mn-ea"/>
                <a:ea typeface="+mn-ea"/>
              </a:rPr>
              <a:t>三</a:t>
            </a:r>
            <a:endParaRPr lang="en-US" altLang="zh-CN" sz="32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投身革命即为家</a:t>
            </a:r>
            <a:r>
              <a:rPr lang="zh-CN" altLang="en-US" sz="3200" b="1" dirty="0">
                <a:solidFill>
                  <a:srgbClr val="000000"/>
                </a:solidFill>
                <a:latin typeface="+mn-ea"/>
                <a:ea typeface="+mn-ea"/>
              </a:rPr>
              <a:t>，</a:t>
            </a: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血雨腥风应有涯。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取义成仁今日事</a:t>
            </a:r>
            <a:r>
              <a:rPr lang="zh-CN" altLang="en-US" sz="3200" b="1" dirty="0">
                <a:solidFill>
                  <a:srgbClr val="000000"/>
                </a:solidFill>
                <a:latin typeface="+mn-ea"/>
                <a:ea typeface="+mn-ea"/>
              </a:rPr>
              <a:t>，</a:t>
            </a: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人间</a:t>
            </a:r>
            <a:r>
              <a:rPr lang="zh-CN" altLang="en-US" sz="3200" b="1" dirty="0">
                <a:solidFill>
                  <a:srgbClr val="000000"/>
                </a:solidFill>
                <a:latin typeface="+mn-ea"/>
              </a:rPr>
              <a:t>遍</a:t>
            </a:r>
            <a:r>
              <a:rPr lang="zh-CN" altLang="zh-CN" sz="3200" b="1" dirty="0">
                <a:solidFill>
                  <a:srgbClr val="000000"/>
                </a:solidFill>
                <a:latin typeface="+mn-ea"/>
                <a:ea typeface="+mn-ea"/>
              </a:rPr>
              <a:t>种自由花。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3051</TotalTime>
  <Pages>0</Pages>
  <Words>2139</Words>
  <Characters>0</Characters>
  <Application>Microsoft Office PowerPoint</Application>
  <DocSecurity>0</DocSecurity>
  <PresentationFormat>宽屏</PresentationFormat>
  <Lines>0</Lines>
  <Paragraphs>206</Paragraphs>
  <Slides>34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Tahoma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2013-01-25T01:44:32Z</dcterms:created>
  <dcterms:modified xsi:type="dcterms:W3CDTF">2022-02-07T04:01:58Z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2052-9.1.0.4793</vt:lpwstr>
  </property>
</Properties>
</file>