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98" r:id="rId3"/>
  </p:sldMasterIdLst>
  <p:notesMasterIdLst>
    <p:notesMasterId r:id="rId24"/>
  </p:notesMasterIdLst>
  <p:sldIdLst>
    <p:sldId id="258" r:id="rId4"/>
    <p:sldId id="270" r:id="rId5"/>
    <p:sldId id="275" r:id="rId6"/>
    <p:sldId id="265" r:id="rId7"/>
    <p:sldId id="279" r:id="rId8"/>
    <p:sldId id="280" r:id="rId9"/>
    <p:sldId id="334" r:id="rId10"/>
    <p:sldId id="335" r:id="rId11"/>
    <p:sldId id="296" r:id="rId12"/>
    <p:sldId id="323" r:id="rId13"/>
    <p:sldId id="324" r:id="rId14"/>
    <p:sldId id="326" r:id="rId15"/>
    <p:sldId id="327" r:id="rId16"/>
    <p:sldId id="328" r:id="rId17"/>
    <p:sldId id="303" r:id="rId18"/>
    <p:sldId id="311" r:id="rId19"/>
    <p:sldId id="318" r:id="rId20"/>
    <p:sldId id="322" r:id="rId21"/>
    <p:sldId id="316" r:id="rId22"/>
    <p:sldId id="336" r:id="rId23"/>
  </p:sldIdLst>
  <p:sldSz cx="12192000" cy="6858000"/>
  <p:notesSz cx="6858000" cy="9144000"/>
  <p:defaultTextStyle>
    <a:defPPr>
      <a:defRPr lang="zh-CN"/>
    </a:defPPr>
    <a:lvl1pPr algn="l" defTabSz="912813" rtl="0" fontAlgn="base">
      <a:spcBef>
        <a:spcPct val="50000"/>
      </a:spcBef>
      <a:spcAft>
        <a:spcPct val="0"/>
      </a:spcAft>
      <a:buFont typeface="Arial" pitchFamily="34" charset="0"/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1pPr>
    <a:lvl2pPr marL="455613" indent="1588" algn="l" defTabSz="912813" rtl="0" fontAlgn="base">
      <a:spcBef>
        <a:spcPct val="50000"/>
      </a:spcBef>
      <a:spcAft>
        <a:spcPct val="0"/>
      </a:spcAft>
      <a:buFont typeface="Arial" pitchFamily="34" charset="0"/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2pPr>
    <a:lvl3pPr marL="912813" indent="1588" algn="l" defTabSz="912813" rtl="0" fontAlgn="base">
      <a:spcBef>
        <a:spcPct val="50000"/>
      </a:spcBef>
      <a:spcAft>
        <a:spcPct val="0"/>
      </a:spcAft>
      <a:buFont typeface="Arial" pitchFamily="34" charset="0"/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3pPr>
    <a:lvl4pPr marL="1370013" indent="1588" algn="l" defTabSz="912813" rtl="0" fontAlgn="base">
      <a:spcBef>
        <a:spcPct val="50000"/>
      </a:spcBef>
      <a:spcAft>
        <a:spcPct val="0"/>
      </a:spcAft>
      <a:buFont typeface="Arial" pitchFamily="34" charset="0"/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4pPr>
    <a:lvl5pPr marL="1827213" indent="1588" algn="l" defTabSz="912813" rtl="0" fontAlgn="base">
      <a:spcBef>
        <a:spcPct val="50000"/>
      </a:spcBef>
      <a:spcAft>
        <a:spcPct val="0"/>
      </a:spcAft>
      <a:buFont typeface="Arial" pitchFamily="34" charset="0"/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rgbClr val="FF0000"/>
        </a:solidFill>
        <a:latin typeface="宋体" pitchFamily="2" charset="-122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66"/>
    <a:srgbClr val="1E17AF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78" y="114"/>
      </p:cViewPr>
      <p:guideLst>
        <p:guide orient="horz" pos="218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765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765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458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二级</a:t>
            </a:r>
          </a:p>
          <a:p>
            <a:pPr lvl="2"/>
            <a:r>
              <a:rPr lang="zh-CN" altLang="en-US" noProof="0" smtClean="0"/>
              <a:t>三级</a:t>
            </a:r>
          </a:p>
          <a:p>
            <a:pPr lvl="3"/>
            <a:r>
              <a:rPr lang="zh-CN" altLang="en-US" noProof="0" smtClean="0"/>
              <a:t>四级</a:t>
            </a:r>
          </a:p>
          <a:p>
            <a:pPr lvl="4"/>
            <a:r>
              <a:rPr lang="zh-CN" altLang="en-US" noProof="0" smtClean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765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CC8F3EF-9FAC-4B98-B314-53DBFA26AD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987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幻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fld id="{B72997AA-3BCA-400D-9AC0-BC1FDBA5AFB3}" type="slidenum">
              <a:rPr lang="zh-CN" altLang="en-US" sz="1200" b="0" smtClean="0">
                <a:solidFill>
                  <a:schemeClr val="tx1"/>
                </a:solidFill>
                <a:latin typeface="Calibri" pitchFamily="34" charset="0"/>
              </a:rPr>
              <a:pPr eaLnBrk="1" hangingPunct="1"/>
              <a:t>1</a:t>
            </a:fld>
            <a:endParaRPr lang="zh-CN" altLang="en-US" sz="1200" b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536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C8F3EF-9FAC-4B98-B314-53DBFA26AD32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590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C8F3EF-9FAC-4B98-B314-53DBFA26AD32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67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5261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>
            <a:spLocks noChangeArrowheads="1"/>
          </p:cNvSpPr>
          <p:nvPr/>
        </p:nvSpPr>
        <p:spPr bwMode="auto">
          <a:xfrm rot="6238231" flipH="1">
            <a:off x="9409113" y="4235453"/>
            <a:ext cx="1169988" cy="1169987"/>
          </a:xfrm>
          <a:prstGeom prst="rect">
            <a:avLst/>
          </a:prstGeom>
          <a:solidFill>
            <a:srgbClr val="FFBBB3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 rot="19041346" flipH="1">
            <a:off x="10088564" y="6107119"/>
            <a:ext cx="187325" cy="187325"/>
          </a:xfrm>
          <a:prstGeom prst="rect">
            <a:avLst/>
          </a:prstGeom>
          <a:solidFill>
            <a:srgbClr val="AACED2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6"/>
          <p:cNvSpPr>
            <a:spLocks noChangeArrowheads="1"/>
          </p:cNvSpPr>
          <p:nvPr/>
        </p:nvSpPr>
        <p:spPr bwMode="auto">
          <a:xfrm rot="998715" flipH="1">
            <a:off x="10507667" y="5621344"/>
            <a:ext cx="471487" cy="473075"/>
          </a:xfrm>
          <a:prstGeom prst="rect">
            <a:avLst/>
          </a:prstGeom>
          <a:solidFill>
            <a:srgbClr val="FFBBB3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" name="矩形 7"/>
          <p:cNvSpPr>
            <a:spLocks noChangeArrowheads="1"/>
          </p:cNvSpPr>
          <p:nvPr/>
        </p:nvSpPr>
        <p:spPr bwMode="auto">
          <a:xfrm rot="19250941" flipH="1">
            <a:off x="10179053" y="5688019"/>
            <a:ext cx="223839" cy="223837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" name="矩形 8"/>
          <p:cNvSpPr>
            <a:spLocks noChangeArrowheads="1"/>
          </p:cNvSpPr>
          <p:nvPr/>
        </p:nvSpPr>
        <p:spPr bwMode="auto">
          <a:xfrm rot="19628487" flipH="1">
            <a:off x="11164892" y="6592894"/>
            <a:ext cx="479425" cy="477837"/>
          </a:xfrm>
          <a:prstGeom prst="rect">
            <a:avLst/>
          </a:prstGeom>
          <a:solidFill>
            <a:srgbClr val="009FB8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 rot="1703810" flipH="1">
            <a:off x="11537954" y="2659069"/>
            <a:ext cx="671513" cy="6699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2"/>
          <p:cNvSpPr>
            <a:spLocks noChangeArrowheads="1"/>
          </p:cNvSpPr>
          <p:nvPr/>
        </p:nvSpPr>
        <p:spPr bwMode="auto">
          <a:xfrm rot="985914" flipH="1">
            <a:off x="11072817" y="5414963"/>
            <a:ext cx="1327151" cy="1325562"/>
          </a:xfrm>
          <a:prstGeom prst="rect">
            <a:avLst/>
          </a:prstGeom>
          <a:solidFill>
            <a:srgbClr val="FFBBB3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 rot="3014278" flipH="1">
            <a:off x="10201279" y="3587751"/>
            <a:ext cx="1958975" cy="1955800"/>
          </a:xfrm>
          <a:prstGeom prst="rect">
            <a:avLst/>
          </a:prstGeom>
          <a:solidFill>
            <a:srgbClr val="AACED2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rot="4169379" flipH="1">
            <a:off x="8955088" y="5462588"/>
            <a:ext cx="203200" cy="203200"/>
          </a:xfrm>
          <a:prstGeom prst="rect">
            <a:avLst/>
          </a:prstGeom>
          <a:solidFill>
            <a:srgbClr val="009FB8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 rot="1849597" flipH="1">
            <a:off x="10415588" y="6386519"/>
            <a:ext cx="669925" cy="669925"/>
          </a:xfrm>
          <a:prstGeom prst="rect">
            <a:avLst/>
          </a:prstGeom>
          <a:solidFill>
            <a:srgbClr val="AACED2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 rot="1703810" flipH="1">
            <a:off x="10052052" y="3232150"/>
            <a:ext cx="328613" cy="330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4" name="Picture 16" descr="timg?image&amp;quality=80&amp;size=b9999_10000&amp;sec=1514455248577&amp;di=17a6aee7f6970fc09f61a1489a9c9b1a&amp;imgtype=0&amp;src=http%3A%2F%2Fpic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65" y="5341944"/>
            <a:ext cx="113347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2266" y="6334125"/>
            <a:ext cx="1073151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88" y="6334125"/>
            <a:ext cx="10763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149" y="6334125"/>
            <a:ext cx="1074739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417" y="6334125"/>
            <a:ext cx="10747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1217" y="6334125"/>
            <a:ext cx="1073151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368" y="6334125"/>
            <a:ext cx="10747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3840" y="6334125"/>
            <a:ext cx="10763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9101" y="6334125"/>
            <a:ext cx="1074739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35813" y="236940"/>
            <a:ext cx="560136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24" name="矩形 3"/>
          <p:cNvSpPr>
            <a:spLocks noChangeArrowheads="1"/>
          </p:cNvSpPr>
          <p:nvPr userDrawn="1"/>
        </p:nvSpPr>
        <p:spPr bwMode="auto">
          <a:xfrm rot="6238231" flipH="1">
            <a:off x="9409113" y="4235453"/>
            <a:ext cx="1169988" cy="1169987"/>
          </a:xfrm>
          <a:prstGeom prst="rect">
            <a:avLst/>
          </a:prstGeom>
          <a:solidFill>
            <a:srgbClr val="FFBBB3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5" name="矩形 4"/>
          <p:cNvSpPr>
            <a:spLocks noChangeArrowheads="1"/>
          </p:cNvSpPr>
          <p:nvPr userDrawn="1"/>
        </p:nvSpPr>
        <p:spPr bwMode="auto">
          <a:xfrm rot="3014278" flipH="1">
            <a:off x="10201279" y="3587751"/>
            <a:ext cx="1958975" cy="1955800"/>
          </a:xfrm>
          <a:prstGeom prst="rect">
            <a:avLst/>
          </a:prstGeom>
          <a:solidFill>
            <a:srgbClr val="AACED2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6" name="矩形 25"/>
          <p:cNvSpPr>
            <a:spLocks noChangeArrowheads="1"/>
          </p:cNvSpPr>
          <p:nvPr userDrawn="1"/>
        </p:nvSpPr>
        <p:spPr bwMode="auto">
          <a:xfrm rot="4169379" flipH="1">
            <a:off x="8955088" y="5462588"/>
            <a:ext cx="203200" cy="203200"/>
          </a:xfrm>
          <a:prstGeom prst="rect">
            <a:avLst/>
          </a:prstGeom>
          <a:solidFill>
            <a:srgbClr val="009FB8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7" name="Picture 16" descr="timg?image&amp;quality=80&amp;size=b9999_10000&amp;sec=1514455248577&amp;di=17a6aee7f6970fc09f61a1489a9c9b1a&amp;imgtype=0&amp;src=http%3A%2F%2Fpic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65" y="5341944"/>
            <a:ext cx="113347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5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2266" y="6334125"/>
            <a:ext cx="1073151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6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88" y="6334125"/>
            <a:ext cx="10763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7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149" y="6334125"/>
            <a:ext cx="1074739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8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417" y="6334125"/>
            <a:ext cx="10747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9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1217" y="6334125"/>
            <a:ext cx="1073151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0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368" y="6334125"/>
            <a:ext cx="10747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1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3840" y="6334125"/>
            <a:ext cx="10763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2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9101" y="6334125"/>
            <a:ext cx="1074739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224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31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28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81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122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810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812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436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3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982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3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>
            <a:spLocks noChangeArrowheads="1"/>
          </p:cNvSpPr>
          <p:nvPr userDrawn="1"/>
        </p:nvSpPr>
        <p:spPr bwMode="auto">
          <a:xfrm rot="6238231" flipH="1">
            <a:off x="9409113" y="4235453"/>
            <a:ext cx="1169988" cy="1169987"/>
          </a:xfrm>
          <a:prstGeom prst="rect">
            <a:avLst/>
          </a:prstGeom>
          <a:solidFill>
            <a:srgbClr val="FFBBB3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 rot="19041346" flipH="1">
            <a:off x="10088564" y="6107119"/>
            <a:ext cx="187325" cy="187325"/>
          </a:xfrm>
          <a:prstGeom prst="rect">
            <a:avLst/>
          </a:prstGeom>
          <a:solidFill>
            <a:srgbClr val="AACED2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6"/>
          <p:cNvSpPr>
            <a:spLocks noChangeArrowheads="1"/>
          </p:cNvSpPr>
          <p:nvPr/>
        </p:nvSpPr>
        <p:spPr bwMode="auto">
          <a:xfrm rot="998715" flipH="1">
            <a:off x="10507667" y="5621344"/>
            <a:ext cx="471487" cy="473075"/>
          </a:xfrm>
          <a:prstGeom prst="rect">
            <a:avLst/>
          </a:prstGeom>
          <a:solidFill>
            <a:srgbClr val="FFBBB3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" name="矩形 7"/>
          <p:cNvSpPr>
            <a:spLocks noChangeArrowheads="1"/>
          </p:cNvSpPr>
          <p:nvPr/>
        </p:nvSpPr>
        <p:spPr bwMode="auto">
          <a:xfrm rot="19250941" flipH="1">
            <a:off x="10179053" y="5688019"/>
            <a:ext cx="223839" cy="223837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" name="矩形 8"/>
          <p:cNvSpPr>
            <a:spLocks noChangeArrowheads="1"/>
          </p:cNvSpPr>
          <p:nvPr/>
        </p:nvSpPr>
        <p:spPr bwMode="auto">
          <a:xfrm rot="19628487" flipH="1">
            <a:off x="11164892" y="6592894"/>
            <a:ext cx="479425" cy="477837"/>
          </a:xfrm>
          <a:prstGeom prst="rect">
            <a:avLst/>
          </a:prstGeom>
          <a:solidFill>
            <a:srgbClr val="009FB8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 rot="1703810" flipH="1">
            <a:off x="11537954" y="2659069"/>
            <a:ext cx="671513" cy="6699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2"/>
          <p:cNvSpPr>
            <a:spLocks noChangeArrowheads="1"/>
          </p:cNvSpPr>
          <p:nvPr/>
        </p:nvSpPr>
        <p:spPr bwMode="auto">
          <a:xfrm rot="985914" flipH="1">
            <a:off x="11072817" y="5414963"/>
            <a:ext cx="1327151" cy="1325562"/>
          </a:xfrm>
          <a:prstGeom prst="rect">
            <a:avLst/>
          </a:prstGeom>
          <a:solidFill>
            <a:srgbClr val="FFBBB3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矩形 4"/>
          <p:cNvSpPr>
            <a:spLocks noChangeArrowheads="1"/>
          </p:cNvSpPr>
          <p:nvPr userDrawn="1"/>
        </p:nvSpPr>
        <p:spPr bwMode="auto">
          <a:xfrm rot="3014278" flipH="1">
            <a:off x="10201279" y="3587751"/>
            <a:ext cx="1958975" cy="1955800"/>
          </a:xfrm>
          <a:prstGeom prst="rect">
            <a:avLst/>
          </a:prstGeom>
          <a:solidFill>
            <a:srgbClr val="AACED2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 userDrawn="1"/>
        </p:nvSpPr>
        <p:spPr bwMode="auto">
          <a:xfrm rot="4169379" flipH="1">
            <a:off x="8955088" y="5462588"/>
            <a:ext cx="203200" cy="203200"/>
          </a:xfrm>
          <a:prstGeom prst="rect">
            <a:avLst/>
          </a:prstGeom>
          <a:solidFill>
            <a:srgbClr val="009FB8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spcBef>
                <a:spcPct val="0"/>
              </a:spcBef>
              <a:defRPr/>
            </a:pPr>
            <a:endParaRPr lang="zh-CN" altLang="en-US" sz="1800" b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 rot="1849597" flipH="1">
            <a:off x="10415588" y="6386519"/>
            <a:ext cx="669925" cy="669925"/>
          </a:xfrm>
          <a:prstGeom prst="rect">
            <a:avLst/>
          </a:prstGeom>
          <a:solidFill>
            <a:srgbClr val="AACED2">
              <a:alpha val="50000"/>
            </a:srgb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 rot="1703810" flipH="1">
            <a:off x="10052052" y="3232150"/>
            <a:ext cx="328613" cy="330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noFill/>
            <a:miter lim="800000"/>
          </a:ln>
        </p:spPr>
        <p:txBody>
          <a:bodyPr anchor="ctr"/>
          <a:lstStyle/>
          <a:p>
            <a:pPr algn="ctr" defTabSz="914400">
              <a:spcBef>
                <a:spcPct val="0"/>
              </a:spcBef>
              <a:buFontTx/>
              <a:buNone/>
              <a:defRPr/>
            </a:pPr>
            <a:endParaRPr lang="zh-CN" altLang="en-US" sz="18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4" name="Picture 16" descr="timg?image&amp;quality=80&amp;size=b9999_10000&amp;sec=1514455248577&amp;di=17a6aee7f6970fc09f61a1489a9c9b1a&amp;imgtype=0&amp;src=http%3A%2F%2Fpic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65" y="5341944"/>
            <a:ext cx="113347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2266" y="6334125"/>
            <a:ext cx="1073151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88" y="6334125"/>
            <a:ext cx="10763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149" y="6334125"/>
            <a:ext cx="1074739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417" y="6334125"/>
            <a:ext cx="10747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1217" y="6334125"/>
            <a:ext cx="1073151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368" y="6334125"/>
            <a:ext cx="1074737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3840" y="6334125"/>
            <a:ext cx="10763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25flower01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9101" y="6334125"/>
            <a:ext cx="1074739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35813" y="236940"/>
            <a:ext cx="560136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197174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22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162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230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376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23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17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1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6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5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50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66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27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122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3" r:id="rId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2022/2/7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56270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2022/2/7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5737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ChangeArrowheads="1"/>
          </p:cNvSpPr>
          <p:nvPr/>
        </p:nvSpPr>
        <p:spPr bwMode="auto">
          <a:xfrm>
            <a:off x="3120628" y="1565283"/>
            <a:ext cx="58293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zh-CN" sz="6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 </a:t>
            </a:r>
            <a:r>
              <a:rPr lang="zh-CN" altLang="en-US" sz="6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梅岭三章</a:t>
            </a:r>
          </a:p>
        </p:txBody>
      </p:sp>
      <p:sp>
        <p:nvSpPr>
          <p:cNvPr id="3075" name="副标题 2"/>
          <p:cNvSpPr>
            <a:spLocks noChangeArrowheads="1"/>
          </p:cNvSpPr>
          <p:nvPr/>
        </p:nvSpPr>
        <p:spPr bwMode="auto">
          <a:xfrm>
            <a:off x="3294459" y="3236913"/>
            <a:ext cx="548163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eaLnBrk="0" hangingPunct="0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陈毅</a:t>
            </a:r>
          </a:p>
        </p:txBody>
      </p:sp>
      <p:sp>
        <p:nvSpPr>
          <p:cNvPr id="4" name="矩形 3"/>
          <p:cNvSpPr/>
          <p:nvPr/>
        </p:nvSpPr>
        <p:spPr>
          <a:xfrm>
            <a:off x="5359457" y="505902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spcBef>
                <a:spcPct val="0"/>
              </a:spcBef>
            </a:pPr>
            <a:r>
              <a:rPr lang="zh-CN" altLang="en-US" sz="2400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b="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29697"/>
          <p:cNvSpPr>
            <a:spLocks noChangeArrowheads="1"/>
          </p:cNvSpPr>
          <p:nvPr/>
        </p:nvSpPr>
        <p:spPr bwMode="auto">
          <a:xfrm>
            <a:off x="1524005" y="412751"/>
            <a:ext cx="916471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    1.</a:t>
            </a:r>
            <a:r>
              <a:rPr lang="zh-CN" altLang="en-US" sz="2400" dirty="0">
                <a:solidFill>
                  <a:srgbClr val="0000FF"/>
                </a:solidFill>
              </a:rPr>
              <a:t>在必死险境，回顾艰难创业的征战旅程，此生不见革命胜利，死后必要召集旧部英魂，继续战斗。</a:t>
            </a:r>
            <a:r>
              <a:rPr lang="zh-CN" altLang="en-US" sz="2400" dirty="0"/>
              <a:t>表现了生死不渝、誓与反动派血战到底的革命精神。</a:t>
            </a:r>
          </a:p>
        </p:txBody>
      </p:sp>
      <p:sp>
        <p:nvSpPr>
          <p:cNvPr id="29701" name="矩形 29700"/>
          <p:cNvSpPr>
            <a:spLocks noChangeArrowheads="1"/>
          </p:cNvSpPr>
          <p:nvPr/>
        </p:nvSpPr>
        <p:spPr bwMode="auto">
          <a:xfrm>
            <a:off x="1524005" y="2686051"/>
            <a:ext cx="90226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    2.</a:t>
            </a:r>
            <a:r>
              <a:rPr lang="zh-CN" altLang="en-US" sz="2400" dirty="0"/>
              <a:t>“招”</a:t>
            </a:r>
            <a:r>
              <a:rPr lang="zh-CN" altLang="en-US" sz="2400" dirty="0">
                <a:solidFill>
                  <a:srgbClr val="0000FF"/>
                </a:solidFill>
              </a:rPr>
              <a:t>表现出把在不同战场、不同时间牺牲的部下英魂召集起来，有声势，有号召力。</a:t>
            </a:r>
            <a:r>
              <a:rPr lang="zh-CN" altLang="en-US" sz="2400" dirty="0"/>
              <a:t>“斩”</a:t>
            </a:r>
            <a:r>
              <a:rPr lang="zh-CN" altLang="en-US" sz="2400" dirty="0">
                <a:solidFill>
                  <a:srgbClr val="0000FF"/>
                </a:solidFill>
              </a:rPr>
              <a:t>写出了广大士兵和诗人一样，与反对派斗争到底，有力量，有气势，沉着痛快。</a:t>
            </a:r>
            <a:endParaRPr lang="zh-CN" altLang="en-US" sz="2400" dirty="0"/>
          </a:p>
        </p:txBody>
      </p:sp>
      <p:sp>
        <p:nvSpPr>
          <p:cNvPr id="29702" name="矩形 29701"/>
          <p:cNvSpPr>
            <a:spLocks noChangeArrowheads="1"/>
          </p:cNvSpPr>
          <p:nvPr/>
        </p:nvSpPr>
        <p:spPr bwMode="auto">
          <a:xfrm>
            <a:off x="1524005" y="4960938"/>
            <a:ext cx="902266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    3.</a:t>
            </a:r>
            <a:r>
              <a:rPr lang="zh-CN" altLang="en-US" sz="2400" dirty="0"/>
              <a:t>“旌旗”</a:t>
            </a:r>
            <a:r>
              <a:rPr lang="zh-CN" altLang="en-US" sz="2800" dirty="0"/>
              <a:t>，</a:t>
            </a:r>
            <a:r>
              <a:rPr lang="zh-CN" altLang="en-US" sz="2400" dirty="0">
                <a:solidFill>
                  <a:srgbClr val="0000FF"/>
                </a:solidFill>
              </a:rPr>
              <a:t>是借代，借指军士；</a:t>
            </a:r>
            <a:r>
              <a:rPr lang="zh-CN" altLang="en-US" sz="2400" dirty="0"/>
              <a:t>“阎罗”</a:t>
            </a:r>
            <a:r>
              <a:rPr lang="zh-CN" altLang="en-US" sz="2400" dirty="0">
                <a:solidFill>
                  <a:srgbClr val="0000FF"/>
                </a:solidFill>
              </a:rPr>
              <a:t>，是借喻，这里比喻凶恶残暴的人。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701" grpId="0"/>
      <p:bldP spid="297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427751" y="1505283"/>
            <a:ext cx="800219" cy="2766952"/>
          </a:xfrm>
          <a:prstGeom prst="rect">
            <a:avLst/>
          </a:prstGeom>
          <a:noFill/>
          <a:ln w="508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miter lim="800000"/>
          </a:ln>
        </p:spPr>
        <p:txBody>
          <a:bodyPr vert="eaVert">
            <a:spAutoFit/>
          </a:bodyPr>
          <a:lstStyle/>
          <a:p>
            <a:pPr>
              <a:defRPr/>
            </a:pPr>
            <a:r>
              <a:rPr lang="zh-CN" altLang="en-US" sz="4000" noProof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品析第二章</a:t>
            </a:r>
          </a:p>
        </p:txBody>
      </p:sp>
      <p:pic>
        <p:nvPicPr>
          <p:cNvPr id="13317" name="图片 31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030" y="0"/>
            <a:ext cx="36099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484840" y="476255"/>
            <a:ext cx="595431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tx1"/>
                </a:solidFill>
              </a:rPr>
              <a:t>南国烽烟正十年，此头须向国门悬。后死诸君多努力，捷报飞来当纸钱。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3319" name="矩形 31750"/>
          <p:cNvSpPr>
            <a:spLocks noChangeArrowheads="1"/>
          </p:cNvSpPr>
          <p:nvPr/>
        </p:nvSpPr>
        <p:spPr bwMode="auto">
          <a:xfrm>
            <a:off x="2563416" y="2289181"/>
            <a:ext cx="5600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    1.</a:t>
            </a:r>
            <a:r>
              <a:rPr lang="zh-CN" altLang="en-US" sz="2800"/>
              <a:t>你能说说本章的大意吗？它表现了诗人怎样的精神？</a:t>
            </a:r>
          </a:p>
        </p:txBody>
      </p:sp>
      <p:sp>
        <p:nvSpPr>
          <p:cNvPr id="13320" name="矩形 31751"/>
          <p:cNvSpPr>
            <a:spLocks noChangeArrowheads="1"/>
          </p:cNvSpPr>
          <p:nvPr/>
        </p:nvSpPr>
        <p:spPr bwMode="auto">
          <a:xfrm>
            <a:off x="2563416" y="3843343"/>
            <a:ext cx="5600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    2.</a:t>
            </a:r>
            <a:r>
              <a:rPr lang="zh-CN" altLang="en-US" sz="2800"/>
              <a:t>你认为本章中哪些词语用得精妙？</a:t>
            </a:r>
          </a:p>
        </p:txBody>
      </p:sp>
      <p:sp>
        <p:nvSpPr>
          <p:cNvPr id="13321" name="矩形 31752"/>
          <p:cNvSpPr>
            <a:spLocks noChangeArrowheads="1"/>
          </p:cNvSpPr>
          <p:nvPr/>
        </p:nvSpPr>
        <p:spPr bwMode="auto">
          <a:xfrm>
            <a:off x="2563416" y="5311776"/>
            <a:ext cx="5600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    3.</a:t>
            </a:r>
            <a:r>
              <a:rPr lang="zh-CN" altLang="en-US" sz="2800"/>
              <a:t>本章采用了什么修辞手法？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32769"/>
          <p:cNvSpPr>
            <a:spLocks noChangeArrowheads="1"/>
          </p:cNvSpPr>
          <p:nvPr/>
        </p:nvSpPr>
        <p:spPr bwMode="auto">
          <a:xfrm>
            <a:off x="1524005" y="523880"/>
            <a:ext cx="7058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</a:rPr>
              <a:t>    1.</a:t>
            </a:r>
            <a:r>
              <a:rPr lang="zh-CN" altLang="en-US" sz="2400">
                <a:solidFill>
                  <a:srgbClr val="0000FF"/>
                </a:solidFill>
              </a:rPr>
              <a:t>写十年征战，大业未成，诗人死不瞑目，勉励幸存者努力作战，以胜利捷报来告慰死者。</a:t>
            </a:r>
            <a:r>
              <a:rPr lang="zh-CN" altLang="en-US" sz="2400"/>
              <a:t>表现了诗人坚信革命必将取得胜利的革命信念。</a:t>
            </a:r>
          </a:p>
        </p:txBody>
      </p:sp>
      <p:sp>
        <p:nvSpPr>
          <p:cNvPr id="32772" name="矩形 32771"/>
          <p:cNvSpPr>
            <a:spLocks noChangeArrowheads="1"/>
          </p:cNvSpPr>
          <p:nvPr/>
        </p:nvSpPr>
        <p:spPr bwMode="auto">
          <a:xfrm>
            <a:off x="1524005" y="2289180"/>
            <a:ext cx="7058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</a:rPr>
              <a:t>    2.</a:t>
            </a:r>
            <a:r>
              <a:rPr lang="zh-CN" altLang="en-US" sz="2400"/>
              <a:t>“飞来”</a:t>
            </a:r>
            <a:r>
              <a:rPr lang="zh-CN" altLang="en-US" sz="2400">
                <a:solidFill>
                  <a:srgbClr val="0000FF"/>
                </a:solidFill>
              </a:rPr>
              <a:t>形象地表现出捷报轻快传来，接连地传来的情景，富有感情色彩，表现了诗人对胜利充满了信心。</a:t>
            </a:r>
            <a:endParaRPr lang="zh-CN" altLang="en-US" sz="2400"/>
          </a:p>
        </p:txBody>
      </p:sp>
      <p:sp>
        <p:nvSpPr>
          <p:cNvPr id="32773" name="矩形 32772"/>
          <p:cNvSpPr>
            <a:spLocks noChangeArrowheads="1"/>
          </p:cNvSpPr>
          <p:nvPr/>
        </p:nvSpPr>
        <p:spPr bwMode="auto">
          <a:xfrm>
            <a:off x="1524005" y="4029076"/>
            <a:ext cx="70580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</a:rPr>
              <a:t>    3.</a:t>
            </a:r>
            <a:r>
              <a:rPr lang="zh-CN" altLang="en-US" sz="2400"/>
              <a:t>“烽烟”，</a:t>
            </a:r>
            <a:r>
              <a:rPr lang="zh-CN" altLang="en-US" sz="2400">
                <a:solidFill>
                  <a:srgbClr val="0000FF"/>
                </a:solidFill>
              </a:rPr>
              <a:t>是借代，这里是借指</a:t>
            </a:r>
            <a:r>
              <a:rPr lang="en-US" altLang="zh-CN" sz="2400">
                <a:solidFill>
                  <a:srgbClr val="0000FF"/>
                </a:solidFill>
              </a:rPr>
              <a:t>1927</a:t>
            </a:r>
            <a:r>
              <a:rPr lang="zh-CN" altLang="en-US" sz="2400">
                <a:solidFill>
                  <a:srgbClr val="0000FF"/>
                </a:solidFill>
              </a:rPr>
              <a:t>年以后的国内革命战争。</a:t>
            </a:r>
            <a:r>
              <a:rPr lang="zh-CN" altLang="en-US" sz="2400"/>
              <a:t>“此头须向国门悬”，</a:t>
            </a:r>
            <a:r>
              <a:rPr lang="zh-CN" altLang="en-US" sz="2400">
                <a:solidFill>
                  <a:srgbClr val="0000FF"/>
                </a:solidFill>
              </a:rPr>
              <a:t>是引用典故，表明死后仍然关心革命，要亲眼看到革命的胜利，反动派的失败。</a:t>
            </a:r>
            <a:endParaRPr lang="zh-CN" altLang="en-US" sz="2400">
              <a:solidFill>
                <a:schemeClr val="tx1"/>
              </a:solidFill>
            </a:endParaRPr>
          </a:p>
        </p:txBody>
      </p:sp>
      <p:pic>
        <p:nvPicPr>
          <p:cNvPr id="6" name="图片 31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030" y="0"/>
            <a:ext cx="36099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/>
      <p:bldP spid="327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427751" y="1505283"/>
            <a:ext cx="800219" cy="2766952"/>
          </a:xfrm>
          <a:prstGeom prst="rect">
            <a:avLst/>
          </a:prstGeom>
          <a:noFill/>
          <a:ln w="508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miter lim="800000"/>
          </a:ln>
        </p:spPr>
        <p:txBody>
          <a:bodyPr vert="eaVert">
            <a:spAutoFit/>
          </a:bodyPr>
          <a:lstStyle/>
          <a:p>
            <a:pPr>
              <a:defRPr/>
            </a:pPr>
            <a:r>
              <a:rPr lang="zh-CN" altLang="en-US" sz="4000" noProof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品析第三章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563421" y="557218"/>
            <a:ext cx="592335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tx1"/>
                </a:solidFill>
              </a:rPr>
              <a:t>投身革命即为家，血雨腥风应有涯。取义成仁今日事，人间遍种自由花。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5367" name="矩形 33798"/>
          <p:cNvSpPr>
            <a:spLocks noChangeArrowheads="1"/>
          </p:cNvSpPr>
          <p:nvPr/>
        </p:nvSpPr>
        <p:spPr bwMode="auto">
          <a:xfrm>
            <a:off x="2563416" y="2289181"/>
            <a:ext cx="5600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    1.</a:t>
            </a:r>
            <a:r>
              <a:rPr lang="zh-CN" altLang="en-US" sz="2800"/>
              <a:t>你能说说本章的大意吗？它表现了诗人怎样的精神？</a:t>
            </a:r>
          </a:p>
        </p:txBody>
      </p:sp>
      <p:sp>
        <p:nvSpPr>
          <p:cNvPr id="15368" name="矩形 33799"/>
          <p:cNvSpPr>
            <a:spLocks noChangeArrowheads="1"/>
          </p:cNvSpPr>
          <p:nvPr/>
        </p:nvSpPr>
        <p:spPr bwMode="auto">
          <a:xfrm>
            <a:off x="2563416" y="3843343"/>
            <a:ext cx="5600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    2.</a:t>
            </a:r>
            <a:r>
              <a:rPr lang="zh-CN" altLang="en-US" sz="2800"/>
              <a:t>你认为本章中哪些词语用得精妙？</a:t>
            </a:r>
          </a:p>
        </p:txBody>
      </p:sp>
      <p:sp>
        <p:nvSpPr>
          <p:cNvPr id="15369" name="矩形 33800"/>
          <p:cNvSpPr>
            <a:spLocks noChangeArrowheads="1"/>
          </p:cNvSpPr>
          <p:nvPr/>
        </p:nvSpPr>
        <p:spPr bwMode="auto">
          <a:xfrm>
            <a:off x="2563416" y="5311776"/>
            <a:ext cx="5600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    3.</a:t>
            </a:r>
            <a:r>
              <a:rPr lang="zh-CN" altLang="en-US" sz="2800"/>
              <a:t>本章采用了什么修辞手法？</a:t>
            </a:r>
          </a:p>
        </p:txBody>
      </p:sp>
      <p:pic>
        <p:nvPicPr>
          <p:cNvPr id="8" name="图片 31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030" y="0"/>
            <a:ext cx="36099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34817"/>
          <p:cNvSpPr>
            <a:spLocks noChangeArrowheads="1"/>
          </p:cNvSpPr>
          <p:nvPr/>
        </p:nvSpPr>
        <p:spPr bwMode="auto">
          <a:xfrm>
            <a:off x="1524005" y="509593"/>
            <a:ext cx="7058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</a:rPr>
              <a:t>    1.</a:t>
            </a:r>
            <a:r>
              <a:rPr lang="zh-CN" altLang="en-US" sz="2400">
                <a:solidFill>
                  <a:srgbClr val="0000FF"/>
                </a:solidFill>
              </a:rPr>
              <a:t>写诗人投身革命，以革命为家；预言反动派必将失败，自由之花必将盛开。</a:t>
            </a:r>
            <a:r>
              <a:rPr lang="zh-CN" altLang="en-US" sz="2400"/>
              <a:t>表现了诗人乐观坚定的革命信念和甘为信仰牺牲的革命精神。</a:t>
            </a:r>
          </a:p>
        </p:txBody>
      </p:sp>
      <p:sp>
        <p:nvSpPr>
          <p:cNvPr id="34820" name="矩形 34819"/>
          <p:cNvSpPr>
            <a:spLocks noChangeArrowheads="1"/>
          </p:cNvSpPr>
          <p:nvPr/>
        </p:nvSpPr>
        <p:spPr bwMode="auto">
          <a:xfrm>
            <a:off x="1524005" y="2352680"/>
            <a:ext cx="7058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</a:rPr>
              <a:t>    2.</a:t>
            </a:r>
            <a:r>
              <a:rPr lang="zh-CN" altLang="en-US" sz="2400"/>
              <a:t>“应有涯”</a:t>
            </a:r>
            <a:r>
              <a:rPr lang="zh-CN" altLang="en-US" sz="2400">
                <a:solidFill>
                  <a:srgbClr val="0000FF"/>
                </a:solidFill>
              </a:rPr>
              <a:t>是对反动派的诅咒，又是革命的预言家在预言：革命必定成功。</a:t>
            </a:r>
            <a:r>
              <a:rPr lang="zh-CN" altLang="en-US" sz="2400"/>
              <a:t>“取义成仁”</a:t>
            </a:r>
            <a:r>
              <a:rPr lang="zh-CN" altLang="en-US" sz="2400">
                <a:solidFill>
                  <a:srgbClr val="0000FF"/>
                </a:solidFill>
              </a:rPr>
              <a:t>表达了愿为人民的解放事业献出生命的豪情壮志。</a:t>
            </a:r>
            <a:endParaRPr lang="zh-CN" altLang="en-US" sz="2400"/>
          </a:p>
        </p:txBody>
      </p:sp>
      <p:sp>
        <p:nvSpPr>
          <p:cNvPr id="34821" name="矩形 34820"/>
          <p:cNvSpPr>
            <a:spLocks noChangeArrowheads="1"/>
          </p:cNvSpPr>
          <p:nvPr/>
        </p:nvSpPr>
        <p:spPr bwMode="auto">
          <a:xfrm>
            <a:off x="1524005" y="4121156"/>
            <a:ext cx="7058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</a:rPr>
              <a:t>    3.</a:t>
            </a:r>
            <a:r>
              <a:rPr lang="zh-CN" altLang="en-US" sz="2400"/>
              <a:t>“血雨腥风”“自由花”是借喻，</a:t>
            </a:r>
            <a:r>
              <a:rPr lang="zh-CN" altLang="en-US" sz="2400">
                <a:solidFill>
                  <a:srgbClr val="0000FF"/>
                </a:solidFill>
              </a:rPr>
              <a:t>前者借喻战争；后者借喻革命成功，人民解放的美好情景。</a:t>
            </a:r>
          </a:p>
        </p:txBody>
      </p:sp>
      <p:pic>
        <p:nvPicPr>
          <p:cNvPr id="6" name="图片 31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030" y="0"/>
            <a:ext cx="36099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20" grpId="0"/>
      <p:bldP spid="348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1545436" y="98425"/>
            <a:ext cx="1608535" cy="960438"/>
            <a:chOff x="18" y="62"/>
            <a:chExt cx="1351" cy="605"/>
          </a:xfrm>
        </p:grpSpPr>
        <p:sp>
          <p:nvSpPr>
            <p:cNvPr id="17417" name="Oval 3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8" name="Text Box 4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0">
                  <a:solidFill>
                    <a:schemeClr val="tx1"/>
                  </a:solidFill>
                  <a:latin typeface="Arial" pitchFamily="34" charset="0"/>
                  <a:ea typeface="黑体" pitchFamily="49" charset="-122"/>
                </a:rPr>
                <a:t>合作探究</a:t>
              </a:r>
            </a:p>
          </p:txBody>
        </p:sp>
      </p:grp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2836074" y="1058869"/>
            <a:ext cx="5769769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defTabSz="914400" eaLnBrk="0" hangingPunct="0">
              <a:lnSpc>
                <a:spcPct val="90000"/>
              </a:lnSpc>
              <a:spcBef>
                <a:spcPts val="1000"/>
              </a:spcBef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466" name="矩形 19465"/>
          <p:cNvSpPr>
            <a:spLocks noChangeArrowheads="1"/>
          </p:cNvSpPr>
          <p:nvPr/>
        </p:nvSpPr>
        <p:spPr bwMode="auto">
          <a:xfrm>
            <a:off x="2836069" y="309569"/>
            <a:ext cx="46970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</a:rPr>
              <a:t>对照注释，理解诗前的小序，说说它起什么作用？</a:t>
            </a:r>
          </a:p>
        </p:txBody>
      </p:sp>
      <p:sp>
        <p:nvSpPr>
          <p:cNvPr id="19467" name="矩形 19466"/>
          <p:cNvSpPr>
            <a:spLocks noChangeArrowheads="1"/>
          </p:cNvSpPr>
          <p:nvPr/>
        </p:nvSpPr>
        <p:spPr bwMode="auto">
          <a:xfrm>
            <a:off x="1545431" y="1571630"/>
            <a:ext cx="59876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    </a:t>
            </a:r>
            <a:r>
              <a:rPr lang="zh-CN" altLang="en-US" sz="2400" dirty="0"/>
              <a:t>一九三六年冬，梅山被围。余伤病伏丛莽间二十余日，虑不得脱，得诗三首留衣底。旋围解。</a:t>
            </a:r>
          </a:p>
        </p:txBody>
      </p:sp>
      <p:sp>
        <p:nvSpPr>
          <p:cNvPr id="19468" name="矩形 19467"/>
          <p:cNvSpPr>
            <a:spLocks noChangeArrowheads="1"/>
          </p:cNvSpPr>
          <p:nvPr/>
        </p:nvSpPr>
        <p:spPr bwMode="auto">
          <a:xfrm>
            <a:off x="1545437" y="2744788"/>
            <a:ext cx="600908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</a:rPr>
              <a:t>    1936</a:t>
            </a:r>
            <a:r>
              <a:rPr lang="zh-CN" altLang="en-US" sz="2400" dirty="0">
                <a:solidFill>
                  <a:srgbClr val="0000FF"/>
                </a:solidFill>
              </a:rPr>
              <a:t>年冬天，梅山被敌人包围。我身负重伤，又患有疾病，藏匿在树丛密草中</a:t>
            </a:r>
            <a:r>
              <a:rPr lang="en-US" altLang="zh-CN" sz="2400" dirty="0">
                <a:solidFill>
                  <a:srgbClr val="0000FF"/>
                </a:solidFill>
              </a:rPr>
              <a:t>20</a:t>
            </a:r>
            <a:r>
              <a:rPr lang="zh-CN" altLang="en-US" sz="2400" dirty="0">
                <a:solidFill>
                  <a:srgbClr val="0000FF"/>
                </a:solidFill>
              </a:rPr>
              <a:t>多天，考虑到不能脱险，写了三首诗保留在衣服最里面。不久敌人的包围解除了。</a:t>
            </a:r>
          </a:p>
        </p:txBody>
      </p:sp>
      <p:sp>
        <p:nvSpPr>
          <p:cNvPr id="19469" name="矩形 19468"/>
          <p:cNvSpPr>
            <a:spLocks noChangeArrowheads="1"/>
          </p:cNvSpPr>
          <p:nvPr/>
        </p:nvSpPr>
        <p:spPr bwMode="auto">
          <a:xfrm>
            <a:off x="1566862" y="4783143"/>
            <a:ext cx="598765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</a:rPr>
              <a:t>    </a:t>
            </a:r>
            <a:r>
              <a:rPr lang="zh-CN" altLang="en-US" sz="2800"/>
              <a:t>小序是陈毅同志后来补记的，它交代了写诗的时间、地点、缘由及背景。</a:t>
            </a:r>
          </a:p>
        </p:txBody>
      </p:sp>
      <p:pic>
        <p:nvPicPr>
          <p:cNvPr id="11" name="图片 31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030" y="0"/>
            <a:ext cx="36099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67" grpId="0"/>
      <p:bldP spid="19468" grpId="0"/>
      <p:bldP spid="194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Oval 2"/>
          <p:cNvSpPr>
            <a:spLocks noChangeArrowheads="1"/>
          </p:cNvSpPr>
          <p:nvPr/>
        </p:nvSpPr>
        <p:spPr bwMode="auto">
          <a:xfrm>
            <a:off x="1502568" y="98425"/>
            <a:ext cx="1290638" cy="960438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zh-CN" altLang="en-US" sz="2800" b="0" dirty="0">
                <a:solidFill>
                  <a:srgbClr val="FFFF00"/>
                </a:solidFill>
                <a:latin typeface="Arial" pitchFamily="34" charset="0"/>
                <a:ea typeface="黑体" pitchFamily="49" charset="-122"/>
              </a:rPr>
              <a:t>写作特色</a:t>
            </a:r>
          </a:p>
        </p:txBody>
      </p:sp>
      <p:sp>
        <p:nvSpPr>
          <p:cNvPr id="21508" name="Text Box 3"/>
          <p:cNvSpPr txBox="1"/>
          <p:nvPr/>
        </p:nvSpPr>
        <p:spPr>
          <a:xfrm>
            <a:off x="2793211" y="1341444"/>
            <a:ext cx="6722269" cy="329320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1.</a:t>
            </a:r>
            <a:r>
              <a:rPr lang="zh-CN" altLang="en-US" sz="3200" noProof="1">
                <a:effectLst>
                  <a:outerShdw blurRad="38100" dist="38100" dir="2700000">
                    <a:srgbClr val="000000"/>
                  </a:outerShdw>
                </a:effectLst>
              </a:rPr>
              <a:t>写实与想象相结合，构思新颖，想象奇伟。</a:t>
            </a:r>
            <a:r>
              <a:rPr lang="zh-CN" altLang="en-US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表现了诗人火一般的革命激情与理想，富有革命的浪漫主义色彩</a:t>
            </a:r>
            <a:r>
              <a:rPr lang="zh-CN" altLang="zh-CN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。</a:t>
            </a:r>
            <a:endParaRPr lang="zh-CN" altLang="en-US" sz="3200" noProof="1">
              <a:solidFill>
                <a:srgbClr val="0000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altLang="zh-CN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2.</a:t>
            </a:r>
            <a:r>
              <a:rPr lang="zh-CN" altLang="en-US" sz="3200" noProof="1">
                <a:effectLst>
                  <a:outerShdw blurRad="38100" dist="38100" dir="2700000">
                    <a:srgbClr val="000000"/>
                  </a:outerShdw>
                </a:effectLst>
              </a:rPr>
              <a:t>运用借代、借喻、用典等修辞手法，</a:t>
            </a:r>
            <a:r>
              <a:rPr lang="zh-CN" altLang="en-US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使语言形象精练。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"/>
          <p:cNvGrpSpPr>
            <a:grpSpLocks/>
          </p:cNvGrpSpPr>
          <p:nvPr/>
        </p:nvGrpSpPr>
        <p:grpSpPr bwMode="auto">
          <a:xfrm>
            <a:off x="1545436" y="98425"/>
            <a:ext cx="1608535" cy="960438"/>
            <a:chOff x="18" y="62"/>
            <a:chExt cx="1351" cy="605"/>
          </a:xfrm>
        </p:grpSpPr>
        <p:sp>
          <p:nvSpPr>
            <p:cNvPr id="19461" name="Oval 3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2" name="Text Box 4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0" dirty="0">
                  <a:solidFill>
                    <a:srgbClr val="FFFF00"/>
                  </a:solidFill>
                  <a:latin typeface="Arial" pitchFamily="34" charset="0"/>
                  <a:ea typeface="黑体" pitchFamily="49" charset="-122"/>
                </a:rPr>
                <a:t>课堂小结</a:t>
              </a:r>
            </a:p>
          </p:txBody>
        </p:sp>
      </p:grp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2836073" y="1435101"/>
            <a:ext cx="6669881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</a:rPr>
              <a:t>    这首诗是一名革命者在生死关头对人间的告白，也是一首绝命诗。诗人以“泉台”“烽烟”“血雨腥风”等意象，形象地概括了革命征程的艰辛，表达了对牺牲者的缅怀；又以“斩阎罗”的“旌旗十万”、纷飞的捷报、遍布人间的自由花等意象，表达了不屈的战斗意志和对革命必胜的信念。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524005" y="0"/>
            <a:ext cx="1608535" cy="960438"/>
            <a:chOff x="18" y="62"/>
            <a:chExt cx="1351" cy="605"/>
          </a:xfrm>
        </p:grpSpPr>
        <p:sp>
          <p:nvSpPr>
            <p:cNvPr id="21518" name="Oval 3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9" name="Text Box 4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0">
                  <a:solidFill>
                    <a:schemeClr val="tx1"/>
                  </a:solidFill>
                  <a:latin typeface="Arial" pitchFamily="34" charset="0"/>
                  <a:ea typeface="黑体" pitchFamily="49" charset="-122"/>
                </a:rPr>
                <a:t>文章结构</a:t>
              </a:r>
            </a:p>
          </p:txBody>
        </p:sp>
      </p:grpSp>
      <p:sp>
        <p:nvSpPr>
          <p:cNvPr id="23555" name="WordArt 12"/>
          <p:cNvSpPr>
            <a:spLocks noChangeArrowheads="1" noChangeShapeType="1" noTextEdit="1"/>
          </p:cNvSpPr>
          <p:nvPr/>
        </p:nvSpPr>
        <p:spPr bwMode="auto">
          <a:xfrm rot="5400000">
            <a:off x="1328143" y="3063286"/>
            <a:ext cx="4114800" cy="506015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zh-CN" altLang="en-US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C0C0C0"/>
                  </a:outerShdw>
                </a:effectLst>
                <a:latin typeface="宋体"/>
                <a:ea typeface="宋体"/>
              </a:rPr>
              <a:t>梅岭三章</a:t>
            </a:r>
          </a:p>
        </p:txBody>
      </p:sp>
      <p:sp>
        <p:nvSpPr>
          <p:cNvPr id="23556" name="AutoShape 18"/>
          <p:cNvSpPr>
            <a:spLocks/>
          </p:cNvSpPr>
          <p:nvPr/>
        </p:nvSpPr>
        <p:spPr bwMode="auto">
          <a:xfrm flipH="1">
            <a:off x="3871918" y="511181"/>
            <a:ext cx="269081" cy="5426075"/>
          </a:xfrm>
          <a:prstGeom prst="rightBrace">
            <a:avLst>
              <a:gd name="adj1" fmla="val 85632"/>
              <a:gd name="adj2" fmla="val 50000"/>
            </a:avLst>
          </a:prstGeom>
          <a:noFill/>
          <a:ln w="73025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5275660" y="211138"/>
            <a:ext cx="2019300" cy="1797050"/>
          </a:xfrm>
          <a:prstGeom prst="rect">
            <a:avLst/>
          </a:prstGeom>
          <a:solidFill>
            <a:srgbClr val="FFFF99"/>
          </a:solidFill>
          <a:ln w="571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00FF"/>
                </a:solidFill>
              </a:rPr>
              <a:t>追忆往昔，立下誓言，血战到底。</a:t>
            </a: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5310188" y="2247900"/>
            <a:ext cx="1984772" cy="2862322"/>
          </a:xfrm>
          <a:prstGeom prst="rect">
            <a:avLst/>
          </a:prstGeom>
          <a:solidFill>
            <a:srgbClr val="FFFF99"/>
          </a:solidFill>
          <a:ln w="571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00FF"/>
                </a:solidFill>
              </a:rPr>
              <a:t>面对今日，回忆征程，激励同志。</a:t>
            </a:r>
          </a:p>
        </p:txBody>
      </p:sp>
      <p:sp>
        <p:nvSpPr>
          <p:cNvPr id="23563" name="Text Box 9"/>
          <p:cNvSpPr txBox="1">
            <a:spLocks noChangeArrowheads="1"/>
          </p:cNvSpPr>
          <p:nvPr/>
        </p:nvSpPr>
        <p:spPr bwMode="auto">
          <a:xfrm>
            <a:off x="5275660" y="4475163"/>
            <a:ext cx="2019300" cy="1797050"/>
          </a:xfrm>
          <a:prstGeom prst="rect">
            <a:avLst/>
          </a:prstGeom>
          <a:solidFill>
            <a:srgbClr val="FFFF99"/>
          </a:solidFill>
          <a:ln w="5715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0000FF"/>
                </a:solidFill>
              </a:rPr>
              <a:t>展望未来，坚定信念，抒写壮志。</a:t>
            </a:r>
          </a:p>
        </p:txBody>
      </p:sp>
      <p:sp>
        <p:nvSpPr>
          <p:cNvPr id="23566" name="AutoShape 3"/>
          <p:cNvSpPr>
            <a:spLocks/>
          </p:cNvSpPr>
          <p:nvPr/>
        </p:nvSpPr>
        <p:spPr bwMode="auto">
          <a:xfrm>
            <a:off x="7578329" y="350844"/>
            <a:ext cx="171450" cy="5800725"/>
          </a:xfrm>
          <a:prstGeom prst="rightBrace">
            <a:avLst>
              <a:gd name="adj1" fmla="val 210871"/>
              <a:gd name="adj2" fmla="val 50000"/>
            </a:avLst>
          </a:prstGeom>
          <a:noFill/>
          <a:ln w="730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8" name="右箭头 21"/>
          <p:cNvSpPr>
            <a:spLocks noChangeArrowheads="1"/>
          </p:cNvSpPr>
          <p:nvPr/>
        </p:nvSpPr>
        <p:spPr bwMode="auto">
          <a:xfrm>
            <a:off x="7933140" y="2978150"/>
            <a:ext cx="1308497" cy="331788"/>
          </a:xfrm>
          <a:prstGeom prst="rightArrow">
            <a:avLst>
              <a:gd name="adj1" fmla="val 50000"/>
              <a:gd name="adj2" fmla="val 81115"/>
            </a:avLst>
          </a:prstGeom>
          <a:solidFill>
            <a:srgbClr val="008000"/>
          </a:solidFill>
          <a:ln w="12700">
            <a:solidFill>
              <a:srgbClr val="B8747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Text Box 17"/>
          <p:cNvSpPr txBox="1"/>
          <p:nvPr/>
        </p:nvSpPr>
        <p:spPr>
          <a:xfrm>
            <a:off x="8945052" y="731844"/>
            <a:ext cx="800219" cy="4906151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4000" noProof="1">
                <a:effectLst>
                  <a:outerShdw blurRad="38100" dist="38100" dir="2700000">
                    <a:srgbClr val="000000"/>
                  </a:outerShdw>
                </a:effectLst>
              </a:rPr>
              <a:t>宁死不屈   革命必胜</a:t>
            </a:r>
          </a:p>
        </p:txBody>
      </p:sp>
      <p:sp>
        <p:nvSpPr>
          <p:cNvPr id="23573" name="Text Box 10"/>
          <p:cNvSpPr txBox="1"/>
          <p:nvPr/>
        </p:nvSpPr>
        <p:spPr>
          <a:xfrm>
            <a:off x="4252913" y="211138"/>
            <a:ext cx="521494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noProof="1">
                <a:solidFill>
                  <a:srgbClr val="8000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昨天</a:t>
            </a:r>
          </a:p>
        </p:txBody>
      </p:sp>
      <p:sp>
        <p:nvSpPr>
          <p:cNvPr id="23574" name="Text Box 10"/>
          <p:cNvSpPr txBox="1"/>
          <p:nvPr/>
        </p:nvSpPr>
        <p:spPr>
          <a:xfrm>
            <a:off x="4252913" y="2247900"/>
            <a:ext cx="521494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noProof="1">
                <a:solidFill>
                  <a:srgbClr val="8000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今天</a:t>
            </a:r>
          </a:p>
        </p:txBody>
      </p:sp>
      <p:sp>
        <p:nvSpPr>
          <p:cNvPr id="23575" name="Text Box 10"/>
          <p:cNvSpPr txBox="1"/>
          <p:nvPr/>
        </p:nvSpPr>
        <p:spPr>
          <a:xfrm>
            <a:off x="4252913" y="4595813"/>
            <a:ext cx="521494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noProof="1">
                <a:solidFill>
                  <a:srgbClr val="8000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明天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 animBg="1"/>
      <p:bldP spid="23559" grpId="0" animBg="1"/>
      <p:bldP spid="23561" grpId="0" animBg="1"/>
      <p:bldP spid="23563" grpId="0" animBg="1"/>
      <p:bldP spid="23566" grpId="0" animBg="1"/>
      <p:bldP spid="23568" grpId="0" animBg="1"/>
      <p:bldP spid="23" grpId="0"/>
      <p:bldP spid="23573" grpId="0"/>
      <p:bldP spid="23574" grpId="0"/>
      <p:bldP spid="235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545436" y="98425"/>
            <a:ext cx="1608535" cy="960438"/>
            <a:chOff x="18" y="62"/>
            <a:chExt cx="1351" cy="605"/>
          </a:xfrm>
        </p:grpSpPr>
        <p:sp>
          <p:nvSpPr>
            <p:cNvPr id="22533" name="Oval 3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4" name="Text Box 4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0" dirty="0">
                  <a:solidFill>
                    <a:schemeClr val="tx1"/>
                  </a:solidFill>
                  <a:latin typeface="Arial" pitchFamily="34" charset="0"/>
                  <a:ea typeface="黑体" pitchFamily="49" charset="-122"/>
                </a:rPr>
                <a:t>拓展延伸</a:t>
              </a:r>
            </a:p>
          </p:txBody>
        </p:sp>
      </p:grp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2139558" y="2125669"/>
            <a:ext cx="3950495" cy="245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4800" dirty="0">
                <a:ea typeface="黑体" pitchFamily="49" charset="-122"/>
              </a:rPr>
              <a:t>    </a:t>
            </a:r>
            <a:r>
              <a:rPr lang="zh-CN" altLang="en-US" sz="4800" dirty="0">
                <a:solidFill>
                  <a:srgbClr val="0000FF"/>
                </a:solidFill>
              </a:rPr>
              <a:t>阅读陆游的</a:t>
            </a:r>
            <a:r>
              <a:rPr lang="en-US" altLang="zh-CN" sz="4800" dirty="0">
                <a:solidFill>
                  <a:srgbClr val="0000FF"/>
                </a:solidFill>
              </a:rPr>
              <a:t>《</a:t>
            </a:r>
            <a:r>
              <a:rPr lang="zh-CN" altLang="en-US" sz="4800" dirty="0">
                <a:solidFill>
                  <a:srgbClr val="0000FF"/>
                </a:solidFill>
              </a:rPr>
              <a:t>示儿</a:t>
            </a:r>
            <a:r>
              <a:rPr lang="en-US" altLang="zh-CN" sz="4800" dirty="0">
                <a:solidFill>
                  <a:srgbClr val="0000FF"/>
                </a:solidFill>
              </a:rPr>
              <a:t>》</a:t>
            </a:r>
            <a:r>
              <a:rPr lang="zh-CN" altLang="en-US" sz="4800" dirty="0">
                <a:solidFill>
                  <a:srgbClr val="0000FF"/>
                </a:solidFill>
              </a:rPr>
              <a:t>，谈谈两首诗在思想内容、写法及风格上有何异同。</a:t>
            </a:r>
          </a:p>
        </p:txBody>
      </p:sp>
      <p:pic>
        <p:nvPicPr>
          <p:cNvPr id="22532" name="图片 245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256" y="0"/>
            <a:ext cx="457795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图片 30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960443"/>
            <a:ext cx="9144000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1524000" y="0"/>
            <a:ext cx="1419226" cy="960438"/>
            <a:chOff x="18" y="62"/>
            <a:chExt cx="1192" cy="605"/>
          </a:xfrm>
        </p:grpSpPr>
        <p:sp>
          <p:nvSpPr>
            <p:cNvPr id="4101" name="Oval 4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" name="Text Box 5"/>
            <p:cNvSpPr txBox="1">
              <a:spLocks noChangeArrowheads="1"/>
            </p:cNvSpPr>
            <p:nvPr/>
          </p:nvSpPr>
          <p:spPr bwMode="auto">
            <a:xfrm>
              <a:off x="61" y="206"/>
              <a:ext cx="114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0" dirty="0">
                  <a:solidFill>
                    <a:schemeClr val="tx1"/>
                  </a:solidFill>
                  <a:latin typeface="Arial" pitchFamily="34" charset="0"/>
                  <a:ea typeface="黑体" pitchFamily="49" charset="-122"/>
                </a:rPr>
                <a:t>导入新课</a:t>
              </a:r>
            </a:p>
          </p:txBody>
        </p:sp>
      </p:grp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1922860" y="1628780"/>
            <a:ext cx="776525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    </a:t>
            </a:r>
            <a:r>
              <a:rPr lang="en-US" altLang="zh-CN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[</a:t>
            </a:r>
            <a:r>
              <a:rPr lang="zh-CN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实话实说</a:t>
            </a:r>
            <a:r>
              <a:rPr lang="en-US" altLang="zh-CN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]</a:t>
            </a:r>
            <a:r>
              <a:rPr lang="zh-CN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面临生死的考验，学生畅谈自己对昨天、今天、明天的理解。</a:t>
            </a:r>
          </a:p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    </a:t>
            </a:r>
            <a:r>
              <a:rPr lang="en-US" altLang="zh-CN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[</a:t>
            </a:r>
            <a:r>
              <a:rPr lang="zh-CN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进入课题</a:t>
            </a:r>
            <a:r>
              <a:rPr lang="en-US" altLang="zh-CN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]</a:t>
            </a:r>
            <a:r>
              <a:rPr lang="zh-CN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仿宋" pitchFamily="49" charset="-122"/>
                <a:ea typeface="仿宋" pitchFamily="49" charset="-122"/>
              </a:rPr>
              <a:t>让我们大家共同感受，一代伟人构思新颖、想象奇伟的三首绝命诗诠释下的昨天、今天和明天吧！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b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4"/>
          <p:cNvGrpSpPr>
            <a:grpSpLocks/>
          </p:cNvGrpSpPr>
          <p:nvPr/>
        </p:nvGrpSpPr>
        <p:grpSpPr bwMode="auto">
          <a:xfrm>
            <a:off x="1589490" y="98430"/>
            <a:ext cx="1393031" cy="960438"/>
            <a:chOff x="54" y="62"/>
            <a:chExt cx="1170" cy="605"/>
          </a:xfrm>
        </p:grpSpPr>
        <p:sp>
          <p:nvSpPr>
            <p:cNvPr id="5125" name="Oval 5"/>
            <p:cNvSpPr>
              <a:spLocks noChangeArrowheads="1"/>
            </p:cNvSpPr>
            <p:nvPr/>
          </p:nvSpPr>
          <p:spPr bwMode="auto">
            <a:xfrm>
              <a:off x="54" y="62"/>
              <a:ext cx="1170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122" y="239"/>
              <a:ext cx="103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0" dirty="0">
                  <a:solidFill>
                    <a:schemeClr val="tx1"/>
                  </a:solidFill>
                  <a:latin typeface="Arial" pitchFamily="34" charset="0"/>
                  <a:ea typeface="黑体" pitchFamily="49" charset="-122"/>
                </a:rPr>
                <a:t>作者简介</a:t>
              </a:r>
            </a:p>
          </p:txBody>
        </p:sp>
      </p:grpSp>
      <p:sp>
        <p:nvSpPr>
          <p:cNvPr id="5123" name="Rectangle 3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4567242" y="601663"/>
            <a:ext cx="5538787" cy="574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32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陈毅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1901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1972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），</a:t>
            </a:r>
            <a:r>
              <a:rPr lang="zh-CN" altLang="en-US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字仲弘，四川乐至人，中国人民解放军创建人和领导人之一，无产阶级革命家、军事家；新四军老战士，中华人民共和国十大元帅之一。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1977</a:t>
            </a:r>
            <a:r>
              <a:rPr lang="zh-CN" altLang="en-US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年其遗作专集</a:t>
            </a:r>
            <a:r>
              <a:rPr lang="en-US" altLang="zh-CN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陈毅诗词选集</a:t>
            </a:r>
            <a:r>
              <a:rPr lang="en-US" altLang="zh-CN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出版。</a:t>
            </a:r>
          </a:p>
        </p:txBody>
      </p:sp>
      <p:pic>
        <p:nvPicPr>
          <p:cNvPr id="5124" name="图片 41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1550" y="1287463"/>
            <a:ext cx="2947329" cy="482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740676" y="301841"/>
            <a:ext cx="2263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775519" y="204125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  <a:endParaRPr lang="en-US" altLang="zh-CN" sz="100" b="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146" name="Oval 3"/>
          <p:cNvSpPr>
            <a:spLocks noChangeArrowheads="1"/>
          </p:cNvSpPr>
          <p:nvPr/>
        </p:nvSpPr>
        <p:spPr bwMode="auto">
          <a:xfrm>
            <a:off x="1524005" y="115894"/>
            <a:ext cx="1566863" cy="960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719263" y="381001"/>
            <a:ext cx="1371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0" dirty="0">
                <a:solidFill>
                  <a:schemeClr val="tx1"/>
                </a:solidFill>
                <a:latin typeface="Arial" pitchFamily="34" charset="0"/>
                <a:ea typeface="黑体" pitchFamily="49" charset="-122"/>
              </a:rPr>
              <a:t>创作背景</a:t>
            </a:r>
          </a:p>
        </p:txBody>
      </p:sp>
      <p:pic>
        <p:nvPicPr>
          <p:cNvPr id="5127" name="图片 51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390" y="1319213"/>
            <a:ext cx="3286125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837515" y="900119"/>
            <a:ext cx="5736431" cy="4955203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0" cmpd="dbl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    </a:t>
            </a:r>
            <a:r>
              <a:rPr lang="en-US" altLang="zh-CN" sz="24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红军开始长征时，陈毅身负重伤，被留在江西担任军事指挥，并主持政府工作，后来突围到江西、广东交界的梅山地区开展游击战争。1936年冬，由于叛徒告密，敌军得知这里有一个“大人物”，就派重兵围山、搜山和放火烧山。陈毅在几十天里，隐藏在山林草丛之中，大腿上的枪伤发了炎，又化了脓，还发着高烧，又没有医药，只好用刀子把伤口拉开，挤出脓血，然后用盐水洗一洗。他已经做好了死的准备──</a:t>
            </a:r>
            <a:r>
              <a:rPr lang="en-US" altLang="zh-CN" sz="2400" dirty="0" err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不是被敌人搜出杀头，就是因伤病折磨而死。在这种情况下，他写了《梅岭三章</a:t>
            </a:r>
            <a:r>
              <a:rPr lang="en-US" altLang="zh-CN" sz="24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》，</a:t>
            </a:r>
            <a:r>
              <a:rPr lang="en-US" altLang="zh-CN" sz="2400" dirty="0" err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准备留做“遗诗</a:t>
            </a:r>
            <a:r>
              <a:rPr lang="en-US" altLang="zh-CN" sz="24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”。</a:t>
            </a:r>
            <a:endParaRPr lang="zh-CN" altLang="en-US" sz="2400" dirty="0">
              <a:solidFill>
                <a:srgbClr val="0000FF"/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3646" y="868369"/>
            <a:ext cx="2494359" cy="598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Oval 4"/>
          <p:cNvSpPr>
            <a:spLocks noChangeArrowheads="1"/>
          </p:cNvSpPr>
          <p:nvPr/>
        </p:nvSpPr>
        <p:spPr bwMode="auto">
          <a:xfrm>
            <a:off x="1546622" y="98425"/>
            <a:ext cx="1290638" cy="960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1541865" y="349251"/>
            <a:ext cx="1495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0" dirty="0">
                <a:solidFill>
                  <a:schemeClr val="tx1"/>
                </a:solidFill>
                <a:latin typeface="Arial" pitchFamily="34" charset="0"/>
                <a:ea typeface="黑体" pitchFamily="49" charset="-122"/>
              </a:rPr>
              <a:t>学习目标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1546623" y="1125543"/>
            <a:ext cx="6492478" cy="500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defTabSz="914400" eaLnBrk="0" hangingPunct="0">
              <a:lnSpc>
                <a:spcPct val="90000"/>
              </a:lnSpc>
              <a:spcBef>
                <a:spcPts val="1000"/>
              </a:spcBef>
            </a:pPr>
            <a:endParaRPr lang="zh-CN" altLang="en-US" sz="2600">
              <a:solidFill>
                <a:schemeClr val="tx1"/>
              </a:solidFill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796654" y="1366073"/>
            <a:ext cx="654724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    1.</a:t>
            </a:r>
            <a:r>
              <a:rPr lang="zh-CN" altLang="en-US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利用工具书扫清文字障碍，熟读成诵，并能准确默写。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    2.</a:t>
            </a:r>
            <a:r>
              <a:rPr lang="zh-CN" altLang="en-US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体会诗歌节奏，整体感知诗歌内容。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    3.</a:t>
            </a:r>
            <a:r>
              <a:rPr lang="zh-CN" altLang="en-US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理解诗歌中借代、借喻、引用等修辞手法的表达效果。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    4.</a:t>
            </a:r>
            <a:r>
              <a:rPr lang="zh-CN" altLang="en-US" sz="2800" dirty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体会诗人为国献身的崇高精神和坚定信念以及至死不渝的爱国情怀。</a:t>
            </a:r>
            <a:r>
              <a:rPr lang="zh-CN" altLang="en-US" sz="2800" dirty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56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0">
                                            <p:txEl>
                                              <p:charRg st="56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0">
                                            <p:txEl>
                                              <p:charRg st="56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89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>
                                            <p:txEl>
                                              <p:charRg st="89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>
                                            <p:txEl>
                                              <p:charRg st="89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C:\Users\Administrator\AppData\Roaming\Tencent\Users\2984676971\QQ\WinTemp\RichOle\V]]H~87XWDHY]QIZ~3W7O)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316" y="3868738"/>
            <a:ext cx="3951684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1546622" y="98425"/>
            <a:ext cx="1290638" cy="960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608540" y="322263"/>
            <a:ext cx="1228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0" dirty="0">
                <a:solidFill>
                  <a:schemeClr val="tx1"/>
                </a:solidFill>
                <a:latin typeface="Arial" pitchFamily="34" charset="0"/>
                <a:ea typeface="黑体" pitchFamily="49" charset="-122"/>
              </a:rPr>
              <a:t>整体感知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837260" y="322263"/>
            <a:ext cx="34111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0" dirty="0">
                <a:solidFill>
                  <a:schemeClr val="tx1"/>
                </a:solidFill>
                <a:latin typeface="Arial" pitchFamily="34" charset="0"/>
                <a:ea typeface="黑体" pitchFamily="49" charset="-122"/>
              </a:rPr>
              <a:t>听读课文</a:t>
            </a:r>
            <a:r>
              <a:rPr lang="en-US" altLang="zh-CN" sz="2800" b="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800" b="0" dirty="0">
                <a:solidFill>
                  <a:schemeClr val="tx1"/>
                </a:solidFill>
                <a:latin typeface="Arial" pitchFamily="34" charset="0"/>
                <a:ea typeface="黑体" pitchFamily="49" charset="-122"/>
              </a:rPr>
              <a:t>动手标记</a:t>
            </a:r>
          </a:p>
        </p:txBody>
      </p:sp>
      <p:pic>
        <p:nvPicPr>
          <p:cNvPr id="8198" name="Picture 6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0388" y="270159"/>
            <a:ext cx="347186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749034" y="2011368"/>
            <a:ext cx="7429499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    1.</a:t>
            </a:r>
            <a:r>
              <a:rPr lang="zh-CN" altLang="en-US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把握停顿节奏，体会感情基调。</a:t>
            </a:r>
          </a:p>
          <a:p>
            <a:pPr>
              <a:defRPr/>
            </a:pPr>
            <a:r>
              <a:rPr lang="en-US" altLang="zh-CN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    2.</a:t>
            </a:r>
            <a:r>
              <a:rPr lang="zh-CN" altLang="en-US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标记不认识的字词，结合文下注释和工具书，扫清阅读障碍。</a:t>
            </a:r>
          </a:p>
          <a:p>
            <a:pPr>
              <a:defRPr/>
            </a:pPr>
            <a:r>
              <a:rPr lang="en-US" altLang="zh-CN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    3.</a:t>
            </a:r>
            <a:r>
              <a:rPr lang="zh-CN" altLang="en-US" sz="3200" noProof="1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熟读课文，把握内容，读出感情。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6417" y="236544"/>
            <a:ext cx="4200525" cy="5302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zh-CN" altLang="en-US" sz="3600" noProof="1">
                <a:solidFill>
                  <a:schemeClr val="accent4">
                    <a:lumMod val="75000"/>
                  </a:schemeClr>
                </a:solidFill>
                <a:latin typeface="华康圆体W7(P)" charset="-122"/>
                <a:ea typeface="华康圆体W7(P)" charset="-122"/>
              </a:rPr>
              <a:t>字词疏通</a:t>
            </a:r>
          </a:p>
        </p:txBody>
      </p:sp>
      <p:sp>
        <p:nvSpPr>
          <p:cNvPr id="9219" name="文本框 2"/>
          <p:cNvSpPr txBox="1">
            <a:spLocks noChangeArrowheads="1"/>
          </p:cNvSpPr>
          <p:nvPr/>
        </p:nvSpPr>
        <p:spPr bwMode="auto">
          <a:xfrm>
            <a:off x="2407449" y="844550"/>
            <a:ext cx="7113985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旌旗（    ）   阎罗（    ）   烽烟（    ）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捷报（    ）   血雨腥风（    ）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应有涯（    ）（    ）    取义成仁（    ）</a:t>
            </a:r>
          </a:p>
        </p:txBody>
      </p:sp>
      <p:sp>
        <p:nvSpPr>
          <p:cNvPr id="9220" name="文本框 3"/>
          <p:cNvSpPr txBox="1">
            <a:spLocks noChangeArrowheads="1"/>
          </p:cNvSpPr>
          <p:nvPr/>
        </p:nvSpPr>
        <p:spPr bwMode="auto">
          <a:xfrm>
            <a:off x="2407444" y="1428756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/>
              <a:t>·</a:t>
            </a:r>
          </a:p>
        </p:txBody>
      </p:sp>
      <p:sp>
        <p:nvSpPr>
          <p:cNvPr id="9221" name="文本框 5"/>
          <p:cNvSpPr txBox="1">
            <a:spLocks noChangeArrowheads="1"/>
          </p:cNvSpPr>
          <p:nvPr/>
        </p:nvSpPr>
        <p:spPr bwMode="auto">
          <a:xfrm>
            <a:off x="2834497" y="5254755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/>
              <a:t>·</a:t>
            </a:r>
          </a:p>
        </p:txBody>
      </p:sp>
      <p:sp>
        <p:nvSpPr>
          <p:cNvPr id="9222" name="文本框 6"/>
          <p:cNvSpPr txBox="1">
            <a:spLocks noChangeArrowheads="1"/>
          </p:cNvSpPr>
          <p:nvPr/>
        </p:nvSpPr>
        <p:spPr bwMode="auto">
          <a:xfrm>
            <a:off x="6775257" y="3334318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/>
              <a:t>·</a:t>
            </a:r>
          </a:p>
        </p:txBody>
      </p:sp>
      <p:sp>
        <p:nvSpPr>
          <p:cNvPr id="9223" name="文本框 7"/>
          <p:cNvSpPr txBox="1">
            <a:spLocks noChangeArrowheads="1"/>
          </p:cNvSpPr>
          <p:nvPr/>
        </p:nvSpPr>
        <p:spPr bwMode="auto">
          <a:xfrm>
            <a:off x="2438891" y="3334318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/>
              <a:t>·</a:t>
            </a:r>
          </a:p>
        </p:txBody>
      </p:sp>
      <p:sp>
        <p:nvSpPr>
          <p:cNvPr id="9224" name="文本框 8"/>
          <p:cNvSpPr txBox="1">
            <a:spLocks noChangeArrowheads="1"/>
          </p:cNvSpPr>
          <p:nvPr/>
        </p:nvSpPr>
        <p:spPr bwMode="auto">
          <a:xfrm>
            <a:off x="3435474" y="4353202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/>
              <a:t>·</a:t>
            </a:r>
          </a:p>
        </p:txBody>
      </p:sp>
      <p:sp>
        <p:nvSpPr>
          <p:cNvPr id="9225" name="文本框 9"/>
          <p:cNvSpPr txBox="1">
            <a:spLocks noChangeArrowheads="1"/>
          </p:cNvSpPr>
          <p:nvPr/>
        </p:nvSpPr>
        <p:spPr bwMode="auto">
          <a:xfrm>
            <a:off x="2407444" y="2312994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/>
              <a:t>·</a:t>
            </a:r>
          </a:p>
        </p:txBody>
      </p:sp>
      <p:sp>
        <p:nvSpPr>
          <p:cNvPr id="9226" name="文本框 10"/>
          <p:cNvSpPr txBox="1">
            <a:spLocks noChangeArrowheads="1"/>
          </p:cNvSpPr>
          <p:nvPr/>
        </p:nvSpPr>
        <p:spPr bwMode="auto">
          <a:xfrm>
            <a:off x="5899295" y="1443103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/>
              <a:t>·</a:t>
            </a:r>
          </a:p>
        </p:txBody>
      </p:sp>
      <p:sp>
        <p:nvSpPr>
          <p:cNvPr id="9227" name="文本框 11"/>
          <p:cNvSpPr txBox="1">
            <a:spLocks noChangeArrowheads="1"/>
          </p:cNvSpPr>
          <p:nvPr/>
        </p:nvSpPr>
        <p:spPr bwMode="auto">
          <a:xfrm>
            <a:off x="2370606" y="4353202"/>
            <a:ext cx="6479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/>
              <a:t>·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726890" y="890789"/>
            <a:ext cx="11769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jīng</a:t>
            </a:r>
            <a:r>
              <a:rPr lang="en-US" altLang="zh-CN" dirty="0"/>
              <a:t>  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369191" y="919381"/>
            <a:ext cx="9004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yán</a:t>
            </a:r>
            <a:endParaRPr lang="en-US" altLang="zh-CN" dirty="0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704543" y="1743299"/>
            <a:ext cx="17430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fēng</a:t>
            </a:r>
            <a:endParaRPr lang="en-US" altLang="zh-CN" dirty="0"/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903173" y="2893715"/>
            <a:ext cx="93583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jié</a:t>
            </a:r>
            <a:endParaRPr lang="en-US" altLang="zh-CN" dirty="0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206389" y="2816013"/>
            <a:ext cx="1143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xīng</a:t>
            </a:r>
            <a:r>
              <a:rPr lang="en-US" altLang="zh-CN" dirty="0"/>
              <a:t>  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139114" y="3962068"/>
            <a:ext cx="11045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yīng</a:t>
            </a:r>
            <a:r>
              <a:rPr lang="en-US" altLang="zh-CN" dirty="0"/>
              <a:t>  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262949" y="3980649"/>
            <a:ext cx="70961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yá</a:t>
            </a:r>
            <a:endParaRPr lang="en-US" altLang="zh-CN" dirty="0"/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806400" y="4803966"/>
            <a:ext cx="10179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err="1"/>
              <a:t>rén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2"/>
          <p:cNvSpPr txBox="1">
            <a:spLocks noChangeArrowheads="1"/>
          </p:cNvSpPr>
          <p:nvPr/>
        </p:nvSpPr>
        <p:spPr bwMode="auto">
          <a:xfrm>
            <a:off x="2066930" y="1023938"/>
            <a:ext cx="765571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/>
              <a:t>断头</a:t>
            </a:r>
            <a:r>
              <a:rPr lang="en-US" altLang="zh-CN" sz="3200" dirty="0"/>
              <a:t>/</a:t>
            </a:r>
            <a:r>
              <a:rPr lang="zh-CN" altLang="en-US" sz="3200" dirty="0"/>
              <a:t>今日</a:t>
            </a:r>
            <a:r>
              <a:rPr lang="en-US" altLang="zh-CN" sz="3200" dirty="0"/>
              <a:t>/</a:t>
            </a:r>
            <a:r>
              <a:rPr lang="zh-CN" altLang="en-US" sz="3200" dirty="0"/>
              <a:t>意如何？创业</a:t>
            </a:r>
            <a:r>
              <a:rPr lang="en-US" altLang="zh-CN" sz="3200" dirty="0"/>
              <a:t>/</a:t>
            </a:r>
            <a:r>
              <a:rPr lang="zh-CN" altLang="en-US" sz="3200" dirty="0"/>
              <a:t>艰难</a:t>
            </a:r>
            <a:r>
              <a:rPr lang="en-US" altLang="zh-CN" sz="3200" dirty="0"/>
              <a:t>/</a:t>
            </a:r>
            <a:r>
              <a:rPr lang="zh-CN" altLang="en-US" sz="3200" dirty="0"/>
              <a:t>百战多。</a:t>
            </a:r>
          </a:p>
          <a:p>
            <a:pPr eaLnBrk="1" hangingPunct="1"/>
            <a:r>
              <a:rPr lang="zh-CN" altLang="en-US" sz="3200" dirty="0"/>
              <a:t>此去</a:t>
            </a:r>
            <a:r>
              <a:rPr lang="en-US" altLang="zh-CN" sz="3200" dirty="0"/>
              <a:t>/</a:t>
            </a:r>
            <a:r>
              <a:rPr lang="zh-CN" altLang="en-US" sz="3200" dirty="0"/>
              <a:t>泉台</a:t>
            </a:r>
            <a:r>
              <a:rPr lang="en-US" altLang="zh-CN" sz="3200" dirty="0"/>
              <a:t>/</a:t>
            </a:r>
            <a:r>
              <a:rPr lang="zh-CN" altLang="en-US" sz="3200" dirty="0"/>
              <a:t>招</a:t>
            </a:r>
            <a:r>
              <a:rPr lang="en-US" altLang="zh-CN" sz="3200" dirty="0"/>
              <a:t>/</a:t>
            </a:r>
            <a:r>
              <a:rPr lang="zh-CN" altLang="en-US" sz="3200" dirty="0"/>
              <a:t>旧部，旌旗</a:t>
            </a:r>
            <a:r>
              <a:rPr lang="en-US" altLang="zh-CN" sz="3200" dirty="0"/>
              <a:t>/</a:t>
            </a:r>
            <a:r>
              <a:rPr lang="zh-CN" altLang="en-US" sz="3200" dirty="0"/>
              <a:t>十万</a:t>
            </a:r>
            <a:r>
              <a:rPr lang="en-US" altLang="zh-CN" sz="3200" dirty="0"/>
              <a:t>/</a:t>
            </a:r>
            <a:r>
              <a:rPr lang="zh-CN" altLang="en-US" sz="3200" dirty="0"/>
              <a:t>斩</a:t>
            </a:r>
            <a:r>
              <a:rPr lang="en-US" altLang="zh-CN" sz="3200" dirty="0"/>
              <a:t>/</a:t>
            </a:r>
            <a:r>
              <a:rPr lang="zh-CN" altLang="en-US" sz="3200" dirty="0"/>
              <a:t>阎罗。</a:t>
            </a:r>
          </a:p>
          <a:p>
            <a:pPr eaLnBrk="1" hangingPunct="1"/>
            <a:r>
              <a:rPr lang="zh-CN" altLang="en-US" sz="3200" dirty="0">
                <a:solidFill>
                  <a:schemeClr val="tx1"/>
                </a:solidFill>
              </a:rPr>
              <a:t>南国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烽烟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正十年，此头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须向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国门悬。</a:t>
            </a:r>
          </a:p>
          <a:p>
            <a:pPr eaLnBrk="1" hangingPunct="1"/>
            <a:r>
              <a:rPr lang="zh-CN" altLang="en-US" sz="3200" dirty="0">
                <a:solidFill>
                  <a:schemeClr val="tx1"/>
                </a:solidFill>
              </a:rPr>
              <a:t>后死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诸君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多努力，捷报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飞来</a:t>
            </a:r>
            <a:r>
              <a:rPr lang="en-US" altLang="zh-CN" sz="3200" dirty="0">
                <a:solidFill>
                  <a:schemeClr val="tx1"/>
                </a:solidFill>
              </a:rPr>
              <a:t>/</a:t>
            </a:r>
            <a:r>
              <a:rPr lang="zh-CN" altLang="en-US" sz="3200" dirty="0">
                <a:solidFill>
                  <a:schemeClr val="tx1"/>
                </a:solidFill>
              </a:rPr>
              <a:t>当纸钱。</a:t>
            </a:r>
          </a:p>
          <a:p>
            <a:pPr eaLnBrk="1" hangingPunct="1"/>
            <a:r>
              <a:rPr lang="zh-CN" altLang="en-US" sz="3200" dirty="0"/>
              <a:t>投身革命</a:t>
            </a:r>
            <a:r>
              <a:rPr lang="en-US" altLang="zh-CN" sz="3200" dirty="0"/>
              <a:t>/</a:t>
            </a:r>
            <a:r>
              <a:rPr lang="zh-CN" altLang="en-US" sz="3200" dirty="0"/>
              <a:t>即为家，血雨腥风</a:t>
            </a:r>
            <a:r>
              <a:rPr lang="en-US" altLang="zh-CN" sz="3200" dirty="0"/>
              <a:t>/</a:t>
            </a:r>
            <a:r>
              <a:rPr lang="zh-CN" altLang="en-US" sz="3200" dirty="0"/>
              <a:t>应有涯。</a:t>
            </a:r>
          </a:p>
          <a:p>
            <a:pPr eaLnBrk="1" hangingPunct="1"/>
            <a:r>
              <a:rPr lang="zh-CN" altLang="en-US" sz="3200" dirty="0"/>
              <a:t>取义成仁</a:t>
            </a:r>
            <a:r>
              <a:rPr lang="en-US" altLang="zh-CN" sz="3200" dirty="0"/>
              <a:t>/</a:t>
            </a:r>
            <a:r>
              <a:rPr lang="zh-CN" altLang="en-US" sz="3200" dirty="0"/>
              <a:t>今日事，人间遍种</a:t>
            </a:r>
            <a:r>
              <a:rPr lang="en-US" altLang="zh-CN" sz="3200" dirty="0"/>
              <a:t>/</a:t>
            </a:r>
            <a:r>
              <a:rPr lang="zh-CN" altLang="en-US" sz="3200" dirty="0"/>
              <a:t>自由花。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776417" y="236544"/>
            <a:ext cx="4200525" cy="5302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zh-CN" altLang="en-US" sz="3600" noProof="1">
                <a:solidFill>
                  <a:schemeClr val="accent4">
                    <a:lumMod val="75000"/>
                  </a:schemeClr>
                </a:solidFill>
                <a:latin typeface="华康圆体W7(P)" charset="-122"/>
                <a:ea typeface="华康圆体W7(P)" charset="-122"/>
              </a:rPr>
              <a:t>朗读节奏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546623" y="98425"/>
            <a:ext cx="1607344" cy="960438"/>
            <a:chOff x="18" y="62"/>
            <a:chExt cx="1351" cy="605"/>
          </a:xfrm>
        </p:grpSpPr>
        <p:sp>
          <p:nvSpPr>
            <p:cNvPr id="11275" name="Oval 3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6" name="Text Box 4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defRPr sz="36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0" dirty="0">
                  <a:solidFill>
                    <a:schemeClr val="tx1"/>
                  </a:solidFill>
                  <a:latin typeface="Arial" pitchFamily="34" charset="0"/>
                  <a:ea typeface="黑体" pitchFamily="49" charset="-122"/>
                </a:rPr>
                <a:t>精读诗歌</a:t>
              </a:r>
            </a:p>
          </p:txBody>
        </p:sp>
      </p:grp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469185" y="2066306"/>
            <a:ext cx="800219" cy="2766952"/>
          </a:xfrm>
          <a:prstGeom prst="rect">
            <a:avLst/>
          </a:prstGeom>
          <a:noFill/>
          <a:ln w="5080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miter lim="800000"/>
          </a:ln>
        </p:spPr>
        <p:txBody>
          <a:bodyPr vert="eaVert">
            <a:spAutoFit/>
          </a:bodyPr>
          <a:lstStyle/>
          <a:p>
            <a:pPr>
              <a:defRPr/>
            </a:pPr>
            <a:r>
              <a:rPr lang="zh-CN" altLang="en-US" sz="4000" noProof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品析第一章</a:t>
            </a:r>
            <a:endParaRPr lang="en-US" altLang="zh-CN" sz="4000" noProof="1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2944417" y="938908"/>
            <a:ext cx="487799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defRPr sz="36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chemeClr val="tx1"/>
                </a:solidFill>
              </a:rPr>
              <a:t>断头今日意如何？创业艰难百战多。</a:t>
            </a:r>
          </a:p>
          <a:p>
            <a:pPr eaLnBrk="1" hangingPunct="1"/>
            <a:r>
              <a:rPr lang="zh-CN" altLang="en-US" sz="2000" dirty="0">
                <a:solidFill>
                  <a:schemeClr val="tx1"/>
                </a:solidFill>
              </a:rPr>
              <a:t>此去泉台招旧部，旌旗十万斩阎罗。</a:t>
            </a:r>
          </a:p>
        </p:txBody>
      </p:sp>
      <p:sp>
        <p:nvSpPr>
          <p:cNvPr id="11272" name="矩形 14351"/>
          <p:cNvSpPr>
            <a:spLocks noChangeArrowheads="1"/>
          </p:cNvSpPr>
          <p:nvPr/>
        </p:nvSpPr>
        <p:spPr bwMode="auto">
          <a:xfrm>
            <a:off x="2563416" y="2694689"/>
            <a:ext cx="733518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dirty="0"/>
              <a:t>    1.</a:t>
            </a:r>
            <a:r>
              <a:rPr lang="zh-CN" altLang="en-US" sz="2800" dirty="0"/>
              <a:t>你能说说本章的大意吗？它表现了诗人怎样的精神？</a:t>
            </a:r>
          </a:p>
        </p:txBody>
      </p:sp>
      <p:sp>
        <p:nvSpPr>
          <p:cNvPr id="11273" name="矩形 14352"/>
          <p:cNvSpPr>
            <a:spLocks noChangeArrowheads="1"/>
          </p:cNvSpPr>
          <p:nvPr/>
        </p:nvSpPr>
        <p:spPr bwMode="auto">
          <a:xfrm>
            <a:off x="2563415" y="3885314"/>
            <a:ext cx="72641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dirty="0"/>
              <a:t>    2.</a:t>
            </a:r>
            <a:r>
              <a:rPr lang="zh-CN" altLang="en-US" sz="2800" dirty="0"/>
              <a:t>你认为本章中哪些词语用得精妙？</a:t>
            </a:r>
          </a:p>
        </p:txBody>
      </p:sp>
      <p:sp>
        <p:nvSpPr>
          <p:cNvPr id="11274" name="矩形 14353"/>
          <p:cNvSpPr>
            <a:spLocks noChangeArrowheads="1"/>
          </p:cNvSpPr>
          <p:nvPr/>
        </p:nvSpPr>
        <p:spPr bwMode="auto">
          <a:xfrm>
            <a:off x="2563416" y="5083877"/>
            <a:ext cx="64119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dirty="0"/>
              <a:t>    3.</a:t>
            </a:r>
            <a:r>
              <a:rPr lang="zh-CN" altLang="en-US" sz="2800" dirty="0"/>
              <a:t>本章采用了什么修辞手法？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主题2">
  <a:themeElements>
    <a:clrScheme name="自定义 8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A0AA"/>
      </a:accent1>
      <a:accent2>
        <a:srgbClr val="F5E5E4"/>
      </a:accent2>
      <a:accent3>
        <a:srgbClr val="AACED2"/>
      </a:accent3>
      <a:accent4>
        <a:srgbClr val="009FB8"/>
      </a:accent4>
      <a:accent5>
        <a:srgbClr val="FFBBB3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819D7DD8-E1D5-4626-8DFF-5A98C62CEED8}" vid="{6987D906-A7CB-44EC-A983-FF1ED2EBA508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1494</Words>
  <Application>Microsoft Office PowerPoint</Application>
  <PresentationFormat>宽屏</PresentationFormat>
  <Paragraphs>120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Meiryo</vt:lpstr>
      <vt:lpstr>仿宋</vt:lpstr>
      <vt:lpstr>黑体</vt:lpstr>
      <vt:lpstr>华康圆体W7(P)</vt:lpstr>
      <vt:lpstr>楷体_GB2312</vt:lpstr>
      <vt:lpstr>宋体</vt:lpstr>
      <vt:lpstr>微软雅黑</vt:lpstr>
      <vt:lpstr>Arial</vt:lpstr>
      <vt:lpstr>Calibri</vt:lpstr>
      <vt:lpstr>Calibri Light</vt:lpstr>
      <vt:lpstr>Century Gothic</vt:lpstr>
      <vt:lpstr>Times New Roman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2015-08-18T02:51:00Z</dcterms:created>
  <dcterms:modified xsi:type="dcterms:W3CDTF">2022-02-07T03:15:05Z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