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51" r:id="rId2"/>
  </p:sldMasterIdLst>
  <p:notesMasterIdLst>
    <p:notesMasterId r:id="rId30"/>
  </p:notesMasterIdLst>
  <p:sldIdLst>
    <p:sldId id="312" r:id="rId3"/>
    <p:sldId id="281" r:id="rId4"/>
    <p:sldId id="334" r:id="rId5"/>
    <p:sldId id="333" r:id="rId6"/>
    <p:sldId id="332" r:id="rId7"/>
    <p:sldId id="330" r:id="rId8"/>
    <p:sldId id="329" r:id="rId9"/>
    <p:sldId id="328" r:id="rId10"/>
    <p:sldId id="327" r:id="rId11"/>
    <p:sldId id="326" r:id="rId12"/>
    <p:sldId id="325" r:id="rId13"/>
    <p:sldId id="324" r:id="rId14"/>
    <p:sldId id="323" r:id="rId15"/>
    <p:sldId id="322" r:id="rId16"/>
    <p:sldId id="321" r:id="rId17"/>
    <p:sldId id="320" r:id="rId18"/>
    <p:sldId id="319" r:id="rId19"/>
    <p:sldId id="318" r:id="rId20"/>
    <p:sldId id="338" r:id="rId21"/>
    <p:sldId id="337" r:id="rId22"/>
    <p:sldId id="358" r:id="rId23"/>
    <p:sldId id="359" r:id="rId24"/>
    <p:sldId id="360" r:id="rId25"/>
    <p:sldId id="361" r:id="rId26"/>
    <p:sldId id="362" r:id="rId27"/>
    <p:sldId id="363" r:id="rId28"/>
    <p:sldId id="364" r:id="rId29"/>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342900" algn="l" rtl="0" fontAlgn="base">
      <a:spcBef>
        <a:spcPct val="0"/>
      </a:spcBef>
      <a:spcAft>
        <a:spcPct val="0"/>
      </a:spcAft>
      <a:defRPr kern="1200">
        <a:solidFill>
          <a:schemeClr val="tx1"/>
        </a:solidFill>
        <a:latin typeface="Arial" pitchFamily="34" charset="0"/>
        <a:ea typeface="宋体" pitchFamily="2" charset="-122"/>
        <a:cs typeface="+mn-cs"/>
      </a:defRPr>
    </a:lvl2pPr>
    <a:lvl3pPr marL="685800" algn="l" rtl="0" fontAlgn="base">
      <a:spcBef>
        <a:spcPct val="0"/>
      </a:spcBef>
      <a:spcAft>
        <a:spcPct val="0"/>
      </a:spcAft>
      <a:defRPr kern="1200">
        <a:solidFill>
          <a:schemeClr val="tx1"/>
        </a:solidFill>
        <a:latin typeface="Arial" pitchFamily="34" charset="0"/>
        <a:ea typeface="宋体" pitchFamily="2" charset="-122"/>
        <a:cs typeface="+mn-cs"/>
      </a:defRPr>
    </a:lvl3pPr>
    <a:lvl4pPr marL="1028700" algn="l" rtl="0" fontAlgn="base">
      <a:spcBef>
        <a:spcPct val="0"/>
      </a:spcBef>
      <a:spcAft>
        <a:spcPct val="0"/>
      </a:spcAft>
      <a:defRPr kern="1200">
        <a:solidFill>
          <a:schemeClr val="tx1"/>
        </a:solidFill>
        <a:latin typeface="Arial" pitchFamily="34" charset="0"/>
        <a:ea typeface="宋体" pitchFamily="2" charset="-122"/>
        <a:cs typeface="+mn-cs"/>
      </a:defRPr>
    </a:lvl4pPr>
    <a:lvl5pPr marL="1371600" algn="l" rtl="0" fontAlgn="base">
      <a:spcBef>
        <a:spcPct val="0"/>
      </a:spcBef>
      <a:spcAft>
        <a:spcPct val="0"/>
      </a:spcAft>
      <a:defRPr kern="1200">
        <a:solidFill>
          <a:schemeClr val="tx1"/>
        </a:solidFill>
        <a:latin typeface="Arial" pitchFamily="34" charset="0"/>
        <a:ea typeface="宋体" pitchFamily="2" charset="-122"/>
        <a:cs typeface="+mn-cs"/>
      </a:defRPr>
    </a:lvl5pPr>
    <a:lvl6pPr marL="1714500" algn="l" defTabSz="685800" rtl="0" eaLnBrk="1" latinLnBrk="0" hangingPunct="1">
      <a:defRPr kern="1200">
        <a:solidFill>
          <a:schemeClr val="tx1"/>
        </a:solidFill>
        <a:latin typeface="Arial" pitchFamily="34" charset="0"/>
        <a:ea typeface="宋体" pitchFamily="2" charset="-122"/>
        <a:cs typeface="+mn-cs"/>
      </a:defRPr>
    </a:lvl6pPr>
    <a:lvl7pPr marL="2057400" algn="l" defTabSz="685800" rtl="0" eaLnBrk="1" latinLnBrk="0" hangingPunct="1">
      <a:defRPr kern="1200">
        <a:solidFill>
          <a:schemeClr val="tx1"/>
        </a:solidFill>
        <a:latin typeface="Arial" pitchFamily="34" charset="0"/>
        <a:ea typeface="宋体" pitchFamily="2" charset="-122"/>
        <a:cs typeface="+mn-cs"/>
      </a:defRPr>
    </a:lvl7pPr>
    <a:lvl8pPr marL="2400300" algn="l" defTabSz="685800" rtl="0" eaLnBrk="1" latinLnBrk="0" hangingPunct="1">
      <a:defRPr kern="1200">
        <a:solidFill>
          <a:schemeClr val="tx1"/>
        </a:solidFill>
        <a:latin typeface="Arial" pitchFamily="34" charset="0"/>
        <a:ea typeface="宋体" pitchFamily="2" charset="-122"/>
        <a:cs typeface="+mn-cs"/>
      </a:defRPr>
    </a:lvl8pPr>
    <a:lvl9pPr marL="2743200" algn="l" defTabSz="6858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8000"/>
    <a:srgbClr val="0000FF"/>
    <a:srgbClr val="663300"/>
    <a:srgbClr val="FF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A8FAA2-4A35-471E-B482-45771E273E15}" type="datetimeFigureOut">
              <a:rPr lang="zh-CN" altLang="en-US" smtClean="0"/>
              <a:t>2022/2/6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56F655-D031-4054-9369-9D95DF41FB99}" type="slidenum">
              <a:rPr lang="zh-CN" altLang="en-US" smtClean="0"/>
              <a:t>‹#›</a:t>
            </a:fld>
            <a:endParaRPr lang="zh-CN" altLang="en-US"/>
          </a:p>
        </p:txBody>
      </p:sp>
    </p:spTree>
    <p:extLst>
      <p:ext uri="{BB962C8B-B14F-4D97-AF65-F5344CB8AC3E}">
        <p14:creationId xmlns:p14="http://schemas.microsoft.com/office/powerpoint/2010/main" val="148256313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56F655-D031-4054-9369-9D95DF41FB99}" type="slidenum">
              <a:rPr lang="zh-CN" altLang="en-US" smtClean="0"/>
              <a:t>5</a:t>
            </a:fld>
            <a:endParaRPr lang="zh-CN" altLang="en-US"/>
          </a:p>
        </p:txBody>
      </p:sp>
    </p:spTree>
    <p:extLst>
      <p:ext uri="{BB962C8B-B14F-4D97-AF65-F5344CB8AC3E}">
        <p14:creationId xmlns:p14="http://schemas.microsoft.com/office/powerpoint/2010/main" val="4065890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156F655-D031-4054-9369-9D95DF41FB99}" type="slidenum">
              <a:rPr lang="zh-CN" altLang="en-US" smtClean="0"/>
              <a:t>13</a:t>
            </a:fld>
            <a:endParaRPr lang="zh-CN" altLang="en-US"/>
          </a:p>
        </p:txBody>
      </p:sp>
    </p:spTree>
    <p:extLst>
      <p:ext uri="{BB962C8B-B14F-4D97-AF65-F5344CB8AC3E}">
        <p14:creationId xmlns:p14="http://schemas.microsoft.com/office/powerpoint/2010/main" val="2613151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0738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lIns="68580" tIns="34290" rIns="68580" bIns="34290"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lIns="68580" tIns="34290" rIns="68580" bIns="34290"/>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046662C6-39C4-491B-A83C-8CE0CAE920BB}" type="slidenum">
              <a:rPr lang="en-US" altLang="en-US"/>
              <a:pPr/>
              <a:t>‹#›</a:t>
            </a:fld>
            <a:endParaRPr lang="en-US" altLang="en-US"/>
          </a:p>
        </p:txBody>
      </p:sp>
    </p:spTree>
    <p:extLst>
      <p:ext uri="{BB962C8B-B14F-4D97-AF65-F5344CB8AC3E}">
        <p14:creationId xmlns:p14="http://schemas.microsoft.com/office/powerpoint/2010/main" val="3790643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578F3743-3B0D-4916-901E-50FEC8E5D1D6}" type="slidenum">
              <a:rPr lang="en-US" altLang="en-US"/>
              <a:pPr/>
              <a:t>‹#›</a:t>
            </a:fld>
            <a:endParaRPr lang="en-US" altLang="en-US"/>
          </a:p>
        </p:txBody>
      </p:sp>
    </p:spTree>
    <p:extLst>
      <p:ext uri="{BB962C8B-B14F-4D97-AF65-F5344CB8AC3E}">
        <p14:creationId xmlns:p14="http://schemas.microsoft.com/office/powerpoint/2010/main" val="2190141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lIns="68580" tIns="34290" rIns="68580" bIns="34290"/>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53" y="273845"/>
            <a:ext cx="5800725" cy="4358879"/>
          </a:xfrm>
        </p:spPr>
        <p:txBody>
          <a:bodyPr vert="eaVert"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45BC722F-8AE9-4C72-8C56-3E03E649790E}" type="slidenum">
              <a:rPr lang="en-US" altLang="en-US"/>
              <a:pPr/>
              <a:t>‹#›</a:t>
            </a:fld>
            <a:endParaRPr lang="en-US" altLang="en-US"/>
          </a:p>
        </p:txBody>
      </p:sp>
    </p:spTree>
    <p:extLst>
      <p:ext uri="{BB962C8B-B14F-4D97-AF65-F5344CB8AC3E}">
        <p14:creationId xmlns:p14="http://schemas.microsoft.com/office/powerpoint/2010/main" val="1433905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0B50CD1B-ED66-4F8A-8193-FDFF19DD2187}" type="slidenum">
              <a:rPr lang="en-US" altLang="en-US"/>
              <a:pPr/>
              <a:t>‹#›</a:t>
            </a:fld>
            <a:endParaRPr lang="en-US" altLang="en-US"/>
          </a:p>
        </p:txBody>
      </p:sp>
    </p:spTree>
    <p:extLst>
      <p:ext uri="{BB962C8B-B14F-4D97-AF65-F5344CB8AC3E}">
        <p14:creationId xmlns:p14="http://schemas.microsoft.com/office/powerpoint/2010/main" val="10727551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0FC439EA-B96D-467B-9FCC-920B3109C905}" type="slidenum">
              <a:rPr lang="en-US" altLang="en-US"/>
              <a:pPr/>
              <a:t>‹#›</a:t>
            </a:fld>
            <a:endParaRPr lang="en-US" altLang="en-US"/>
          </a:p>
        </p:txBody>
      </p:sp>
    </p:spTree>
    <p:extLst>
      <p:ext uri="{BB962C8B-B14F-4D97-AF65-F5344CB8AC3E}">
        <p14:creationId xmlns:p14="http://schemas.microsoft.com/office/powerpoint/2010/main" val="252492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4466C37F-D65B-4CDC-8E79-90ABEF53DBF9}" type="slidenum">
              <a:rPr lang="en-US" altLang="en-US"/>
              <a:pPr/>
              <a:t>‹#›</a:t>
            </a:fld>
            <a:endParaRPr lang="en-US" altLang="en-US"/>
          </a:p>
        </p:txBody>
      </p:sp>
    </p:spTree>
    <p:extLst>
      <p:ext uri="{BB962C8B-B14F-4D97-AF65-F5344CB8AC3E}">
        <p14:creationId xmlns:p14="http://schemas.microsoft.com/office/powerpoint/2010/main" val="2463446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4317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8311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1040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90700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218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50DC3EB4-C3E8-4895-B1D8-8C700634D0D8}" type="slidenum">
              <a:rPr lang="en-US" altLang="en-US"/>
              <a:pPr/>
              <a:t>‹#›</a:t>
            </a:fld>
            <a:endParaRPr lang="en-US" altLang="en-US"/>
          </a:p>
        </p:txBody>
      </p:sp>
    </p:spTree>
    <p:extLst>
      <p:ext uri="{BB962C8B-B14F-4D97-AF65-F5344CB8AC3E}">
        <p14:creationId xmlns:p14="http://schemas.microsoft.com/office/powerpoint/2010/main" val="21320999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2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2096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56558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243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55420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9260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90" y="1282309"/>
            <a:ext cx="7886700" cy="2139553"/>
          </a:xfrm>
        </p:spPr>
        <p:txBody>
          <a:bodyPr lIns="68580" tIns="34290" rIns="68580" bIns="34290"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90" y="3442102"/>
            <a:ext cx="7886700" cy="1125140"/>
          </a:xfrm>
        </p:spPr>
        <p:txBody>
          <a:bodyPr lIns="68580" tIns="34290" rIns="68580" bIns="34290"/>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E2BEDB7D-BE41-42F0-82A1-EFDE88781D29}" type="slidenum">
              <a:rPr lang="en-US" altLang="en-US"/>
              <a:pPr/>
              <a:t>‹#›</a:t>
            </a:fld>
            <a:endParaRPr lang="en-US"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2224924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FACB5CE0-C30C-4126-9B1B-411CD0EBA88D}" type="slidenum">
              <a:rPr lang="en-US" altLang="en-US"/>
              <a:pPr/>
              <a:t>‹#›</a:t>
            </a:fld>
            <a:endParaRPr lang="en-US" altLang="en-US"/>
          </a:p>
        </p:txBody>
      </p:sp>
    </p:spTree>
    <p:extLst>
      <p:ext uri="{BB962C8B-B14F-4D97-AF65-F5344CB8AC3E}">
        <p14:creationId xmlns:p14="http://schemas.microsoft.com/office/powerpoint/2010/main" val="381415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2" y="273847"/>
            <a:ext cx="7886700" cy="994172"/>
          </a:xfrm>
        </p:spPr>
        <p:txBody>
          <a:bodyPr lIns="68580" tIns="34290" rIns="68580" bIns="34290"/>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5" y="1260872"/>
            <a:ext cx="3868341" cy="617934"/>
          </a:xfr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5" y="1878806"/>
            <a:ext cx="3868341" cy="2763441"/>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4" y="1260872"/>
            <a:ext cx="3887391" cy="617934"/>
          </a:xfr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4" y="1878806"/>
            <a:ext cx="3887391" cy="2763441"/>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fld id="{9E7940BB-465A-4907-A304-5373F7AF208F}" type="slidenum">
              <a:rPr lang="en-US" altLang="en-US"/>
              <a:pPr/>
              <a:t>‹#›</a:t>
            </a:fld>
            <a:endParaRPr lang="en-US" altLang="en-US"/>
          </a:p>
        </p:txBody>
      </p:sp>
    </p:spTree>
    <p:extLst>
      <p:ext uri="{BB962C8B-B14F-4D97-AF65-F5344CB8AC3E}">
        <p14:creationId xmlns:p14="http://schemas.microsoft.com/office/powerpoint/2010/main" val="974539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fld id="{91E7E8DC-97DD-4DC7-9C89-B27D9E6CCB1E}" type="slidenum">
              <a:rPr lang="en-US" altLang="en-US"/>
              <a:pPr/>
              <a:t>‹#›</a:t>
            </a:fld>
            <a:endParaRPr lang="en-US" altLang="en-US"/>
          </a:p>
        </p:txBody>
      </p:sp>
    </p:spTree>
    <p:extLst>
      <p:ext uri="{BB962C8B-B14F-4D97-AF65-F5344CB8AC3E}">
        <p14:creationId xmlns:p14="http://schemas.microsoft.com/office/powerpoint/2010/main" val="2588194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C1E8DBD4-F592-41FC-8EA0-3B6D5D5D7FB1}" type="slidenum">
              <a:rPr lang="en-US" altLang="en-US"/>
              <a:pPr/>
              <a:t>‹#›</a:t>
            </a:fld>
            <a:endParaRPr lang="en-US" altLang="en-US"/>
          </a:p>
        </p:txBody>
      </p:sp>
    </p:spTree>
    <p:extLst>
      <p:ext uri="{BB962C8B-B14F-4D97-AF65-F5344CB8AC3E}">
        <p14:creationId xmlns:p14="http://schemas.microsoft.com/office/powerpoint/2010/main" val="621831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2" y="342900"/>
            <a:ext cx="2949178" cy="1200150"/>
          </a:xfrm>
        </p:spPr>
        <p:txBody>
          <a:bodyPr lIns="68580" tIns="34290" rIns="68580" bIns="34290"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2"/>
            <a:ext cx="4629150" cy="3655219"/>
          </a:xfr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2" y="1543051"/>
            <a:ext cx="2949178" cy="2858691"/>
          </a:xfr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B0EE388A-FD65-4AE5-A50E-B859B60252BF}" type="slidenum">
              <a:rPr lang="en-US" altLang="en-US"/>
              <a:pPr/>
              <a:t>‹#›</a:t>
            </a:fld>
            <a:endParaRPr lang="en-US" altLang="en-US"/>
          </a:p>
        </p:txBody>
      </p:sp>
    </p:spTree>
    <p:extLst>
      <p:ext uri="{BB962C8B-B14F-4D97-AF65-F5344CB8AC3E}">
        <p14:creationId xmlns:p14="http://schemas.microsoft.com/office/powerpoint/2010/main" val="1683843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2" y="342900"/>
            <a:ext cx="2949178" cy="1200150"/>
          </a:xfrm>
        </p:spPr>
        <p:txBody>
          <a:bodyPr lIns="68580" tIns="34290" rIns="68580" bIns="34290"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2"/>
            <a:ext cx="4629150" cy="3655219"/>
          </a:xfrm>
        </p:spPr>
        <p:txBody>
          <a:bodyPr vert="horz" wrap="square" lIns="68580" tIns="34290" rIns="68580" bIns="34290" numCol="1" rtlCol="0" anchor="t" anchorCtr="0" compatLnSpc="1">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2" y="1543051"/>
            <a:ext cx="2949178" cy="2858691"/>
          </a:xfr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632A23A0-0ED6-40C5-B911-1292E739828E}" type="slidenum">
              <a:rPr lang="en-US" altLang="en-US"/>
              <a:pPr/>
              <a:t>‹#›</a:t>
            </a:fld>
            <a:endParaRPr lang="en-US" altLang="en-US"/>
          </a:p>
        </p:txBody>
      </p:sp>
    </p:spTree>
    <p:extLst>
      <p:ext uri="{BB962C8B-B14F-4D97-AF65-F5344CB8AC3E}">
        <p14:creationId xmlns:p14="http://schemas.microsoft.com/office/powerpoint/2010/main" val="3921299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28732" y="4767264"/>
            <a:ext cx="2057668"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9347" y="4767264"/>
            <a:ext cx="3085311"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600" y="4767264"/>
            <a:ext cx="2057668" cy="273844"/>
          </a:xfrm>
          <a:prstGeom prst="rect">
            <a:avLst/>
          </a:prstGeom>
        </p:spPr>
        <p:txBody>
          <a:bodyPr vert="horz" wrap="square" lIns="68580" tIns="34290" rIns="68580" bIns="34290" numCol="1" anchor="ctr" anchorCtr="0" compatLnSpc="1">
            <a:prstTxWarp prst="textNoShape">
              <a:avLst/>
            </a:prstTxWarp>
          </a:bodyPr>
          <a:lstStyle>
            <a:lvl1pPr algn="r">
              <a:defRPr sz="900">
                <a:solidFill>
                  <a:srgbClr val="898989"/>
                </a:solidFill>
              </a:defRPr>
            </a:lvl1pPr>
          </a:lstStyle>
          <a:p>
            <a:fld id="{C4730411-7FEE-4DCC-AC1F-F60E7FE652F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47" r:id="rId1"/>
    <p:sldLayoutId id="2147483746" r:id="rId2"/>
    <p:sldLayoutId id="2147483745" r:id="rId3"/>
    <p:sldLayoutId id="2147483744" r:id="rId4"/>
    <p:sldLayoutId id="2147483743" r:id="rId5"/>
    <p:sldLayoutId id="2147483742" r:id="rId6"/>
    <p:sldLayoutId id="2147483741" r:id="rId7"/>
    <p:sldLayoutId id="2147483740" r:id="rId8"/>
    <p:sldLayoutId id="2147483739" r:id="rId9"/>
    <p:sldLayoutId id="2147483738" r:id="rId10"/>
    <p:sldLayoutId id="2147483737" r:id="rId11"/>
    <p:sldLayoutId id="2147483748" r:id="rId12"/>
    <p:sldLayoutId id="2147483749" r:id="rId13"/>
    <p:sldLayoutId id="2147483750" r:id="rId14"/>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58126292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文本占位符 5"/>
          <p:cNvSpPr txBox="1">
            <a:spLocks noChangeArrowheads="1"/>
          </p:cNvSpPr>
          <p:nvPr/>
        </p:nvSpPr>
        <p:spPr bwMode="auto">
          <a:xfrm>
            <a:off x="6730475" y="2369765"/>
            <a:ext cx="113362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buFont typeface="Arial" pitchFamily="34" charset="0"/>
              <a:buNone/>
            </a:pPr>
            <a:r>
              <a:rPr lang="zh-CN" altLang="en-US" sz="2400" b="1" dirty="0">
                <a:solidFill>
                  <a:srgbClr val="008651"/>
                </a:solidFill>
                <a:latin typeface="微软雅黑" pitchFamily="34" charset="-122"/>
                <a:ea typeface="微软雅黑" pitchFamily="34" charset="-122"/>
                <a:sym typeface="微软雅黑" pitchFamily="34" charset="-122"/>
              </a:rPr>
              <a:t>李商隐</a:t>
            </a:r>
          </a:p>
        </p:txBody>
      </p:sp>
      <p:sp>
        <p:nvSpPr>
          <p:cNvPr id="5122" name="文本占位符 5"/>
          <p:cNvSpPr txBox="1">
            <a:spLocks noChangeArrowheads="1"/>
          </p:cNvSpPr>
          <p:nvPr/>
        </p:nvSpPr>
        <p:spPr bwMode="auto">
          <a:xfrm>
            <a:off x="6594725" y="1186364"/>
            <a:ext cx="140512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buFont typeface="Arial" pitchFamily="34" charset="0"/>
              <a:buNone/>
            </a:pPr>
            <a:r>
              <a:rPr lang="zh-CN" altLang="en-US" sz="4100" b="1" dirty="0">
                <a:solidFill>
                  <a:srgbClr val="008651"/>
                </a:solidFill>
                <a:latin typeface="微软雅黑" pitchFamily="34" charset="-122"/>
                <a:ea typeface="微软雅黑" pitchFamily="34" charset="-122"/>
                <a:sym typeface="微软雅黑" pitchFamily="34" charset="-122"/>
              </a:rPr>
              <a:t>无 题</a:t>
            </a:r>
          </a:p>
        </p:txBody>
      </p:sp>
      <p:sp>
        <p:nvSpPr>
          <p:cNvPr id="5123" name="文本占位符 5"/>
          <p:cNvSpPr txBox="1">
            <a:spLocks noChangeArrowheads="1"/>
          </p:cNvSpPr>
          <p:nvPr/>
        </p:nvSpPr>
        <p:spPr bwMode="auto">
          <a:xfrm>
            <a:off x="6189861" y="3165602"/>
            <a:ext cx="2214851" cy="31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buFont typeface="Arial" pitchFamily="34" charset="0"/>
              <a:buNone/>
            </a:pPr>
            <a:r>
              <a:rPr lang="zh-CN" altLang="en-US" b="1" dirty="0">
                <a:solidFill>
                  <a:srgbClr val="008651"/>
                </a:solidFill>
                <a:latin typeface="微软雅黑" pitchFamily="34" charset="-122"/>
                <a:ea typeface="微软雅黑" pitchFamily="34" charset="-122"/>
                <a:sym typeface="微软雅黑" pitchFamily="34" charset="-122"/>
              </a:rPr>
              <a:t>语文部编版九年级上</a:t>
            </a:r>
          </a:p>
        </p:txBody>
      </p:sp>
      <p:pic>
        <p:nvPicPr>
          <p:cNvPr id="5124" name="Picture 7" descr="http://5b0988e595225.cdn.sohucs.com/images/20190417/60e869823f174243b8849c103b82f170.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8070"/>
            <a:ext cx="5572850" cy="399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0" y="4366072"/>
            <a:ext cx="9144000" cy="352725"/>
          </a:xfrm>
          <a:prstGeom prst="rect">
            <a:avLst/>
          </a:prstGeom>
        </p:spPr>
        <p:txBody>
          <a:bodyPr wrap="square" lIns="68580" tIns="34290" rIns="68580" bIns="34290">
            <a:spAutoFit/>
          </a:bodyPr>
          <a:lstStyle/>
          <a:p>
            <a:pPr marL="257175" indent="-257175" algn="ctr">
              <a:lnSpc>
                <a:spcPct val="110000"/>
              </a:lnSpc>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1"/>
          <p:cNvSpPr txBox="1">
            <a:spLocks noChangeArrowheads="1"/>
          </p:cNvSpPr>
          <p:nvPr/>
        </p:nvSpPr>
        <p:spPr bwMode="auto">
          <a:xfrm>
            <a:off x="3761675" y="1168005"/>
            <a:ext cx="5003658"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b="1" dirty="0">
                <a:latin typeface="微软雅黑" pitchFamily="34" charset="-122"/>
                <a:ea typeface="微软雅黑" pitchFamily="34" charset="-122"/>
              </a:rPr>
              <a:t>1.从诗的第一句，可以看出诗歌写的是什么时候的场景？</a:t>
            </a:r>
          </a:p>
          <a:p>
            <a:pPr>
              <a:lnSpc>
                <a:spcPct val="150000"/>
              </a:lnSpc>
            </a:pPr>
            <a:r>
              <a:rPr lang="zh-CN" altLang="en-US" sz="2100" b="1" dirty="0">
                <a:latin typeface="微软雅黑" pitchFamily="34" charset="-122"/>
                <a:ea typeface="微软雅黑" pitchFamily="34" charset="-122"/>
              </a:rPr>
              <a:t>明确：</a:t>
            </a:r>
            <a:r>
              <a:rPr lang="zh-CN" altLang="en-US" sz="2100" b="1" dirty="0">
                <a:solidFill>
                  <a:srgbClr val="008000"/>
                </a:solidFill>
                <a:latin typeface="微软雅黑" pitchFamily="34" charset="-122"/>
                <a:ea typeface="微软雅黑" pitchFamily="34" charset="-122"/>
              </a:rPr>
              <a:t>离别的场景。</a:t>
            </a:r>
          </a:p>
          <a:p>
            <a:pPr>
              <a:lnSpc>
                <a:spcPct val="150000"/>
              </a:lnSpc>
            </a:pPr>
            <a:r>
              <a:rPr lang="zh-CN" altLang="en-US" sz="2100" b="1" dirty="0">
                <a:latin typeface="微软雅黑" pitchFamily="34" charset="-122"/>
                <a:ea typeface="微软雅黑" pitchFamily="34" charset="-122"/>
              </a:rPr>
              <a:t>2.离别的双方心情怎样？</a:t>
            </a:r>
          </a:p>
          <a:p>
            <a:pPr>
              <a:lnSpc>
                <a:spcPct val="150000"/>
              </a:lnSpc>
            </a:pPr>
            <a:r>
              <a:rPr lang="zh-CN" altLang="en-US" sz="2100" b="1" dirty="0">
                <a:latin typeface="微软雅黑" pitchFamily="34" charset="-122"/>
                <a:ea typeface="微软雅黑" pitchFamily="34" charset="-122"/>
              </a:rPr>
              <a:t>明确：</a:t>
            </a:r>
            <a:r>
              <a:rPr lang="zh-CN" altLang="en-US" sz="2100" b="1" dirty="0">
                <a:solidFill>
                  <a:srgbClr val="008000"/>
                </a:solidFill>
                <a:latin typeface="微软雅黑" pitchFamily="34" charset="-122"/>
                <a:ea typeface="微软雅黑" pitchFamily="34" charset="-122"/>
              </a:rPr>
              <a:t>心情痛苦不堪。这一点从两个“难”字可以看出。</a:t>
            </a:r>
          </a:p>
        </p:txBody>
      </p:sp>
      <p:sp>
        <p:nvSpPr>
          <p:cNvPr id="4" name="矩形 3"/>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15363"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4" descr="http://dingyue.nosdn.127.net/ofF9gSfP5KbKAzB546IGgzWJReBOKmjTeM5gKEXHa=inc152466102936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255" y="1113236"/>
            <a:ext cx="3291316" cy="2430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圆角矩形 6"/>
          <p:cNvSpPr/>
          <p:nvPr/>
        </p:nvSpPr>
        <p:spPr>
          <a:xfrm>
            <a:off x="3708091" y="2193132"/>
            <a:ext cx="5131071" cy="1890713"/>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19457">
                                            <p:txEl>
                                              <p:pRg st="1" end="1"/>
                                            </p:txEl>
                                          </p:spTgt>
                                        </p:tgtEl>
                                        <p:attrNameLst>
                                          <p:attrName>style.visibility</p:attrName>
                                        </p:attrNameLst>
                                      </p:cBhvr>
                                      <p:to>
                                        <p:strVal val="visible"/>
                                      </p:to>
                                    </p:set>
                                    <p:anim calcmode="lin" valueType="num">
                                      <p:cBhvr additive="base">
                                        <p:cTn id="15" dur="500" fill="hold"/>
                                        <p:tgtEl>
                                          <p:spTgt spid="1945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945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19457">
                                            <p:txEl>
                                              <p:pRg st="2" end="2"/>
                                            </p:txEl>
                                          </p:spTgt>
                                        </p:tgtEl>
                                        <p:attrNameLst>
                                          <p:attrName>style.visibility</p:attrName>
                                        </p:attrNameLst>
                                      </p:cBhvr>
                                      <p:to>
                                        <p:strVal val="visible"/>
                                      </p:to>
                                    </p:set>
                                    <p:anim calcmode="lin" valueType="num">
                                      <p:cBhvr additive="base">
                                        <p:cTn id="21" dur="500" fill="hold"/>
                                        <p:tgtEl>
                                          <p:spTgt spid="1945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945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19457">
                                            <p:txEl>
                                              <p:pRg st="3" end="3"/>
                                            </p:txEl>
                                          </p:spTgt>
                                        </p:tgtEl>
                                        <p:attrNameLst>
                                          <p:attrName>style.visibility</p:attrName>
                                        </p:attrNameLst>
                                      </p:cBhvr>
                                      <p:to>
                                        <p:strVal val="visible"/>
                                      </p:to>
                                    </p:set>
                                    <p:animEffect transition="in" filter="diamond(in)">
                                      <p:cBhvr>
                                        <p:cTn id="27" dur="2000"/>
                                        <p:tgtEl>
                                          <p:spTgt spid="19457">
                                            <p:txEl>
                                              <p:pRg st="3" end="3"/>
                                            </p:txEl>
                                          </p:spTgt>
                                        </p:tgtEl>
                                      </p:cBhvr>
                                    </p:animEffect>
                                  </p:childTnLst>
                                </p:cTn>
                              </p:par>
                            </p:childTnLst>
                          </p:cTn>
                        </p:par>
                        <p:par>
                          <p:cTn id="28" fill="hold" nodeType="afterGroup">
                            <p:stCondLst>
                              <p:cond delay="2000"/>
                            </p:stCondLst>
                            <p:childTnLst>
                              <p:par>
                                <p:cTn id="29" presetID="21"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4)">
                                      <p:cBhvr>
                                        <p:cTn id="3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1"/>
          <p:cNvSpPr txBox="1">
            <a:spLocks noChangeArrowheads="1"/>
          </p:cNvSpPr>
          <p:nvPr/>
        </p:nvSpPr>
        <p:spPr bwMode="auto">
          <a:xfrm>
            <a:off x="358425" y="1113236"/>
            <a:ext cx="5077486"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3.如何理解这两个“难”字的作用？</a:t>
            </a:r>
          </a:p>
          <a:p>
            <a:pPr>
              <a:lnSpc>
                <a:spcPct val="150000"/>
              </a:lnSpc>
            </a:pPr>
            <a:r>
              <a:rPr lang="zh-CN" altLang="en-US" b="1" dirty="0">
                <a:solidFill>
                  <a:srgbClr val="663300"/>
                </a:solidFill>
                <a:latin typeface="微软雅黑" pitchFamily="34" charset="-122"/>
                <a:ea typeface="微软雅黑" pitchFamily="34" charset="-122"/>
              </a:rPr>
              <a:t>明确：相见时难别亦难说明两个有情人难得相见一回。两个“难”字总括了被阻隔、受摧残的爱情历程，奠定了全诗深沉、缠绵、无望的悲剧基调，有总领全篇的作用。</a:t>
            </a:r>
            <a:endParaRPr lang="en-US" altLang="zh-CN" b="1" dirty="0">
              <a:solidFill>
                <a:srgbClr val="663300"/>
              </a:solidFill>
              <a:latin typeface="微软雅黑" pitchFamily="34" charset="-122"/>
              <a:ea typeface="微软雅黑" pitchFamily="34" charset="-122"/>
            </a:endParaRPr>
          </a:p>
          <a:p>
            <a:pPr>
              <a:lnSpc>
                <a:spcPct val="150000"/>
              </a:lnSpc>
            </a:pPr>
            <a:r>
              <a:rPr lang="en-US" altLang="zh-CN" b="1" dirty="0">
                <a:solidFill>
                  <a:srgbClr val="008000"/>
                </a:solidFill>
                <a:latin typeface="微软雅黑" pitchFamily="34" charset="-122"/>
                <a:ea typeface="微软雅黑" pitchFamily="34" charset="-122"/>
              </a:rPr>
              <a:t>    </a:t>
            </a:r>
            <a:r>
              <a:rPr lang="zh-CN" altLang="en-US" b="1" dirty="0">
                <a:solidFill>
                  <a:srgbClr val="008000"/>
                </a:solidFill>
                <a:latin typeface="微软雅黑" pitchFamily="34" charset="-122"/>
                <a:ea typeface="微软雅黑" pitchFamily="34" charset="-122"/>
              </a:rPr>
              <a:t>第一个难是困难，第二个难是难受，两个难字，凸显两人情深意重。两个难字表面似同，义实有别，而其艺术效果却着重加强了别难的沉重力量。</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16387"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p2.qhimgs4.com/t01aa91dad5367fc1f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9805" y="2085976"/>
            <a:ext cx="3167475"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4"/>
          <p:cNvSpPr>
            <a:spLocks noChangeArrowheads="1"/>
          </p:cNvSpPr>
          <p:nvPr/>
        </p:nvSpPr>
        <p:spPr bwMode="auto">
          <a:xfrm>
            <a:off x="304842" y="1600201"/>
            <a:ext cx="5131071" cy="2915841"/>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20481">
                                            <p:txEl>
                                              <p:pRg st="1" end="1"/>
                                            </p:txEl>
                                          </p:spTgt>
                                        </p:tgtEl>
                                        <p:attrNameLst>
                                          <p:attrName>style.visibility</p:attrName>
                                        </p:attrNameLst>
                                      </p:cBhvr>
                                      <p:to>
                                        <p:strVal val="visible"/>
                                      </p:to>
                                    </p:set>
                                    <p:animEffect transition="in" filter="diamond(in)">
                                      <p:cBhvr>
                                        <p:cTn id="15" dur="2000"/>
                                        <p:tgtEl>
                                          <p:spTgt spid="20481">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0" presetClass="entr" presetSubtype="0" fill="hold" nodeType="clickEffect">
                                  <p:stCondLst>
                                    <p:cond delay="0"/>
                                  </p:stCondLst>
                                  <p:childTnLst>
                                    <p:set>
                                      <p:cBhvr>
                                        <p:cTn id="19" dur="1" fill="hold">
                                          <p:stCondLst>
                                            <p:cond delay="0"/>
                                          </p:stCondLst>
                                        </p:cTn>
                                        <p:tgtEl>
                                          <p:spTgt spid="20481">
                                            <p:txEl>
                                              <p:pRg st="2" end="2"/>
                                            </p:txEl>
                                          </p:spTgt>
                                        </p:tgtEl>
                                        <p:attrNameLst>
                                          <p:attrName>style.visibility</p:attrName>
                                        </p:attrNameLst>
                                      </p:cBhvr>
                                      <p:to>
                                        <p:strVal val="visible"/>
                                      </p:to>
                                    </p:set>
                                    <p:animEffect transition="in" filter="wedge">
                                      <p:cBhvr>
                                        <p:cTn id="20" dur="2000"/>
                                        <p:tgtEl>
                                          <p:spTgt spid="20481">
                                            <p:txEl>
                                              <p:pRg st="2" end="2"/>
                                            </p:txEl>
                                          </p:spTgt>
                                        </p:tgtEl>
                                      </p:cBhvr>
                                    </p:animEffect>
                                  </p:childTnLst>
                                </p:cTn>
                              </p:par>
                            </p:childTnLst>
                          </p:cTn>
                        </p:par>
                        <p:par>
                          <p:cTn id="21" fill="hold" nodeType="afterGroup">
                            <p:stCondLst>
                              <p:cond delay="2000"/>
                            </p:stCondLst>
                            <p:childTnLst>
                              <p:par>
                                <p:cTn id="22" presetID="21"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4)">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358425" y="1600200"/>
            <a:ext cx="8427150" cy="2483644"/>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21505" name="文本框 1"/>
          <p:cNvSpPr txBox="1">
            <a:spLocks noChangeArrowheads="1"/>
          </p:cNvSpPr>
          <p:nvPr/>
        </p:nvSpPr>
        <p:spPr bwMode="auto">
          <a:xfrm>
            <a:off x="466788" y="1113235"/>
            <a:ext cx="8318789"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4.如何理解“春蚕到死丝方尽，蜡炬成灰泪始干”这两句诗？</a:t>
            </a:r>
          </a:p>
          <a:p>
            <a:pPr>
              <a:lnSpc>
                <a:spcPct val="150000"/>
              </a:lnSpc>
            </a:pPr>
            <a:r>
              <a:rPr lang="zh-CN" altLang="en-US" b="1" dirty="0">
                <a:latin typeface="微软雅黑" pitchFamily="34" charset="-122"/>
                <a:ea typeface="微软雅黑" pitchFamily="34" charset="-122"/>
              </a:rPr>
              <a:t>明确：</a:t>
            </a:r>
            <a:r>
              <a:rPr lang="zh-CN" altLang="en-US" b="1" dirty="0">
                <a:solidFill>
                  <a:srgbClr val="663300"/>
                </a:solidFill>
                <a:latin typeface="微软雅黑" pitchFamily="34" charset="-122"/>
                <a:ea typeface="微软雅黑" pitchFamily="34" charset="-122"/>
              </a:rPr>
              <a:t>是全诗的千古名句。“丝”和“相思”的“思”是同音字，谐音双关，泪也因思而落。首先以蚕丝象征情思，又以蚕死丝尽，表达对爱情的执著到死方休。诗人又以蜡炬燃烧来比喻自己的爱情之泪。表现了诗人执著而又无望的的情感。托物言志的表现手法。</a:t>
            </a:r>
          </a:p>
          <a:p>
            <a:pPr>
              <a:lnSpc>
                <a:spcPct val="150000"/>
              </a:lnSpc>
            </a:pPr>
            <a:r>
              <a:rPr lang="zh-CN" altLang="en-US" b="1" dirty="0">
                <a:latin typeface="微软雅黑" pitchFamily="34" charset="-122"/>
                <a:ea typeface="微软雅黑" pitchFamily="34" charset="-122"/>
              </a:rPr>
              <a:t>原意：</a:t>
            </a:r>
            <a:r>
              <a:rPr lang="zh-CN" altLang="en-US" b="1" dirty="0">
                <a:solidFill>
                  <a:srgbClr val="008000"/>
                </a:solidFill>
                <a:latin typeface="微软雅黑" pitchFamily="34" charset="-122"/>
                <a:ea typeface="微软雅黑" pitchFamily="34" charset="-122"/>
              </a:rPr>
              <a:t>比喻恋人别后相思之苦。</a:t>
            </a:r>
          </a:p>
          <a:p>
            <a:pPr>
              <a:lnSpc>
                <a:spcPct val="150000"/>
              </a:lnSpc>
            </a:pPr>
            <a:r>
              <a:rPr lang="zh-CN" altLang="en-US" b="1" dirty="0">
                <a:latin typeface="微软雅黑" pitchFamily="34" charset="-122"/>
                <a:ea typeface="微软雅黑" pitchFamily="34" charset="-122"/>
              </a:rPr>
              <a:t>新意：</a:t>
            </a:r>
            <a:r>
              <a:rPr lang="zh-CN" altLang="en-US" b="1" dirty="0">
                <a:solidFill>
                  <a:srgbClr val="0000FF"/>
                </a:solidFill>
                <a:latin typeface="微软雅黑" pitchFamily="34" charset="-122"/>
                <a:ea typeface="微软雅黑" pitchFamily="34" charset="-122"/>
              </a:rPr>
              <a:t>比喻人们为某种理想而执着追求。</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17412"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3" descr="http://dingyue.nosdn.127.net/AbxfCEC5apiYeGxi5Q7RsqA6RXyOSYhTubI4pa1PSn0h9150528913720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26181" y="2787254"/>
            <a:ext cx="3456834" cy="214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1505">
                                            <p:txEl>
                                              <p:pRg st="1" end="1"/>
                                            </p:txEl>
                                          </p:spTgt>
                                        </p:tgtEl>
                                        <p:attrNameLst>
                                          <p:attrName>style.visibility</p:attrName>
                                        </p:attrNameLst>
                                      </p:cBhvr>
                                      <p:to>
                                        <p:strVal val="visible"/>
                                      </p:to>
                                    </p:set>
                                    <p:animEffect transition="in" filter="diamond(in)">
                                      <p:cBhvr>
                                        <p:cTn id="7" dur="2000"/>
                                        <p:tgtEl>
                                          <p:spTgt spid="2150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9" presetClass="entr" presetSubtype="0" fill="hold" nodeType="clickEffect">
                                  <p:stCondLst>
                                    <p:cond delay="0"/>
                                  </p:stCondLst>
                                  <p:childTnLst>
                                    <p:set>
                                      <p:cBhvr>
                                        <p:cTn id="11" dur="1" fill="hold">
                                          <p:stCondLst>
                                            <p:cond delay="0"/>
                                          </p:stCondLst>
                                        </p:cTn>
                                        <p:tgtEl>
                                          <p:spTgt spid="21505">
                                            <p:txEl>
                                              <p:pRg st="2" end="2"/>
                                            </p:txEl>
                                          </p:spTgt>
                                        </p:tgtEl>
                                        <p:attrNameLst>
                                          <p:attrName>style.visibility</p:attrName>
                                        </p:attrNameLst>
                                      </p:cBhvr>
                                      <p:to>
                                        <p:strVal val="visible"/>
                                      </p:to>
                                    </p:set>
                                    <p:anim calcmode="lin" valueType="num">
                                      <p:cBhvr>
                                        <p:cTn id="12" dur="1000" fill="hold"/>
                                        <p:tgtEl>
                                          <p:spTgt spid="21505">
                                            <p:txEl>
                                              <p:pRg st="2" end="2"/>
                                            </p:txEl>
                                          </p:spTgt>
                                        </p:tgtEl>
                                        <p:attrNameLst>
                                          <p:attrName>ppt_x</p:attrName>
                                        </p:attrNameLst>
                                      </p:cBhvr>
                                      <p:tavLst>
                                        <p:tav tm="0">
                                          <p:val>
                                            <p:strVal val="#ppt_x-.2"/>
                                          </p:val>
                                        </p:tav>
                                        <p:tav tm="100000">
                                          <p:val>
                                            <p:strVal val="#ppt_x"/>
                                          </p:val>
                                        </p:tav>
                                      </p:tavLst>
                                    </p:anim>
                                    <p:anim calcmode="lin" valueType="num">
                                      <p:cBhvr>
                                        <p:cTn id="13" dur="1000" fill="hold"/>
                                        <p:tgtEl>
                                          <p:spTgt spid="2150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1505">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1505">
                                            <p:txEl>
                                              <p:pRg st="3" end="3"/>
                                            </p:txEl>
                                          </p:spTgt>
                                        </p:tgtEl>
                                        <p:attrNameLst>
                                          <p:attrName>style.visibility</p:attrName>
                                        </p:attrNameLst>
                                      </p:cBhvr>
                                      <p:to>
                                        <p:strVal val="visible"/>
                                      </p:to>
                                    </p:set>
                                    <p:anim calcmode="lin" valueType="num">
                                      <p:cBhvr additive="base">
                                        <p:cTn id="19" dur="500" fill="hold"/>
                                        <p:tgtEl>
                                          <p:spTgt spid="2150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5">
                                            <p:txEl>
                                              <p:pRg st="3" end="3"/>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21"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4)">
                                      <p:cBhvr>
                                        <p:cTn id="24" dur="2000"/>
                                        <p:tgtEl>
                                          <p:spTgt spid="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1" presetClass="entr" presetSubtype="0" fill="hold" nodeType="clickEffect">
                                  <p:stCondLst>
                                    <p:cond delay="0"/>
                                  </p:stCondLst>
                                  <p:iterate type="lt">
                                    <p:tmPct val="5000"/>
                                  </p:iterate>
                                  <p:childTnLst>
                                    <p:set>
                                      <p:cBhvr>
                                        <p:cTn id="28" dur="1" fill="hold">
                                          <p:stCondLst>
                                            <p:cond delay="0"/>
                                          </p:stCondLst>
                                        </p:cTn>
                                        <p:tgtEl>
                                          <p:spTgt spid="21507"/>
                                        </p:tgtEl>
                                        <p:attrNameLst>
                                          <p:attrName>style.visibility</p:attrName>
                                        </p:attrNameLst>
                                      </p:cBhvr>
                                      <p:to>
                                        <p:strVal val="visible"/>
                                      </p:to>
                                    </p:set>
                                    <p:anim calcmode="lin" valueType="num">
                                      <p:cBhvr>
                                        <p:cTn id="29" dur="1000" fill="hold"/>
                                        <p:tgtEl>
                                          <p:spTgt spid="21507"/>
                                        </p:tgtEl>
                                        <p:attrNameLst>
                                          <p:attrName>ppt_w</p:attrName>
                                        </p:attrNameLst>
                                      </p:cBhvr>
                                      <p:tavLst>
                                        <p:tav tm="0">
                                          <p:val>
                                            <p:fltVal val="0"/>
                                          </p:val>
                                        </p:tav>
                                        <p:tav tm="100000">
                                          <p:val>
                                            <p:strVal val="#ppt_w"/>
                                          </p:val>
                                        </p:tav>
                                      </p:tavLst>
                                    </p:anim>
                                    <p:anim calcmode="lin" valueType="num">
                                      <p:cBhvr>
                                        <p:cTn id="30" dur="1000" fill="hold"/>
                                        <p:tgtEl>
                                          <p:spTgt spid="21507"/>
                                        </p:tgtEl>
                                        <p:attrNameLst>
                                          <p:attrName>ppt_h</p:attrName>
                                        </p:attrNameLst>
                                      </p:cBhvr>
                                      <p:tavLst>
                                        <p:tav tm="0">
                                          <p:val>
                                            <p:fltVal val="0"/>
                                          </p:val>
                                        </p:tav>
                                        <p:tav tm="100000">
                                          <p:val>
                                            <p:strVal val="#ppt_h"/>
                                          </p:val>
                                        </p:tav>
                                      </p:tavLst>
                                    </p:anim>
                                    <p:anim calcmode="lin" valueType="num">
                                      <p:cBhvr>
                                        <p:cTn id="31" dur="1000" fill="hold"/>
                                        <p:tgtEl>
                                          <p:spTgt spid="21507"/>
                                        </p:tgtEl>
                                        <p:attrNameLst>
                                          <p:attrName>style.rotation</p:attrName>
                                        </p:attrNameLst>
                                      </p:cBhvr>
                                      <p:tavLst>
                                        <p:tav tm="0">
                                          <p:val>
                                            <p:fltVal val="90"/>
                                          </p:val>
                                        </p:tav>
                                        <p:tav tm="100000">
                                          <p:val>
                                            <p:fltVal val="0"/>
                                          </p:val>
                                        </p:tav>
                                      </p:tavLst>
                                    </p:anim>
                                    <p:animEffect transition="in" filter="fade">
                                      <p:cBhvr>
                                        <p:cTn id="32" dur="1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框 1"/>
          <p:cNvSpPr txBox="1">
            <a:spLocks noChangeArrowheads="1"/>
          </p:cNvSpPr>
          <p:nvPr/>
        </p:nvSpPr>
        <p:spPr bwMode="auto">
          <a:xfrm>
            <a:off x="3708091" y="1006079"/>
            <a:ext cx="5164413"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5、对春蚕到死丝方尽，蜡炬成灰泪始干可有多种理解。你还可以用来形容什么人?说说你的理由。</a:t>
            </a:r>
          </a:p>
          <a:p>
            <a:pPr>
              <a:lnSpc>
                <a:spcPct val="150000"/>
              </a:lnSpc>
            </a:pPr>
            <a:r>
              <a:rPr lang="zh-CN" altLang="en-US" b="1" dirty="0">
                <a:latin typeface="微软雅黑" pitchFamily="34" charset="-122"/>
                <a:ea typeface="微软雅黑" pitchFamily="34" charset="-122"/>
              </a:rPr>
              <a:t>明确：</a:t>
            </a:r>
            <a:r>
              <a:rPr lang="zh-CN" altLang="en-US" b="1" dirty="0">
                <a:solidFill>
                  <a:srgbClr val="663300"/>
                </a:solidFill>
                <a:latin typeface="微软雅黑" pitchFamily="34" charset="-122"/>
                <a:ea typeface="微软雅黑" pitchFamily="34" charset="-122"/>
              </a:rPr>
              <a:t>春蚕到死丝方尽，蜡炬成灰泪始干寓含着一种超越诗歌本身内容而更具普遍意义的哲理:对工作或事业的忠诚执著，无私奉献。</a:t>
            </a:r>
          </a:p>
          <a:p>
            <a:pPr>
              <a:lnSpc>
                <a:spcPct val="150000"/>
              </a:lnSpc>
            </a:pPr>
            <a:r>
              <a:rPr lang="zh-CN" altLang="en-US" b="1" dirty="0">
                <a:latin typeface="微软雅黑" pitchFamily="34" charset="-122"/>
                <a:ea typeface="微软雅黑" pitchFamily="34" charset="-122"/>
              </a:rPr>
              <a:t>母亲：</a:t>
            </a:r>
            <a:r>
              <a:rPr lang="zh-CN" altLang="en-US" b="1" dirty="0">
                <a:solidFill>
                  <a:srgbClr val="0000FF"/>
                </a:solidFill>
                <a:latin typeface="微软雅黑" pitchFamily="34" charset="-122"/>
                <a:ea typeface="微软雅黑" pitchFamily="34" charset="-122"/>
              </a:rPr>
              <a:t>母亲对子女无私的爱，无怨无悔，尽心尽力，只有奉献不求索取。</a:t>
            </a:r>
          </a:p>
          <a:p>
            <a:pPr>
              <a:lnSpc>
                <a:spcPct val="150000"/>
              </a:lnSpc>
            </a:pPr>
            <a:r>
              <a:rPr lang="zh-CN" altLang="en-US" b="1" dirty="0">
                <a:latin typeface="微软雅黑" pitchFamily="34" charset="-122"/>
                <a:ea typeface="微软雅黑" pitchFamily="34" charset="-122"/>
              </a:rPr>
              <a:t>教师：</a:t>
            </a:r>
            <a:r>
              <a:rPr lang="zh-CN" altLang="en-US" b="1" dirty="0">
                <a:solidFill>
                  <a:srgbClr val="008000"/>
                </a:solidFill>
                <a:latin typeface="微软雅黑" pitchFamily="34" charset="-122"/>
                <a:ea typeface="微软雅黑" pitchFamily="34" charset="-122"/>
              </a:rPr>
              <a:t>人们常常用蜡烛、春蚕来比喻我们敬爱的老师的无私奉献精神。</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18435"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5b0988e595225.cdn.sohucs.com/q_70,c_zoom,w_640/images/20190831/56269b006b89440d897dbae7d8a8de9e.jpe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3510" y="951310"/>
            <a:ext cx="2538743" cy="3811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4"/>
          <p:cNvSpPr>
            <a:spLocks noChangeArrowheads="1"/>
          </p:cNvSpPr>
          <p:nvPr/>
        </p:nvSpPr>
        <p:spPr bwMode="auto">
          <a:xfrm>
            <a:off x="3653313" y="1869283"/>
            <a:ext cx="5077486" cy="2917031"/>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22529">
                                            <p:txEl>
                                              <p:pRg st="1" end="1"/>
                                            </p:txEl>
                                          </p:spTgt>
                                        </p:tgtEl>
                                        <p:attrNameLst>
                                          <p:attrName>style.visibility</p:attrName>
                                        </p:attrNameLst>
                                      </p:cBhvr>
                                      <p:to>
                                        <p:strVal val="visible"/>
                                      </p:to>
                                    </p:set>
                                    <p:animEffect transition="in" filter="diamond(in)">
                                      <p:cBhvr>
                                        <p:cTn id="15" dur="2000"/>
                                        <p:tgtEl>
                                          <p:spTgt spid="22529">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9" presetClass="entr" presetSubtype="0" fill="hold" nodeType="clickEffect">
                                  <p:stCondLst>
                                    <p:cond delay="0"/>
                                  </p:stCondLst>
                                  <p:childTnLst>
                                    <p:set>
                                      <p:cBhvr>
                                        <p:cTn id="19" dur="1" fill="hold">
                                          <p:stCondLst>
                                            <p:cond delay="0"/>
                                          </p:stCondLst>
                                        </p:cTn>
                                        <p:tgtEl>
                                          <p:spTgt spid="22529">
                                            <p:txEl>
                                              <p:pRg st="2" end="2"/>
                                            </p:txEl>
                                          </p:spTgt>
                                        </p:tgtEl>
                                        <p:attrNameLst>
                                          <p:attrName>style.visibility</p:attrName>
                                        </p:attrNameLst>
                                      </p:cBhvr>
                                      <p:to>
                                        <p:strVal val="visible"/>
                                      </p:to>
                                    </p:set>
                                    <p:anim calcmode="lin" valueType="num">
                                      <p:cBhvr>
                                        <p:cTn id="20" dur="1000" fill="hold"/>
                                        <p:tgtEl>
                                          <p:spTgt spid="22529">
                                            <p:txEl>
                                              <p:pRg st="2" end="2"/>
                                            </p:txEl>
                                          </p:spTgt>
                                        </p:tgtEl>
                                        <p:attrNameLst>
                                          <p:attrName>ppt_x</p:attrName>
                                        </p:attrNameLst>
                                      </p:cBhvr>
                                      <p:tavLst>
                                        <p:tav tm="0">
                                          <p:val>
                                            <p:strVal val="#ppt_x-.2"/>
                                          </p:val>
                                        </p:tav>
                                        <p:tav tm="100000">
                                          <p:val>
                                            <p:strVal val="#ppt_x"/>
                                          </p:val>
                                        </p:tav>
                                      </p:tavLst>
                                    </p:anim>
                                    <p:anim calcmode="lin" valueType="num">
                                      <p:cBhvr>
                                        <p:cTn id="21" dur="1000" fill="hold"/>
                                        <p:tgtEl>
                                          <p:spTgt spid="2252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2252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0" presetClass="entr" presetSubtype="0" fill="hold" nodeType="clickEffect">
                                  <p:stCondLst>
                                    <p:cond delay="0"/>
                                  </p:stCondLst>
                                  <p:childTnLst>
                                    <p:set>
                                      <p:cBhvr>
                                        <p:cTn id="26" dur="1" fill="hold">
                                          <p:stCondLst>
                                            <p:cond delay="0"/>
                                          </p:stCondLst>
                                        </p:cTn>
                                        <p:tgtEl>
                                          <p:spTgt spid="22529">
                                            <p:txEl>
                                              <p:pRg st="3" end="3"/>
                                            </p:txEl>
                                          </p:spTgt>
                                        </p:tgtEl>
                                        <p:attrNameLst>
                                          <p:attrName>style.visibility</p:attrName>
                                        </p:attrNameLst>
                                      </p:cBhvr>
                                      <p:to>
                                        <p:strVal val="visible"/>
                                      </p:to>
                                    </p:set>
                                    <p:animEffect transition="in" filter="wedge">
                                      <p:cBhvr>
                                        <p:cTn id="27" dur="2000"/>
                                        <p:tgtEl>
                                          <p:spTgt spid="22529">
                                            <p:txEl>
                                              <p:pRg st="3" end="3"/>
                                            </p:txEl>
                                          </p:spTgt>
                                        </p:tgtEl>
                                      </p:cBhvr>
                                    </p:animEffect>
                                  </p:childTnLst>
                                </p:cTn>
                              </p:par>
                            </p:childTnLst>
                          </p:cTn>
                        </p:par>
                        <p:par>
                          <p:cTn id="28" fill="hold" nodeType="afterGroup">
                            <p:stCondLst>
                              <p:cond delay="2000"/>
                            </p:stCondLst>
                            <p:childTnLst>
                              <p:par>
                                <p:cTn id="29" presetID="21"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heel(4)">
                                      <p:cBhvr>
                                        <p:cTn id="3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框 1"/>
          <p:cNvSpPr txBox="1">
            <a:spLocks noChangeArrowheads="1"/>
          </p:cNvSpPr>
          <p:nvPr/>
        </p:nvSpPr>
        <p:spPr bwMode="auto">
          <a:xfrm>
            <a:off x="466786" y="1113236"/>
            <a:ext cx="4915540" cy="376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000" b="1" dirty="0" smtClean="0">
                <a:latin typeface="微软雅黑" pitchFamily="34" charset="-122"/>
                <a:ea typeface="微软雅黑" pitchFamily="34" charset="-122"/>
              </a:rPr>
              <a:t>6</a:t>
            </a:r>
            <a:r>
              <a:rPr lang="zh-CN" altLang="en-US" sz="2000" b="1" dirty="0" smtClean="0">
                <a:latin typeface="微软雅黑" pitchFamily="34" charset="-122"/>
                <a:ea typeface="微软雅黑" pitchFamily="34" charset="-122"/>
              </a:rPr>
              <a:t>、</a:t>
            </a:r>
            <a:r>
              <a:rPr lang="zh-CN" altLang="en-US" sz="2000" b="1" dirty="0">
                <a:latin typeface="微软雅黑" pitchFamily="34" charset="-122"/>
                <a:ea typeface="微软雅黑" pitchFamily="34" charset="-122"/>
              </a:rPr>
              <a:t>有人认为春蚕两句是写诗人自己，晓镜两句是诗人设想的女方，你同意这个观点吗?</a:t>
            </a:r>
          </a:p>
          <a:p>
            <a:pPr>
              <a:lnSpc>
                <a:spcPct val="150000"/>
              </a:lnSpc>
            </a:pPr>
            <a:r>
              <a:rPr lang="zh-CN" altLang="en-US" sz="2000" b="1" dirty="0">
                <a:latin typeface="微软雅黑" pitchFamily="34" charset="-122"/>
                <a:ea typeface="微软雅黑" pitchFamily="34" charset="-122"/>
              </a:rPr>
              <a:t>明确：</a:t>
            </a:r>
            <a:r>
              <a:rPr lang="zh-CN" altLang="en-US" sz="2000" b="1" dirty="0">
                <a:solidFill>
                  <a:srgbClr val="0000FF"/>
                </a:solidFill>
                <a:latin typeface="微软雅黑" pitchFamily="34" charset="-122"/>
                <a:ea typeface="微软雅黑" pitchFamily="34" charset="-122"/>
              </a:rPr>
              <a:t>同意。</a:t>
            </a:r>
            <a:r>
              <a:rPr lang="zh-CN" altLang="en-US" sz="2000" b="1" dirty="0">
                <a:solidFill>
                  <a:srgbClr val="663300"/>
                </a:solidFill>
                <a:latin typeface="微软雅黑" pitchFamily="34" charset="-122"/>
                <a:ea typeface="微软雅黑" pitchFamily="34" charset="-122"/>
              </a:rPr>
              <a:t>颔联巧妙的运用比喻和双关，明写春蚕实写人，写出主人公对恋人思之切、爱之深、情之坚定;颈联则由己及恋人，拟想两人别后幽思孤寂的情状，设想对方的种种情状，以示相爱之深。</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19459"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p99.pstatp.com/large/16c50003b16dd398d6a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21750" y="1545432"/>
            <a:ext cx="2840010" cy="301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311726" y="2571751"/>
            <a:ext cx="5177511" cy="2213372"/>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23553">
                                            <p:txEl>
                                              <p:pRg st="1" end="1"/>
                                            </p:txEl>
                                          </p:spTgt>
                                        </p:tgtEl>
                                        <p:attrNameLst>
                                          <p:attrName>style.visibility</p:attrName>
                                        </p:attrNameLst>
                                      </p:cBhvr>
                                      <p:to>
                                        <p:strVal val="visible"/>
                                      </p:to>
                                    </p:set>
                                    <p:animEffect transition="in" filter="wedge">
                                      <p:cBhvr>
                                        <p:cTn id="15" dur="2000"/>
                                        <p:tgtEl>
                                          <p:spTgt spid="23553">
                                            <p:txEl>
                                              <p:pRg st="1" end="1"/>
                                            </p:txEl>
                                          </p:spTgt>
                                        </p:tgtEl>
                                      </p:cBhvr>
                                    </p:animEffect>
                                  </p:childTnLst>
                                </p:cTn>
                              </p:par>
                            </p:childTnLst>
                          </p:cTn>
                        </p:par>
                        <p:par>
                          <p:cTn id="16" fill="hold" nodeType="afterGroup">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4)">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文本框 1"/>
          <p:cNvSpPr txBox="1">
            <a:spLocks noChangeArrowheads="1"/>
          </p:cNvSpPr>
          <p:nvPr/>
        </p:nvSpPr>
        <p:spPr bwMode="auto">
          <a:xfrm>
            <a:off x="3978398" y="735807"/>
            <a:ext cx="4752403" cy="422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000" b="1" dirty="0" smtClean="0">
                <a:latin typeface="微软雅黑" pitchFamily="34" charset="-122"/>
                <a:ea typeface="微软雅黑" pitchFamily="34" charset="-122"/>
              </a:rPr>
              <a:t>7</a:t>
            </a:r>
            <a:r>
              <a:rPr lang="zh-CN" altLang="en-US" sz="2000" b="1" dirty="0" smtClean="0">
                <a:latin typeface="微软雅黑" pitchFamily="34" charset="-122"/>
                <a:ea typeface="微软雅黑" pitchFamily="34" charset="-122"/>
              </a:rPr>
              <a:t>.</a:t>
            </a:r>
            <a:r>
              <a:rPr lang="zh-CN" altLang="en-US" sz="2000" b="1" dirty="0">
                <a:latin typeface="微软雅黑" pitchFamily="34" charset="-122"/>
                <a:ea typeface="微软雅黑" pitchFamily="34" charset="-122"/>
              </a:rPr>
              <a:t>如何理解诗句“蓬山此去无多路，青鸟殷勤为探看”？</a:t>
            </a:r>
          </a:p>
          <a:p>
            <a:pPr>
              <a:lnSpc>
                <a:spcPct val="150000"/>
              </a:lnSpc>
            </a:pPr>
            <a:r>
              <a:rPr lang="zh-CN" altLang="en-US" sz="2000" b="1" dirty="0">
                <a:latin typeface="微软雅黑" pitchFamily="34" charset="-122"/>
                <a:ea typeface="微软雅黑" pitchFamily="34" charset="-122"/>
              </a:rPr>
              <a:t>明确：</a:t>
            </a:r>
            <a:r>
              <a:rPr lang="zh-CN" altLang="en-US" sz="2000" b="1" dirty="0">
                <a:solidFill>
                  <a:srgbClr val="663300"/>
                </a:solidFill>
                <a:latin typeface="微软雅黑" pitchFamily="34" charset="-122"/>
                <a:ea typeface="微软雅黑" pitchFamily="34" charset="-122"/>
              </a:rPr>
              <a:t>诗人把希望寄托于青鸟，暗示了诗人不尽的思念之情及相思之苦还不会停止。</a:t>
            </a:r>
          </a:p>
          <a:p>
            <a:pPr>
              <a:lnSpc>
                <a:spcPct val="150000"/>
              </a:lnSpc>
            </a:pPr>
            <a:r>
              <a:rPr lang="zh-CN" altLang="en-US" sz="2000" b="1" dirty="0">
                <a:solidFill>
                  <a:srgbClr val="663300"/>
                </a:solidFill>
                <a:latin typeface="微软雅黑" pitchFamily="34" charset="-122"/>
                <a:ea typeface="微软雅黑" pitchFamily="34" charset="-122"/>
              </a:rPr>
              <a:t>补充：诗词中常以仙侣比喻情侣，青鸟是女性仙人西王母的使者，蓬山是神话传说中的一座仙山，所以这里即以蓬山用为对方居处的象征，而以青鸟作为抒情主人公的使者出现。</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20483"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img.gmw.cn/images/attachement/jpg/site2/20180223/f44d305ea8c01bf9eca93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8427" y="1221581"/>
            <a:ext cx="3348473" cy="243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4"/>
          <p:cNvSpPr>
            <a:spLocks noChangeArrowheads="1"/>
          </p:cNvSpPr>
          <p:nvPr/>
        </p:nvSpPr>
        <p:spPr bwMode="auto">
          <a:xfrm>
            <a:off x="3870035" y="1707357"/>
            <a:ext cx="4860764" cy="3132535"/>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24577">
                                            <p:txEl>
                                              <p:pRg st="1" end="1"/>
                                            </p:txEl>
                                          </p:spTgt>
                                        </p:tgtEl>
                                        <p:attrNameLst>
                                          <p:attrName>style.visibility</p:attrName>
                                        </p:attrNameLst>
                                      </p:cBhvr>
                                      <p:to>
                                        <p:strVal val="visible"/>
                                      </p:to>
                                    </p:set>
                                    <p:animEffect transition="in" filter="wedge">
                                      <p:cBhvr>
                                        <p:cTn id="15" dur="2000"/>
                                        <p:tgtEl>
                                          <p:spTgt spid="24577">
                                            <p:txEl>
                                              <p:pRg st="1" end="1"/>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24577">
                                            <p:txEl>
                                              <p:pRg st="2" end="2"/>
                                            </p:txEl>
                                          </p:spTgt>
                                        </p:tgtEl>
                                        <p:attrNameLst>
                                          <p:attrName>style.visibility</p:attrName>
                                        </p:attrNameLst>
                                      </p:cBhvr>
                                      <p:to>
                                        <p:strVal val="visible"/>
                                      </p:to>
                                    </p:set>
                                    <p:animEffect transition="in" filter="wedge">
                                      <p:cBhvr>
                                        <p:cTn id="18" dur="2000"/>
                                        <p:tgtEl>
                                          <p:spTgt spid="24577">
                                            <p:txEl>
                                              <p:pRg st="2" end="2"/>
                                            </p:txEl>
                                          </p:spTgt>
                                        </p:tgtEl>
                                      </p:cBhvr>
                                    </p:animEffect>
                                  </p:childTnLst>
                                </p:cTn>
                              </p:par>
                            </p:childTnLst>
                          </p:cTn>
                        </p:par>
                        <p:par>
                          <p:cTn id="19" fill="hold" nodeType="afterGroup">
                            <p:stCondLst>
                              <p:cond delay="2000"/>
                            </p:stCondLst>
                            <p:childTnLst>
                              <p:par>
                                <p:cTn id="20" presetID="21"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heel(4)">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文本框 1"/>
          <p:cNvSpPr txBox="1">
            <a:spLocks noChangeArrowheads="1"/>
          </p:cNvSpPr>
          <p:nvPr/>
        </p:nvSpPr>
        <p:spPr bwMode="auto">
          <a:xfrm>
            <a:off x="466787" y="1653780"/>
            <a:ext cx="4896487" cy="265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zh-CN" altLang="en-US" sz="2100" b="1" dirty="0">
                <a:solidFill>
                  <a:srgbClr val="663300"/>
                </a:solidFill>
                <a:latin typeface="微软雅黑" pitchFamily="34" charset="-122"/>
                <a:ea typeface="微软雅黑" pitchFamily="34" charset="-122"/>
              </a:rPr>
              <a:t>      这是一首感情深挚、缠绵委婉、咏叹忠贞爱情的诗篇。诗人情真意切而又含蓄蕴藉地写出了浓郁的离别之恨和缠绵的相思之苦。</a:t>
            </a:r>
          </a:p>
        </p:txBody>
      </p:sp>
      <p:sp>
        <p:nvSpPr>
          <p:cNvPr id="21506" name="矩形 2"/>
          <p:cNvSpPr>
            <a:spLocks noChangeArrowheads="1"/>
          </p:cNvSpPr>
          <p:nvPr/>
        </p:nvSpPr>
        <p:spPr bwMode="auto">
          <a:xfrm>
            <a:off x="1007401" y="1168005"/>
            <a:ext cx="1485022"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000000"/>
                </a:solidFill>
                <a:latin typeface="微软雅黑" pitchFamily="34" charset="-122"/>
                <a:ea typeface="微软雅黑" pitchFamily="34" charset="-122"/>
              </a:rPr>
              <a:t>诗词主旨：</a:t>
            </a:r>
          </a:p>
        </p:txBody>
      </p:sp>
      <p:sp>
        <p:nvSpPr>
          <p:cNvPr id="4" name="矩形 3"/>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赏读，感知情感美</a:t>
            </a:r>
          </a:p>
        </p:txBody>
      </p:sp>
      <p:pic>
        <p:nvPicPr>
          <p:cNvPr id="21508"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5" descr="http://pic.baike.soso.com/p/20140106/bki-20140106094403-118643880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15797" y="1491854"/>
            <a:ext cx="2825721"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 7"/>
          <p:cNvSpPr/>
          <p:nvPr/>
        </p:nvSpPr>
        <p:spPr>
          <a:xfrm>
            <a:off x="358426" y="1815703"/>
            <a:ext cx="5069150" cy="2376488"/>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25601"/>
                                        </p:tgtEl>
                                        <p:attrNameLst>
                                          <p:attrName>style.visibility</p:attrName>
                                        </p:attrNameLst>
                                      </p:cBhvr>
                                      <p:to>
                                        <p:strVal val="visible"/>
                                      </p:to>
                                    </p:set>
                                    <p:animEffect transition="in" filter="wedge">
                                      <p:cBhvr>
                                        <p:cTn id="15" dur="2000"/>
                                        <p:tgtEl>
                                          <p:spTgt spid="25601"/>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edg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文本框 1"/>
          <p:cNvSpPr txBox="1">
            <a:spLocks noChangeArrowheads="1"/>
          </p:cNvSpPr>
          <p:nvPr/>
        </p:nvSpPr>
        <p:spPr bwMode="auto">
          <a:xfrm>
            <a:off x="3923620" y="951311"/>
            <a:ext cx="4915540"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1、这首诗的艺术特色表现在哪几个方面？ </a:t>
            </a:r>
          </a:p>
          <a:p>
            <a:pPr>
              <a:lnSpc>
                <a:spcPct val="150000"/>
              </a:lnSpc>
            </a:pPr>
            <a:r>
              <a:rPr lang="zh-CN" altLang="en-US" b="1" dirty="0">
                <a:solidFill>
                  <a:srgbClr val="0000FF"/>
                </a:solidFill>
                <a:latin typeface="微软雅黑" pitchFamily="34" charset="-122"/>
                <a:ea typeface="微软雅黑" pitchFamily="34" charset="-122"/>
              </a:rPr>
              <a:t>（1）回环往复的抒情方法。</a:t>
            </a:r>
          </a:p>
          <a:p>
            <a:pPr>
              <a:lnSpc>
                <a:spcPct val="150000"/>
              </a:lnSpc>
            </a:pPr>
            <a:r>
              <a:rPr lang="zh-CN" altLang="en-US" b="1" dirty="0">
                <a:solidFill>
                  <a:srgbClr val="663300"/>
                </a:solidFill>
                <a:latin typeface="微软雅黑" pitchFamily="34" charset="-122"/>
                <a:ea typeface="微软雅黑" pitchFamily="34" charset="-122"/>
              </a:rPr>
              <a:t>     四联各有侧重，每一联都是一个抒情角度。  </a:t>
            </a:r>
            <a:endParaRPr lang="en-US" altLang="zh-CN" b="1" dirty="0">
              <a:solidFill>
                <a:srgbClr val="663300"/>
              </a:solidFill>
              <a:latin typeface="微软雅黑" pitchFamily="34" charset="-122"/>
              <a:ea typeface="微软雅黑" pitchFamily="34" charset="-122"/>
            </a:endParaRPr>
          </a:p>
          <a:p>
            <a:pPr>
              <a:lnSpc>
                <a:spcPct val="150000"/>
              </a:lnSpc>
            </a:pPr>
            <a:r>
              <a:rPr lang="en-US" altLang="zh-CN" b="1" dirty="0">
                <a:solidFill>
                  <a:srgbClr val="663300"/>
                </a:solidFill>
                <a:latin typeface="微软雅黑" pitchFamily="34" charset="-122"/>
                <a:ea typeface="微软雅黑" pitchFamily="34" charset="-122"/>
              </a:rPr>
              <a:t>     </a:t>
            </a:r>
            <a:r>
              <a:rPr lang="zh-CN" altLang="en-US" b="1" dirty="0">
                <a:solidFill>
                  <a:srgbClr val="008000"/>
                </a:solidFill>
                <a:latin typeface="微软雅黑" pitchFamily="34" charset="-122"/>
                <a:ea typeface="微软雅黑" pitchFamily="34" charset="-122"/>
              </a:rPr>
              <a:t>首联从相见时难写到离别，表现一对恋人刻骨铭心的相思，痛苦难堪的真情;</a:t>
            </a:r>
          </a:p>
          <a:p>
            <a:pPr>
              <a:lnSpc>
                <a:spcPct val="150000"/>
              </a:lnSpc>
            </a:pPr>
            <a:r>
              <a:rPr lang="zh-CN" altLang="en-US" b="1" dirty="0">
                <a:solidFill>
                  <a:srgbClr val="008000"/>
                </a:solidFill>
                <a:latin typeface="微软雅黑" pitchFamily="34" charset="-122"/>
                <a:ea typeface="微软雅黑" pitchFamily="34" charset="-122"/>
              </a:rPr>
              <a:t>     颔联从自己一方表白对爱情的忠贞不渝，九死不悔；</a:t>
            </a:r>
            <a:endParaRPr lang="en-US" altLang="zh-CN" b="1" dirty="0">
              <a:solidFill>
                <a:srgbClr val="008000"/>
              </a:solidFill>
              <a:latin typeface="微软雅黑" pitchFamily="34" charset="-122"/>
              <a:ea typeface="微软雅黑" pitchFamily="34" charset="-122"/>
            </a:endParaRPr>
          </a:p>
          <a:p>
            <a:pPr>
              <a:lnSpc>
                <a:spcPct val="150000"/>
              </a:lnSpc>
            </a:pPr>
            <a:r>
              <a:rPr lang="zh-CN" altLang="en-US" b="1" dirty="0">
                <a:solidFill>
                  <a:srgbClr val="008000"/>
                </a:solidFill>
                <a:latin typeface="微软雅黑" pitchFamily="34" charset="-122"/>
                <a:ea typeface="微软雅黑" pitchFamily="34" charset="-122"/>
              </a:rPr>
              <a:t>     颈联由己及推人，表现恋人双方苦苦思念;</a:t>
            </a:r>
          </a:p>
          <a:p>
            <a:pPr>
              <a:lnSpc>
                <a:spcPct val="150000"/>
              </a:lnSpc>
            </a:pPr>
            <a:r>
              <a:rPr lang="zh-CN" altLang="en-US" b="1" dirty="0">
                <a:solidFill>
                  <a:srgbClr val="008000"/>
                </a:solidFill>
                <a:latin typeface="微软雅黑" pitchFamily="34" charset="-122"/>
                <a:ea typeface="微软雅黑" pitchFamily="34" charset="-122"/>
              </a:rPr>
              <a:t>     尾联化用神话传说，写自己渴望相见的心愿。 </a:t>
            </a:r>
          </a:p>
        </p:txBody>
      </p:sp>
      <p:sp>
        <p:nvSpPr>
          <p:cNvPr id="4" name="矩形 3"/>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品读，感悟艺术美</a:t>
            </a:r>
          </a:p>
        </p:txBody>
      </p:sp>
      <p:pic>
        <p:nvPicPr>
          <p:cNvPr id="22531"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4" descr="http://i.serengeseba.com/uploads/i_3_2546482052x1554632185_2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786" y="1113235"/>
            <a:ext cx="3250829" cy="226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圆角矩形 6"/>
          <p:cNvSpPr/>
          <p:nvPr/>
        </p:nvSpPr>
        <p:spPr>
          <a:xfrm>
            <a:off x="3923623" y="1869282"/>
            <a:ext cx="4969125" cy="2862263"/>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6625">
                                            <p:txEl>
                                              <p:pRg st="1" end="1"/>
                                            </p:txEl>
                                          </p:spTgt>
                                        </p:tgtEl>
                                        <p:attrNameLst>
                                          <p:attrName>style.visibility</p:attrName>
                                        </p:attrNameLst>
                                      </p:cBhvr>
                                      <p:to>
                                        <p:strVal val="visible"/>
                                      </p:to>
                                    </p:set>
                                    <p:anim calcmode="lin" valueType="num">
                                      <p:cBhvr additive="base">
                                        <p:cTn id="15" dur="500" fill="hold"/>
                                        <p:tgtEl>
                                          <p:spTgt spid="2662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66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26625">
                                            <p:txEl>
                                              <p:pRg st="2" end="2"/>
                                            </p:txEl>
                                          </p:spTgt>
                                        </p:tgtEl>
                                        <p:attrNameLst>
                                          <p:attrName>style.visibility</p:attrName>
                                        </p:attrNameLst>
                                      </p:cBhvr>
                                      <p:to>
                                        <p:strVal val="visible"/>
                                      </p:to>
                                    </p:set>
                                    <p:anim calcmode="lin" valueType="num">
                                      <p:cBhvr additive="base">
                                        <p:cTn id="21" dur="500" fill="hold"/>
                                        <p:tgtEl>
                                          <p:spTgt spid="2662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66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26625">
                                            <p:txEl>
                                              <p:pRg st="3" end="3"/>
                                            </p:txEl>
                                          </p:spTgt>
                                        </p:tgtEl>
                                        <p:attrNameLst>
                                          <p:attrName>style.visibility</p:attrName>
                                        </p:attrNameLst>
                                      </p:cBhvr>
                                      <p:to>
                                        <p:strVal val="visible"/>
                                      </p:to>
                                    </p:set>
                                    <p:animEffect transition="in" filter="diamond(in)">
                                      <p:cBhvr>
                                        <p:cTn id="27" dur="2000"/>
                                        <p:tgtEl>
                                          <p:spTgt spid="2662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9" presetClass="entr" presetSubtype="0" fill="hold" nodeType="clickEffect">
                                  <p:stCondLst>
                                    <p:cond delay="0"/>
                                  </p:stCondLst>
                                  <p:childTnLst>
                                    <p:set>
                                      <p:cBhvr>
                                        <p:cTn id="31" dur="1" fill="hold">
                                          <p:stCondLst>
                                            <p:cond delay="0"/>
                                          </p:stCondLst>
                                        </p:cTn>
                                        <p:tgtEl>
                                          <p:spTgt spid="26625">
                                            <p:txEl>
                                              <p:pRg st="4" end="4"/>
                                            </p:txEl>
                                          </p:spTgt>
                                        </p:tgtEl>
                                        <p:attrNameLst>
                                          <p:attrName>style.visibility</p:attrName>
                                        </p:attrNameLst>
                                      </p:cBhvr>
                                      <p:to>
                                        <p:strVal val="visible"/>
                                      </p:to>
                                    </p:set>
                                    <p:anim calcmode="lin" valueType="num">
                                      <p:cBhvr>
                                        <p:cTn id="32" dur="1000" fill="hold"/>
                                        <p:tgtEl>
                                          <p:spTgt spid="26625">
                                            <p:txEl>
                                              <p:pRg st="4" end="4"/>
                                            </p:txEl>
                                          </p:spTgt>
                                        </p:tgtEl>
                                        <p:attrNameLst>
                                          <p:attrName>ppt_x</p:attrName>
                                        </p:attrNameLst>
                                      </p:cBhvr>
                                      <p:tavLst>
                                        <p:tav tm="0">
                                          <p:val>
                                            <p:strVal val="#ppt_x-.2"/>
                                          </p:val>
                                        </p:tav>
                                        <p:tav tm="100000">
                                          <p:val>
                                            <p:strVal val="#ppt_x"/>
                                          </p:val>
                                        </p:tav>
                                      </p:tavLst>
                                    </p:anim>
                                    <p:anim calcmode="lin" valueType="num">
                                      <p:cBhvr>
                                        <p:cTn id="33" dur="1000" fill="hold"/>
                                        <p:tgtEl>
                                          <p:spTgt spid="2662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26625">
                                            <p:txEl>
                                              <p:pRg st="4" end="4"/>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26625">
                                            <p:txEl>
                                              <p:pRg st="5" end="5"/>
                                            </p:txEl>
                                          </p:spTgt>
                                        </p:tgtEl>
                                        <p:attrNameLst>
                                          <p:attrName>style.visibility</p:attrName>
                                        </p:attrNameLst>
                                      </p:cBhvr>
                                      <p:to>
                                        <p:strVal val="visible"/>
                                      </p:to>
                                    </p:set>
                                    <p:anim calcmode="lin" valueType="num">
                                      <p:cBhvr additive="base">
                                        <p:cTn id="39" dur="500" fill="hold"/>
                                        <p:tgtEl>
                                          <p:spTgt spid="26625">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662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nodeType="clickEffect">
                                  <p:stCondLst>
                                    <p:cond delay="0"/>
                                  </p:stCondLst>
                                  <p:childTnLst>
                                    <p:set>
                                      <p:cBhvr>
                                        <p:cTn id="44" dur="1" fill="hold">
                                          <p:stCondLst>
                                            <p:cond delay="0"/>
                                          </p:stCondLst>
                                        </p:cTn>
                                        <p:tgtEl>
                                          <p:spTgt spid="26625">
                                            <p:txEl>
                                              <p:pRg st="6" end="6"/>
                                            </p:txEl>
                                          </p:spTgt>
                                        </p:tgtEl>
                                        <p:attrNameLst>
                                          <p:attrName>style.visibility</p:attrName>
                                        </p:attrNameLst>
                                      </p:cBhvr>
                                      <p:to>
                                        <p:strVal val="visible"/>
                                      </p:to>
                                    </p:set>
                                    <p:anim calcmode="lin" valueType="num">
                                      <p:cBhvr additive="base">
                                        <p:cTn id="45" dur="500" fill="hold"/>
                                        <p:tgtEl>
                                          <p:spTgt spid="26625">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6625">
                                            <p:txEl>
                                              <p:pRg st="6" end="6"/>
                                            </p:txEl>
                                          </p:spTgt>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500"/>
                            </p:stCondLst>
                            <p:childTnLst>
                              <p:par>
                                <p:cTn id="48" presetID="21" presetClass="entr" presetSubtype="4"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heel(4)">
                                      <p:cBhvr>
                                        <p:cTn id="5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文本框 1"/>
          <p:cNvSpPr txBox="1">
            <a:spLocks noChangeArrowheads="1"/>
          </p:cNvSpPr>
          <p:nvPr/>
        </p:nvSpPr>
        <p:spPr bwMode="auto">
          <a:xfrm>
            <a:off x="521562" y="1059656"/>
            <a:ext cx="5003658"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b="1" dirty="0">
                <a:latin typeface="微软雅黑" pitchFamily="34" charset="-122"/>
                <a:ea typeface="微软雅黑" pitchFamily="34" charset="-122"/>
              </a:rPr>
              <a:t>（2）比兴手法的运用与谐音双关手法的配合使用。</a:t>
            </a:r>
          </a:p>
          <a:p>
            <a:pPr>
              <a:lnSpc>
                <a:spcPct val="150000"/>
              </a:lnSpc>
            </a:pPr>
            <a:r>
              <a:rPr lang="zh-CN" altLang="en-US" sz="2100" b="1" dirty="0">
                <a:latin typeface="微软雅黑" pitchFamily="34" charset="-122"/>
                <a:ea typeface="微软雅黑" pitchFamily="34" charset="-122"/>
              </a:rPr>
              <a:t>    </a:t>
            </a:r>
            <a:r>
              <a:rPr lang="zh-CN" altLang="en-US" sz="2100" b="1" dirty="0">
                <a:solidFill>
                  <a:srgbClr val="008000"/>
                </a:solidFill>
                <a:latin typeface="微软雅黑" pitchFamily="34" charset="-122"/>
                <a:ea typeface="微软雅黑" pitchFamily="34" charset="-122"/>
              </a:rPr>
              <a:t>春蚕到死丝方尽，蜡炬成灰泪始干。</a:t>
            </a:r>
            <a:endParaRPr lang="en-US" altLang="zh-CN" sz="2100" b="1" dirty="0">
              <a:solidFill>
                <a:srgbClr val="008000"/>
              </a:solidFill>
              <a:latin typeface="微软雅黑" pitchFamily="34" charset="-122"/>
              <a:ea typeface="微软雅黑" pitchFamily="34" charset="-122"/>
            </a:endParaRPr>
          </a:p>
          <a:p>
            <a:pPr>
              <a:lnSpc>
                <a:spcPct val="150000"/>
              </a:lnSpc>
            </a:pPr>
            <a:r>
              <a:rPr lang="zh-CN" altLang="en-US" sz="2100" b="1" dirty="0">
                <a:solidFill>
                  <a:srgbClr val="663300"/>
                </a:solidFill>
                <a:latin typeface="微软雅黑" pitchFamily="34" charset="-122"/>
                <a:ea typeface="微软雅黑" pitchFamily="34" charset="-122"/>
              </a:rPr>
              <a:t>以春蚕之丝和蜡炬之泪这两个象征性意象，来表现相思之苦和对爱情的坚贞，形象贴切，意境隽永。 </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品读，感悟艺术美</a:t>
            </a:r>
          </a:p>
        </p:txBody>
      </p:sp>
      <p:pic>
        <p:nvPicPr>
          <p:cNvPr id="23555"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s://img.91ddcc.com/1420340821855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76527" y="1221583"/>
            <a:ext cx="2865017" cy="351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413201" y="2085976"/>
            <a:ext cx="5239432" cy="1889522"/>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7649">
                                            <p:txEl>
                                              <p:pRg st="1" end="1"/>
                                            </p:txEl>
                                          </p:spTgt>
                                        </p:tgtEl>
                                        <p:attrNameLst>
                                          <p:attrName>style.visibility</p:attrName>
                                        </p:attrNameLst>
                                      </p:cBhvr>
                                      <p:to>
                                        <p:strVal val="visible"/>
                                      </p:to>
                                    </p:set>
                                    <p:anim calcmode="lin" valueType="num">
                                      <p:cBhvr additive="base">
                                        <p:cTn id="15" dur="500" fill="hold"/>
                                        <p:tgtEl>
                                          <p:spTgt spid="27649">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764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nodeType="clickEffect">
                                  <p:stCondLst>
                                    <p:cond delay="0"/>
                                  </p:stCondLst>
                                  <p:childTnLst>
                                    <p:set>
                                      <p:cBhvr>
                                        <p:cTn id="20" dur="1" fill="hold">
                                          <p:stCondLst>
                                            <p:cond delay="0"/>
                                          </p:stCondLst>
                                        </p:cTn>
                                        <p:tgtEl>
                                          <p:spTgt spid="27649">
                                            <p:txEl>
                                              <p:pRg st="2" end="2"/>
                                            </p:txEl>
                                          </p:spTgt>
                                        </p:tgtEl>
                                        <p:attrNameLst>
                                          <p:attrName>style.visibility</p:attrName>
                                        </p:attrNameLst>
                                      </p:cBhvr>
                                      <p:to>
                                        <p:strVal val="visible"/>
                                      </p:to>
                                    </p:set>
                                    <p:animEffect transition="in" filter="diamond(in)">
                                      <p:cBhvr>
                                        <p:cTn id="21" dur="2000"/>
                                        <p:tgtEl>
                                          <p:spTgt spid="27649">
                                            <p:txEl>
                                              <p:pRg st="2" end="2"/>
                                            </p:txEl>
                                          </p:spTgt>
                                        </p:tgtEl>
                                      </p:cBhvr>
                                    </p:animEffect>
                                  </p:childTnLst>
                                </p:cTn>
                              </p:par>
                            </p:childTnLst>
                          </p:cTn>
                        </p:par>
                        <p:par>
                          <p:cTn id="22" fill="hold" nodeType="afterGroup">
                            <p:stCondLst>
                              <p:cond delay="2000"/>
                            </p:stCondLst>
                            <p:childTnLst>
                              <p:par>
                                <p:cTn id="23" presetID="21"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4)">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文本框 1"/>
          <p:cNvSpPr txBox="1">
            <a:spLocks noChangeArrowheads="1"/>
          </p:cNvSpPr>
          <p:nvPr/>
        </p:nvSpPr>
        <p:spPr bwMode="auto">
          <a:xfrm>
            <a:off x="3708089" y="1059656"/>
            <a:ext cx="4786936"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000" b="1" dirty="0">
                <a:solidFill>
                  <a:srgbClr val="0000FF"/>
                </a:solidFill>
                <a:latin typeface="微软雅黑" pitchFamily="34" charset="-122"/>
                <a:ea typeface="微软雅黑" pitchFamily="34" charset="-122"/>
              </a:rPr>
              <a:t>（3）婉曲柔密的风格。</a:t>
            </a:r>
          </a:p>
          <a:p>
            <a:pPr>
              <a:lnSpc>
                <a:spcPct val="150000"/>
              </a:lnSpc>
            </a:pPr>
            <a:r>
              <a:rPr lang="zh-CN" altLang="en-US" sz="2000" b="1" dirty="0">
                <a:solidFill>
                  <a:srgbClr val="663300"/>
                </a:solidFill>
                <a:latin typeface="微软雅黑" pitchFamily="34" charset="-122"/>
                <a:ea typeface="微软雅黑" pitchFamily="34" charset="-122"/>
              </a:rPr>
              <a:t>全诗感情强烈，但没有外露的句子，而是用委婉绵柔的形式来吐露，或用残春季节的暗示，或用残春蜡炬表现，又用神话假托，呈现婉曲柔密的风格特点。 </a:t>
            </a:r>
          </a:p>
          <a:p>
            <a:pPr>
              <a:lnSpc>
                <a:spcPct val="150000"/>
              </a:lnSpc>
            </a:pPr>
            <a:r>
              <a:rPr lang="zh-CN" altLang="en-US" sz="2000" b="1" dirty="0">
                <a:solidFill>
                  <a:srgbClr val="0000FF"/>
                </a:solidFill>
                <a:latin typeface="微软雅黑" pitchFamily="34" charset="-122"/>
                <a:ea typeface="微软雅黑" pitchFamily="34" charset="-122"/>
              </a:rPr>
              <a:t>（4）艺术风格。</a:t>
            </a:r>
            <a:endParaRPr lang="en-US" altLang="zh-CN" sz="2000" b="1" dirty="0">
              <a:solidFill>
                <a:srgbClr val="0000FF"/>
              </a:solidFill>
              <a:latin typeface="微软雅黑" pitchFamily="34" charset="-122"/>
              <a:ea typeface="微软雅黑" pitchFamily="34" charset="-122"/>
            </a:endParaRPr>
          </a:p>
          <a:p>
            <a:pPr>
              <a:lnSpc>
                <a:spcPct val="150000"/>
              </a:lnSpc>
            </a:pPr>
            <a:r>
              <a:rPr lang="zh-CN" altLang="en-US" sz="2000" b="1" dirty="0">
                <a:solidFill>
                  <a:srgbClr val="008000"/>
                </a:solidFill>
                <a:latin typeface="微软雅黑" pitchFamily="34" charset="-122"/>
                <a:ea typeface="微软雅黑" pitchFamily="34" charset="-122"/>
              </a:rPr>
              <a:t>深情绵邈，绮丽精工的独特风格。 </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品读，感悟艺术美</a:t>
            </a:r>
          </a:p>
        </p:txBody>
      </p:sp>
      <p:pic>
        <p:nvPicPr>
          <p:cNvPr id="24579"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p2.qhimgs4.com/t01d8596e67415a156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42" y="1221582"/>
            <a:ext cx="3149613"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3653315" y="1600202"/>
            <a:ext cx="4745259" cy="1727597"/>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8673">
                                            <p:txEl>
                                              <p:pRg st="0" end="0"/>
                                            </p:txEl>
                                          </p:spTgt>
                                        </p:tgtEl>
                                        <p:attrNameLst>
                                          <p:attrName>style.visibility</p:attrName>
                                        </p:attrNameLst>
                                      </p:cBhvr>
                                      <p:to>
                                        <p:strVal val="visible"/>
                                      </p:to>
                                    </p:set>
                                    <p:anim calcmode="lin" valueType="num">
                                      <p:cBhvr additive="base">
                                        <p:cTn id="15" dur="500" fill="hold"/>
                                        <p:tgtEl>
                                          <p:spTgt spid="2867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86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nodeType="clickEffect">
                                  <p:stCondLst>
                                    <p:cond delay="0"/>
                                  </p:stCondLst>
                                  <p:childTnLst>
                                    <p:set>
                                      <p:cBhvr>
                                        <p:cTn id="20" dur="1" fill="hold">
                                          <p:stCondLst>
                                            <p:cond delay="0"/>
                                          </p:stCondLst>
                                        </p:cTn>
                                        <p:tgtEl>
                                          <p:spTgt spid="28673">
                                            <p:txEl>
                                              <p:pRg st="1" end="1"/>
                                            </p:txEl>
                                          </p:spTgt>
                                        </p:tgtEl>
                                        <p:attrNameLst>
                                          <p:attrName>style.visibility</p:attrName>
                                        </p:attrNameLst>
                                      </p:cBhvr>
                                      <p:to>
                                        <p:strVal val="visible"/>
                                      </p:to>
                                    </p:set>
                                    <p:animEffect transition="in" filter="diamond(in)">
                                      <p:cBhvr>
                                        <p:cTn id="21" dur="2000"/>
                                        <p:tgtEl>
                                          <p:spTgt spid="28673">
                                            <p:txEl>
                                              <p:pRg st="1" end="1"/>
                                            </p:txEl>
                                          </p:spTgt>
                                        </p:tgtEl>
                                      </p:cBhvr>
                                    </p:animEffect>
                                  </p:childTnLst>
                                </p:cTn>
                              </p:par>
                            </p:childTnLst>
                          </p:cTn>
                        </p:par>
                        <p:par>
                          <p:cTn id="22" fill="hold" nodeType="afterGroup">
                            <p:stCondLst>
                              <p:cond delay="2000"/>
                            </p:stCondLst>
                            <p:childTnLst>
                              <p:par>
                                <p:cTn id="23" presetID="21"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4)">
                                      <p:cBhvr>
                                        <p:cTn id="25" dur="2000"/>
                                        <p:tgtEl>
                                          <p:spTgt spid="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28673">
                                            <p:txEl>
                                              <p:pRg st="2" end="2"/>
                                            </p:txEl>
                                          </p:spTgt>
                                        </p:tgtEl>
                                        <p:attrNameLst>
                                          <p:attrName>style.visibility</p:attrName>
                                        </p:attrNameLst>
                                      </p:cBhvr>
                                      <p:to>
                                        <p:strVal val="visible"/>
                                      </p:to>
                                    </p:set>
                                    <p:anim calcmode="lin" valueType="num">
                                      <p:cBhvr additive="base">
                                        <p:cTn id="30" dur="500" fill="hold"/>
                                        <p:tgtEl>
                                          <p:spTgt spid="2867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867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9" presetClass="entr" presetSubtype="0" fill="hold" nodeType="clickEffect">
                                  <p:stCondLst>
                                    <p:cond delay="0"/>
                                  </p:stCondLst>
                                  <p:childTnLst>
                                    <p:set>
                                      <p:cBhvr>
                                        <p:cTn id="35" dur="1" fill="hold">
                                          <p:stCondLst>
                                            <p:cond delay="0"/>
                                          </p:stCondLst>
                                        </p:cTn>
                                        <p:tgtEl>
                                          <p:spTgt spid="28673">
                                            <p:txEl>
                                              <p:pRg st="3" end="3"/>
                                            </p:txEl>
                                          </p:spTgt>
                                        </p:tgtEl>
                                        <p:attrNameLst>
                                          <p:attrName>style.visibility</p:attrName>
                                        </p:attrNameLst>
                                      </p:cBhvr>
                                      <p:to>
                                        <p:strVal val="visible"/>
                                      </p:to>
                                    </p:set>
                                    <p:anim calcmode="lin" valueType="num">
                                      <p:cBhvr>
                                        <p:cTn id="36" dur="1000" fill="hold"/>
                                        <p:tgtEl>
                                          <p:spTgt spid="28673">
                                            <p:txEl>
                                              <p:pRg st="3" end="3"/>
                                            </p:txEl>
                                          </p:spTgt>
                                        </p:tgtEl>
                                        <p:attrNameLst>
                                          <p:attrName>ppt_x</p:attrName>
                                        </p:attrNameLst>
                                      </p:cBhvr>
                                      <p:tavLst>
                                        <p:tav tm="0">
                                          <p:val>
                                            <p:strVal val="#ppt_x-.2"/>
                                          </p:val>
                                        </p:tav>
                                        <p:tav tm="100000">
                                          <p:val>
                                            <p:strVal val="#ppt_x"/>
                                          </p:val>
                                        </p:tav>
                                      </p:tavLst>
                                    </p:anim>
                                    <p:anim calcmode="lin" valueType="num">
                                      <p:cBhvr>
                                        <p:cTn id="37" dur="1000" fill="hold"/>
                                        <p:tgtEl>
                                          <p:spTgt spid="2867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2867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5" descr="http://hbimg.b0.upaiyun.com/534b3a4647c2dd3b6afa032ca546c6ae9b26146a1d7b7-EgoFJd_fw65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5454" y="1221581"/>
            <a:ext cx="2922174"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 descr="http://5b0988e595225.cdn.sohucs.com/images/20170821/48d62f2bd1dd47dc8d7ee70880d59d74.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41713" y="411958"/>
            <a:ext cx="3015055" cy="453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1" name="文本框 1"/>
          <p:cNvSpPr txBox="1">
            <a:spLocks noChangeArrowheads="1"/>
          </p:cNvSpPr>
          <p:nvPr/>
        </p:nvSpPr>
        <p:spPr bwMode="auto">
          <a:xfrm>
            <a:off x="952626" y="3813572"/>
            <a:ext cx="2862635"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rgbClr val="FFFF00"/>
                </a:solidFill>
                <a:latin typeface="微软雅黑" pitchFamily="34" charset="-122"/>
                <a:ea typeface="微软雅黑" pitchFamily="34" charset="-122"/>
              </a:rPr>
              <a:t>向晚意不适，驱车登古原。</a:t>
            </a:r>
            <a:endParaRPr lang="en-US" altLang="zh-CN" b="1" dirty="0">
              <a:solidFill>
                <a:srgbClr val="FFFF00"/>
              </a:solidFill>
              <a:latin typeface="微软雅黑" pitchFamily="34" charset="-122"/>
              <a:ea typeface="微软雅黑" pitchFamily="34" charset="-122"/>
            </a:endParaRPr>
          </a:p>
          <a:p>
            <a:pPr>
              <a:lnSpc>
                <a:spcPct val="150000"/>
              </a:lnSpc>
            </a:pPr>
            <a:r>
              <a:rPr lang="zh-CN" altLang="en-US" b="1" dirty="0">
                <a:solidFill>
                  <a:srgbClr val="FFFF00"/>
                </a:solidFill>
                <a:latin typeface="微软雅黑" pitchFamily="34" charset="-122"/>
                <a:ea typeface="微软雅黑" pitchFamily="34" charset="-122"/>
              </a:rPr>
              <a:t>夕阳无限好，只是近黄昏。</a:t>
            </a:r>
            <a:endParaRPr lang="en-US" altLang="zh-CN" b="1" dirty="0">
              <a:solidFill>
                <a:srgbClr val="FFFF00"/>
              </a:solidFill>
              <a:latin typeface="微软雅黑" pitchFamily="34" charset="-122"/>
              <a:ea typeface="微软雅黑" pitchFamily="34" charset="-122"/>
            </a:endParaRPr>
          </a:p>
        </p:txBody>
      </p:sp>
      <p:sp>
        <p:nvSpPr>
          <p:cNvPr id="5" name="矩形 4"/>
          <p:cNvSpPr>
            <a:spLocks noChangeArrowheads="1"/>
          </p:cNvSpPr>
          <p:nvPr/>
        </p:nvSpPr>
        <p:spPr bwMode="auto">
          <a:xfrm>
            <a:off x="5921751" y="1221583"/>
            <a:ext cx="2052905"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rgbClr val="FFFF00"/>
                </a:solidFill>
                <a:latin typeface="微软雅黑" pitchFamily="34" charset="-122"/>
                <a:ea typeface="微软雅黑" pitchFamily="34" charset="-122"/>
              </a:rPr>
              <a:t>君问归期未有期，</a:t>
            </a:r>
            <a:endParaRPr lang="en-US" altLang="zh-CN" b="1" dirty="0">
              <a:solidFill>
                <a:srgbClr val="FFFF00"/>
              </a:solidFill>
              <a:latin typeface="微软雅黑" pitchFamily="34" charset="-122"/>
              <a:ea typeface="微软雅黑" pitchFamily="34" charset="-122"/>
            </a:endParaRPr>
          </a:p>
          <a:p>
            <a:pPr>
              <a:lnSpc>
                <a:spcPct val="150000"/>
              </a:lnSpc>
            </a:pPr>
            <a:r>
              <a:rPr lang="zh-CN" altLang="en-US" b="1" dirty="0">
                <a:solidFill>
                  <a:srgbClr val="FFFF00"/>
                </a:solidFill>
                <a:latin typeface="微软雅黑" pitchFamily="34" charset="-122"/>
                <a:ea typeface="微软雅黑" pitchFamily="34" charset="-122"/>
              </a:rPr>
              <a:t>巴山夜雨涨秋池。</a:t>
            </a:r>
            <a:endParaRPr lang="en-US" altLang="zh-CN" b="1" dirty="0">
              <a:solidFill>
                <a:srgbClr val="FFFF00"/>
              </a:solidFill>
              <a:latin typeface="微软雅黑" pitchFamily="34" charset="-122"/>
              <a:ea typeface="微软雅黑" pitchFamily="34" charset="-122"/>
            </a:endParaRPr>
          </a:p>
          <a:p>
            <a:pPr>
              <a:lnSpc>
                <a:spcPct val="150000"/>
              </a:lnSpc>
            </a:pPr>
            <a:r>
              <a:rPr lang="zh-CN" altLang="en-US" b="1" dirty="0">
                <a:solidFill>
                  <a:srgbClr val="FFFF00"/>
                </a:solidFill>
                <a:latin typeface="微软雅黑" pitchFamily="34" charset="-122"/>
                <a:ea typeface="微软雅黑" pitchFamily="34" charset="-122"/>
              </a:rPr>
              <a:t>何当共剪西窗烛，</a:t>
            </a:r>
            <a:endParaRPr lang="en-US" altLang="zh-CN" b="1" dirty="0">
              <a:solidFill>
                <a:srgbClr val="FFFF00"/>
              </a:solidFill>
              <a:latin typeface="微软雅黑" pitchFamily="34" charset="-122"/>
              <a:ea typeface="微软雅黑" pitchFamily="34" charset="-122"/>
            </a:endParaRPr>
          </a:p>
          <a:p>
            <a:pPr>
              <a:lnSpc>
                <a:spcPct val="150000"/>
              </a:lnSpc>
            </a:pPr>
            <a:r>
              <a:rPr lang="zh-CN" altLang="en-US" b="1" dirty="0">
                <a:solidFill>
                  <a:srgbClr val="FFFF00"/>
                </a:solidFill>
                <a:latin typeface="微软雅黑" pitchFamily="34" charset="-122"/>
                <a:ea typeface="微软雅黑" pitchFamily="34" charset="-122"/>
              </a:rPr>
              <a:t>却话巴山夜雨时。</a:t>
            </a:r>
            <a:endParaRPr lang="en-US" altLang="zh-CN" b="1" dirty="0">
              <a:solidFill>
                <a:srgbClr val="FFFF00"/>
              </a:solidFill>
              <a:latin typeface="微软雅黑" pitchFamily="34" charset="-122"/>
              <a:ea typeface="微软雅黑" pitchFamily="34" charset="-122"/>
            </a:endParaRPr>
          </a:p>
        </p:txBody>
      </p:sp>
      <p:sp>
        <p:nvSpPr>
          <p:cNvPr id="6" name="矩形 5"/>
          <p:cNvSpPr>
            <a:spLocks noChangeArrowheads="1"/>
          </p:cNvSpPr>
          <p:nvPr/>
        </p:nvSpPr>
        <p:spPr bwMode="auto">
          <a:xfrm>
            <a:off x="6408780" y="897732"/>
            <a:ext cx="83099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FFFF00"/>
                </a:solidFill>
                <a:latin typeface="微软雅黑" pitchFamily="34" charset="-122"/>
                <a:ea typeface="微软雅黑" pitchFamily="34" charset="-122"/>
              </a:rPr>
              <a:t>李商隐</a:t>
            </a:r>
          </a:p>
        </p:txBody>
      </p:sp>
      <p:sp>
        <p:nvSpPr>
          <p:cNvPr id="7" name="矩形 6"/>
          <p:cNvSpPr>
            <a:spLocks noChangeArrowheads="1"/>
          </p:cNvSpPr>
          <p:nvPr/>
        </p:nvSpPr>
        <p:spPr bwMode="auto">
          <a:xfrm>
            <a:off x="6084886" y="519114"/>
            <a:ext cx="15234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FFFF00"/>
                </a:solidFill>
                <a:latin typeface="微软雅黑" pitchFamily="34" charset="-122"/>
                <a:ea typeface="微软雅黑" pitchFamily="34" charset="-122"/>
              </a:rPr>
              <a:t>《夜雨寄北》</a:t>
            </a:r>
            <a:endParaRPr lang="zh-CN" altLang="en-US" dirty="0">
              <a:solidFill>
                <a:srgbClr val="FFFF00"/>
              </a:solidFill>
            </a:endParaRPr>
          </a:p>
        </p:txBody>
      </p:sp>
      <p:sp>
        <p:nvSpPr>
          <p:cNvPr id="8" name="矩形 7"/>
          <p:cNvSpPr>
            <a:spLocks noChangeArrowheads="1"/>
          </p:cNvSpPr>
          <p:nvPr/>
        </p:nvSpPr>
        <p:spPr bwMode="auto">
          <a:xfrm>
            <a:off x="1871907" y="3436144"/>
            <a:ext cx="83099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00FF"/>
                </a:solidFill>
                <a:latin typeface="微软雅黑" pitchFamily="34" charset="-122"/>
                <a:ea typeface="微软雅黑" pitchFamily="34" charset="-122"/>
              </a:rPr>
              <a:t>李商隐</a:t>
            </a:r>
          </a:p>
        </p:txBody>
      </p:sp>
      <p:sp>
        <p:nvSpPr>
          <p:cNvPr id="9" name="矩形 8"/>
          <p:cNvSpPr>
            <a:spLocks noChangeArrowheads="1"/>
          </p:cNvSpPr>
          <p:nvPr/>
        </p:nvSpPr>
        <p:spPr bwMode="auto">
          <a:xfrm>
            <a:off x="1601601" y="2950370"/>
            <a:ext cx="15234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00FF"/>
                </a:solidFill>
                <a:latin typeface="微软雅黑" pitchFamily="34" charset="-122"/>
                <a:ea typeface="微软雅黑" pitchFamily="34" charset="-122"/>
              </a:rPr>
              <a:t>《登乐游原》</a:t>
            </a:r>
            <a:endParaRPr lang="zh-CN" altLang="en-US" dirty="0">
              <a:solidFill>
                <a:srgbClr val="0000FF"/>
              </a:solidFill>
            </a:endParaRPr>
          </a:p>
        </p:txBody>
      </p:sp>
      <p:sp>
        <p:nvSpPr>
          <p:cNvPr id="10" name="矩形 9"/>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新课导入</a:t>
            </a:r>
          </a:p>
        </p:txBody>
      </p:sp>
      <p:pic>
        <p:nvPicPr>
          <p:cNvPr id="6154"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0243"/>
                                        </p:tgtEl>
                                        <p:attrNameLst>
                                          <p:attrName>style.visibility</p:attrName>
                                        </p:attrNameLst>
                                      </p:cBhvr>
                                      <p:to>
                                        <p:strVal val="visible"/>
                                      </p:to>
                                    </p:set>
                                    <p:anim calcmode="lin" valueType="num">
                                      <p:cBhvr>
                                        <p:cTn id="7" dur="1000" fill="hold"/>
                                        <p:tgtEl>
                                          <p:spTgt spid="10243"/>
                                        </p:tgtEl>
                                        <p:attrNameLst>
                                          <p:attrName>ppt_w</p:attrName>
                                        </p:attrNameLst>
                                      </p:cBhvr>
                                      <p:tavLst>
                                        <p:tav tm="0">
                                          <p:val>
                                            <p:fltVal val="0"/>
                                          </p:val>
                                        </p:tav>
                                        <p:tav tm="100000">
                                          <p:val>
                                            <p:strVal val="#ppt_w"/>
                                          </p:val>
                                        </p:tav>
                                      </p:tavLst>
                                    </p:anim>
                                    <p:anim calcmode="lin" valueType="num">
                                      <p:cBhvr>
                                        <p:cTn id="8" dur="1000" fill="hold"/>
                                        <p:tgtEl>
                                          <p:spTgt spid="10243"/>
                                        </p:tgtEl>
                                        <p:attrNameLst>
                                          <p:attrName>ppt_h</p:attrName>
                                        </p:attrNameLst>
                                      </p:cBhvr>
                                      <p:tavLst>
                                        <p:tav tm="0">
                                          <p:val>
                                            <p:fltVal val="0"/>
                                          </p:val>
                                        </p:tav>
                                        <p:tav tm="100000">
                                          <p:val>
                                            <p:strVal val="#ppt_h"/>
                                          </p:val>
                                        </p:tav>
                                      </p:tavLst>
                                    </p:anim>
                                    <p:anim calcmode="lin" valueType="num">
                                      <p:cBhvr>
                                        <p:cTn id="9" dur="1000" fill="hold"/>
                                        <p:tgtEl>
                                          <p:spTgt spid="10243"/>
                                        </p:tgtEl>
                                        <p:attrNameLst>
                                          <p:attrName>style.rotation</p:attrName>
                                        </p:attrNameLst>
                                      </p:cBhvr>
                                      <p:tavLst>
                                        <p:tav tm="0">
                                          <p:val>
                                            <p:fltVal val="90"/>
                                          </p:val>
                                        </p:tav>
                                        <p:tav tm="100000">
                                          <p:val>
                                            <p:fltVal val="0"/>
                                          </p:val>
                                        </p:tav>
                                      </p:tavLst>
                                    </p:anim>
                                    <p:animEffect transition="in" filter="fade">
                                      <p:cBhvr>
                                        <p:cTn id="10" dur="1000"/>
                                        <p:tgtEl>
                                          <p:spTgt spid="1024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amond(in)">
                                      <p:cBhvr>
                                        <p:cTn id="15" dur="2000"/>
                                        <p:tgtEl>
                                          <p:spTgt spid="5"/>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amond(in)">
                                      <p:cBhvr>
                                        <p:cTn id="18" dur="2000"/>
                                        <p:tgtEl>
                                          <p:spTgt spid="6"/>
                                        </p:tgtEl>
                                      </p:cBhvr>
                                    </p:animEffect>
                                  </p:childTnLst>
                                </p:cTn>
                              </p:par>
                              <p:par>
                                <p:cTn id="19" presetID="8"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amond(in)">
                                      <p:cBhvr>
                                        <p:cTn id="21" dur="2000"/>
                                        <p:tgtEl>
                                          <p:spTgt spid="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1" presetClass="entr" presetSubtype="0" fill="hold" nodeType="clickEffect">
                                  <p:stCondLst>
                                    <p:cond delay="0"/>
                                  </p:stCondLst>
                                  <p:iterate type="lt">
                                    <p:tmPct val="5000"/>
                                  </p:iterate>
                                  <p:childTnLst>
                                    <p:set>
                                      <p:cBhvr>
                                        <p:cTn id="25" dur="1" fill="hold">
                                          <p:stCondLst>
                                            <p:cond delay="0"/>
                                          </p:stCondLst>
                                        </p:cTn>
                                        <p:tgtEl>
                                          <p:spTgt spid="10245"/>
                                        </p:tgtEl>
                                        <p:attrNameLst>
                                          <p:attrName>style.visibility</p:attrName>
                                        </p:attrNameLst>
                                      </p:cBhvr>
                                      <p:to>
                                        <p:strVal val="visible"/>
                                      </p:to>
                                    </p:set>
                                    <p:anim calcmode="lin" valueType="num">
                                      <p:cBhvr>
                                        <p:cTn id="26" dur="1000" fill="hold"/>
                                        <p:tgtEl>
                                          <p:spTgt spid="10245"/>
                                        </p:tgtEl>
                                        <p:attrNameLst>
                                          <p:attrName>ppt_w</p:attrName>
                                        </p:attrNameLst>
                                      </p:cBhvr>
                                      <p:tavLst>
                                        <p:tav tm="0">
                                          <p:val>
                                            <p:fltVal val="0"/>
                                          </p:val>
                                        </p:tav>
                                        <p:tav tm="100000">
                                          <p:val>
                                            <p:strVal val="#ppt_w"/>
                                          </p:val>
                                        </p:tav>
                                      </p:tavLst>
                                    </p:anim>
                                    <p:anim calcmode="lin" valueType="num">
                                      <p:cBhvr>
                                        <p:cTn id="27" dur="1000" fill="hold"/>
                                        <p:tgtEl>
                                          <p:spTgt spid="10245"/>
                                        </p:tgtEl>
                                        <p:attrNameLst>
                                          <p:attrName>ppt_h</p:attrName>
                                        </p:attrNameLst>
                                      </p:cBhvr>
                                      <p:tavLst>
                                        <p:tav tm="0">
                                          <p:val>
                                            <p:fltVal val="0"/>
                                          </p:val>
                                        </p:tav>
                                        <p:tav tm="100000">
                                          <p:val>
                                            <p:strVal val="#ppt_h"/>
                                          </p:val>
                                        </p:tav>
                                      </p:tavLst>
                                    </p:anim>
                                    <p:anim calcmode="lin" valueType="num">
                                      <p:cBhvr>
                                        <p:cTn id="28" dur="1000" fill="hold"/>
                                        <p:tgtEl>
                                          <p:spTgt spid="10245"/>
                                        </p:tgtEl>
                                        <p:attrNameLst>
                                          <p:attrName>style.rotation</p:attrName>
                                        </p:attrNameLst>
                                      </p:cBhvr>
                                      <p:tavLst>
                                        <p:tav tm="0">
                                          <p:val>
                                            <p:fltVal val="90"/>
                                          </p:val>
                                        </p:tav>
                                        <p:tav tm="100000">
                                          <p:val>
                                            <p:fltVal val="0"/>
                                          </p:val>
                                        </p:tav>
                                      </p:tavLst>
                                    </p:anim>
                                    <p:animEffect transition="in" filter="fade">
                                      <p:cBhvr>
                                        <p:cTn id="29" dur="1000"/>
                                        <p:tgtEl>
                                          <p:spTgt spid="1024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9"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ppt_x</p:attrName>
                                        </p:attrNameLst>
                                      </p:cBhvr>
                                      <p:tavLst>
                                        <p:tav tm="0">
                                          <p:val>
                                            <p:strVal val="#ppt_x-.2"/>
                                          </p:val>
                                        </p:tav>
                                        <p:tav tm="100000">
                                          <p:val>
                                            <p:strVal val="#ppt_x"/>
                                          </p:val>
                                        </p:tav>
                                      </p:tavLst>
                                    </p:anim>
                                    <p:anim calcmode="lin" valueType="num">
                                      <p:cBhvr>
                                        <p:cTn id="3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6" dur="1000"/>
                                        <p:tgtEl>
                                          <p:spTgt spid="8"/>
                                        </p:tgtEl>
                                      </p:cBhvr>
                                    </p:animEffect>
                                  </p:childTnLst>
                                </p:cTn>
                              </p:par>
                              <p:par>
                                <p:cTn id="37" presetID="29"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1000" fill="hold"/>
                                        <p:tgtEl>
                                          <p:spTgt spid="9"/>
                                        </p:tgtEl>
                                        <p:attrNameLst>
                                          <p:attrName>ppt_x</p:attrName>
                                        </p:attrNameLst>
                                      </p:cBhvr>
                                      <p:tavLst>
                                        <p:tav tm="0">
                                          <p:val>
                                            <p:strVal val="#ppt_x-.2"/>
                                          </p:val>
                                        </p:tav>
                                        <p:tav tm="100000">
                                          <p:val>
                                            <p:strVal val="#ppt_x"/>
                                          </p:val>
                                        </p:tav>
                                      </p:tavLst>
                                    </p:anim>
                                    <p:anim calcmode="lin" valueType="num">
                                      <p:cBhvr>
                                        <p:cTn id="4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41" dur="1000"/>
                                        <p:tgtEl>
                                          <p:spTgt spid="9"/>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10241"/>
                                        </p:tgtEl>
                                        <p:attrNameLst>
                                          <p:attrName>style.visibility</p:attrName>
                                        </p:attrNameLst>
                                      </p:cBhvr>
                                      <p:to>
                                        <p:strVal val="visible"/>
                                      </p:to>
                                    </p:set>
                                    <p:animEffect transition="in" filter="diamond(in)">
                                      <p:cBhvr>
                                        <p:cTn id="46" dur="2000"/>
                                        <p:tgtEl>
                                          <p:spTgt spid="10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p:bldP spid="5" grpId="0"/>
      <p:bldP spid="6" grpId="0"/>
      <p:bldP spid="7"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文本框 1"/>
          <p:cNvSpPr txBox="1">
            <a:spLocks noChangeArrowheads="1"/>
          </p:cNvSpPr>
          <p:nvPr/>
        </p:nvSpPr>
        <p:spPr bwMode="auto">
          <a:xfrm>
            <a:off x="466788" y="1491854"/>
            <a:ext cx="4645233" cy="256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rgbClr val="663300"/>
                </a:solidFill>
                <a:latin typeface="微软雅黑" pitchFamily="34" charset="-122"/>
                <a:ea typeface="微软雅黑" pitchFamily="34" charset="-122"/>
              </a:rPr>
              <a:t>播放徐小凤演唱的《别亦难》。 </a:t>
            </a:r>
          </a:p>
          <a:p>
            <a:pPr>
              <a:lnSpc>
                <a:spcPct val="150000"/>
              </a:lnSpc>
            </a:pPr>
            <a:r>
              <a:rPr lang="zh-CN" altLang="en-US" b="1" dirty="0">
                <a:solidFill>
                  <a:srgbClr val="663300"/>
                </a:solidFill>
                <a:latin typeface="微软雅黑" pitchFamily="34" charset="-122"/>
                <a:ea typeface="微软雅黑" pitchFamily="34" charset="-122"/>
              </a:rPr>
              <a:t>爱情是美好的，虽然也会有不太圆满的结局，但歌颂爱情的诗都是美丽的。今天我们学了李商隐的这首《无题》，希望大家把诗人带给我们的美妙境界牢牢记住，如果喜欢他的诗风也可以去阅读《李义山诗集》。</a:t>
            </a:r>
          </a:p>
        </p:txBody>
      </p:sp>
      <p:sp>
        <p:nvSpPr>
          <p:cNvPr id="25602" name="矩形 2"/>
          <p:cNvSpPr>
            <a:spLocks noChangeArrowheads="1"/>
          </p:cNvSpPr>
          <p:nvPr/>
        </p:nvSpPr>
        <p:spPr bwMode="auto">
          <a:xfrm>
            <a:off x="521563" y="1059657"/>
            <a:ext cx="83099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0000"/>
                </a:solidFill>
                <a:latin typeface="微软雅黑" pitchFamily="34" charset="-122"/>
                <a:ea typeface="微软雅黑" pitchFamily="34" charset="-122"/>
              </a:rPr>
              <a:t>小结：</a:t>
            </a:r>
            <a:endParaRPr lang="zh-CN" altLang="en-US" dirty="0"/>
          </a:p>
        </p:txBody>
      </p:sp>
      <p:sp>
        <p:nvSpPr>
          <p:cNvPr id="4" name="矩形 3"/>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品读，感悟艺术美</a:t>
            </a:r>
          </a:p>
        </p:txBody>
      </p:sp>
      <p:pic>
        <p:nvPicPr>
          <p:cNvPr id="25604"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5" descr="http://5b0988e595225.cdn.sohucs.com/images/20180213/4540f864f1924b798a3390497e061d3b.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06220" y="519114"/>
            <a:ext cx="2482777" cy="428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 7"/>
          <p:cNvSpPr/>
          <p:nvPr/>
        </p:nvSpPr>
        <p:spPr>
          <a:xfrm>
            <a:off x="358425" y="1545431"/>
            <a:ext cx="4753594" cy="2484835"/>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29697"/>
                                        </p:tgtEl>
                                        <p:attrNameLst>
                                          <p:attrName>style.visibility</p:attrName>
                                        </p:attrNameLst>
                                      </p:cBhvr>
                                      <p:to>
                                        <p:strVal val="visible"/>
                                      </p:to>
                                    </p:set>
                                    <p:animEffect transition="in" filter="wedge">
                                      <p:cBhvr>
                                        <p:cTn id="15" dur="2000"/>
                                        <p:tgtEl>
                                          <p:spTgt spid="29697"/>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edg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文本框 1"/>
          <p:cNvSpPr txBox="1">
            <a:spLocks noChangeArrowheads="1"/>
          </p:cNvSpPr>
          <p:nvPr/>
        </p:nvSpPr>
        <p:spPr bwMode="auto">
          <a:xfrm>
            <a:off x="358425" y="1006080"/>
            <a:ext cx="4895296"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1. 默写填空。</a:t>
            </a:r>
          </a:p>
          <a:p>
            <a:pPr>
              <a:lnSpc>
                <a:spcPct val="150000"/>
              </a:lnSpc>
            </a:pPr>
            <a:r>
              <a:rPr lang="zh-CN" altLang="en-US" b="1" dirty="0">
                <a:latin typeface="微软雅黑" pitchFamily="34" charset="-122"/>
                <a:ea typeface="微软雅黑" pitchFamily="34" charset="-122"/>
              </a:rPr>
              <a:t>（1）相见时难别亦难， </a:t>
            </a:r>
            <a:r>
              <a:rPr lang="zh-CN" altLang="en-US" b="1" u="sng" dirty="0">
                <a:latin typeface="微软雅黑" pitchFamily="34" charset="-122"/>
                <a:ea typeface="微软雅黑" pitchFamily="34" charset="-122"/>
              </a:rPr>
              <a:t>                              </a:t>
            </a:r>
            <a:r>
              <a:rPr lang="zh-CN" altLang="en-US" b="1" dirty="0">
                <a:latin typeface="微软雅黑" pitchFamily="34" charset="-122"/>
                <a:ea typeface="微软雅黑" pitchFamily="34" charset="-122"/>
              </a:rPr>
              <a:t>。</a:t>
            </a:r>
          </a:p>
          <a:p>
            <a:pPr>
              <a:lnSpc>
                <a:spcPct val="150000"/>
              </a:lnSpc>
            </a:pPr>
            <a:r>
              <a:rPr lang="zh-CN" altLang="en-US" b="1" dirty="0">
                <a:latin typeface="微软雅黑" pitchFamily="34" charset="-122"/>
                <a:ea typeface="微软雅黑" pitchFamily="34" charset="-122"/>
              </a:rPr>
              <a:t>（2） </a:t>
            </a:r>
            <a:r>
              <a:rPr lang="zh-CN" altLang="en-US" b="1" u="sng" dirty="0">
                <a:latin typeface="微软雅黑" pitchFamily="34" charset="-122"/>
                <a:ea typeface="微软雅黑" pitchFamily="34" charset="-122"/>
              </a:rPr>
              <a:t>                             </a:t>
            </a:r>
            <a:r>
              <a:rPr lang="zh-CN" altLang="en-US" b="1" dirty="0">
                <a:latin typeface="微软雅黑" pitchFamily="34" charset="-122"/>
                <a:ea typeface="微软雅黑" pitchFamily="34" charset="-122"/>
              </a:rPr>
              <a:t> ，夜吟应觉月光寒。</a:t>
            </a:r>
          </a:p>
          <a:p>
            <a:pPr>
              <a:lnSpc>
                <a:spcPct val="150000"/>
              </a:lnSpc>
            </a:pPr>
            <a:r>
              <a:rPr lang="zh-CN" altLang="en-US" b="1" dirty="0">
                <a:latin typeface="微软雅黑" pitchFamily="34" charset="-122"/>
                <a:ea typeface="微软雅黑" pitchFamily="34" charset="-122"/>
              </a:rPr>
              <a:t>（3）李商隐在《无题》中抒写浓郁的离别之恨的名句是： </a:t>
            </a:r>
            <a:r>
              <a:rPr lang="zh-CN" altLang="en-US" b="1" u="sng" dirty="0">
                <a:latin typeface="微软雅黑" pitchFamily="34" charset="-122"/>
                <a:ea typeface="微软雅黑" pitchFamily="34" charset="-122"/>
              </a:rPr>
              <a:t>                                                 </a:t>
            </a:r>
            <a:r>
              <a:rPr lang="zh-CN" altLang="en-US" b="1" dirty="0">
                <a:latin typeface="微软雅黑" pitchFamily="34" charset="-122"/>
                <a:ea typeface="微软雅黑" pitchFamily="34" charset="-122"/>
              </a:rPr>
              <a:t> 。</a:t>
            </a:r>
          </a:p>
          <a:p>
            <a:pPr>
              <a:lnSpc>
                <a:spcPct val="150000"/>
              </a:lnSpc>
            </a:pPr>
            <a:r>
              <a:rPr lang="zh-CN" altLang="en-US" b="1" dirty="0">
                <a:latin typeface="微软雅黑" pitchFamily="34" charset="-122"/>
                <a:ea typeface="微软雅黑" pitchFamily="34" charset="-122"/>
              </a:rPr>
              <a:t>（4）人们常用李商隐《无题》中的“ </a:t>
            </a:r>
            <a:r>
              <a:rPr lang="zh-CN" altLang="en-US" b="1" u="sng" dirty="0">
                <a:latin typeface="微软雅黑" pitchFamily="34" charset="-122"/>
                <a:ea typeface="微软雅黑" pitchFamily="34" charset="-122"/>
              </a:rPr>
              <a:t>                                                   </a:t>
            </a:r>
            <a:r>
              <a:rPr lang="zh-CN" altLang="en-US" b="1" dirty="0">
                <a:latin typeface="微软雅黑" pitchFamily="34" charset="-122"/>
                <a:ea typeface="微软雅黑" pitchFamily="34" charset="-122"/>
              </a:rPr>
              <a:t>”来赞美教师无私奉献的精神。 </a:t>
            </a:r>
          </a:p>
        </p:txBody>
      </p:sp>
      <p:sp>
        <p:nvSpPr>
          <p:cNvPr id="4" name="矩形 3"/>
          <p:cNvSpPr>
            <a:spLocks noChangeArrowheads="1"/>
          </p:cNvSpPr>
          <p:nvPr/>
        </p:nvSpPr>
        <p:spPr bwMode="auto">
          <a:xfrm>
            <a:off x="3059114" y="1437085"/>
            <a:ext cx="175432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0000"/>
                </a:solidFill>
                <a:latin typeface="微软雅黑" pitchFamily="34" charset="-122"/>
                <a:ea typeface="微软雅黑" pitchFamily="34" charset="-122"/>
              </a:rPr>
              <a:t>东风无力百花残</a:t>
            </a:r>
            <a:endParaRPr lang="zh-CN" altLang="en-US">
              <a:solidFill>
                <a:srgbClr val="FF0000"/>
              </a:solidFill>
            </a:endParaRPr>
          </a:p>
        </p:txBody>
      </p:sp>
      <p:sp>
        <p:nvSpPr>
          <p:cNvPr id="5" name="矩形 4"/>
          <p:cNvSpPr>
            <a:spLocks noChangeArrowheads="1"/>
          </p:cNvSpPr>
          <p:nvPr/>
        </p:nvSpPr>
        <p:spPr bwMode="auto">
          <a:xfrm>
            <a:off x="1222932" y="1869282"/>
            <a:ext cx="175432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0000"/>
                </a:solidFill>
                <a:latin typeface="微软雅黑" pitchFamily="34" charset="-122"/>
                <a:ea typeface="微软雅黑" pitchFamily="34" charset="-122"/>
              </a:rPr>
              <a:t>晓镜但愁云鬓改</a:t>
            </a:r>
            <a:endParaRPr lang="zh-CN" altLang="en-US">
              <a:solidFill>
                <a:srgbClr val="FF0000"/>
              </a:solidFill>
            </a:endParaRPr>
          </a:p>
        </p:txBody>
      </p:sp>
      <p:sp>
        <p:nvSpPr>
          <p:cNvPr id="6" name="矩形 5"/>
          <p:cNvSpPr>
            <a:spLocks noChangeArrowheads="1"/>
          </p:cNvSpPr>
          <p:nvPr/>
        </p:nvSpPr>
        <p:spPr bwMode="auto">
          <a:xfrm>
            <a:off x="1546823" y="2680098"/>
            <a:ext cx="37914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FF0000"/>
                </a:solidFill>
                <a:latin typeface="微软雅黑" pitchFamily="34" charset="-122"/>
                <a:ea typeface="微软雅黑" pitchFamily="34" charset="-122"/>
              </a:rPr>
              <a:t>相见时难别亦难，东风无力百花残</a:t>
            </a:r>
            <a:endParaRPr lang="zh-CN" altLang="en-US">
              <a:solidFill>
                <a:srgbClr val="FF0000"/>
              </a:solidFill>
            </a:endParaRPr>
          </a:p>
        </p:txBody>
      </p:sp>
      <p:sp>
        <p:nvSpPr>
          <p:cNvPr id="7" name="矩形 6"/>
          <p:cNvSpPr>
            <a:spLocks noChangeArrowheads="1"/>
          </p:cNvSpPr>
          <p:nvPr/>
        </p:nvSpPr>
        <p:spPr bwMode="auto">
          <a:xfrm>
            <a:off x="628732" y="3543301"/>
            <a:ext cx="372714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FF0000"/>
                </a:solidFill>
                <a:latin typeface="微软雅黑" pitchFamily="34" charset="-122"/>
                <a:ea typeface="微软雅黑" pitchFamily="34" charset="-122"/>
              </a:rPr>
              <a:t>春蚕到死丝方尽，蜡炬成灰泪始干  </a:t>
            </a:r>
            <a:endParaRPr lang="zh-CN" altLang="en-US">
              <a:solidFill>
                <a:srgbClr val="FF0000"/>
              </a:solidFill>
            </a:endParaRPr>
          </a:p>
        </p:txBody>
      </p:sp>
      <p:sp>
        <p:nvSpPr>
          <p:cNvPr id="8" name="矩形 7"/>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中考链接</a:t>
            </a:r>
          </a:p>
        </p:txBody>
      </p:sp>
      <p:pic>
        <p:nvPicPr>
          <p:cNvPr id="28679"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3" descr="https://inews.gtimg.com/newsapp_bt/0/9894860006/100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5911" y="2214564"/>
            <a:ext cx="3425874" cy="2355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圆角矩形 10"/>
          <p:cNvSpPr/>
          <p:nvPr/>
        </p:nvSpPr>
        <p:spPr>
          <a:xfrm>
            <a:off x="196479" y="1437086"/>
            <a:ext cx="5069150" cy="2862263"/>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ppt_x</p:attrName>
                                        </p:attrNameLst>
                                      </p:cBhvr>
                                      <p:tavLst>
                                        <p:tav tm="0">
                                          <p:val>
                                            <p:strVal val="#ppt_x-.2"/>
                                          </p:val>
                                        </p:tav>
                                        <p:tav tm="100000">
                                          <p:val>
                                            <p:strVal val="#ppt_x"/>
                                          </p:val>
                                        </p:tav>
                                      </p:tavLst>
                                    </p:anim>
                                    <p:anim calcmode="lin" valueType="num">
                                      <p:cBhvr>
                                        <p:cTn id="27"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文本框 1"/>
          <p:cNvSpPr txBox="1">
            <a:spLocks noChangeArrowheads="1"/>
          </p:cNvSpPr>
          <p:nvPr/>
        </p:nvSpPr>
        <p:spPr bwMode="auto">
          <a:xfrm>
            <a:off x="4140343" y="1083470"/>
            <a:ext cx="4536872"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2、请赏析千古名句“春蚕到死丝方尽，蜡炬成灰泪始干”。 </a:t>
            </a:r>
          </a:p>
          <a:p>
            <a:pPr>
              <a:lnSpc>
                <a:spcPct val="150000"/>
              </a:lnSpc>
            </a:pPr>
            <a:r>
              <a:rPr lang="zh-CN" altLang="en-US" b="1" dirty="0">
                <a:solidFill>
                  <a:srgbClr val="663300"/>
                </a:solidFill>
                <a:latin typeface="微软雅黑" pitchFamily="34" charset="-122"/>
                <a:ea typeface="微软雅黑" pitchFamily="34" charset="-122"/>
              </a:rPr>
              <a:t>答：以双关、对偶和两个生动的比喻，表白自己对所爱的人至死不渝的深情。这句话的本义是：我的思念如春蚕吐丝到死才能停，我的泪水像烛泪烧成灰烬方流尽。今人常用来形容为国为民服务，尽心尽力死而后已的人，以及这种献身精神。</a:t>
            </a:r>
          </a:p>
        </p:txBody>
      </p:sp>
      <p:sp>
        <p:nvSpPr>
          <p:cNvPr id="3" name="矩形 2"/>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中考链接</a:t>
            </a:r>
          </a:p>
        </p:txBody>
      </p:sp>
      <p:pic>
        <p:nvPicPr>
          <p:cNvPr id="29699"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5" descr="https://p0.ssl.qhimgs1.com/sdr/400__/t01049bae892760196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3201" y="1059657"/>
            <a:ext cx="3392532" cy="264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圆角矩形 6"/>
          <p:cNvSpPr/>
          <p:nvPr/>
        </p:nvSpPr>
        <p:spPr>
          <a:xfrm>
            <a:off x="4031983" y="1977630"/>
            <a:ext cx="4690483" cy="2430065"/>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32769">
                                            <p:txEl>
                                              <p:pRg st="1" end="1"/>
                                            </p:txEl>
                                          </p:spTgt>
                                        </p:tgtEl>
                                        <p:attrNameLst>
                                          <p:attrName>style.visibility</p:attrName>
                                        </p:attrNameLst>
                                      </p:cBhvr>
                                      <p:to>
                                        <p:strVal val="visible"/>
                                      </p:to>
                                    </p:set>
                                    <p:animEffect transition="in" filter="wedge">
                                      <p:cBhvr>
                                        <p:cTn id="7" dur="2000"/>
                                        <p:tgtEl>
                                          <p:spTgt spid="32769">
                                            <p:txEl>
                                              <p:pRg st="1" end="1"/>
                                            </p:txEl>
                                          </p:spTgt>
                                        </p:tgtEl>
                                      </p:cBhvr>
                                    </p:animEffect>
                                  </p:childTnLst>
                                </p:cTn>
                              </p:par>
                            </p:childTnLst>
                          </p:cTn>
                        </p:par>
                        <p:par>
                          <p:cTn id="8" fill="hold" nodeType="afterGroup">
                            <p:stCondLst>
                              <p:cond delay="2000"/>
                            </p:stCondLst>
                            <p:childTnLst>
                              <p:par>
                                <p:cTn id="9" presetID="21"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4)">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1"/>
          <p:cNvSpPr txBox="1">
            <a:spLocks noChangeArrowheads="1"/>
          </p:cNvSpPr>
          <p:nvPr/>
        </p:nvSpPr>
        <p:spPr bwMode="auto">
          <a:xfrm>
            <a:off x="737093" y="1168005"/>
            <a:ext cx="4266564"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b="1" dirty="0">
                <a:latin typeface="微软雅黑" pitchFamily="34" charset="-122"/>
                <a:ea typeface="微软雅黑" pitchFamily="34" charset="-122"/>
              </a:rPr>
              <a:t>3、尾联“蓬山此去无多路，青鸟殷勤为探看”将对方住处比作“蓬山”有何深意？</a:t>
            </a:r>
          </a:p>
          <a:p>
            <a:pPr>
              <a:lnSpc>
                <a:spcPct val="150000"/>
              </a:lnSpc>
            </a:pPr>
            <a:r>
              <a:rPr lang="zh-CN" altLang="en-US" sz="2100" b="1" dirty="0">
                <a:latin typeface="微软雅黑" pitchFamily="34" charset="-122"/>
                <a:ea typeface="微软雅黑" pitchFamily="34" charset="-122"/>
              </a:rPr>
              <a:t>答：</a:t>
            </a:r>
            <a:r>
              <a:rPr lang="zh-CN" altLang="en-US" sz="2100" b="1" dirty="0">
                <a:solidFill>
                  <a:srgbClr val="663300"/>
                </a:solidFill>
                <a:latin typeface="微软雅黑" pitchFamily="34" charset="-122"/>
                <a:ea typeface="微软雅黑" pitchFamily="34" charset="-122"/>
              </a:rPr>
              <a:t>将对方住处比作“蓬山”，含有可望不可即之意。其间必有难以逾越的障碍。   </a:t>
            </a:r>
          </a:p>
        </p:txBody>
      </p:sp>
      <p:sp>
        <p:nvSpPr>
          <p:cNvPr id="3" name="矩形 2"/>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中考链接</a:t>
            </a:r>
          </a:p>
        </p:txBody>
      </p:sp>
      <p:pic>
        <p:nvPicPr>
          <p:cNvPr id="30723"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5" descr="https://p0.ssl.qhimgs4.com/t01368f9dab40d5168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82326" y="1545433"/>
            <a:ext cx="3398486" cy="307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圆角矩形 6"/>
          <p:cNvSpPr/>
          <p:nvPr/>
        </p:nvSpPr>
        <p:spPr>
          <a:xfrm>
            <a:off x="683510" y="2680098"/>
            <a:ext cx="4313005" cy="1403747"/>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3793">
                                            <p:txEl>
                                              <p:pRg st="1" end="1"/>
                                            </p:txEl>
                                          </p:spTgt>
                                        </p:tgtEl>
                                        <p:attrNameLst>
                                          <p:attrName>style.visibility</p:attrName>
                                        </p:attrNameLst>
                                      </p:cBhvr>
                                      <p:to>
                                        <p:strVal val="visible"/>
                                      </p:to>
                                    </p:set>
                                    <p:animEffect transition="in" filter="diamond(in)">
                                      <p:cBhvr>
                                        <p:cTn id="7" dur="2000"/>
                                        <p:tgtEl>
                                          <p:spTgt spid="33793">
                                            <p:txEl>
                                              <p:pRg st="1" end="1"/>
                                            </p:txEl>
                                          </p:spTgt>
                                        </p:tgtEl>
                                      </p:cBhvr>
                                    </p:animEffect>
                                  </p:childTnLst>
                                </p:cTn>
                              </p:par>
                            </p:childTnLst>
                          </p:cTn>
                        </p:par>
                        <p:par>
                          <p:cTn id="8" fill="hold" nodeType="afterGroup">
                            <p:stCondLst>
                              <p:cond delay="2000"/>
                            </p:stCondLst>
                            <p:childTnLst>
                              <p:par>
                                <p:cTn id="9" presetID="21"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4)">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文本框 1"/>
          <p:cNvSpPr txBox="1">
            <a:spLocks noChangeArrowheads="1"/>
          </p:cNvSpPr>
          <p:nvPr/>
        </p:nvSpPr>
        <p:spPr bwMode="auto">
          <a:xfrm>
            <a:off x="3870037" y="1006079"/>
            <a:ext cx="5002467"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4、选出赏读有误的一项: (       )</a:t>
            </a:r>
          </a:p>
          <a:p>
            <a:pPr>
              <a:lnSpc>
                <a:spcPct val="150000"/>
              </a:lnSpc>
            </a:pPr>
            <a:r>
              <a:rPr lang="zh-CN" altLang="en-US" b="1" dirty="0">
                <a:latin typeface="微软雅黑" pitchFamily="34" charset="-122"/>
                <a:ea typeface="微软雅黑" pitchFamily="34" charset="-122"/>
              </a:rPr>
              <a:t>A、首联融情入景，两个难概括万千内容，渲染了凄婉忧伤的离别氛围。</a:t>
            </a:r>
          </a:p>
          <a:p>
            <a:pPr>
              <a:lnSpc>
                <a:spcPct val="150000"/>
              </a:lnSpc>
            </a:pPr>
            <a:r>
              <a:rPr lang="zh-CN" altLang="en-US" b="1" dirty="0">
                <a:latin typeface="微软雅黑" pitchFamily="34" charset="-122"/>
                <a:ea typeface="微软雅黑" pitchFamily="34" charset="-122"/>
              </a:rPr>
              <a:t>B、颔联两个比喻新颖贴切，意义双关，形象鲜明，感人至深，表明相思之切，爱情之深。</a:t>
            </a:r>
          </a:p>
          <a:p>
            <a:pPr>
              <a:lnSpc>
                <a:spcPct val="150000"/>
              </a:lnSpc>
            </a:pPr>
            <a:r>
              <a:rPr lang="zh-CN" altLang="en-US" b="1" dirty="0">
                <a:latin typeface="微软雅黑" pitchFamily="34" charset="-122"/>
                <a:ea typeface="微软雅黑" pitchFamily="34" charset="-122"/>
              </a:rPr>
              <a:t>C、云鬓改摹容貌，月光寒写心境，全从对方虚拟设想。笔法曲折，设想奇丽。</a:t>
            </a:r>
          </a:p>
          <a:p>
            <a:pPr>
              <a:lnSpc>
                <a:spcPct val="150000"/>
              </a:lnSpc>
            </a:pPr>
            <a:r>
              <a:rPr lang="zh-CN" altLang="en-US" b="1" dirty="0">
                <a:latin typeface="微软雅黑" pitchFamily="34" charset="-122"/>
                <a:ea typeface="微软雅黑" pitchFamily="34" charset="-122"/>
              </a:rPr>
              <a:t>D、末联连用典故寄托宽慰和希望:两人一别，近在咫尺，沟通信息的机会多得很。</a:t>
            </a:r>
          </a:p>
        </p:txBody>
      </p:sp>
      <p:sp>
        <p:nvSpPr>
          <p:cNvPr id="3" name="矩形 2"/>
          <p:cNvSpPr>
            <a:spLocks noChangeArrowheads="1"/>
          </p:cNvSpPr>
          <p:nvPr/>
        </p:nvSpPr>
        <p:spPr bwMode="auto">
          <a:xfrm>
            <a:off x="6679086" y="1113235"/>
            <a:ext cx="32124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0000"/>
                </a:solidFill>
                <a:latin typeface="微软雅黑" pitchFamily="34" charset="-122"/>
                <a:ea typeface="微软雅黑" pitchFamily="34" charset="-122"/>
              </a:rPr>
              <a:t>D</a:t>
            </a:r>
            <a:endParaRPr lang="zh-CN" altLang="en-US">
              <a:solidFill>
                <a:srgbClr val="FF0000"/>
              </a:solidFill>
            </a:endParaRPr>
          </a:p>
        </p:txBody>
      </p:sp>
      <p:sp>
        <p:nvSpPr>
          <p:cNvPr id="4" name="矩形 3"/>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中考链接</a:t>
            </a:r>
          </a:p>
        </p:txBody>
      </p:sp>
      <p:pic>
        <p:nvPicPr>
          <p:cNvPr id="31748"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3" descr="http://5b0988e595225.cdn.sohucs.com/images/20180709/2254d5ad8642482193bd01f36e5c080e.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3510" y="1113235"/>
            <a:ext cx="2755465" cy="307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对角圆角矩形 6"/>
          <p:cNvSpPr/>
          <p:nvPr/>
        </p:nvSpPr>
        <p:spPr>
          <a:xfrm>
            <a:off x="3708089" y="1491854"/>
            <a:ext cx="5077486" cy="3294459"/>
          </a:xfrm>
          <a:prstGeom prst="round2Diag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42" y="844154"/>
            <a:ext cx="8447393" cy="415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0" name="文本框 1"/>
          <p:cNvSpPr txBox="1">
            <a:spLocks noChangeArrowheads="1"/>
          </p:cNvSpPr>
          <p:nvPr/>
        </p:nvSpPr>
        <p:spPr bwMode="auto">
          <a:xfrm>
            <a:off x="1115763" y="1168005"/>
            <a:ext cx="6967253"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chemeClr val="bg1"/>
                </a:solidFill>
                <a:latin typeface="微软雅黑" pitchFamily="34" charset="-122"/>
                <a:ea typeface="微软雅黑" pitchFamily="34" charset="-122"/>
              </a:rPr>
              <a:t>5、选择理解有误的一项是(      )</a:t>
            </a:r>
          </a:p>
          <a:p>
            <a:pPr>
              <a:lnSpc>
                <a:spcPct val="150000"/>
              </a:lnSpc>
            </a:pPr>
            <a:r>
              <a:rPr lang="zh-CN" altLang="en-US" b="1" dirty="0">
                <a:solidFill>
                  <a:schemeClr val="bg1"/>
                </a:solidFill>
                <a:latin typeface="微软雅黑" pitchFamily="34" charset="-122"/>
                <a:ea typeface="微软雅黑" pitchFamily="34" charset="-122"/>
              </a:rPr>
              <a:t>A、首联写暮春时与自己所爱的女子别离的伤感情景，第一个难指困难，第二个难指难受，东风无力百花残渲染了当时别离的气氛，情景交融，东风指春风，字使有凄楚的感觉。</a:t>
            </a:r>
          </a:p>
          <a:p>
            <a:pPr>
              <a:lnSpc>
                <a:spcPct val="150000"/>
              </a:lnSpc>
            </a:pPr>
            <a:r>
              <a:rPr lang="zh-CN" altLang="en-US" b="1" dirty="0">
                <a:solidFill>
                  <a:schemeClr val="bg1"/>
                </a:solidFill>
                <a:latin typeface="微软雅黑" pitchFamily="34" charset="-122"/>
                <a:ea typeface="微软雅黑" pitchFamily="34" charset="-122"/>
              </a:rPr>
              <a:t>B、颔联写别后相思，以两个生动的比喻表白自己所爱的人致死不渝的深情。</a:t>
            </a:r>
          </a:p>
          <a:p>
            <a:pPr>
              <a:lnSpc>
                <a:spcPct val="150000"/>
              </a:lnSpc>
            </a:pPr>
            <a:r>
              <a:rPr lang="zh-CN" altLang="en-US" b="1" dirty="0">
                <a:solidFill>
                  <a:schemeClr val="bg1"/>
                </a:solidFill>
                <a:latin typeface="微软雅黑" pitchFamily="34" charset="-122"/>
                <a:ea typeface="微软雅黑" pitchFamily="34" charset="-122"/>
              </a:rPr>
              <a:t>C、颈联表达了诗人的愿望，尾联设想对方伤感久别的种种情形。</a:t>
            </a:r>
          </a:p>
          <a:p>
            <a:pPr>
              <a:lnSpc>
                <a:spcPct val="150000"/>
              </a:lnSpc>
            </a:pPr>
            <a:r>
              <a:rPr lang="zh-CN" altLang="en-US" b="1" dirty="0">
                <a:solidFill>
                  <a:schemeClr val="bg1"/>
                </a:solidFill>
                <a:latin typeface="微软雅黑" pitchFamily="34" charset="-122"/>
                <a:ea typeface="微软雅黑" pitchFamily="34" charset="-122"/>
              </a:rPr>
              <a:t>D、全诗把别后相思写的缠绵悱恻，诗人对爱情执着追求令人动容。</a:t>
            </a:r>
          </a:p>
        </p:txBody>
      </p:sp>
      <p:sp>
        <p:nvSpPr>
          <p:cNvPr id="3" name="矩形 2"/>
          <p:cNvSpPr>
            <a:spLocks noChangeArrowheads="1"/>
          </p:cNvSpPr>
          <p:nvPr/>
        </p:nvSpPr>
        <p:spPr bwMode="auto">
          <a:xfrm>
            <a:off x="3978398" y="1275160"/>
            <a:ext cx="29399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FF00"/>
                </a:solidFill>
                <a:latin typeface="微软雅黑" pitchFamily="34" charset="-122"/>
                <a:ea typeface="微软雅黑" pitchFamily="34" charset="-122"/>
              </a:rPr>
              <a:t>C</a:t>
            </a:r>
            <a:endParaRPr lang="zh-CN" altLang="en-US">
              <a:solidFill>
                <a:srgbClr val="FFFF00"/>
              </a:solidFill>
            </a:endParaRPr>
          </a:p>
        </p:txBody>
      </p:sp>
      <p:sp>
        <p:nvSpPr>
          <p:cNvPr id="4" name="矩形 3"/>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中考链接</a:t>
            </a:r>
          </a:p>
        </p:txBody>
      </p:sp>
      <p:pic>
        <p:nvPicPr>
          <p:cNvPr id="32773"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1"/>
          <p:cNvSpPr txBox="1">
            <a:spLocks noChangeArrowheads="1"/>
          </p:cNvSpPr>
          <p:nvPr/>
        </p:nvSpPr>
        <p:spPr bwMode="auto">
          <a:xfrm>
            <a:off x="628734" y="897732"/>
            <a:ext cx="7940121"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1500" b="1" dirty="0">
                <a:latin typeface="微软雅黑" pitchFamily="34" charset="-122"/>
                <a:ea typeface="微软雅黑" pitchFamily="34" charset="-122"/>
              </a:rPr>
              <a:t>6、选出对李商隐《无题》赏读有误的一项:(          )</a:t>
            </a:r>
          </a:p>
          <a:p>
            <a:pPr>
              <a:lnSpc>
                <a:spcPct val="150000"/>
              </a:lnSpc>
            </a:pPr>
            <a:r>
              <a:rPr lang="zh-CN" altLang="en-US" sz="1500" b="1" dirty="0">
                <a:latin typeface="微软雅黑" pitchFamily="34" charset="-122"/>
                <a:ea typeface="微软雅黑" pitchFamily="34" charset="-122"/>
              </a:rPr>
              <a:t>A、相见时难别也难，东风无几百花残，以抒情开篇，再用景物作烘托，显得摇曳多姿。这一联好就好在先以见难加重别难的分量，后以花比喻美好年华之将逝，极力渲染了黯然销魂者，唯别而已的悲凉气氛。</a:t>
            </a:r>
          </a:p>
          <a:p>
            <a:pPr>
              <a:lnSpc>
                <a:spcPct val="150000"/>
              </a:lnSpc>
            </a:pPr>
            <a:r>
              <a:rPr lang="zh-CN" altLang="en-US" sz="1500" b="1" dirty="0">
                <a:latin typeface="微软雅黑" pitchFamily="34" charset="-122"/>
                <a:ea typeface="微软雅黑" pitchFamily="34" charset="-122"/>
              </a:rPr>
              <a:t>B、春蚕到死丝方尽，蜡炬成灰泪始干。诗人借春蚕的执著精神，寄托了对情人的思念之情。而今人多用这两句来表达人们那种无私奉献的精神。因而古今之间并无内在的联系，故此种引用属于断章取义。</a:t>
            </a:r>
          </a:p>
          <a:p>
            <a:pPr>
              <a:lnSpc>
                <a:spcPct val="150000"/>
              </a:lnSpc>
            </a:pPr>
            <a:r>
              <a:rPr lang="zh-CN" altLang="en-US" sz="1500" b="1" dirty="0">
                <a:latin typeface="微软雅黑" pitchFamily="34" charset="-122"/>
                <a:ea typeface="微软雅黑" pitchFamily="34" charset="-122"/>
              </a:rPr>
              <a:t>C、晓镜但愁云鬓改，夜吟应觉月光寒，诗人以高超的技巧为我们展示了两幅生动画面，把一对真挚相爱的情人分别后的痛苦情状表现得何等真切，读后可使人为他们落下同情之泪。</a:t>
            </a:r>
          </a:p>
          <a:p>
            <a:pPr>
              <a:lnSpc>
                <a:spcPct val="150000"/>
              </a:lnSpc>
            </a:pPr>
            <a:r>
              <a:rPr lang="zh-CN" altLang="en-US" sz="1500" b="1" dirty="0">
                <a:latin typeface="微软雅黑" pitchFamily="34" charset="-122"/>
                <a:ea typeface="微软雅黑" pitchFamily="34" charset="-122"/>
              </a:rPr>
              <a:t>D、最后一联蓬山此去无多路，青鸟殷勤为探看，这是男主人公对女主人公的寄语。也是男主人公的自慰之词。全联的大意是:双方住地相距不远，今后虽难相见，但总可以互通音问。</a:t>
            </a:r>
          </a:p>
        </p:txBody>
      </p:sp>
      <p:sp>
        <p:nvSpPr>
          <p:cNvPr id="3" name="矩形 2"/>
          <p:cNvSpPr>
            <a:spLocks noChangeArrowheads="1"/>
          </p:cNvSpPr>
          <p:nvPr/>
        </p:nvSpPr>
        <p:spPr bwMode="auto">
          <a:xfrm>
            <a:off x="4517820" y="951310"/>
            <a:ext cx="2955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0000"/>
                </a:solidFill>
                <a:latin typeface="微软雅黑" pitchFamily="34" charset="-122"/>
                <a:ea typeface="微软雅黑" pitchFamily="34" charset="-122"/>
              </a:rPr>
              <a:t>B</a:t>
            </a:r>
          </a:p>
        </p:txBody>
      </p:sp>
      <p:sp>
        <p:nvSpPr>
          <p:cNvPr id="4" name="矩形 3"/>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中考链接</a:t>
            </a:r>
          </a:p>
        </p:txBody>
      </p:sp>
      <p:pic>
        <p:nvPicPr>
          <p:cNvPr id="33796"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对角圆角矩形 5"/>
          <p:cNvSpPr/>
          <p:nvPr/>
        </p:nvSpPr>
        <p:spPr>
          <a:xfrm>
            <a:off x="466788" y="1275161"/>
            <a:ext cx="8155653" cy="3511153"/>
          </a:xfrm>
          <a:prstGeom prst="round2Diag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7386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文本框 1"/>
          <p:cNvSpPr txBox="1">
            <a:spLocks noChangeArrowheads="1"/>
          </p:cNvSpPr>
          <p:nvPr/>
        </p:nvSpPr>
        <p:spPr bwMode="auto">
          <a:xfrm>
            <a:off x="466786" y="1545431"/>
            <a:ext cx="4915540"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     李商隐（813—858）， 字</a:t>
            </a:r>
            <a:r>
              <a:rPr lang="zh-CN" altLang="en-US" b="1" u="sng" dirty="0">
                <a:solidFill>
                  <a:srgbClr val="FF0000"/>
                </a:solidFill>
                <a:latin typeface="微软雅黑" pitchFamily="34" charset="-122"/>
                <a:ea typeface="微软雅黑" pitchFamily="34" charset="-122"/>
              </a:rPr>
              <a:t>义山</a:t>
            </a:r>
            <a:r>
              <a:rPr lang="zh-CN" altLang="en-US" b="1" dirty="0">
                <a:latin typeface="微软雅黑" pitchFamily="34" charset="-122"/>
                <a:ea typeface="微软雅黑" pitchFamily="34" charset="-122"/>
              </a:rPr>
              <a:t>， 号</a:t>
            </a:r>
            <a:r>
              <a:rPr lang="zh-CN" altLang="en-US" b="1" u="sng" dirty="0">
                <a:solidFill>
                  <a:srgbClr val="FF0000"/>
                </a:solidFill>
                <a:latin typeface="微软雅黑" pitchFamily="34" charset="-122"/>
                <a:ea typeface="微软雅黑" pitchFamily="34" charset="-122"/>
              </a:rPr>
              <a:t>玉溪（谿）生</a:t>
            </a:r>
            <a:r>
              <a:rPr lang="zh-CN" altLang="en-US" b="1" dirty="0">
                <a:latin typeface="微软雅黑" pitchFamily="34" charset="-122"/>
                <a:ea typeface="微软雅黑" pitchFamily="34" charset="-122"/>
              </a:rPr>
              <a:t>，原籍怀州河内（今 河南沁阳）。晚</a:t>
            </a:r>
            <a:r>
              <a:rPr lang="zh-CN" altLang="en-US" b="1" u="sng" dirty="0">
                <a:solidFill>
                  <a:srgbClr val="FF0000"/>
                </a:solidFill>
                <a:latin typeface="微软雅黑" pitchFamily="34" charset="-122"/>
                <a:ea typeface="微软雅黑" pitchFamily="34" charset="-122"/>
              </a:rPr>
              <a:t>唐</a:t>
            </a:r>
            <a:r>
              <a:rPr lang="zh-CN" altLang="en-US" b="1" dirty="0">
                <a:latin typeface="微软雅黑" pitchFamily="34" charset="-122"/>
                <a:ea typeface="微软雅黑" pitchFamily="34" charset="-122"/>
              </a:rPr>
              <a:t>著名诗人，和</a:t>
            </a:r>
            <a:r>
              <a:rPr lang="zh-CN" altLang="en-US" b="1" u="sng" dirty="0">
                <a:solidFill>
                  <a:srgbClr val="FF0000"/>
                </a:solidFill>
                <a:latin typeface="微软雅黑" pitchFamily="34" charset="-122"/>
                <a:ea typeface="微软雅黑" pitchFamily="34" charset="-122"/>
              </a:rPr>
              <a:t>杜牧</a:t>
            </a:r>
            <a:r>
              <a:rPr lang="zh-CN" altLang="en-US" b="1" dirty="0">
                <a:latin typeface="微软雅黑" pitchFamily="34" charset="-122"/>
                <a:ea typeface="微软雅黑" pitchFamily="34" charset="-122"/>
              </a:rPr>
              <a:t> 合称“</a:t>
            </a:r>
            <a:r>
              <a:rPr lang="zh-CN" altLang="en-US" b="1" u="sng" dirty="0">
                <a:solidFill>
                  <a:srgbClr val="FF0000"/>
                </a:solidFill>
                <a:latin typeface="微软雅黑" pitchFamily="34" charset="-122"/>
                <a:ea typeface="微软雅黑" pitchFamily="34" charset="-122"/>
              </a:rPr>
              <a:t>小李杜</a:t>
            </a:r>
            <a:r>
              <a:rPr lang="zh-CN" altLang="en-US" b="1" dirty="0">
                <a:latin typeface="微软雅黑" pitchFamily="34" charset="-122"/>
                <a:ea typeface="微软雅黑" pitchFamily="34" charset="-122"/>
              </a:rPr>
              <a:t>”，与</a:t>
            </a:r>
            <a:r>
              <a:rPr lang="zh-CN" altLang="en-US" b="1" dirty="0">
                <a:solidFill>
                  <a:srgbClr val="FF0000"/>
                </a:solidFill>
                <a:latin typeface="微软雅黑" pitchFamily="34" charset="-122"/>
                <a:ea typeface="微软雅黑" pitchFamily="34" charset="-122"/>
              </a:rPr>
              <a:t>温庭筠</a:t>
            </a:r>
            <a:r>
              <a:rPr lang="zh-CN" altLang="en-US" b="1" dirty="0">
                <a:latin typeface="微软雅黑" pitchFamily="34" charset="-122"/>
                <a:ea typeface="微软雅黑" pitchFamily="34" charset="-122"/>
              </a:rPr>
              <a:t>合称为 “</a:t>
            </a:r>
            <a:r>
              <a:rPr lang="zh-CN" altLang="en-US" b="1" u="sng" dirty="0">
                <a:solidFill>
                  <a:srgbClr val="FF0000"/>
                </a:solidFill>
                <a:latin typeface="微软雅黑" pitchFamily="34" charset="-122"/>
                <a:ea typeface="微软雅黑" pitchFamily="34" charset="-122"/>
              </a:rPr>
              <a:t>温李</a:t>
            </a:r>
            <a:r>
              <a:rPr lang="zh-CN" altLang="en-US" b="1" dirty="0">
                <a:latin typeface="微软雅黑" pitchFamily="34" charset="-122"/>
                <a:ea typeface="微软雅黑" pitchFamily="34" charset="-122"/>
              </a:rPr>
              <a:t>”。他擅长诗歌写作，其诗构思新奇，风格秾丽，尤其是一些爱情诗和无题诗写得缠绵悱恻，优美动人，广为人传诵。代表作有</a:t>
            </a:r>
            <a:r>
              <a:rPr lang="zh-CN" altLang="en-US" b="1" u="sng" dirty="0">
                <a:solidFill>
                  <a:srgbClr val="FF0000"/>
                </a:solidFill>
                <a:latin typeface="微软雅黑" pitchFamily="34" charset="-122"/>
                <a:ea typeface="微软雅黑" pitchFamily="34" charset="-122"/>
              </a:rPr>
              <a:t>《泊秦淮》《夜雨寄北》《贾生》</a:t>
            </a:r>
            <a:r>
              <a:rPr lang="zh-CN" altLang="en-US" b="1" dirty="0">
                <a:latin typeface="微软雅黑" pitchFamily="34" charset="-122"/>
                <a:ea typeface="微软雅黑" pitchFamily="34" charset="-122"/>
              </a:rPr>
              <a:t>等。</a:t>
            </a:r>
          </a:p>
        </p:txBody>
      </p:sp>
      <p:sp>
        <p:nvSpPr>
          <p:cNvPr id="7170" name="矩形 3"/>
          <p:cNvSpPr>
            <a:spLocks noChangeArrowheads="1"/>
          </p:cNvSpPr>
          <p:nvPr/>
        </p:nvSpPr>
        <p:spPr bwMode="auto">
          <a:xfrm>
            <a:off x="790679" y="1221582"/>
            <a:ext cx="14353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0000"/>
                </a:solidFill>
                <a:latin typeface="微软雅黑" pitchFamily="34" charset="-122"/>
                <a:ea typeface="微软雅黑" pitchFamily="34" charset="-122"/>
              </a:rPr>
              <a:t>1、作者简介</a:t>
            </a:r>
          </a:p>
        </p:txBody>
      </p:sp>
      <p:sp>
        <p:nvSpPr>
          <p:cNvPr id="5" name="矩形 4"/>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文学常识</a:t>
            </a:r>
          </a:p>
        </p:txBody>
      </p:sp>
      <p:pic>
        <p:nvPicPr>
          <p:cNvPr id="7172"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inews.gtimg.com/newsapp_bt/0/5474972095/100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14579" y="1545433"/>
            <a:ext cx="2970996" cy="317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4"/>
          <p:cNvSpPr>
            <a:spLocks noChangeArrowheads="1"/>
          </p:cNvSpPr>
          <p:nvPr/>
        </p:nvSpPr>
        <p:spPr bwMode="auto">
          <a:xfrm>
            <a:off x="358425" y="1600201"/>
            <a:ext cx="5023900" cy="2969419"/>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
        <p:nvSpPr>
          <p:cNvPr id="3" name="文本框 2"/>
          <p:cNvSpPr txBox="1"/>
          <p:nvPr/>
        </p:nvSpPr>
        <p:spPr>
          <a:xfrm>
            <a:off x="3635896" y="483518"/>
            <a:ext cx="1512168"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1265"/>
                                        </p:tgtEl>
                                        <p:attrNameLst>
                                          <p:attrName>style.visibility</p:attrName>
                                        </p:attrNameLst>
                                      </p:cBhvr>
                                      <p:to>
                                        <p:strVal val="visible"/>
                                      </p:to>
                                    </p:set>
                                    <p:animEffect transition="in" filter="wedge">
                                      <p:cBhvr>
                                        <p:cTn id="15" dur="2000"/>
                                        <p:tgtEl>
                                          <p:spTgt spid="11265"/>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edg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文本框 1"/>
          <p:cNvSpPr txBox="1">
            <a:spLocks noChangeArrowheads="1"/>
          </p:cNvSpPr>
          <p:nvPr/>
        </p:nvSpPr>
        <p:spPr bwMode="auto">
          <a:xfrm>
            <a:off x="4140344" y="1491855"/>
            <a:ext cx="4590457"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rgbClr val="663300"/>
                </a:solidFill>
                <a:latin typeface="微软雅黑" pitchFamily="34" charset="-122"/>
                <a:ea typeface="微软雅黑" pitchFamily="34" charset="-122"/>
              </a:rPr>
              <a:t>      李商隐被家人送往玉阳山学道。其间与玉阳山灵都观女氏宋华阳相恋，但两人的感情却不能为外人明知，而作者的内心又奔涌着无法抑制的爱情狂澜，因此他只能以诗记情，并隐其题，从而使诗显得既朦胧婉曲又深情无限。这首《无题》就是抒写他们两人之间的恋情的诗。</a:t>
            </a:r>
          </a:p>
        </p:txBody>
      </p:sp>
      <p:sp>
        <p:nvSpPr>
          <p:cNvPr id="8194" name="矩形 2"/>
          <p:cNvSpPr>
            <a:spLocks noChangeArrowheads="1"/>
          </p:cNvSpPr>
          <p:nvPr/>
        </p:nvSpPr>
        <p:spPr bwMode="auto">
          <a:xfrm>
            <a:off x="4464236" y="1113235"/>
            <a:ext cx="14353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0000"/>
                </a:solidFill>
                <a:latin typeface="微软雅黑" pitchFamily="34" charset="-122"/>
                <a:ea typeface="微软雅黑" pitchFamily="34" charset="-122"/>
              </a:rPr>
              <a:t>2、写作背景</a:t>
            </a:r>
          </a:p>
        </p:txBody>
      </p:sp>
      <p:sp>
        <p:nvSpPr>
          <p:cNvPr id="4" name="矩形 3"/>
          <p:cNvSpPr/>
          <p:nvPr/>
        </p:nvSpPr>
        <p:spPr>
          <a:xfrm>
            <a:off x="683061" y="411511"/>
            <a:ext cx="1327424"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文学常识</a:t>
            </a:r>
          </a:p>
        </p:txBody>
      </p:sp>
      <p:pic>
        <p:nvPicPr>
          <p:cNvPr id="8196"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dingyue.ws.126.net/2019/05/28/47d8923b03b348deacd0ffae0a1b2ac1.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9039" y="1059657"/>
            <a:ext cx="2656630" cy="329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4"/>
          <p:cNvSpPr>
            <a:spLocks noChangeArrowheads="1"/>
          </p:cNvSpPr>
          <p:nvPr/>
        </p:nvSpPr>
        <p:spPr bwMode="auto">
          <a:xfrm>
            <a:off x="3978397" y="1491854"/>
            <a:ext cx="4698818" cy="2970609"/>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2289"/>
                                        </p:tgtEl>
                                        <p:attrNameLst>
                                          <p:attrName>style.visibility</p:attrName>
                                        </p:attrNameLst>
                                      </p:cBhvr>
                                      <p:to>
                                        <p:strVal val="visible"/>
                                      </p:to>
                                    </p:set>
                                    <p:animEffect transition="in" filter="wedge">
                                      <p:cBhvr>
                                        <p:cTn id="15" dur="2000"/>
                                        <p:tgtEl>
                                          <p:spTgt spid="12289"/>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矩形 3"/>
          <p:cNvSpPr>
            <a:spLocks noChangeArrowheads="1"/>
          </p:cNvSpPr>
          <p:nvPr/>
        </p:nvSpPr>
        <p:spPr bwMode="auto">
          <a:xfrm>
            <a:off x="466786" y="1006080"/>
            <a:ext cx="1651734"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dirty="0">
                <a:solidFill>
                  <a:srgbClr val="000000"/>
                </a:solidFill>
                <a:latin typeface="微软雅黑" pitchFamily="34" charset="-122"/>
                <a:ea typeface="微软雅黑" pitchFamily="34" charset="-122"/>
              </a:rPr>
              <a:t>1、读准字音</a:t>
            </a:r>
          </a:p>
        </p:txBody>
      </p:sp>
      <p:sp>
        <p:nvSpPr>
          <p:cNvPr id="9218" name="文本框 1"/>
          <p:cNvSpPr txBox="1">
            <a:spLocks noChangeArrowheads="1"/>
          </p:cNvSpPr>
          <p:nvPr/>
        </p:nvSpPr>
        <p:spPr bwMode="auto">
          <a:xfrm>
            <a:off x="466786" y="2193131"/>
            <a:ext cx="4429702" cy="265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zh-CN" altLang="en-US" sz="2100" b="1" dirty="0">
                <a:solidFill>
                  <a:srgbClr val="663300"/>
                </a:solidFill>
                <a:latin typeface="微软雅黑" pitchFamily="34" charset="-122"/>
                <a:ea typeface="微软雅黑" pitchFamily="34" charset="-122"/>
              </a:rPr>
              <a:t>相见时难别亦难，东风无力百花残。 </a:t>
            </a:r>
          </a:p>
          <a:p>
            <a:pPr>
              <a:lnSpc>
                <a:spcPct val="200000"/>
              </a:lnSpc>
            </a:pPr>
            <a:r>
              <a:rPr lang="zh-CN" altLang="en-US" sz="2100" b="1" dirty="0">
                <a:solidFill>
                  <a:srgbClr val="663300"/>
                </a:solidFill>
                <a:latin typeface="微软雅黑" pitchFamily="34" charset="-122"/>
                <a:ea typeface="微软雅黑" pitchFamily="34" charset="-122"/>
              </a:rPr>
              <a:t>春蚕到死丝方尽，蜡炬成灰泪始干。 </a:t>
            </a:r>
          </a:p>
          <a:p>
            <a:pPr>
              <a:lnSpc>
                <a:spcPct val="200000"/>
              </a:lnSpc>
            </a:pPr>
            <a:r>
              <a:rPr lang="zh-CN" altLang="en-US" sz="2100" b="1" dirty="0">
                <a:solidFill>
                  <a:srgbClr val="663300"/>
                </a:solidFill>
                <a:latin typeface="微软雅黑" pitchFamily="34" charset="-122"/>
                <a:ea typeface="微软雅黑" pitchFamily="34" charset="-122"/>
              </a:rPr>
              <a:t>晓镜但愁云鬓改，夜吟应觉月光寒。 </a:t>
            </a:r>
          </a:p>
          <a:p>
            <a:pPr>
              <a:lnSpc>
                <a:spcPct val="200000"/>
              </a:lnSpc>
            </a:pPr>
            <a:r>
              <a:rPr lang="zh-CN" altLang="en-US" sz="2100" b="1" dirty="0">
                <a:solidFill>
                  <a:srgbClr val="663300"/>
                </a:solidFill>
                <a:latin typeface="微软雅黑" pitchFamily="34" charset="-122"/>
                <a:ea typeface="微软雅黑" pitchFamily="34" charset="-122"/>
              </a:rPr>
              <a:t>蓬山此去无多路，青鸟殷勤为探看。</a:t>
            </a:r>
          </a:p>
        </p:txBody>
      </p:sp>
      <p:sp>
        <p:nvSpPr>
          <p:cNvPr id="6" name="矩形 5"/>
          <p:cNvSpPr>
            <a:spLocks noChangeArrowheads="1"/>
          </p:cNvSpPr>
          <p:nvPr/>
        </p:nvSpPr>
        <p:spPr bwMode="auto">
          <a:xfrm>
            <a:off x="1817130" y="3436144"/>
            <a:ext cx="572914"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008000"/>
                </a:solidFill>
                <a:latin typeface="微软雅黑" pitchFamily="34" charset="-122"/>
                <a:ea typeface="微软雅黑" pitchFamily="34" charset="-122"/>
              </a:rPr>
              <a:t>bìn</a:t>
            </a:r>
          </a:p>
        </p:txBody>
      </p:sp>
      <p:sp>
        <p:nvSpPr>
          <p:cNvPr id="7" name="矩形 6"/>
          <p:cNvSpPr>
            <a:spLocks noChangeArrowheads="1"/>
          </p:cNvSpPr>
          <p:nvPr/>
        </p:nvSpPr>
        <p:spPr bwMode="auto">
          <a:xfrm>
            <a:off x="3653315" y="4030268"/>
            <a:ext cx="115070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008000"/>
                </a:solidFill>
                <a:latin typeface="微软雅黑" pitchFamily="34" charset="-122"/>
                <a:ea typeface="微软雅黑" pitchFamily="34" charset="-122"/>
              </a:rPr>
              <a:t>tàn kàn</a:t>
            </a:r>
          </a:p>
        </p:txBody>
      </p:sp>
      <p:sp>
        <p:nvSpPr>
          <p:cNvPr id="8" name="矩形 7"/>
          <p:cNvSpPr>
            <a:spLocks noChangeArrowheads="1"/>
          </p:cNvSpPr>
          <p:nvPr/>
        </p:nvSpPr>
        <p:spPr bwMode="auto">
          <a:xfrm>
            <a:off x="413201" y="4030268"/>
            <a:ext cx="829394"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2100" b="1">
                <a:solidFill>
                  <a:srgbClr val="008000"/>
                </a:solidFill>
                <a:latin typeface="微软雅黑" pitchFamily="34" charset="-122"/>
                <a:ea typeface="微软雅黑" pitchFamily="34" charset="-122"/>
              </a:rPr>
              <a:t>péng</a:t>
            </a:r>
            <a:endParaRPr lang="zh-CN" altLang="en-US" sz="2100" b="1">
              <a:solidFill>
                <a:srgbClr val="008000"/>
              </a:solidFill>
              <a:latin typeface="微软雅黑" pitchFamily="34" charset="-122"/>
              <a:ea typeface="微软雅黑" pitchFamily="34" charset="-122"/>
            </a:endParaRPr>
          </a:p>
        </p:txBody>
      </p:sp>
      <p:sp>
        <p:nvSpPr>
          <p:cNvPr id="9" name="矩形 8"/>
          <p:cNvSpPr>
            <a:spLocks noChangeArrowheads="1"/>
          </p:cNvSpPr>
          <p:nvPr/>
        </p:nvSpPr>
        <p:spPr bwMode="auto">
          <a:xfrm>
            <a:off x="3059115" y="4030268"/>
            <a:ext cx="54726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2100" b="1">
                <a:solidFill>
                  <a:srgbClr val="008000"/>
                </a:solidFill>
                <a:latin typeface="微软雅黑" pitchFamily="34" charset="-122"/>
                <a:ea typeface="微软雅黑" pitchFamily="34" charset="-122"/>
              </a:rPr>
              <a:t>yīn</a:t>
            </a:r>
            <a:endParaRPr lang="zh-CN" altLang="en-US" sz="2100" b="1">
              <a:solidFill>
                <a:srgbClr val="008000"/>
              </a:solidFill>
              <a:latin typeface="微软雅黑" pitchFamily="34" charset="-122"/>
              <a:ea typeface="微软雅黑" pitchFamily="34" charset="-122"/>
            </a:endParaRPr>
          </a:p>
        </p:txBody>
      </p:sp>
      <p:sp>
        <p:nvSpPr>
          <p:cNvPr id="9223" name="TextBox 9"/>
          <p:cNvSpPr txBox="1">
            <a:spLocks noChangeArrowheads="1"/>
          </p:cNvSpPr>
          <p:nvPr/>
        </p:nvSpPr>
        <p:spPr bwMode="auto">
          <a:xfrm>
            <a:off x="1871906" y="1383506"/>
            <a:ext cx="1241984"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lnSpc>
                <a:spcPct val="150000"/>
              </a:lnSpc>
            </a:pPr>
            <a:r>
              <a:rPr lang="zh-CN" altLang="en-US" sz="2100" b="1" dirty="0">
                <a:solidFill>
                  <a:srgbClr val="663300"/>
                </a:solidFill>
                <a:latin typeface="微软雅黑" pitchFamily="34" charset="-122"/>
                <a:ea typeface="微软雅黑" pitchFamily="34" charset="-122"/>
              </a:rPr>
              <a:t>无题</a:t>
            </a:r>
            <a:endParaRPr lang="en-US" altLang="zh-CN" sz="2100" b="1" dirty="0">
              <a:solidFill>
                <a:srgbClr val="663300"/>
              </a:solidFill>
              <a:latin typeface="微软雅黑" pitchFamily="34" charset="-122"/>
              <a:ea typeface="微软雅黑" pitchFamily="34" charset="-122"/>
            </a:endParaRPr>
          </a:p>
          <a:p>
            <a:pPr algn="ctr">
              <a:lnSpc>
                <a:spcPct val="150000"/>
              </a:lnSpc>
            </a:pPr>
            <a:r>
              <a:rPr lang="zh-CN" altLang="en-US" sz="2100" b="1" dirty="0">
                <a:solidFill>
                  <a:srgbClr val="663300"/>
                </a:solidFill>
                <a:latin typeface="微软雅黑" pitchFamily="34" charset="-122"/>
                <a:ea typeface="微软雅黑" pitchFamily="34" charset="-122"/>
              </a:rPr>
              <a:t>李商隐</a:t>
            </a:r>
          </a:p>
        </p:txBody>
      </p:sp>
      <p:sp>
        <p:nvSpPr>
          <p:cNvPr id="11" name="矩形 10"/>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吟读，感知音韵美</a:t>
            </a:r>
          </a:p>
        </p:txBody>
      </p:sp>
      <p:pic>
        <p:nvPicPr>
          <p:cNvPr id="9225"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img.mp.itc.cn/upload/20160812/78f0030ca4c74ab4b9b20928d76aef3b_th.jpe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73965" y="1545432"/>
            <a:ext cx="3517564"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4"/>
          <p:cNvSpPr>
            <a:spLocks noChangeArrowheads="1"/>
          </p:cNvSpPr>
          <p:nvPr/>
        </p:nvSpPr>
        <p:spPr bwMode="auto">
          <a:xfrm>
            <a:off x="251255" y="1437085"/>
            <a:ext cx="4698818" cy="3402806"/>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
        <p:nvSpPr>
          <p:cNvPr id="15" name="椭圆 14"/>
          <p:cNvSpPr/>
          <p:nvPr/>
        </p:nvSpPr>
        <p:spPr>
          <a:xfrm>
            <a:off x="4355876" y="4677968"/>
            <a:ext cx="89309" cy="785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6" name="椭圆 15"/>
          <p:cNvSpPr/>
          <p:nvPr/>
        </p:nvSpPr>
        <p:spPr>
          <a:xfrm>
            <a:off x="4085567" y="4677968"/>
            <a:ext cx="89308" cy="785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7" name="椭圆 16"/>
          <p:cNvSpPr/>
          <p:nvPr/>
        </p:nvSpPr>
        <p:spPr>
          <a:xfrm>
            <a:off x="3275836" y="4677968"/>
            <a:ext cx="89308" cy="785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8" name="椭圆 17"/>
          <p:cNvSpPr/>
          <p:nvPr/>
        </p:nvSpPr>
        <p:spPr>
          <a:xfrm>
            <a:off x="628733" y="4677968"/>
            <a:ext cx="89309" cy="785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9" name="椭圆 18"/>
          <p:cNvSpPr/>
          <p:nvPr/>
        </p:nvSpPr>
        <p:spPr>
          <a:xfrm>
            <a:off x="1925492" y="4083845"/>
            <a:ext cx="89308" cy="785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5"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2" dur="1000" fill="hold"/>
                                        <p:tgtEl>
                                          <p:spTgt spid="7"/>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文本框 1"/>
          <p:cNvSpPr txBox="1">
            <a:spLocks noChangeArrowheads="1"/>
          </p:cNvSpPr>
          <p:nvPr/>
        </p:nvSpPr>
        <p:spPr bwMode="auto">
          <a:xfrm>
            <a:off x="3708089" y="2518173"/>
            <a:ext cx="5239432" cy="200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b="1" dirty="0">
                <a:solidFill>
                  <a:srgbClr val="663300"/>
                </a:solidFill>
                <a:latin typeface="微软雅黑" pitchFamily="34" charset="-122"/>
                <a:ea typeface="微软雅黑" pitchFamily="34" charset="-122"/>
              </a:rPr>
              <a:t>相见/时难/别/亦难，东风/无力/百花/残。</a:t>
            </a:r>
          </a:p>
          <a:p>
            <a:pPr>
              <a:lnSpc>
                <a:spcPct val="150000"/>
              </a:lnSpc>
            </a:pPr>
            <a:r>
              <a:rPr lang="zh-CN" altLang="en-US" sz="2100" b="1" dirty="0">
                <a:solidFill>
                  <a:srgbClr val="663300"/>
                </a:solidFill>
                <a:latin typeface="微软雅黑" pitchFamily="34" charset="-122"/>
                <a:ea typeface="微软雅黑" pitchFamily="34" charset="-122"/>
              </a:rPr>
              <a:t>春蚕/到死/丝/方尽，蜡炬/成灰/泪/始干。</a:t>
            </a:r>
          </a:p>
          <a:p>
            <a:pPr>
              <a:lnSpc>
                <a:spcPct val="150000"/>
              </a:lnSpc>
            </a:pPr>
            <a:r>
              <a:rPr lang="zh-CN" altLang="en-US" sz="2100" b="1" dirty="0">
                <a:solidFill>
                  <a:srgbClr val="663300"/>
                </a:solidFill>
                <a:latin typeface="微软雅黑" pitchFamily="34" charset="-122"/>
                <a:ea typeface="微软雅黑" pitchFamily="34" charset="-122"/>
              </a:rPr>
              <a:t>晓镜/但愁/云鬓/改，夜吟/应觉/月光/寒。</a:t>
            </a:r>
          </a:p>
          <a:p>
            <a:pPr>
              <a:lnSpc>
                <a:spcPct val="150000"/>
              </a:lnSpc>
            </a:pPr>
            <a:r>
              <a:rPr lang="zh-CN" altLang="en-US" sz="2100" b="1" dirty="0">
                <a:solidFill>
                  <a:srgbClr val="663300"/>
                </a:solidFill>
                <a:latin typeface="微软雅黑" pitchFamily="34" charset="-122"/>
                <a:ea typeface="微软雅黑" pitchFamily="34" charset="-122"/>
              </a:rPr>
              <a:t>蓬山/此去/无/多路，青鸟/殷勤/为/探看。</a:t>
            </a:r>
          </a:p>
        </p:txBody>
      </p:sp>
      <p:sp>
        <p:nvSpPr>
          <p:cNvPr id="11266" name="矩形 2"/>
          <p:cNvSpPr>
            <a:spLocks noChangeArrowheads="1"/>
          </p:cNvSpPr>
          <p:nvPr/>
        </p:nvSpPr>
        <p:spPr bwMode="auto">
          <a:xfrm>
            <a:off x="3653315" y="951310"/>
            <a:ext cx="266377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100" b="1" dirty="0" smtClean="0">
                <a:solidFill>
                  <a:srgbClr val="000000"/>
                </a:solidFill>
                <a:latin typeface="微软雅黑" pitchFamily="34" charset="-122"/>
                <a:ea typeface="微软雅黑" pitchFamily="34" charset="-122"/>
              </a:rPr>
              <a:t>2</a:t>
            </a:r>
            <a:r>
              <a:rPr lang="zh-CN" altLang="en-US" sz="2100" b="1" dirty="0" smtClean="0">
                <a:solidFill>
                  <a:srgbClr val="000000"/>
                </a:solidFill>
                <a:latin typeface="微软雅黑" pitchFamily="34" charset="-122"/>
                <a:ea typeface="微软雅黑" pitchFamily="34" charset="-122"/>
              </a:rPr>
              <a:t>、</a:t>
            </a:r>
            <a:r>
              <a:rPr lang="zh-CN" altLang="en-US" sz="2100" b="1" dirty="0">
                <a:solidFill>
                  <a:srgbClr val="000000"/>
                </a:solidFill>
                <a:latin typeface="微软雅黑" pitchFamily="34" charset="-122"/>
                <a:ea typeface="微软雅黑" pitchFamily="34" charset="-122"/>
              </a:rPr>
              <a:t>读准节奏和韵脚</a:t>
            </a:r>
          </a:p>
        </p:txBody>
      </p:sp>
      <p:sp>
        <p:nvSpPr>
          <p:cNvPr id="4" name="TextBox 3"/>
          <p:cNvSpPr txBox="1">
            <a:spLocks noChangeArrowheads="1"/>
          </p:cNvSpPr>
          <p:nvPr/>
        </p:nvSpPr>
        <p:spPr bwMode="auto">
          <a:xfrm>
            <a:off x="5435911" y="1600200"/>
            <a:ext cx="1243174"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lnSpc>
                <a:spcPct val="150000"/>
              </a:lnSpc>
            </a:pPr>
            <a:r>
              <a:rPr lang="zh-CN" altLang="en-US" sz="2100" b="1" dirty="0">
                <a:solidFill>
                  <a:srgbClr val="663300"/>
                </a:solidFill>
                <a:latin typeface="微软雅黑" pitchFamily="34" charset="-122"/>
                <a:ea typeface="微软雅黑" pitchFamily="34" charset="-122"/>
              </a:rPr>
              <a:t>无题</a:t>
            </a:r>
            <a:endParaRPr lang="en-US" altLang="zh-CN" sz="2100" b="1" dirty="0">
              <a:solidFill>
                <a:srgbClr val="663300"/>
              </a:solidFill>
              <a:latin typeface="微软雅黑" pitchFamily="34" charset="-122"/>
              <a:ea typeface="微软雅黑" pitchFamily="34" charset="-122"/>
            </a:endParaRPr>
          </a:p>
          <a:p>
            <a:pPr algn="ctr">
              <a:lnSpc>
                <a:spcPct val="150000"/>
              </a:lnSpc>
            </a:pPr>
            <a:r>
              <a:rPr lang="zh-CN" altLang="en-US" sz="2100" b="1" dirty="0">
                <a:solidFill>
                  <a:srgbClr val="663300"/>
                </a:solidFill>
                <a:latin typeface="微软雅黑" pitchFamily="34" charset="-122"/>
                <a:ea typeface="微软雅黑" pitchFamily="34" charset="-122"/>
              </a:rPr>
              <a:t>李商隐</a:t>
            </a:r>
          </a:p>
        </p:txBody>
      </p:sp>
      <p:sp>
        <p:nvSpPr>
          <p:cNvPr id="5" name="矩形 4"/>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吟读，感知音韵美</a:t>
            </a:r>
          </a:p>
        </p:txBody>
      </p:sp>
      <p:pic>
        <p:nvPicPr>
          <p:cNvPr id="11269"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s://ss0.baidu.com/6ONWsjip0QIZ8tyhnq/it/u=354727014,2678975289&amp;fm=173&amp;app=49&amp;f=JPEG?w=640&amp;h=480&amp;s=E8AAAB55875273DEDD8CC56A0300307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257" y="1168004"/>
            <a:ext cx="2862635" cy="2375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4"/>
          <p:cNvSpPr>
            <a:spLocks noChangeArrowheads="1"/>
          </p:cNvSpPr>
          <p:nvPr/>
        </p:nvSpPr>
        <p:spPr bwMode="auto">
          <a:xfrm>
            <a:off x="3238922" y="1600200"/>
            <a:ext cx="5724080" cy="3295650"/>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5361"/>
                                        </p:tgtEl>
                                        <p:attrNameLst>
                                          <p:attrName>style.visibility</p:attrName>
                                        </p:attrNameLst>
                                      </p:cBhvr>
                                      <p:to>
                                        <p:strVal val="visible"/>
                                      </p:to>
                                    </p:set>
                                    <p:animEffect transition="in" filter="wedge">
                                      <p:cBhvr>
                                        <p:cTn id="15" dur="2000"/>
                                        <p:tgtEl>
                                          <p:spTgt spid="15361"/>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edge">
                                      <p:cBhvr>
                                        <p:cTn id="18" dur="2000"/>
                                        <p:tgtEl>
                                          <p:spTgt spid="4"/>
                                        </p:tgtEl>
                                      </p:cBhvr>
                                    </p:animEffect>
                                  </p:childTnLst>
                                </p:cTn>
                              </p:par>
                              <p:par>
                                <p:cTn id="19" presetID="2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edge">
                                      <p:cBhvr>
                                        <p:cTn id="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4" grpId="0"/>
      <p:bldP spid="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文本框 1"/>
          <p:cNvSpPr txBox="1">
            <a:spLocks noChangeArrowheads="1"/>
          </p:cNvSpPr>
          <p:nvPr/>
        </p:nvSpPr>
        <p:spPr bwMode="auto">
          <a:xfrm>
            <a:off x="1601600" y="1275161"/>
            <a:ext cx="2430382" cy="228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en-US" altLang="zh-CN" sz="2400" b="1" dirty="0" smtClean="0">
                <a:latin typeface="微软雅黑" pitchFamily="34" charset="-122"/>
                <a:ea typeface="微软雅黑" pitchFamily="34" charset="-122"/>
              </a:rPr>
              <a:t>3</a:t>
            </a:r>
            <a:r>
              <a:rPr lang="zh-CN" altLang="en-US" sz="2400" b="1" dirty="0" smtClean="0">
                <a:latin typeface="微软雅黑" pitchFamily="34" charset="-122"/>
                <a:ea typeface="微软雅黑" pitchFamily="34" charset="-122"/>
              </a:rPr>
              <a:t>、</a:t>
            </a:r>
            <a:r>
              <a:rPr lang="zh-CN" altLang="en-US" sz="2400" b="1" dirty="0">
                <a:latin typeface="微软雅黑" pitchFamily="34" charset="-122"/>
                <a:ea typeface="微软雅黑" pitchFamily="34" charset="-122"/>
              </a:rPr>
              <a:t>读出感情</a:t>
            </a:r>
          </a:p>
          <a:p>
            <a:pPr>
              <a:lnSpc>
                <a:spcPct val="200000"/>
              </a:lnSpc>
            </a:pPr>
            <a:r>
              <a:rPr lang="en-US" altLang="zh-CN" sz="2400" b="1" dirty="0" smtClean="0">
                <a:latin typeface="微软雅黑" pitchFamily="34" charset="-122"/>
                <a:ea typeface="微软雅黑" pitchFamily="34" charset="-122"/>
              </a:rPr>
              <a:t>4</a:t>
            </a:r>
            <a:r>
              <a:rPr lang="zh-CN" altLang="en-US" sz="2400" b="1" dirty="0" smtClean="0">
                <a:latin typeface="微软雅黑" pitchFamily="34" charset="-122"/>
                <a:ea typeface="微软雅黑" pitchFamily="34" charset="-122"/>
              </a:rPr>
              <a:t>、</a:t>
            </a:r>
            <a:r>
              <a:rPr lang="zh-CN" altLang="en-US" sz="2400" b="1" dirty="0">
                <a:latin typeface="微软雅黑" pitchFamily="34" charset="-122"/>
                <a:ea typeface="微软雅黑" pitchFamily="34" charset="-122"/>
              </a:rPr>
              <a:t>抽生朗读</a:t>
            </a:r>
          </a:p>
          <a:p>
            <a:pPr>
              <a:lnSpc>
                <a:spcPct val="200000"/>
              </a:lnSpc>
            </a:pPr>
            <a:r>
              <a:rPr lang="en-US" altLang="zh-CN" sz="2400" b="1" dirty="0" smtClean="0">
                <a:latin typeface="微软雅黑" pitchFamily="34" charset="-122"/>
                <a:ea typeface="微软雅黑" pitchFamily="34" charset="-122"/>
              </a:rPr>
              <a:t>5</a:t>
            </a:r>
            <a:r>
              <a:rPr lang="zh-CN" altLang="en-US" sz="2400" b="1" dirty="0" smtClean="0">
                <a:latin typeface="微软雅黑" pitchFamily="34" charset="-122"/>
                <a:ea typeface="微软雅黑" pitchFamily="34" charset="-122"/>
              </a:rPr>
              <a:t>、</a:t>
            </a:r>
            <a:r>
              <a:rPr lang="zh-CN" altLang="en-US" sz="2400" b="1" dirty="0">
                <a:latin typeface="微软雅黑" pitchFamily="34" charset="-122"/>
                <a:ea typeface="微软雅黑" pitchFamily="34" charset="-122"/>
              </a:rPr>
              <a:t>全班齐读</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吟读，感知音韵美</a:t>
            </a:r>
          </a:p>
        </p:txBody>
      </p:sp>
      <p:pic>
        <p:nvPicPr>
          <p:cNvPr id="12291"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www.guwenxuexi.com/wp-content/uploads/2016/08/22-6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3657" y="465535"/>
            <a:ext cx="3043634"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4"/>
          <p:cNvSpPr>
            <a:spLocks noChangeArrowheads="1"/>
          </p:cNvSpPr>
          <p:nvPr/>
        </p:nvSpPr>
        <p:spPr bwMode="auto">
          <a:xfrm>
            <a:off x="1331294" y="1329930"/>
            <a:ext cx="2538743" cy="2321719"/>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diamond(in)">
                                      <p:cBhvr>
                                        <p:cTn id="7" dur="2000"/>
                                        <p:tgtEl>
                                          <p:spTgt spid="16385"/>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amond(in)">
                                      <p:cBhvr>
                                        <p:cTn id="10" dur="2000"/>
                                        <p:tgtEl>
                                          <p:spTgt spid="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 calcmode="lin" valueType="num">
                                      <p:cBhvr>
                                        <p:cTn id="17" dur="1000" fill="hold"/>
                                        <p:tgtEl>
                                          <p:spTgt spid="2"/>
                                        </p:tgtEl>
                                        <p:attrNameLst>
                                          <p:attrName>style.rotation</p:attrName>
                                        </p:attrNameLst>
                                      </p:cBhvr>
                                      <p:tavLst>
                                        <p:tav tm="0">
                                          <p:val>
                                            <p:fltVal val="90"/>
                                          </p:val>
                                        </p:tav>
                                        <p:tav tm="100000">
                                          <p:val>
                                            <p:fltVal val="0"/>
                                          </p:val>
                                        </p:tav>
                                      </p:tavLst>
                                    </p:anim>
                                    <p:animEffect transition="in" filter="fade">
                                      <p:cBhvr>
                                        <p:cTn id="1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文本框 1"/>
          <p:cNvSpPr txBox="1">
            <a:spLocks noChangeArrowheads="1"/>
          </p:cNvSpPr>
          <p:nvPr/>
        </p:nvSpPr>
        <p:spPr bwMode="auto">
          <a:xfrm>
            <a:off x="3653314" y="844156"/>
            <a:ext cx="5191801"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1.结合注释，试译诗歌。</a:t>
            </a:r>
          </a:p>
          <a:p>
            <a:pPr>
              <a:lnSpc>
                <a:spcPct val="150000"/>
              </a:lnSpc>
            </a:pPr>
            <a:r>
              <a:rPr lang="zh-CN" altLang="en-US" b="1" dirty="0">
                <a:latin typeface="微软雅黑" pitchFamily="34" charset="-122"/>
                <a:ea typeface="微软雅黑" pitchFamily="34" charset="-122"/>
              </a:rPr>
              <a:t>无题：</a:t>
            </a:r>
            <a:r>
              <a:rPr lang="zh-CN" altLang="en-US" b="1" dirty="0">
                <a:solidFill>
                  <a:srgbClr val="008000"/>
                </a:solidFill>
                <a:latin typeface="微软雅黑" pitchFamily="34" charset="-122"/>
                <a:ea typeface="微软雅黑" pitchFamily="34" charset="-122"/>
              </a:rPr>
              <a:t>唐代以来，有的人不愿意标出能够表示主题的题目时，常用“ 无题”作诗的标题。</a:t>
            </a:r>
          </a:p>
          <a:p>
            <a:pPr>
              <a:lnSpc>
                <a:spcPct val="150000"/>
              </a:lnSpc>
            </a:pPr>
            <a:r>
              <a:rPr lang="zh-CN" altLang="en-US" b="1" dirty="0">
                <a:latin typeface="微软雅黑" pitchFamily="34" charset="-122"/>
                <a:ea typeface="微软雅黑" pitchFamily="34" charset="-122"/>
              </a:rPr>
              <a:t>丝方尽：</a:t>
            </a:r>
            <a:r>
              <a:rPr lang="zh-CN" altLang="en-US" b="1" dirty="0">
                <a:solidFill>
                  <a:srgbClr val="008000"/>
                </a:solidFill>
                <a:latin typeface="微软雅黑" pitchFamily="34" charset="-122"/>
                <a:ea typeface="微软雅黑" pitchFamily="34" charset="-122"/>
              </a:rPr>
              <a:t>这里以“丝”喻“思”，含相思之意。</a:t>
            </a:r>
          </a:p>
          <a:p>
            <a:pPr>
              <a:lnSpc>
                <a:spcPct val="150000"/>
              </a:lnSpc>
            </a:pPr>
            <a:r>
              <a:rPr lang="zh-CN" altLang="en-US" b="1" dirty="0">
                <a:latin typeface="微软雅黑" pitchFamily="34" charset="-122"/>
                <a:ea typeface="微软雅黑" pitchFamily="34" charset="-122"/>
              </a:rPr>
              <a:t>云鬓改：</a:t>
            </a:r>
            <a:r>
              <a:rPr lang="zh-CN" altLang="en-US" b="1" dirty="0">
                <a:solidFill>
                  <a:srgbClr val="008000"/>
                </a:solidFill>
                <a:latin typeface="微软雅黑" pitchFamily="34" charset="-122"/>
                <a:ea typeface="微软雅黑" pitchFamily="34" charset="-122"/>
              </a:rPr>
              <a:t>意思是青春年华消逝。云鬓，指年轻女子浓黑轻柔的秀发。</a:t>
            </a:r>
          </a:p>
          <a:p>
            <a:pPr>
              <a:lnSpc>
                <a:spcPct val="150000"/>
              </a:lnSpc>
            </a:pPr>
            <a:r>
              <a:rPr lang="zh-CN" altLang="en-US" b="1" dirty="0">
                <a:latin typeface="微软雅黑" pitchFamily="34" charset="-122"/>
                <a:ea typeface="微软雅黑" pitchFamily="34" charset="-122"/>
              </a:rPr>
              <a:t>蓬山：</a:t>
            </a:r>
            <a:r>
              <a:rPr lang="zh-CN" altLang="en-US" b="1" dirty="0">
                <a:solidFill>
                  <a:srgbClr val="008000"/>
                </a:solidFill>
                <a:latin typeface="微软雅黑" pitchFamily="34" charset="-122"/>
                <a:ea typeface="微软雅黑" pitchFamily="34" charset="-122"/>
              </a:rPr>
              <a:t>指海上仙山蓬莱山。此指想念对象的住处。</a:t>
            </a:r>
          </a:p>
          <a:p>
            <a:pPr>
              <a:lnSpc>
                <a:spcPct val="150000"/>
              </a:lnSpc>
            </a:pPr>
            <a:r>
              <a:rPr lang="zh-CN" altLang="en-US" b="1" dirty="0">
                <a:latin typeface="微软雅黑" pitchFamily="34" charset="-122"/>
                <a:ea typeface="微软雅黑" pitchFamily="34" charset="-122"/>
              </a:rPr>
              <a:t>青鸟：</a:t>
            </a:r>
            <a:r>
              <a:rPr lang="zh-CN" altLang="en-US" b="1" dirty="0">
                <a:solidFill>
                  <a:srgbClr val="008000"/>
                </a:solidFill>
                <a:latin typeface="微软雅黑" pitchFamily="34" charset="-122"/>
                <a:ea typeface="微软雅黑" pitchFamily="34" charset="-122"/>
              </a:rPr>
              <a:t>传说中西王母的使者，有意为情人传递消息。</a:t>
            </a:r>
          </a:p>
          <a:p>
            <a:pPr>
              <a:lnSpc>
                <a:spcPct val="150000"/>
              </a:lnSpc>
            </a:pPr>
            <a:r>
              <a:rPr lang="zh-CN" altLang="en-US" b="1" dirty="0">
                <a:latin typeface="微软雅黑" pitchFamily="34" charset="-122"/>
                <a:ea typeface="微软雅黑" pitchFamily="34" charset="-122"/>
              </a:rPr>
              <a:t>殷勤：</a:t>
            </a:r>
            <a:r>
              <a:rPr lang="zh-CN" altLang="en-US" b="1" dirty="0">
                <a:solidFill>
                  <a:srgbClr val="008000"/>
                </a:solidFill>
                <a:latin typeface="微软雅黑" pitchFamily="34" charset="-122"/>
                <a:ea typeface="微软雅黑" pitchFamily="34" charset="-122"/>
              </a:rPr>
              <a:t>情谊深厚。</a:t>
            </a:r>
          </a:p>
        </p:txBody>
      </p:sp>
      <p:sp>
        <p:nvSpPr>
          <p:cNvPr id="4" name="矩形 3"/>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译读，感知意境美</a:t>
            </a:r>
          </a:p>
        </p:txBody>
      </p:sp>
      <p:pic>
        <p:nvPicPr>
          <p:cNvPr id="13315"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4" descr="https://p3.ssl.qhimgs1.com/sdr/400__/t0134be60be8b64921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8428" y="1059656"/>
            <a:ext cx="2850727"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4"/>
          <p:cNvSpPr>
            <a:spLocks noChangeArrowheads="1"/>
          </p:cNvSpPr>
          <p:nvPr/>
        </p:nvSpPr>
        <p:spPr bwMode="auto">
          <a:xfrm>
            <a:off x="3546143" y="1329929"/>
            <a:ext cx="5346602" cy="3294459"/>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nodeType="clickEffect">
                                  <p:stCondLst>
                                    <p:cond delay="0"/>
                                  </p:stCondLst>
                                  <p:childTnLst>
                                    <p:set>
                                      <p:cBhvr>
                                        <p:cTn id="14" dur="1" fill="hold">
                                          <p:stCondLst>
                                            <p:cond delay="0"/>
                                          </p:stCondLst>
                                        </p:cTn>
                                        <p:tgtEl>
                                          <p:spTgt spid="17409">
                                            <p:txEl>
                                              <p:pRg st="1" end="1"/>
                                            </p:txEl>
                                          </p:spTgt>
                                        </p:tgtEl>
                                        <p:attrNameLst>
                                          <p:attrName>style.visibility</p:attrName>
                                        </p:attrNameLst>
                                      </p:cBhvr>
                                      <p:to>
                                        <p:strVal val="visible"/>
                                      </p:to>
                                    </p:set>
                                    <p:anim calcmode="lin" valueType="num">
                                      <p:cBhvr>
                                        <p:cTn id="15" dur="1000" fill="hold"/>
                                        <p:tgtEl>
                                          <p:spTgt spid="17409">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1740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740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1" presetClass="entr" presetSubtype="0" fill="hold" nodeType="clickEffect">
                                  <p:stCondLst>
                                    <p:cond delay="0"/>
                                  </p:stCondLst>
                                  <p:iterate type="lt">
                                    <p:tmPct val="5000"/>
                                  </p:iterate>
                                  <p:childTnLst>
                                    <p:set>
                                      <p:cBhvr>
                                        <p:cTn id="21" dur="1" fill="hold">
                                          <p:stCondLst>
                                            <p:cond delay="0"/>
                                          </p:stCondLst>
                                        </p:cTn>
                                        <p:tgtEl>
                                          <p:spTgt spid="17409">
                                            <p:txEl>
                                              <p:pRg st="2" end="2"/>
                                            </p:txEl>
                                          </p:spTgt>
                                        </p:tgtEl>
                                        <p:attrNameLst>
                                          <p:attrName>style.visibility</p:attrName>
                                        </p:attrNameLst>
                                      </p:cBhvr>
                                      <p:to>
                                        <p:strVal val="visible"/>
                                      </p:to>
                                    </p:set>
                                    <p:anim calcmode="lin" valueType="num">
                                      <p:cBhvr>
                                        <p:cTn id="22" dur="1000" fill="hold"/>
                                        <p:tgtEl>
                                          <p:spTgt spid="17409">
                                            <p:txEl>
                                              <p:pRg st="2" end="2"/>
                                            </p:txEl>
                                          </p:spTgt>
                                        </p:tgtEl>
                                        <p:attrNameLst>
                                          <p:attrName>ppt_w</p:attrName>
                                        </p:attrNameLst>
                                      </p:cBhvr>
                                      <p:tavLst>
                                        <p:tav tm="0">
                                          <p:val>
                                            <p:fltVal val="0"/>
                                          </p:val>
                                        </p:tav>
                                        <p:tav tm="100000">
                                          <p:val>
                                            <p:strVal val="#ppt_w"/>
                                          </p:val>
                                        </p:tav>
                                      </p:tavLst>
                                    </p:anim>
                                    <p:anim calcmode="lin" valueType="num">
                                      <p:cBhvr>
                                        <p:cTn id="23" dur="1000" fill="hold"/>
                                        <p:tgtEl>
                                          <p:spTgt spid="17409">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17409">
                                            <p:txEl>
                                              <p:pRg st="2" end="2"/>
                                            </p:txEl>
                                          </p:spTgt>
                                        </p:tgtEl>
                                        <p:attrNameLst>
                                          <p:attrName>style.rotation</p:attrName>
                                        </p:attrNameLst>
                                      </p:cBhvr>
                                      <p:tavLst>
                                        <p:tav tm="0">
                                          <p:val>
                                            <p:fltVal val="90"/>
                                          </p:val>
                                        </p:tav>
                                        <p:tav tm="100000">
                                          <p:val>
                                            <p:fltVal val="0"/>
                                          </p:val>
                                        </p:tav>
                                      </p:tavLst>
                                    </p:anim>
                                    <p:animEffect transition="in" filter="fade">
                                      <p:cBhvr>
                                        <p:cTn id="25" dur="1000"/>
                                        <p:tgtEl>
                                          <p:spTgt spid="17409">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8" presetClass="entr" presetSubtype="16" fill="hold" nodeType="clickEffect">
                                  <p:stCondLst>
                                    <p:cond delay="0"/>
                                  </p:stCondLst>
                                  <p:childTnLst>
                                    <p:set>
                                      <p:cBhvr>
                                        <p:cTn id="29" dur="1" fill="hold">
                                          <p:stCondLst>
                                            <p:cond delay="0"/>
                                          </p:stCondLst>
                                        </p:cTn>
                                        <p:tgtEl>
                                          <p:spTgt spid="17409">
                                            <p:txEl>
                                              <p:pRg st="3" end="3"/>
                                            </p:txEl>
                                          </p:spTgt>
                                        </p:tgtEl>
                                        <p:attrNameLst>
                                          <p:attrName>style.visibility</p:attrName>
                                        </p:attrNameLst>
                                      </p:cBhvr>
                                      <p:to>
                                        <p:strVal val="visible"/>
                                      </p:to>
                                    </p:set>
                                    <p:animEffect transition="in" filter="diamond(in)">
                                      <p:cBhvr>
                                        <p:cTn id="30" dur="2000"/>
                                        <p:tgtEl>
                                          <p:spTgt spid="17409">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17409">
                                            <p:txEl>
                                              <p:pRg st="4" end="4"/>
                                            </p:txEl>
                                          </p:spTgt>
                                        </p:tgtEl>
                                        <p:attrNameLst>
                                          <p:attrName>style.visibility</p:attrName>
                                        </p:attrNameLst>
                                      </p:cBhvr>
                                      <p:to>
                                        <p:strVal val="visible"/>
                                      </p:to>
                                    </p:set>
                                    <p:anim calcmode="lin" valueType="num">
                                      <p:cBhvr>
                                        <p:cTn id="35" dur="1000" fill="hold"/>
                                        <p:tgtEl>
                                          <p:spTgt spid="17409">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17409">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7409">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17409">
                                            <p:txEl>
                                              <p:pRg st="5" end="5"/>
                                            </p:txEl>
                                          </p:spTgt>
                                        </p:tgtEl>
                                        <p:attrNameLst>
                                          <p:attrName>style.visibility</p:attrName>
                                        </p:attrNameLst>
                                      </p:cBhvr>
                                      <p:to>
                                        <p:strVal val="visible"/>
                                      </p:to>
                                    </p:set>
                                    <p:anim calcmode="lin" valueType="num">
                                      <p:cBhvr additive="base">
                                        <p:cTn id="42" dur="500" fill="hold"/>
                                        <p:tgtEl>
                                          <p:spTgt spid="17409">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740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5" presetClass="entr" presetSubtype="0" fill="hold" nodeType="clickEffect">
                                  <p:stCondLst>
                                    <p:cond delay="0"/>
                                  </p:stCondLst>
                                  <p:childTnLst>
                                    <p:set>
                                      <p:cBhvr>
                                        <p:cTn id="47" dur="1" fill="hold">
                                          <p:stCondLst>
                                            <p:cond delay="0"/>
                                          </p:stCondLst>
                                        </p:cTn>
                                        <p:tgtEl>
                                          <p:spTgt spid="17409">
                                            <p:txEl>
                                              <p:pRg st="6" end="6"/>
                                            </p:txEl>
                                          </p:spTgt>
                                        </p:tgtEl>
                                        <p:attrNameLst>
                                          <p:attrName>style.visibility</p:attrName>
                                        </p:attrNameLst>
                                      </p:cBhvr>
                                      <p:to>
                                        <p:strVal val="visible"/>
                                      </p:to>
                                    </p:set>
                                    <p:anim calcmode="lin" valueType="num">
                                      <p:cBhvr>
                                        <p:cTn id="48" dur="500" decel="50000" fill="hold">
                                          <p:stCondLst>
                                            <p:cond delay="0"/>
                                          </p:stCondLst>
                                        </p:cTn>
                                        <p:tgtEl>
                                          <p:spTgt spid="17409">
                                            <p:txEl>
                                              <p:pRg st="6" end="6"/>
                                            </p:txEl>
                                          </p:spTgt>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17409">
                                            <p:txEl>
                                              <p:pRg st="6" end="6"/>
                                            </p:txEl>
                                          </p:spTgt>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17409">
                                            <p:txEl>
                                              <p:pRg st="6" end="6"/>
                                            </p:txEl>
                                          </p:spTgt>
                                        </p:tgtEl>
                                        <p:attrNameLst>
                                          <p:attrName>ppt_w</p:attrName>
                                        </p:attrNameLst>
                                      </p:cBhvr>
                                      <p:tavLst>
                                        <p:tav tm="0">
                                          <p:val>
                                            <p:strVal val="#ppt_w*.05"/>
                                          </p:val>
                                        </p:tav>
                                        <p:tav tm="100000">
                                          <p:val>
                                            <p:strVal val="#ppt_w"/>
                                          </p:val>
                                        </p:tav>
                                      </p:tavLst>
                                    </p:anim>
                                    <p:anim calcmode="lin" valueType="num">
                                      <p:cBhvr>
                                        <p:cTn id="51" dur="1000" fill="hold"/>
                                        <p:tgtEl>
                                          <p:spTgt spid="17409">
                                            <p:txEl>
                                              <p:pRg st="6" end="6"/>
                                            </p:txEl>
                                          </p:spTgt>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17409">
                                            <p:txEl>
                                              <p:pRg st="6" end="6"/>
                                            </p:txEl>
                                          </p:spTgt>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17409">
                                            <p:txEl>
                                              <p:pRg st="6" end="6"/>
                                            </p:txEl>
                                          </p:spTgt>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17409">
                                            <p:txEl>
                                              <p:pRg st="6" end="6"/>
                                            </p:txEl>
                                          </p:spTgt>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17409">
                                            <p:txEl>
                                              <p:pRg st="6" end="6"/>
                                            </p:txEl>
                                          </p:spTgt>
                                        </p:tgtEl>
                                      </p:cBhvr>
                                    </p:animEffect>
                                  </p:childTnLst>
                                </p:cTn>
                              </p:par>
                            </p:childTnLst>
                          </p:cTn>
                        </p:par>
                        <p:par>
                          <p:cTn id="56" fill="hold" nodeType="afterGroup">
                            <p:stCondLst>
                              <p:cond delay="1000"/>
                            </p:stCondLst>
                            <p:childTnLst>
                              <p:par>
                                <p:cTn id="57" presetID="21" presetClass="entr" presetSubtype="4"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heel(4)">
                                      <p:cBhvr>
                                        <p:cTn id="5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1"/>
          <p:cNvSpPr txBox="1">
            <a:spLocks noChangeArrowheads="1"/>
          </p:cNvSpPr>
          <p:nvPr/>
        </p:nvSpPr>
        <p:spPr bwMode="auto">
          <a:xfrm>
            <a:off x="413201" y="1168005"/>
            <a:ext cx="5239432"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2、译读诗歌，理顺诗意。</a:t>
            </a:r>
          </a:p>
          <a:p>
            <a:pPr>
              <a:lnSpc>
                <a:spcPct val="150000"/>
              </a:lnSpc>
            </a:pPr>
            <a:r>
              <a:rPr lang="zh-CN" altLang="en-US" b="1" dirty="0">
                <a:latin typeface="微软雅黑" pitchFamily="34" charset="-122"/>
                <a:ea typeface="微软雅黑" pitchFamily="34" charset="-122"/>
              </a:rPr>
              <a:t>译文：</a:t>
            </a:r>
            <a:r>
              <a:rPr lang="zh-CN" altLang="en-US" b="1" dirty="0">
                <a:solidFill>
                  <a:srgbClr val="008000"/>
                </a:solidFill>
                <a:latin typeface="微软雅黑" pitchFamily="34" charset="-122"/>
                <a:ea typeface="微软雅黑" pitchFamily="34" charset="-122"/>
              </a:rPr>
              <a:t>见面的机会难，分别时更是难舍难分， 况且又兼暮春天气，百花残谢，更加使人伤感。春蚕结茧到死时丝才吐完， 蜡烛要燃尽成灰时像泪一样的蜡油才能滴干。 女子早晨照镜，只担忧鬓发变色，容颜消失。 男子晚上长吟不寐，必然感到冷月侵人。 对方就在不远的蓬莱山，却无路可通， 希望有青鸟一样的使者殷勤地为我去探看情人。</a:t>
            </a:r>
          </a:p>
        </p:txBody>
      </p:sp>
      <p:sp>
        <p:nvSpPr>
          <p:cNvPr id="3" name="矩形 2"/>
          <p:cNvSpPr/>
          <p:nvPr/>
        </p:nvSpPr>
        <p:spPr>
          <a:xfrm>
            <a:off x="683062" y="411511"/>
            <a:ext cx="2430586" cy="392415"/>
          </a:xfrm>
          <a:prstGeom prst="rect">
            <a:avLst/>
          </a:prstGeom>
          <a:ln w="19050">
            <a:solidFill>
              <a:srgbClr val="00B050"/>
            </a:solidFill>
          </a:ln>
        </p:spPr>
        <p:style>
          <a:lnRef idx="2">
            <a:schemeClr val="accent1"/>
          </a:lnRef>
          <a:fillRef idx="1">
            <a:schemeClr val="lt1"/>
          </a:fillRef>
          <a:effectRef idx="0">
            <a:schemeClr val="accent1"/>
          </a:effectRef>
          <a:fontRef idx="minor">
            <a:schemeClr val="dk1"/>
          </a:fontRef>
        </p:style>
        <p:txBody>
          <a:bodyPr lIns="68580" tIns="34290" rIns="68580" bIns="34290">
            <a:spAutoFit/>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p>
            <a:pPr algn="ctr" eaLnBrk="0" hangingPunct="0">
              <a:defRPr/>
            </a:pPr>
            <a:r>
              <a:rPr lang="zh-CN" altLang="en-US" sz="2100" b="1" spc="38" dirty="0">
                <a:ln w="11430"/>
                <a:gradFill>
                  <a:gsLst>
                    <a:gs pos="25000">
                      <a:schemeClr val="accent2">
                        <a:satMod val="155000"/>
                      </a:schemeClr>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rPr>
              <a:t>译读，感知意境美</a:t>
            </a:r>
          </a:p>
        </p:txBody>
      </p:sp>
      <p:pic>
        <p:nvPicPr>
          <p:cNvPr id="14339" name="Picture 2" descr="https://timgsa.baidu.com/timg?image&amp;quality=80&amp;size=b9999_10000&amp;sec=1483784843387&amp;di=774c0558b22f35ffe0e0eba9d5e8380a&amp;imgtype=0&amp;src=http%3A%2F%2Fimage.tupian114.com%2F20150323%2F14450146.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37" y="385764"/>
            <a:ext cx="419155"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http://5b0988e595225.cdn.sohucs.com/images/20180104/93bdc311a3494c9fa51b557b972a1de4.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24184" y="897731"/>
            <a:ext cx="2685209" cy="378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304839" y="1653779"/>
            <a:ext cx="5501404" cy="2862263"/>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18433">
                                            <p:txEl>
                                              <p:pRg st="1" end="1"/>
                                            </p:txEl>
                                          </p:spTgt>
                                        </p:tgtEl>
                                        <p:attrNameLst>
                                          <p:attrName>style.visibility</p:attrName>
                                        </p:attrNameLst>
                                      </p:cBhvr>
                                      <p:to>
                                        <p:strVal val="visible"/>
                                      </p:to>
                                    </p:set>
                                    <p:animEffect transition="in" filter="wedge">
                                      <p:cBhvr>
                                        <p:cTn id="15" dur="2000"/>
                                        <p:tgtEl>
                                          <p:spTgt spid="18433">
                                            <p:txEl>
                                              <p:pRg st="1" end="1"/>
                                            </p:txEl>
                                          </p:spTgt>
                                        </p:tgtEl>
                                      </p:cBhvr>
                                    </p:animEffect>
                                  </p:childTnLst>
                                </p:cTn>
                              </p:par>
                            </p:childTnLst>
                          </p:cTn>
                        </p:par>
                        <p:par>
                          <p:cTn id="16" fill="hold" nodeType="afterGroup">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4)">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Words>2288</Words>
  <Application>Microsoft Office PowerPoint</Application>
  <PresentationFormat>全屏显示(16:9)</PresentationFormat>
  <Paragraphs>156</Paragraphs>
  <Slides>27</Slides>
  <Notes>3</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27</vt:i4>
      </vt:variant>
    </vt:vector>
  </HeadingPairs>
  <TitlesOfParts>
    <vt:vector size="35" baseType="lpstr">
      <vt:lpstr>Meiryo</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43</cp:revision>
  <dcterms:created xsi:type="dcterms:W3CDTF">2018-10-31T07:22:14Z</dcterms:created>
  <dcterms:modified xsi:type="dcterms:W3CDTF">2022-02-06T05:56:53Z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