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31"/>
  </p:notesMasterIdLst>
  <p:sldIdLst>
    <p:sldId id="326" r:id="rId3"/>
    <p:sldId id="327" r:id="rId4"/>
    <p:sldId id="257" r:id="rId5"/>
    <p:sldId id="302" r:id="rId6"/>
    <p:sldId id="301" r:id="rId7"/>
    <p:sldId id="357" r:id="rId8"/>
    <p:sldId id="358" r:id="rId9"/>
    <p:sldId id="359" r:id="rId10"/>
    <p:sldId id="360" r:id="rId11"/>
    <p:sldId id="311" r:id="rId12"/>
    <p:sldId id="352" r:id="rId13"/>
    <p:sldId id="353" r:id="rId14"/>
    <p:sldId id="354" r:id="rId15"/>
    <p:sldId id="361" r:id="rId16"/>
    <p:sldId id="362" r:id="rId17"/>
    <p:sldId id="355" r:id="rId18"/>
    <p:sldId id="356" r:id="rId19"/>
    <p:sldId id="313" r:id="rId20"/>
    <p:sldId id="314" r:id="rId21"/>
    <p:sldId id="317" r:id="rId22"/>
    <p:sldId id="321" r:id="rId23"/>
    <p:sldId id="315" r:id="rId24"/>
    <p:sldId id="364" r:id="rId25"/>
    <p:sldId id="365" r:id="rId26"/>
    <p:sldId id="318" r:id="rId27"/>
    <p:sldId id="319" r:id="rId28"/>
    <p:sldId id="363" r:id="rId29"/>
    <p:sldId id="366" r:id="rId30"/>
  </p:sldIdLst>
  <p:sldSz cx="9144000" cy="5143500" type="screen16x9"/>
  <p:notesSz cx="6858000" cy="9144000"/>
  <p:custDataLst>
    <p:tags r:id="rId32"/>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98">
          <p15:clr>
            <a:srgbClr val="A4A3A4"/>
          </p15:clr>
        </p15:guide>
        <p15:guide id="2" pos="305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40" d="100"/>
          <a:sy n="140" d="100"/>
        </p:scale>
        <p:origin x="774" y="102"/>
      </p:cViewPr>
      <p:guideLst>
        <p:guide orient="horz" pos="1598"/>
        <p:guide pos="305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EAF039-AB69-4C4E-B352-C973400BBE8E}" type="datetimeFigureOut">
              <a:rPr lang="zh-CN" altLang="en-US" smtClean="0"/>
              <a:t>2022/2/5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4E5803-944E-4CCB-A36B-5BBC78F81D16}" type="slidenum">
              <a:rPr lang="zh-CN" altLang="en-US" smtClean="0"/>
              <a:t>‹#›</a:t>
            </a:fld>
            <a:endParaRPr lang="zh-CN" altLang="en-US"/>
          </a:p>
        </p:txBody>
      </p:sp>
    </p:spTree>
    <p:extLst>
      <p:ext uri="{BB962C8B-B14F-4D97-AF65-F5344CB8AC3E}">
        <p14:creationId xmlns:p14="http://schemas.microsoft.com/office/powerpoint/2010/main" val="627733501"/>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92760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3" name="矩形 2"/>
          <p:cNvSpPr/>
          <p:nvPr userDrawn="1"/>
        </p:nvSpPr>
        <p:spPr>
          <a:xfrm>
            <a:off x="4572001" y="0"/>
            <a:ext cx="4571999" cy="51435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3"/>
          <p:cNvSpPr/>
          <p:nvPr userDrawn="1"/>
        </p:nvSpPr>
        <p:spPr>
          <a:xfrm>
            <a:off x="108109" y="163830"/>
            <a:ext cx="8927783" cy="4871561"/>
          </a:xfrm>
          <a:prstGeom prst="rect">
            <a:avLst/>
          </a:prstGeom>
          <a:solidFill>
            <a:srgbClr val="FBFBFB"/>
          </a:solidFill>
          <a:ln>
            <a:solidFill>
              <a:schemeClr val="bg1">
                <a:lumMod val="85000"/>
              </a:schemeClr>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5" name="组合 4"/>
          <p:cNvGrpSpPr/>
          <p:nvPr userDrawn="1"/>
        </p:nvGrpSpPr>
        <p:grpSpPr>
          <a:xfrm>
            <a:off x="382429" y="163830"/>
            <a:ext cx="8573453" cy="4871561"/>
            <a:chOff x="396971" y="124405"/>
            <a:chExt cx="11431025" cy="6569998"/>
          </a:xfrm>
        </p:grpSpPr>
        <p:cxnSp>
          <p:nvCxnSpPr>
            <p:cNvPr id="6" name="直接连接符 5"/>
            <p:cNvCxnSpPr/>
            <p:nvPr/>
          </p:nvCxnSpPr>
          <p:spPr>
            <a:xfrm flipH="1">
              <a:off x="82558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a:off x="86130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89702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93274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96846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00419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103991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07563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11135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114707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11827996"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43263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6836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50408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53980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57552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61124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64697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68269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71841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75413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78985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7541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3969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1114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4686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8258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21830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254029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289751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325473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361195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3969171" y="124405"/>
              <a:ext cx="0" cy="6569998"/>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userDrawn="1"/>
        </p:nvGrpSpPr>
        <p:grpSpPr>
          <a:xfrm>
            <a:off x="94392" y="380782"/>
            <a:ext cx="8928901" cy="4554544"/>
            <a:chOff x="112931" y="411125"/>
            <a:chExt cx="11905201" cy="6072725"/>
          </a:xfrm>
        </p:grpSpPr>
        <p:cxnSp>
          <p:nvCxnSpPr>
            <p:cNvPr id="40" name="直接连接符 39"/>
            <p:cNvCxnSpPr/>
            <p:nvPr/>
          </p:nvCxnSpPr>
          <p:spPr>
            <a:xfrm rot="16200000" flipH="1">
              <a:off x="6065532" y="-196929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16200000" flipH="1">
              <a:off x="6065531" y="-232651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16200000" flipH="1">
              <a:off x="6065531" y="-268373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16200000" flipH="1">
              <a:off x="6065531" y="-304095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16200000" flipH="1">
              <a:off x="6065531" y="-339817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6200000" flipH="1">
              <a:off x="6065531" y="-375539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16200000" flipH="1">
              <a:off x="6065531" y="-411261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16200000" flipH="1">
              <a:off x="6065531" y="-446983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16200000" flipH="1">
              <a:off x="6065531" y="-482705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16200000" flipH="1">
              <a:off x="6065531" y="-518427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16200000" flipH="1">
              <a:off x="6065531" y="-5541475"/>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16200000" flipH="1">
              <a:off x="6065532" y="53125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16200000" flipH="1">
              <a:off x="6065532" y="17403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16200000" flipH="1">
              <a:off x="6065532" y="-18319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16200000" flipH="1">
              <a:off x="6065532" y="-54041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16200000" flipH="1">
              <a:off x="6065532" y="-89763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16200000" flipH="1">
              <a:off x="6065532" y="-125485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16200000" flipH="1">
              <a:off x="6065532" y="-1612070"/>
              <a:ext cx="0" cy="11905200"/>
            </a:xfrm>
            <a:prstGeom prst="line">
              <a:avLst/>
            </a:prstGeom>
            <a:ln>
              <a:solidFill>
                <a:srgbClr val="EFEFEF"/>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9867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336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3405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994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bg>
      <p:bgPr>
        <a:solidFill>
          <a:srgbClr val="FBFBFB"/>
        </a:solidFill>
        <a:effectLst/>
      </p:bgPr>
    </p:bg>
    <p:spTree>
      <p:nvGrpSpPr>
        <p:cNvPr id="1" name=""/>
        <p:cNvGrpSpPr/>
        <p:nvPr/>
      </p:nvGrpSpPr>
      <p:grpSpPr>
        <a:xfrm>
          <a:off x="0" y="0"/>
          <a:ext cx="0" cy="0"/>
          <a:chOff x="0" y="0"/>
          <a:chExt cx="0" cy="0"/>
        </a:xfrm>
      </p:grpSpPr>
      <p:grpSp>
        <p:nvGrpSpPr>
          <p:cNvPr id="18" name="组合 17"/>
          <p:cNvGrpSpPr/>
          <p:nvPr userDrawn="1"/>
        </p:nvGrpSpPr>
        <p:grpSpPr>
          <a:xfrm>
            <a:off x="5422" y="10830"/>
            <a:ext cx="9108530" cy="4927499"/>
            <a:chOff x="143400" y="141685"/>
            <a:chExt cx="11905201" cy="6569998"/>
          </a:xfrm>
        </p:grpSpPr>
        <p:grpSp>
          <p:nvGrpSpPr>
            <p:cNvPr id="19" name="组合 18"/>
            <p:cNvGrpSpPr/>
            <p:nvPr userDrawn="1"/>
          </p:nvGrpSpPr>
          <p:grpSpPr>
            <a:xfrm>
              <a:off x="396971" y="141685"/>
              <a:ext cx="11431025" cy="6569998"/>
              <a:chOff x="396971" y="124405"/>
              <a:chExt cx="11431025" cy="6569998"/>
            </a:xfrm>
          </p:grpSpPr>
          <p:cxnSp>
            <p:nvCxnSpPr>
              <p:cNvPr id="39" name="直接连接符 38"/>
              <p:cNvCxnSpPr/>
              <p:nvPr/>
            </p:nvCxnSpPr>
            <p:spPr>
              <a:xfrm flipH="1">
                <a:off x="82558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86130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89702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93274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96846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H="1">
                <a:off x="100419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H="1">
                <a:off x="103991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07563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111135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114707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1827996"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3263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6836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50408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53980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a:off x="57552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61124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64697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H="1">
                <a:off x="68269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71841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75413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H="1">
                <a:off x="78985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H="1">
                <a:off x="7541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H="1">
                <a:off x="3969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11114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H="1">
                <a:off x="14686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18258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H="1">
                <a:off x="21830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H="1">
                <a:off x="254029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289751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a:off x="325473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361195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3969171" y="124405"/>
                <a:ext cx="0" cy="6569998"/>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userDrawn="1"/>
          </p:nvGrpSpPr>
          <p:grpSpPr>
            <a:xfrm>
              <a:off x="143400" y="392638"/>
              <a:ext cx="11905201" cy="6072725"/>
              <a:chOff x="112931" y="411125"/>
              <a:chExt cx="11905201" cy="6072725"/>
            </a:xfrm>
          </p:grpSpPr>
          <p:cxnSp>
            <p:nvCxnSpPr>
              <p:cNvPr id="21" name="直接连接符 20"/>
              <p:cNvCxnSpPr/>
              <p:nvPr/>
            </p:nvCxnSpPr>
            <p:spPr>
              <a:xfrm rot="16200000" flipH="1">
                <a:off x="6065532" y="-19692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6200000" flipH="1">
                <a:off x="6065531" y="-23265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6200000" flipH="1">
                <a:off x="6065531" y="-26837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6200000" flipH="1">
                <a:off x="6065531" y="-30409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6200000" flipH="1">
                <a:off x="6065531" y="-33981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16200000" flipH="1">
                <a:off x="6065531" y="-37553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16200000" flipH="1">
                <a:off x="6065531" y="-41126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6200000" flipH="1">
                <a:off x="6065531" y="-44698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16200000" flipH="1">
                <a:off x="6065531" y="-48270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H="1">
                <a:off x="6065531" y="-51842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16200000" flipH="1">
                <a:off x="6065531" y="-5541475"/>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6200000" flipH="1">
                <a:off x="6065532" y="5312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16200000" flipH="1">
                <a:off x="6065532" y="1740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16200000" flipH="1">
                <a:off x="6065532" y="-18319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6200000" flipH="1">
                <a:off x="6065532" y="-54041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16200000" flipH="1">
                <a:off x="6065532" y="-89763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H="1">
                <a:off x="6065532" y="-125485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16200000" flipH="1">
                <a:off x="6065532" y="-1612070"/>
                <a:ext cx="0" cy="11905200"/>
              </a:xfrm>
              <a:prstGeom prst="line">
                <a:avLst/>
              </a:prstGeom>
              <a:ln>
                <a:solidFill>
                  <a:srgbClr val="F0F0F0"/>
                </a:solidFill>
              </a:ln>
            </p:spPr>
            <p:style>
              <a:lnRef idx="1">
                <a:schemeClr val="accent1"/>
              </a:lnRef>
              <a:fillRef idx="0">
                <a:schemeClr val="accent1"/>
              </a:fillRef>
              <a:effectRef idx="0">
                <a:schemeClr val="accent1"/>
              </a:effectRef>
              <a:fontRef idx="minor">
                <a:schemeClr val="tx1"/>
              </a:fontRef>
            </p:style>
          </p:cxnSp>
        </p:grpSp>
      </p:grpSp>
      <p:pic>
        <p:nvPicPr>
          <p:cNvPr id="15" name="图片 14"/>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35471" y="0"/>
            <a:ext cx="1632272" cy="450088"/>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16" name="图片 15"/>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5608510" y="335613"/>
            <a:ext cx="830298" cy="228949"/>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17" name="图片 16"/>
          <p:cNvPicPr>
            <a:picLocks noChangeAspect="1"/>
          </p:cNvPicPr>
          <p:nvPr userDrawn="1"/>
        </p:nvPicPr>
        <p:blipFill>
          <a:blip r:embed="rId2" cstate="email">
            <a:extLst>
              <a:ext uri="{28A0092B-C50C-407E-A947-70E740481C1C}">
                <a14:useLocalDpi xmlns:a14="http://schemas.microsoft.com/office/drawing/2010/main"/>
              </a:ext>
            </a:extLst>
          </a:blip>
          <a:srcRect t="64013"/>
          <a:stretch>
            <a:fillRect/>
          </a:stretch>
        </p:blipFill>
        <p:spPr>
          <a:xfrm>
            <a:off x="7236424" y="159359"/>
            <a:ext cx="1632272" cy="450088"/>
          </a:xfrm>
          <a:custGeom>
            <a:avLst/>
            <a:gdLst>
              <a:gd name="connsiteX0" fmla="*/ 631798 w 2176363"/>
              <a:gd name="connsiteY0" fmla="*/ 0 h 600117"/>
              <a:gd name="connsiteX1" fmla="*/ 882170 w 2176363"/>
              <a:gd name="connsiteY1" fmla="*/ 304800 h 600117"/>
              <a:gd name="connsiteX2" fmla="*/ 1143427 w 2176363"/>
              <a:gd name="connsiteY2" fmla="*/ 304800 h 600117"/>
              <a:gd name="connsiteX3" fmla="*/ 1535313 w 2176363"/>
              <a:gd name="connsiteY3" fmla="*/ 141514 h 600117"/>
              <a:gd name="connsiteX4" fmla="*/ 2176363 w 2176363"/>
              <a:gd name="connsiteY4" fmla="*/ 485960 h 600117"/>
              <a:gd name="connsiteX5" fmla="*/ 2176363 w 2176363"/>
              <a:gd name="connsiteY5" fmla="*/ 600117 h 600117"/>
              <a:gd name="connsiteX6" fmla="*/ 0 w 2176363"/>
              <a:gd name="connsiteY6" fmla="*/ 600117 h 600117"/>
              <a:gd name="connsiteX7" fmla="*/ 0 w 2176363"/>
              <a:gd name="connsiteY7" fmla="*/ 76840 h 60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76363" h="600117">
                <a:moveTo>
                  <a:pt x="631798" y="0"/>
                </a:moveTo>
                <a:lnTo>
                  <a:pt x="882170" y="304800"/>
                </a:lnTo>
                <a:lnTo>
                  <a:pt x="1143427" y="304800"/>
                </a:lnTo>
                <a:lnTo>
                  <a:pt x="1535313" y="141514"/>
                </a:lnTo>
                <a:lnTo>
                  <a:pt x="2176363" y="485960"/>
                </a:lnTo>
                <a:lnTo>
                  <a:pt x="2176363" y="600117"/>
                </a:lnTo>
                <a:lnTo>
                  <a:pt x="0" y="600117"/>
                </a:lnTo>
                <a:lnTo>
                  <a:pt x="0" y="76840"/>
                </a:lnTo>
                <a:close/>
              </a:path>
            </a:pathLst>
          </a:custGeom>
        </p:spPr>
      </p:pic>
      <p:pic>
        <p:nvPicPr>
          <p:cNvPr id="72" name="图片 7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138657" y="3970118"/>
            <a:ext cx="1452489" cy="1220826"/>
          </a:xfrm>
          <a:prstGeom prst="rect">
            <a:avLst/>
          </a:prstGeom>
        </p:spPr>
      </p:pic>
      <p:pic>
        <p:nvPicPr>
          <p:cNvPr id="73" name="图片 72"/>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6707612" y="3996701"/>
            <a:ext cx="1543269" cy="1219146"/>
          </a:xfrm>
          <a:prstGeom prst="rect">
            <a:avLst/>
          </a:prstGeom>
        </p:spPr>
      </p:pic>
      <p:pic>
        <p:nvPicPr>
          <p:cNvPr id="74" name="图片 73"/>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5744818" y="3858752"/>
            <a:ext cx="988332" cy="1384405"/>
          </a:xfrm>
          <a:prstGeom prst="rect">
            <a:avLst/>
          </a:prstGeom>
        </p:spPr>
      </p:pic>
      <p:pic>
        <p:nvPicPr>
          <p:cNvPr id="75" name="图片 74"/>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941318" y="3932524"/>
            <a:ext cx="1238653" cy="1293623"/>
          </a:xfrm>
          <a:prstGeom prst="rect">
            <a:avLst/>
          </a:prstGeom>
        </p:spPr>
      </p:pic>
      <p:pic>
        <p:nvPicPr>
          <p:cNvPr id="76" name="图片 75"/>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2766189" y="3715729"/>
            <a:ext cx="1703878" cy="1692755"/>
          </a:xfrm>
          <a:prstGeom prst="rect">
            <a:avLst/>
          </a:prstGeom>
        </p:spPr>
      </p:pic>
      <p:pic>
        <p:nvPicPr>
          <p:cNvPr id="77" name="图片 76"/>
          <p:cNvPicPr>
            <a:picLocks noChangeAspect="1"/>
          </p:cNvPicPr>
          <p:nvPr userDrawn="1"/>
        </p:nvPicPr>
        <p:blipFill>
          <a:blip r:embed="rId8" cstate="email">
            <a:extLst>
              <a:ext uri="{28A0092B-C50C-407E-A947-70E740481C1C}">
                <a14:useLocalDpi xmlns:a14="http://schemas.microsoft.com/office/drawing/2010/main"/>
              </a:ext>
            </a:extLst>
          </a:blip>
          <a:stretch>
            <a:fillRect/>
          </a:stretch>
        </p:blipFill>
        <p:spPr>
          <a:xfrm flipH="1">
            <a:off x="538520" y="3806366"/>
            <a:ext cx="1745812" cy="1743530"/>
          </a:xfrm>
          <a:prstGeom prst="rect">
            <a:avLst/>
          </a:prstGeom>
        </p:spPr>
      </p:pic>
      <p:pic>
        <p:nvPicPr>
          <p:cNvPr id="78" name="图片 77"/>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rot="391591" flipH="1">
            <a:off x="-1004183" y="3442405"/>
            <a:ext cx="1926857" cy="1746215"/>
          </a:xfrm>
          <a:prstGeom prst="rect">
            <a:avLst/>
          </a:prstGeom>
        </p:spPr>
      </p:pic>
      <p:pic>
        <p:nvPicPr>
          <p:cNvPr id="79" name="图片 78"/>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rot="20712684">
            <a:off x="8107945" y="3465821"/>
            <a:ext cx="1699172" cy="1694718"/>
          </a:xfrm>
          <a:prstGeom prst="rect">
            <a:avLst/>
          </a:prstGeom>
        </p:spPr>
      </p:pic>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015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2668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4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826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070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8068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23739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307998"/>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0.png"/><Relationship Id="rId4" Type="http://schemas.openxmlformats.org/officeDocument/2006/relationships/tags" Target="../tags/tag5.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564287" y="837786"/>
            <a:ext cx="2113399" cy="284693"/>
          </a:xfrm>
          <a:prstGeom prst="rect">
            <a:avLst/>
          </a:prstGeom>
        </p:spPr>
        <p:txBody>
          <a:bodyPr wrap="none" lIns="68580" tIns="34290" rIns="68580" bIns="34290">
            <a:spAutoFit/>
          </a:bodyPr>
          <a:lstStyle/>
          <a:p>
            <a:pPr algn="ctr"/>
            <a:r>
              <a:rPr lang="zh-CN" altLang="en-US" dirty="0" smtClean="0">
                <a:cs typeface="+mn-ea"/>
                <a:sym typeface="+mn-lt"/>
              </a:rPr>
              <a:t>统编</a:t>
            </a:r>
            <a:r>
              <a:rPr lang="zh-CN" altLang="en-US" dirty="0">
                <a:cs typeface="+mn-ea"/>
                <a:sym typeface="+mn-lt"/>
              </a:rPr>
              <a:t>版</a:t>
            </a:r>
            <a:r>
              <a:rPr lang="zh-CN" altLang="en-US" dirty="0" smtClean="0">
                <a:cs typeface="+mn-ea"/>
                <a:sym typeface="+mn-lt"/>
              </a:rPr>
              <a:t>语文九年级</a:t>
            </a:r>
            <a:r>
              <a:rPr lang="zh-CN" altLang="en-US" dirty="0">
                <a:cs typeface="+mn-ea"/>
                <a:sym typeface="+mn-lt"/>
              </a:rPr>
              <a:t>（上）</a:t>
            </a:r>
          </a:p>
        </p:txBody>
      </p:sp>
      <p:sp>
        <p:nvSpPr>
          <p:cNvPr id="8" name="矩形 7"/>
          <p:cNvSpPr/>
          <p:nvPr/>
        </p:nvSpPr>
        <p:spPr>
          <a:xfrm>
            <a:off x="1817631" y="2653157"/>
            <a:ext cx="5508739" cy="346249"/>
          </a:xfrm>
          <a:prstGeom prst="rect">
            <a:avLst/>
          </a:prstGeom>
        </p:spPr>
        <p:txBody>
          <a:bodyPr wrap="square" lIns="68580" tIns="34290" rIns="68580" bIns="34290">
            <a:spAutoFit/>
          </a:bodyPr>
          <a:lstStyle/>
          <a:p>
            <a:pPr algn="ctr"/>
            <a:r>
              <a:rPr lang="zh-CN" altLang="en-US" sz="1800" b="1">
                <a:solidFill>
                  <a:schemeClr val="tx1">
                    <a:lumMod val="95000"/>
                    <a:lumOff val="5000"/>
                  </a:schemeClr>
                </a:solidFill>
                <a:cs typeface="+mn-ea"/>
                <a:sym typeface="+mn-lt"/>
              </a:rPr>
              <a:t>第</a:t>
            </a:r>
            <a:r>
              <a:rPr lang="en-US" altLang="zh-CN" sz="1800" b="1">
                <a:solidFill>
                  <a:schemeClr val="tx1">
                    <a:lumMod val="95000"/>
                    <a:lumOff val="5000"/>
                  </a:schemeClr>
                </a:solidFill>
                <a:cs typeface="+mn-ea"/>
                <a:sym typeface="+mn-lt"/>
              </a:rPr>
              <a:t>2</a:t>
            </a:r>
            <a:r>
              <a:rPr lang="zh-CN" altLang="en-US" sz="1800" b="1">
                <a:solidFill>
                  <a:schemeClr val="tx1">
                    <a:lumMod val="95000"/>
                    <a:lumOff val="5000"/>
                  </a:schemeClr>
                </a:solidFill>
                <a:cs typeface="+mn-ea"/>
                <a:sym typeface="+mn-lt"/>
              </a:rPr>
              <a:t>课时</a:t>
            </a:r>
            <a:endParaRPr lang="en-US" altLang="zh-CN" sz="1800" b="1">
              <a:solidFill>
                <a:schemeClr val="tx1">
                  <a:lumMod val="95000"/>
                  <a:lumOff val="5000"/>
                </a:schemeClr>
              </a:solidFill>
              <a:cs typeface="+mn-ea"/>
              <a:sym typeface="+mn-lt"/>
            </a:endParaRPr>
          </a:p>
        </p:txBody>
      </p:sp>
      <p:sp>
        <p:nvSpPr>
          <p:cNvPr id="10" name="圆角矩形 9"/>
          <p:cNvSpPr/>
          <p:nvPr/>
        </p:nvSpPr>
        <p:spPr>
          <a:xfrm>
            <a:off x="1638691" y="1538798"/>
            <a:ext cx="5866619" cy="722527"/>
          </a:xfrm>
          <a:prstGeom prst="roundRect">
            <a:avLst>
              <a:gd name="adj" fmla="val 50000"/>
            </a:avLst>
          </a:prstGeom>
          <a:solidFill>
            <a:srgbClr val="BDD7EE"/>
          </a:solidFill>
          <a:ln w="28575">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3600" b="1">
                <a:solidFill>
                  <a:schemeClr val="tx1"/>
                </a:solidFill>
                <a:cs typeface="+mn-ea"/>
                <a:sym typeface="+mn-lt"/>
              </a:rPr>
              <a:t>23.</a:t>
            </a:r>
            <a:r>
              <a:rPr lang="zh-CN" altLang="en-US" sz="3600" b="1">
                <a:solidFill>
                  <a:schemeClr val="tx1"/>
                </a:solidFill>
                <a:cs typeface="+mn-ea"/>
                <a:sym typeface="+mn-lt"/>
              </a:rPr>
              <a:t>三顾茅庐</a:t>
            </a:r>
          </a:p>
        </p:txBody>
      </p:sp>
      <p:sp>
        <p:nvSpPr>
          <p:cNvPr id="5" name="矩形 4"/>
          <p:cNvSpPr/>
          <p:nvPr/>
        </p:nvSpPr>
        <p:spPr>
          <a:xfrm>
            <a:off x="4061723" y="3519158"/>
            <a:ext cx="1015342" cy="352725"/>
          </a:xfrm>
          <a:prstGeom prst="rect">
            <a:avLst/>
          </a:prstGeom>
        </p:spPr>
        <p:txBody>
          <a:bodyPr wrap="none" lIns="68580" tIns="34290" rIns="68580" bIns="34290">
            <a:spAutoFit/>
          </a:bodyPr>
          <a:lstStyle/>
          <a:p>
            <a:pPr marL="257175" indent="-257175" algn="ctr" fontAlgn="base">
              <a:lnSpc>
                <a:spcPct val="110000"/>
              </a:lnSpc>
              <a:spcBef>
                <a:spcPct val="0"/>
              </a:spcBef>
              <a:spcAft>
                <a:spcPct val="0"/>
              </a:spcAft>
            </a:pPr>
            <a:r>
              <a:rPr lang="zh-CN" altLang="en-US" sz="1800" kern="0" dirty="0" smtClean="0">
                <a:solidFill>
                  <a:srgbClr val="000000"/>
                </a:solidFill>
                <a:cs typeface="+mn-ea"/>
                <a:sym typeface="+mn-lt"/>
              </a:rPr>
              <a:t>优品</a:t>
            </a:r>
            <a:r>
              <a:rPr lang="en-US" altLang="zh-CN" sz="1800" kern="0" dirty="0" smtClean="0">
                <a:solidFill>
                  <a:srgbClr val="000000"/>
                </a:solidFill>
                <a:cs typeface="+mn-ea"/>
                <a:sym typeface="+mn-lt"/>
              </a:rPr>
              <a:t>PPT</a:t>
            </a:r>
            <a:endParaRPr lang="en-US" altLang="zh-CN" sz="1800" kern="0" dirty="0">
              <a:solidFill>
                <a:srgbClr val="000000"/>
              </a:solidFill>
              <a:cs typeface="+mn-ea"/>
              <a:sym typeface="+mn-lt"/>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929164" y="1195494"/>
            <a:ext cx="7239000" cy="851323"/>
          </a:xfrm>
          <a:prstGeom prst="roundRect">
            <a:avLst>
              <a:gd name="adj" fmla="val 0"/>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dirty="0">
                <a:latin typeface="+mn-lt"/>
                <a:ea typeface="+mn-ea"/>
                <a:cs typeface="+mn-ea"/>
                <a:sym typeface="+mn-lt"/>
              </a:rPr>
              <a:t>课文写刘备听完了诸葛亮对天下大势的分析后，说“先生之言，顿开茅塞，使备如拨云雾而睹青天”，这句话有什么作用？</a:t>
            </a:r>
          </a:p>
        </p:txBody>
      </p:sp>
      <p:sp>
        <p:nvSpPr>
          <p:cNvPr id="4" name="圆角矩形 3"/>
          <p:cNvSpPr/>
          <p:nvPr/>
        </p:nvSpPr>
        <p:spPr>
          <a:xfrm>
            <a:off x="929164" y="2645569"/>
            <a:ext cx="7239000" cy="1210048"/>
          </a:xfrm>
          <a:prstGeom prst="roundRect">
            <a:avLst/>
          </a:prstGeom>
          <a:solidFill>
            <a:srgbClr val="BDD7EE"/>
          </a:solidFill>
        </p:spPr>
        <p:txBody>
          <a:bodyPr wrap="square" lIns="68580" tIns="34290" rIns="68580" bIns="34290">
            <a:spAutoFit/>
          </a:bodyPr>
          <a:lstStyle/>
          <a:p>
            <a:pPr>
              <a:lnSpc>
                <a:spcPct val="200000"/>
              </a:lnSpc>
            </a:pPr>
            <a:r>
              <a:rPr lang="zh-CN" altLang="en-US" sz="1800" dirty="0">
                <a:cs typeface="+mn-ea"/>
                <a:sym typeface="+mn-lt"/>
              </a:rPr>
              <a:t>侧面烘托诸葛亮神机妙算、足智多谋。诸葛亮对天下大势的分析，也让刘备找到了实现宏愿的途径，兴复汉室有了可能性。</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8" name="图片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97467" y="1693069"/>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260759" y="1123124"/>
            <a:ext cx="4622483"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其实真正等待时机腾飞的是谁？为什么？</a:t>
            </a:r>
          </a:p>
        </p:txBody>
      </p:sp>
      <p:sp>
        <p:nvSpPr>
          <p:cNvPr id="4" name="圆角矩形 3"/>
          <p:cNvSpPr/>
          <p:nvPr/>
        </p:nvSpPr>
        <p:spPr>
          <a:xfrm>
            <a:off x="925830" y="2015014"/>
            <a:ext cx="7225665" cy="1455718"/>
          </a:xfrm>
          <a:prstGeom prst="roundRect">
            <a:avLst/>
          </a:prstGeom>
          <a:solidFill>
            <a:srgbClr val="BDD7EE"/>
          </a:solidFill>
        </p:spPr>
        <p:txBody>
          <a:bodyPr wrap="square" lIns="68580" tIns="34290" rIns="68580" bIns="34290">
            <a:spAutoFit/>
          </a:bodyPr>
          <a:lstStyle/>
          <a:p>
            <a:pPr>
              <a:lnSpc>
                <a:spcPct val="150000"/>
              </a:lnSpc>
            </a:pPr>
            <a:r>
              <a:rPr lang="zh-CN" altLang="en-US" sz="1800">
                <a:solidFill>
                  <a:srgbClr val="E04236"/>
                </a:solidFill>
                <a:cs typeface="+mn-ea"/>
                <a:sym typeface="+mn-lt"/>
              </a:rPr>
              <a:t>诸葛亮。</a:t>
            </a:r>
            <a:r>
              <a:rPr lang="zh-CN" altLang="en-US" sz="1800">
                <a:cs typeface="+mn-ea"/>
                <a:sym typeface="+mn-lt"/>
              </a:rPr>
              <a:t> </a:t>
            </a:r>
          </a:p>
          <a:p>
            <a:pPr>
              <a:lnSpc>
                <a:spcPct val="150000"/>
              </a:lnSpc>
            </a:pPr>
            <a:r>
              <a:rPr lang="zh-CN" altLang="en-US" sz="1800">
                <a:cs typeface="+mn-ea"/>
                <a:sym typeface="+mn-lt"/>
              </a:rPr>
              <a:t>诸葛亮虽然身居隆中，其实他时时关注国家大事，等待时机出山，为统一中原出力。</a:t>
            </a:r>
          </a:p>
        </p:txBody>
      </p:sp>
      <p:pic>
        <p:nvPicPr>
          <p:cNvPr id="3" name="图片 2" descr="C:\Users\admin\Desktop\课件制作所需人物插图\女2指点反.png女2指点反"/>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11517" y="3718084"/>
            <a:ext cx="1390174" cy="1097280"/>
          </a:xfrm>
          <a:prstGeom prst="rect">
            <a:avLst/>
          </a:prstGeom>
        </p:spPr>
      </p:pic>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8" name="图片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68440" y="1017270"/>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nodeType="afterGroup">
                            <p:stCondLst>
                              <p:cond delay="500"/>
                            </p:stCondLst>
                            <p:childTnLst>
                              <p:par>
                                <p:cTn id="17" presetID="1"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922496" y="1122885"/>
            <a:ext cx="7222808"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文中诗词对于表现诸葛亮的形象起到了什么作用？</a:t>
            </a:r>
          </a:p>
        </p:txBody>
      </p:sp>
      <p:sp>
        <p:nvSpPr>
          <p:cNvPr id="4" name="圆角矩形 3"/>
          <p:cNvSpPr/>
          <p:nvPr/>
        </p:nvSpPr>
        <p:spPr>
          <a:xfrm>
            <a:off x="922496" y="1760220"/>
            <a:ext cx="7222808" cy="482189"/>
          </a:xfrm>
          <a:prstGeom prst="roundRect">
            <a:avLst/>
          </a:prstGeom>
          <a:solidFill>
            <a:srgbClr val="BDD7EE"/>
          </a:solidFill>
        </p:spPr>
        <p:txBody>
          <a:bodyPr wrap="square" lIns="68580" tIns="34290" rIns="68580" bIns="34290">
            <a:spAutoFit/>
          </a:bodyPr>
          <a:lstStyle/>
          <a:p>
            <a:pPr>
              <a:lnSpc>
                <a:spcPct val="150000"/>
              </a:lnSpc>
            </a:pPr>
            <a:r>
              <a:rPr lang="zh-CN" altLang="en-US" sz="1800">
                <a:cs typeface="+mn-ea"/>
                <a:sym typeface="+mn-lt"/>
              </a:rPr>
              <a:t>从不同的方面表现了诸葛亮的才华和人生追求。</a:t>
            </a:r>
          </a:p>
        </p:txBody>
      </p:sp>
      <p:sp>
        <p:nvSpPr>
          <p:cNvPr id="3" name="Rectangle 18"/>
          <p:cNvSpPr>
            <a:spLocks noChangeArrowheads="1"/>
          </p:cNvSpPr>
          <p:nvPr/>
        </p:nvSpPr>
        <p:spPr bwMode="auto">
          <a:xfrm>
            <a:off x="922496" y="2638491"/>
            <a:ext cx="7222808" cy="941890"/>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明知刘备造访，诸葛亮却问童子：“有俗客来否？”说说诸葛亮用意何在。</a:t>
            </a:r>
          </a:p>
        </p:txBody>
      </p:sp>
      <p:sp>
        <p:nvSpPr>
          <p:cNvPr id="8" name="圆角矩形 7"/>
          <p:cNvSpPr/>
          <p:nvPr/>
        </p:nvSpPr>
        <p:spPr>
          <a:xfrm>
            <a:off x="922496" y="3766185"/>
            <a:ext cx="7222808" cy="482189"/>
          </a:xfrm>
          <a:prstGeom prst="roundRect">
            <a:avLst/>
          </a:prstGeom>
          <a:solidFill>
            <a:srgbClr val="BDD7EE"/>
          </a:solidFill>
        </p:spPr>
        <p:txBody>
          <a:bodyPr wrap="square" lIns="68580" tIns="34290" rIns="68580" bIns="34290">
            <a:spAutoFit/>
          </a:bodyPr>
          <a:lstStyle/>
          <a:p>
            <a:pPr>
              <a:lnSpc>
                <a:spcPct val="150000"/>
              </a:lnSpc>
            </a:pPr>
            <a:r>
              <a:rPr lang="zh-CN" altLang="en-US" sz="1800">
                <a:cs typeface="+mn-ea"/>
                <a:sym typeface="+mn-lt"/>
              </a:rPr>
              <a:t>孔明有意以“俗客”称呼刘备，以此来考验刘备。</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10" name="图片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56020" y="1017270"/>
            <a:ext cx="620554" cy="611505"/>
          </a:xfrm>
          <a:prstGeom prst="rect">
            <a:avLst/>
          </a:prstGeom>
        </p:spPr>
      </p:pic>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68805" y="3098006"/>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nodeType="afterGroup">
                            <p:stCondLst>
                              <p:cond delay="500"/>
                            </p:stCondLst>
                            <p:childTnLst>
                              <p:par>
                                <p:cTn id="22" presetID="1"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par>
                    <p:cTn id="24" fill="hold" nodeType="clickPar">
                      <p:stCondLst>
                        <p:cond delay="indefinite"/>
                        <p:cond evt="onBegin" delay="0">
                          <p:tn val="23"/>
                        </p:cond>
                      </p:stCondLst>
                      <p:childTnLst>
                        <p:par>
                          <p:cTn id="25" fill="hold" nodeType="after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933450" y="1284334"/>
            <a:ext cx="7175659"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诸葛亮说“屡蒙将军枉临，不胜愧赧”，从“屡”字中可以看出什么？</a:t>
            </a:r>
          </a:p>
        </p:txBody>
      </p:sp>
      <p:sp>
        <p:nvSpPr>
          <p:cNvPr id="4" name="圆角矩形 3"/>
          <p:cNvSpPr/>
          <p:nvPr/>
        </p:nvSpPr>
        <p:spPr>
          <a:xfrm>
            <a:off x="933450" y="1935004"/>
            <a:ext cx="7175659" cy="482189"/>
          </a:xfrm>
          <a:prstGeom prst="roundRect">
            <a:avLst/>
          </a:prstGeom>
          <a:solidFill>
            <a:srgbClr val="BDD7EE"/>
          </a:solidFill>
        </p:spPr>
        <p:txBody>
          <a:bodyPr wrap="square" lIns="68580" tIns="34290" rIns="68580" bIns="34290">
            <a:spAutoFit/>
          </a:bodyPr>
          <a:lstStyle/>
          <a:p>
            <a:pPr>
              <a:lnSpc>
                <a:spcPct val="150000"/>
              </a:lnSpc>
            </a:pPr>
            <a:r>
              <a:rPr lang="zh-CN" altLang="en-US" sz="1800">
                <a:cs typeface="+mn-ea"/>
                <a:sym typeface="+mn-lt"/>
              </a:rPr>
              <a:t>可以看出诸葛亮早知刘备数次来访。 </a:t>
            </a:r>
          </a:p>
        </p:txBody>
      </p:sp>
      <p:sp>
        <p:nvSpPr>
          <p:cNvPr id="3" name="Rectangle 18"/>
          <p:cNvSpPr>
            <a:spLocks noChangeArrowheads="1"/>
          </p:cNvSpPr>
          <p:nvPr/>
        </p:nvSpPr>
        <p:spPr bwMode="auto">
          <a:xfrm>
            <a:off x="932498" y="2868818"/>
            <a:ext cx="7176611"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孔明笑曰：“愿闻将军之志？”“笑”字说明什么？</a:t>
            </a:r>
          </a:p>
        </p:txBody>
      </p:sp>
      <p:sp>
        <p:nvSpPr>
          <p:cNvPr id="8" name="圆角矩形 7"/>
          <p:cNvSpPr/>
          <p:nvPr/>
        </p:nvSpPr>
        <p:spPr>
          <a:xfrm>
            <a:off x="933450" y="3589020"/>
            <a:ext cx="7175183" cy="482189"/>
          </a:xfrm>
          <a:prstGeom prst="roundRect">
            <a:avLst/>
          </a:prstGeom>
          <a:solidFill>
            <a:srgbClr val="BDD7EE"/>
          </a:solidFill>
        </p:spPr>
        <p:txBody>
          <a:bodyPr wrap="square" lIns="68580" tIns="34290" rIns="68580" bIns="34290">
            <a:spAutoFit/>
          </a:bodyPr>
          <a:lstStyle/>
          <a:p>
            <a:pPr>
              <a:lnSpc>
                <a:spcPct val="150000"/>
              </a:lnSpc>
            </a:pPr>
            <a:r>
              <a:rPr lang="zh-CN" altLang="en-US" sz="1800">
                <a:cs typeface="+mn-ea"/>
                <a:sym typeface="+mn-lt"/>
              </a:rPr>
              <a:t>说明诸葛亮在对刘备诸多不动声色的考验之后，感到十分满意。 </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9" name="图片 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08633" y="1182053"/>
            <a:ext cx="620554" cy="611505"/>
          </a:xfrm>
          <a:prstGeom prst="rect">
            <a:avLst/>
          </a:prstGeom>
        </p:spPr>
      </p:pic>
      <p:pic>
        <p:nvPicPr>
          <p:cNvPr id="10" name="图片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36043" y="2841784"/>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nodeType="clickPar">
                      <p:stCondLst>
                        <p:cond delay="indefinite"/>
                        <p:cond evt="onBegin" delay="0">
                          <p:tn val="15"/>
                        </p:cond>
                      </p:stCondLst>
                      <p:childTnLst>
                        <p:par>
                          <p:cTn id="17" fill="hold" nodeType="after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par>
                          <p:cTn id="21" fill="hold" nodeType="afterGroup">
                            <p:stCondLst>
                              <p:cond delay="500"/>
                            </p:stCondLst>
                            <p:childTnLst>
                              <p:par>
                                <p:cTn id="22" presetID="1"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nodeType="clickPar">
                      <p:stCondLst>
                        <p:cond delay="indefinite"/>
                        <p:cond evt="onBegin" delay="0">
                          <p:tn val="23"/>
                        </p:cond>
                      </p:stCondLst>
                      <p:childTnLst>
                        <p:par>
                          <p:cTn id="25" fill="hold" nodeType="after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 grpId="0"/>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912745" y="1131934"/>
            <a:ext cx="3659505"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试分析本文鲜明的对比的运用。</a:t>
            </a:r>
          </a:p>
        </p:txBody>
      </p:sp>
      <p:sp>
        <p:nvSpPr>
          <p:cNvPr id="4" name="圆角矩形 3"/>
          <p:cNvSpPr/>
          <p:nvPr/>
        </p:nvSpPr>
        <p:spPr>
          <a:xfrm>
            <a:off x="966788" y="1810702"/>
            <a:ext cx="7210425" cy="2834819"/>
          </a:xfrm>
          <a:prstGeom prst="roundRect">
            <a:avLst/>
          </a:prstGeom>
          <a:solidFill>
            <a:srgbClr val="BDD7EE"/>
          </a:solidFill>
        </p:spPr>
        <p:txBody>
          <a:bodyPr wrap="square" lIns="68580" tIns="34290" rIns="68580" bIns="34290">
            <a:spAutoFit/>
          </a:bodyPr>
          <a:lstStyle/>
          <a:p>
            <a:pPr algn="just">
              <a:lnSpc>
                <a:spcPct val="150000"/>
              </a:lnSpc>
            </a:pPr>
            <a:r>
              <a:rPr lang="zh-CN" altLang="en-US" sz="1800" dirty="0">
                <a:cs typeface="+mn-ea"/>
                <a:sym typeface="+mn-lt"/>
              </a:rPr>
              <a:t>（1）文中写张飞和刘备对待诸葛亮截然不同的态度，刘备决定第三次到隆中，张飞嚷着要用绳子捆来，刘备生气责备张飞鲁莽。这一对比突出了刘备对诸葛亮的敬重。</a:t>
            </a:r>
          </a:p>
          <a:p>
            <a:pPr algn="just">
              <a:lnSpc>
                <a:spcPct val="150000"/>
              </a:lnSpc>
            </a:pPr>
            <a:r>
              <a:rPr lang="zh-CN" altLang="en-US" sz="1800" dirty="0">
                <a:cs typeface="+mn-ea"/>
                <a:sym typeface="+mn-lt"/>
              </a:rPr>
              <a:t>（2）张飞与刘备是结拜兄弟，诸葛亮是一位与刘备素未谋面的草民，为了请诸葛亮，刘备竟然斥责自己的结拜兄弟，可见刘备对诸葛亮的敬重。</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917734" y="1355884"/>
            <a:ext cx="7238524" cy="2375118"/>
          </a:xfrm>
          <a:prstGeom prst="roundRect">
            <a:avLst/>
          </a:prstGeom>
          <a:solidFill>
            <a:srgbClr val="BDD7EE"/>
          </a:solidFill>
        </p:spPr>
        <p:txBody>
          <a:bodyPr wrap="square" lIns="68580" tIns="34290" rIns="68580" bIns="34290">
            <a:spAutoFit/>
          </a:bodyPr>
          <a:lstStyle/>
          <a:p>
            <a:pPr algn="just">
              <a:lnSpc>
                <a:spcPct val="150000"/>
              </a:lnSpc>
            </a:pPr>
            <a:r>
              <a:rPr lang="zh-CN" altLang="en-US" sz="1800">
                <a:cs typeface="+mn-ea"/>
                <a:sym typeface="+mn-lt"/>
              </a:rPr>
              <a:t>（3）刘备“拱立阶下”“半晌”“又立了一个时辰”，刘备是当时汉献帝的叔父，是皇叔，是皇亲国戚，而诸葛亮是一介草民；当时刘备47岁，诸葛亮只有27岁，一个是长辈，一个是晚辈。就这样，刘备“拱立阶下”“半晌”“又立了一个时辰”。从而刻画了刘备的诚心诚意、尊重人才的人物形象。</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3214688" y="816656"/>
            <a:ext cx="2714625"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a:latin typeface="+mn-lt"/>
                <a:ea typeface="+mn-ea"/>
                <a:cs typeface="+mn-ea"/>
                <a:sym typeface="+mn-lt"/>
              </a:rPr>
              <a:t>谈谈文章的写作特色。</a:t>
            </a:r>
          </a:p>
        </p:txBody>
      </p:sp>
      <p:sp>
        <p:nvSpPr>
          <p:cNvPr id="4" name="圆角矩形 3"/>
          <p:cNvSpPr/>
          <p:nvPr/>
        </p:nvSpPr>
        <p:spPr>
          <a:xfrm>
            <a:off x="954405" y="1382554"/>
            <a:ext cx="7234714" cy="3294519"/>
          </a:xfrm>
          <a:prstGeom prst="roundRect">
            <a:avLst/>
          </a:prstGeom>
          <a:solidFill>
            <a:srgbClr val="BDD7EE"/>
          </a:solidFill>
        </p:spPr>
        <p:txBody>
          <a:bodyPr wrap="square" lIns="68580" tIns="34290" rIns="68580" bIns="34290">
            <a:spAutoFit/>
          </a:bodyPr>
          <a:lstStyle/>
          <a:p>
            <a:pPr algn="just">
              <a:lnSpc>
                <a:spcPct val="150000"/>
              </a:lnSpc>
            </a:pPr>
            <a:r>
              <a:rPr lang="zh-CN" altLang="en-US" sz="1800">
                <a:solidFill>
                  <a:srgbClr val="E04236"/>
                </a:solidFill>
                <a:cs typeface="+mn-ea"/>
                <a:sym typeface="+mn-lt"/>
              </a:rPr>
              <a:t>（1）人物形象鲜明。</a:t>
            </a:r>
          </a:p>
          <a:p>
            <a:pPr algn="just">
              <a:lnSpc>
                <a:spcPct val="150000"/>
              </a:lnSpc>
            </a:pPr>
            <a:r>
              <a:rPr lang="zh-CN" altLang="en-US" sz="1800">
                <a:cs typeface="+mn-ea"/>
                <a:sym typeface="+mn-lt"/>
              </a:rPr>
              <a:t>文章通过对人物典型的语言和动作的描写，刻画了性格鲜明的人物形象。刘备求贤若渴，为了见到诸葛亮，他甘愿等上“半晌”“一个时辰”“又半晌”，而且态度谦恭；张飞则粗犷、豪放，性格莽撞，从“他如不来，我只用一条麻绳缚将来”“等我去屋后放一把火”等话中可以看出来；诸葛亮则是一个胸怀经天纬地之才、志存高远的贤士，从他对天下形势的分析中可以看出来。</a:t>
            </a:r>
          </a:p>
        </p:txBody>
      </p:sp>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925354" y="1355884"/>
            <a:ext cx="7233761" cy="1915418"/>
          </a:xfrm>
          <a:prstGeom prst="roundRect">
            <a:avLst/>
          </a:prstGeom>
          <a:solidFill>
            <a:srgbClr val="BDD7EE"/>
          </a:solidFill>
        </p:spPr>
        <p:txBody>
          <a:bodyPr wrap="square" lIns="68580" tIns="34290" rIns="68580" bIns="34290">
            <a:spAutoFit/>
          </a:bodyPr>
          <a:lstStyle/>
          <a:p>
            <a:pPr algn="just">
              <a:lnSpc>
                <a:spcPct val="150000"/>
              </a:lnSpc>
            </a:pPr>
            <a:r>
              <a:rPr lang="zh-CN" altLang="en-US" sz="1800">
                <a:solidFill>
                  <a:srgbClr val="E04236"/>
                </a:solidFill>
                <a:cs typeface="+mn-ea"/>
                <a:sym typeface="+mn-lt"/>
              </a:rPr>
              <a:t>（2）侧面烘托。</a:t>
            </a:r>
          </a:p>
          <a:p>
            <a:pPr algn="just">
              <a:lnSpc>
                <a:spcPct val="150000"/>
              </a:lnSpc>
            </a:pPr>
            <a:r>
              <a:rPr lang="zh-CN" altLang="en-US" sz="1800">
                <a:cs typeface="+mn-ea"/>
                <a:sym typeface="+mn-lt"/>
              </a:rPr>
              <a:t>文章用张飞的莽撞、暴躁反衬刘备三顾茅庐的耐心与诚意，表现了刘备求贤若渴、礼贤下士的品质。文章还用刘备拜访诸葛亮时遇到的波折，从侧面烘托出诸葛亮的不凡。</a:t>
            </a:r>
          </a:p>
        </p:txBody>
      </p:sp>
      <p:pic>
        <p:nvPicPr>
          <p:cNvPr id="2" name="图片 1"/>
          <p:cNvPicPr>
            <a:picLocks noChangeAspect="1"/>
          </p:cNvPicPr>
          <p:nvPr/>
        </p:nvPicPr>
        <p:blipFill>
          <a:blip r:embed="rId2" cstate="email">
            <a:clrChange>
              <a:clrFrom>
                <a:srgbClr val="000000">
                  <a:alpha val="0"/>
                </a:srgbClr>
              </a:clrFrom>
              <a:clrTo>
                <a:srgbClr val="000000">
                  <a:alpha val="0"/>
                </a:srgbClr>
              </a:clrTo>
            </a:clrChange>
            <a:extLst>
              <a:ext uri="{28A0092B-C50C-407E-A947-70E740481C1C}">
                <a14:useLocalDpi xmlns:a14="http://schemas.microsoft.com/office/drawing/2010/main"/>
              </a:ext>
            </a:extLst>
          </a:blip>
          <a:stretch>
            <a:fillRect/>
          </a:stretch>
        </p:blipFill>
        <p:spPr>
          <a:xfrm>
            <a:off x="4011930" y="3589020"/>
            <a:ext cx="1435894" cy="1134428"/>
          </a:xfrm>
          <a:prstGeom prst="rect">
            <a:avLst/>
          </a:prstGeom>
        </p:spPr>
      </p:pic>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课文探究</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32022" y="1479233"/>
            <a:ext cx="7213759" cy="1910716"/>
          </a:xfrm>
          <a:prstGeom prst="rect">
            <a:avLst/>
          </a:prstGeom>
        </p:spPr>
        <p:txBody>
          <a:bodyPr wrap="square" lIns="68580" tIns="34290" rIns="68580" bIns="34290">
            <a:spAutoFit/>
          </a:bodyPr>
          <a:lstStyle/>
          <a:p>
            <a:pPr>
              <a:lnSpc>
                <a:spcPct val="200000"/>
              </a:lnSpc>
            </a:pPr>
            <a:r>
              <a:rPr lang="zh-CN" altLang="en-US" sz="2100" dirty="0">
                <a:cs typeface="+mn-ea"/>
                <a:sym typeface="+mn-lt"/>
              </a:rPr>
              <a:t>文章通过刘备“三顾茅庐”之事，既表现了他为兴蜀汉大业而礼贤下士的宽宏气度和求贤若渴的精神，也展示了未出山便晓天下事的诸葛亮的雄才大略。</a:t>
            </a:r>
          </a:p>
        </p:txBody>
      </p:sp>
      <p:pic>
        <p:nvPicPr>
          <p:cNvPr id="2" name="图片 1" descr="C:\Users\admin\Desktop\课件制作所需人物插图\女2骑扫把.png女2骑扫把"/>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227796" y="3279458"/>
            <a:ext cx="1576388" cy="1428274"/>
          </a:xfrm>
          <a:prstGeom prst="rect">
            <a:avLst/>
          </a:prstGeom>
        </p:spPr>
      </p:pic>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课文主旨</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课堂小结</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nodeType="afterGroup">
                            <p:stCondLst>
                              <p:cond delay="500"/>
                            </p:stCondLst>
                            <p:childTnLst>
                              <p:par>
                                <p:cTn id="11" presetID="1"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13" name="文本框 12"/>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板书设计</a:t>
            </a:r>
          </a:p>
        </p:txBody>
      </p:sp>
      <p:sp>
        <p:nvSpPr>
          <p:cNvPr id="14" name="圆角矩形 1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课堂小结</a:t>
            </a:r>
          </a:p>
        </p:txBody>
      </p:sp>
      <p:sp>
        <p:nvSpPr>
          <p:cNvPr id="3" name="文本框 2"/>
          <p:cNvSpPr txBox="1"/>
          <p:nvPr/>
        </p:nvSpPr>
        <p:spPr>
          <a:xfrm>
            <a:off x="729615" y="2506028"/>
            <a:ext cx="1074420" cy="345281"/>
          </a:xfrm>
          <a:prstGeom prst="rect">
            <a:avLst/>
          </a:prstGeom>
          <a:noFill/>
        </p:spPr>
        <p:txBody>
          <a:bodyPr wrap="square" lIns="68580" tIns="34290" rIns="68580" bIns="34290" rtlCol="0">
            <a:spAutoFit/>
          </a:bodyPr>
          <a:lstStyle/>
          <a:p>
            <a:r>
              <a:rPr lang="zh-CN" altLang="en-US" sz="1800" b="1">
                <a:solidFill>
                  <a:srgbClr val="E04236"/>
                </a:solidFill>
                <a:cs typeface="+mn-ea"/>
                <a:sym typeface="+mn-lt"/>
              </a:rPr>
              <a:t>三顾茅庐</a:t>
            </a:r>
          </a:p>
        </p:txBody>
      </p:sp>
      <p:sp>
        <p:nvSpPr>
          <p:cNvPr id="4" name="左大括号 3"/>
          <p:cNvSpPr/>
          <p:nvPr/>
        </p:nvSpPr>
        <p:spPr>
          <a:xfrm>
            <a:off x="1985010" y="1804511"/>
            <a:ext cx="291465" cy="1748790"/>
          </a:xfrm>
          <a:prstGeom prst="lef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5" name="左大括号 4"/>
          <p:cNvSpPr/>
          <p:nvPr/>
        </p:nvSpPr>
        <p:spPr>
          <a:xfrm>
            <a:off x="3443288" y="1035368"/>
            <a:ext cx="154781" cy="1466850"/>
          </a:xfrm>
          <a:prstGeom prst="lef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6" name="左大括号 5"/>
          <p:cNvSpPr/>
          <p:nvPr/>
        </p:nvSpPr>
        <p:spPr>
          <a:xfrm>
            <a:off x="3443288" y="3093721"/>
            <a:ext cx="154781" cy="819626"/>
          </a:xfrm>
          <a:prstGeom prst="lef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7" name="右大括号 6"/>
          <p:cNvSpPr/>
          <p:nvPr/>
        </p:nvSpPr>
        <p:spPr>
          <a:xfrm>
            <a:off x="5251133" y="1035368"/>
            <a:ext cx="154781" cy="1466374"/>
          </a:xfrm>
          <a:prstGeom prst="righ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8" name="右大括号 7"/>
          <p:cNvSpPr/>
          <p:nvPr/>
        </p:nvSpPr>
        <p:spPr>
          <a:xfrm>
            <a:off x="5251132" y="3094196"/>
            <a:ext cx="155258" cy="819150"/>
          </a:xfrm>
          <a:prstGeom prst="righ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9" name="右大括号 8"/>
          <p:cNvSpPr/>
          <p:nvPr/>
        </p:nvSpPr>
        <p:spPr>
          <a:xfrm>
            <a:off x="6776086" y="1029176"/>
            <a:ext cx="354806" cy="2884170"/>
          </a:xfrm>
          <a:prstGeom prst="rightBrace">
            <a:avLst/>
          </a:prstGeom>
          <a:ln w="19050">
            <a:solidFill>
              <a:srgbClr val="E04236"/>
            </a:solidFill>
          </a:ln>
        </p:spPr>
        <p:style>
          <a:lnRef idx="1">
            <a:schemeClr val="accent2"/>
          </a:lnRef>
          <a:fillRef idx="0">
            <a:schemeClr val="accent2"/>
          </a:fillRef>
          <a:effectRef idx="0">
            <a:schemeClr val="accent2"/>
          </a:effectRef>
          <a:fontRef idx="minor">
            <a:schemeClr val="tx1"/>
          </a:fontRef>
        </p:style>
        <p:txBody>
          <a:bodyPr lIns="68580" tIns="34290" rIns="68580" bIns="34290" rtlCol="0" anchor="ctr"/>
          <a:lstStyle/>
          <a:p>
            <a:pPr algn="ctr"/>
            <a:endParaRPr lang="zh-CN" altLang="en-US">
              <a:cs typeface="+mn-ea"/>
              <a:sym typeface="+mn-lt"/>
            </a:endParaRPr>
          </a:p>
        </p:txBody>
      </p:sp>
      <p:sp>
        <p:nvSpPr>
          <p:cNvPr id="10" name="文本框 9"/>
          <p:cNvSpPr txBox="1"/>
          <p:nvPr/>
        </p:nvSpPr>
        <p:spPr>
          <a:xfrm>
            <a:off x="2605088" y="1641634"/>
            <a:ext cx="838200" cy="345281"/>
          </a:xfrm>
          <a:prstGeom prst="rect">
            <a:avLst/>
          </a:prstGeom>
          <a:noFill/>
        </p:spPr>
        <p:txBody>
          <a:bodyPr wrap="square" lIns="68580" tIns="34290" rIns="68580" bIns="34290" rtlCol="0">
            <a:spAutoFit/>
          </a:bodyPr>
          <a:lstStyle/>
          <a:p>
            <a:r>
              <a:rPr lang="zh-CN" altLang="en-US" sz="1800">
                <a:cs typeface="+mn-ea"/>
                <a:sym typeface="+mn-lt"/>
              </a:rPr>
              <a:t>诚意</a:t>
            </a:r>
          </a:p>
        </p:txBody>
      </p:sp>
      <p:sp>
        <p:nvSpPr>
          <p:cNvPr id="11" name="文本框 10"/>
          <p:cNvSpPr txBox="1"/>
          <p:nvPr/>
        </p:nvSpPr>
        <p:spPr>
          <a:xfrm>
            <a:off x="2605088" y="3289936"/>
            <a:ext cx="838200" cy="345281"/>
          </a:xfrm>
          <a:prstGeom prst="rect">
            <a:avLst/>
          </a:prstGeom>
          <a:noFill/>
        </p:spPr>
        <p:txBody>
          <a:bodyPr wrap="square" lIns="68580" tIns="34290" rIns="68580" bIns="34290" rtlCol="0">
            <a:spAutoFit/>
          </a:bodyPr>
          <a:lstStyle/>
          <a:p>
            <a:r>
              <a:rPr lang="zh-CN" altLang="en-US" sz="1800">
                <a:cs typeface="+mn-ea"/>
                <a:sym typeface="+mn-lt"/>
              </a:rPr>
              <a:t>结果</a:t>
            </a:r>
          </a:p>
        </p:txBody>
      </p:sp>
      <p:sp>
        <p:nvSpPr>
          <p:cNvPr id="15" name="文本框 14"/>
          <p:cNvSpPr txBox="1"/>
          <p:nvPr/>
        </p:nvSpPr>
        <p:spPr>
          <a:xfrm>
            <a:off x="3766185" y="918687"/>
            <a:ext cx="1229678" cy="345281"/>
          </a:xfrm>
          <a:prstGeom prst="rect">
            <a:avLst/>
          </a:prstGeom>
          <a:noFill/>
        </p:spPr>
        <p:txBody>
          <a:bodyPr wrap="square" lIns="68580" tIns="34290" rIns="68580" bIns="34290" rtlCol="0">
            <a:spAutoFit/>
          </a:bodyPr>
          <a:lstStyle/>
          <a:p>
            <a:r>
              <a:rPr lang="zh-CN" altLang="en-US" sz="1800">
                <a:cs typeface="+mn-ea"/>
                <a:sym typeface="+mn-lt"/>
              </a:rPr>
              <a:t>斥责张飞</a:t>
            </a:r>
          </a:p>
        </p:txBody>
      </p:sp>
      <p:sp>
        <p:nvSpPr>
          <p:cNvPr id="16" name="文本框 15"/>
          <p:cNvSpPr txBox="1"/>
          <p:nvPr/>
        </p:nvSpPr>
        <p:spPr>
          <a:xfrm>
            <a:off x="3766185" y="1369696"/>
            <a:ext cx="1229678" cy="345281"/>
          </a:xfrm>
          <a:prstGeom prst="rect">
            <a:avLst/>
          </a:prstGeom>
          <a:noFill/>
        </p:spPr>
        <p:txBody>
          <a:bodyPr wrap="square" lIns="68580" tIns="34290" rIns="68580" bIns="34290" rtlCol="0">
            <a:spAutoFit/>
          </a:bodyPr>
          <a:lstStyle/>
          <a:p>
            <a:r>
              <a:rPr lang="zh-CN" altLang="en-US" sz="1800">
                <a:cs typeface="+mn-ea"/>
                <a:sym typeface="+mn-lt"/>
              </a:rPr>
              <a:t>下马步行</a:t>
            </a:r>
          </a:p>
        </p:txBody>
      </p:sp>
      <p:sp>
        <p:nvSpPr>
          <p:cNvPr id="17" name="文本框 16"/>
          <p:cNvSpPr txBox="1"/>
          <p:nvPr/>
        </p:nvSpPr>
        <p:spPr>
          <a:xfrm>
            <a:off x="3766185" y="1811656"/>
            <a:ext cx="1229678" cy="345281"/>
          </a:xfrm>
          <a:prstGeom prst="rect">
            <a:avLst/>
          </a:prstGeom>
          <a:noFill/>
        </p:spPr>
        <p:txBody>
          <a:bodyPr wrap="square" lIns="68580" tIns="34290" rIns="68580" bIns="34290" rtlCol="0">
            <a:spAutoFit/>
          </a:bodyPr>
          <a:lstStyle/>
          <a:p>
            <a:r>
              <a:rPr lang="zh-CN" altLang="en-US" sz="1800">
                <a:cs typeface="+mn-ea"/>
                <a:sym typeface="+mn-lt"/>
              </a:rPr>
              <a:t>阶下恭候</a:t>
            </a:r>
          </a:p>
        </p:txBody>
      </p:sp>
      <p:sp>
        <p:nvSpPr>
          <p:cNvPr id="18" name="文本框 17"/>
          <p:cNvSpPr txBox="1"/>
          <p:nvPr/>
        </p:nvSpPr>
        <p:spPr>
          <a:xfrm>
            <a:off x="3766185" y="2261236"/>
            <a:ext cx="1229678" cy="345281"/>
          </a:xfrm>
          <a:prstGeom prst="rect">
            <a:avLst/>
          </a:prstGeom>
          <a:noFill/>
        </p:spPr>
        <p:txBody>
          <a:bodyPr wrap="square" lIns="68580" tIns="34290" rIns="68580" bIns="34290" rtlCol="0">
            <a:spAutoFit/>
          </a:bodyPr>
          <a:lstStyle/>
          <a:p>
            <a:r>
              <a:rPr lang="zh-CN" altLang="en-US" sz="1800">
                <a:cs typeface="+mn-ea"/>
                <a:sym typeface="+mn-lt"/>
              </a:rPr>
              <a:t>下拜谒见</a:t>
            </a:r>
          </a:p>
        </p:txBody>
      </p:sp>
      <p:sp>
        <p:nvSpPr>
          <p:cNvPr id="19" name="文本框 18"/>
          <p:cNvSpPr txBox="1"/>
          <p:nvPr/>
        </p:nvSpPr>
        <p:spPr>
          <a:xfrm>
            <a:off x="3766185" y="2959894"/>
            <a:ext cx="1229678" cy="345281"/>
          </a:xfrm>
          <a:prstGeom prst="rect">
            <a:avLst/>
          </a:prstGeom>
          <a:noFill/>
        </p:spPr>
        <p:txBody>
          <a:bodyPr wrap="square" lIns="68580" tIns="34290" rIns="68580" bIns="34290" rtlCol="0">
            <a:spAutoFit/>
          </a:bodyPr>
          <a:lstStyle/>
          <a:p>
            <a:r>
              <a:rPr lang="zh-CN" altLang="en-US" sz="1800">
                <a:cs typeface="+mn-ea"/>
                <a:sym typeface="+mn-lt"/>
              </a:rPr>
              <a:t>如愿以偿</a:t>
            </a:r>
          </a:p>
        </p:txBody>
      </p:sp>
      <p:sp>
        <p:nvSpPr>
          <p:cNvPr id="23" name="文本框 22"/>
          <p:cNvSpPr txBox="1"/>
          <p:nvPr/>
        </p:nvSpPr>
        <p:spPr>
          <a:xfrm>
            <a:off x="3766185" y="3635217"/>
            <a:ext cx="1229678" cy="345281"/>
          </a:xfrm>
          <a:prstGeom prst="rect">
            <a:avLst/>
          </a:prstGeom>
          <a:noFill/>
        </p:spPr>
        <p:txBody>
          <a:bodyPr wrap="square" lIns="68580" tIns="34290" rIns="68580" bIns="34290" rtlCol="0">
            <a:spAutoFit/>
          </a:bodyPr>
          <a:lstStyle/>
          <a:p>
            <a:r>
              <a:rPr lang="zh-CN" altLang="en-US" sz="1800">
                <a:cs typeface="+mn-ea"/>
                <a:sym typeface="+mn-lt"/>
              </a:rPr>
              <a:t>三分天下</a:t>
            </a:r>
          </a:p>
        </p:txBody>
      </p:sp>
      <p:sp>
        <p:nvSpPr>
          <p:cNvPr id="24" name="文本框 23"/>
          <p:cNvSpPr txBox="1"/>
          <p:nvPr/>
        </p:nvSpPr>
        <p:spPr>
          <a:xfrm>
            <a:off x="5546407" y="1369696"/>
            <a:ext cx="1229678" cy="345281"/>
          </a:xfrm>
          <a:prstGeom prst="rect">
            <a:avLst/>
          </a:prstGeom>
          <a:noFill/>
        </p:spPr>
        <p:txBody>
          <a:bodyPr wrap="square" lIns="68580" tIns="34290" rIns="68580" bIns="34290" rtlCol="0">
            <a:spAutoFit/>
          </a:bodyPr>
          <a:lstStyle/>
          <a:p>
            <a:r>
              <a:rPr lang="zh-CN" altLang="en-US" sz="1800">
                <a:cs typeface="+mn-ea"/>
                <a:sym typeface="+mn-lt"/>
              </a:rPr>
              <a:t>礼贤下士</a:t>
            </a:r>
          </a:p>
        </p:txBody>
      </p:sp>
      <p:sp>
        <p:nvSpPr>
          <p:cNvPr id="25" name="文本框 24"/>
          <p:cNvSpPr txBox="1"/>
          <p:nvPr/>
        </p:nvSpPr>
        <p:spPr>
          <a:xfrm>
            <a:off x="5546407" y="1804512"/>
            <a:ext cx="1229678" cy="345281"/>
          </a:xfrm>
          <a:prstGeom prst="rect">
            <a:avLst/>
          </a:prstGeom>
          <a:noFill/>
        </p:spPr>
        <p:txBody>
          <a:bodyPr wrap="square" lIns="68580" tIns="34290" rIns="68580" bIns="34290" rtlCol="0">
            <a:spAutoFit/>
          </a:bodyPr>
          <a:lstStyle/>
          <a:p>
            <a:r>
              <a:rPr lang="zh-CN" altLang="en-US" sz="1800">
                <a:cs typeface="+mn-ea"/>
                <a:sym typeface="+mn-lt"/>
              </a:rPr>
              <a:t>求贤若渴</a:t>
            </a:r>
          </a:p>
        </p:txBody>
      </p:sp>
      <p:sp>
        <p:nvSpPr>
          <p:cNvPr id="26" name="文本框 25"/>
          <p:cNvSpPr txBox="1"/>
          <p:nvPr/>
        </p:nvSpPr>
        <p:spPr>
          <a:xfrm>
            <a:off x="5546407" y="3289936"/>
            <a:ext cx="1229678" cy="345281"/>
          </a:xfrm>
          <a:prstGeom prst="rect">
            <a:avLst/>
          </a:prstGeom>
          <a:noFill/>
        </p:spPr>
        <p:txBody>
          <a:bodyPr wrap="square" lIns="68580" tIns="34290" rIns="68580" bIns="34290" rtlCol="0">
            <a:spAutoFit/>
          </a:bodyPr>
          <a:lstStyle/>
          <a:p>
            <a:r>
              <a:rPr lang="zh-CN" altLang="en-US" sz="1800">
                <a:cs typeface="+mn-ea"/>
                <a:sym typeface="+mn-lt"/>
              </a:rPr>
              <a:t>共展宏图</a:t>
            </a:r>
          </a:p>
        </p:txBody>
      </p:sp>
      <p:sp>
        <p:nvSpPr>
          <p:cNvPr id="27" name="文本框 26"/>
          <p:cNvSpPr txBox="1"/>
          <p:nvPr/>
        </p:nvSpPr>
        <p:spPr>
          <a:xfrm>
            <a:off x="7413784" y="2160270"/>
            <a:ext cx="893445" cy="622459"/>
          </a:xfrm>
          <a:prstGeom prst="rect">
            <a:avLst/>
          </a:prstGeom>
          <a:noFill/>
        </p:spPr>
        <p:txBody>
          <a:bodyPr wrap="square" lIns="68580" tIns="34290" rIns="68580" bIns="34290" rtlCol="0">
            <a:spAutoFit/>
          </a:bodyPr>
          <a:lstStyle/>
          <a:p>
            <a:r>
              <a:rPr lang="zh-CN" altLang="en-US" sz="1800">
                <a:solidFill>
                  <a:srgbClr val="E04236"/>
                </a:solidFill>
                <a:cs typeface="+mn-ea"/>
                <a:sym typeface="+mn-lt"/>
              </a:rPr>
              <a:t>诸葛亮出山</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nodeType="afterGroup">
                            <p:stCondLst>
                              <p:cond delay="1"/>
                            </p:stCondLst>
                            <p:childTnLst>
                              <p:par>
                                <p:cTn id="8" presetID="55" presetClass="entr" presetSubtype="0" fill="hold" grpId="0" nodeType="afterEffect">
                                  <p:stCondLst>
                                    <p:cond delay="0"/>
                                  </p:stCondLst>
                                  <p:childTnLst>
                                    <p:set>
                                      <p:cBhvr>
                                        <p:cTn id="9" dur="500" fill="hold">
                                          <p:stCondLst>
                                            <p:cond delay="0"/>
                                          </p:stCondLst>
                                        </p:cTn>
                                        <p:tgtEl>
                                          <p:spTgt spid="4"/>
                                        </p:tgtEl>
                                        <p:attrNameLst>
                                          <p:attrName>style.visibility</p:attrName>
                                        </p:attrNameLst>
                                      </p:cBhvr>
                                      <p:to>
                                        <p:strVal val="visible"/>
                                      </p:to>
                                    </p:set>
                                    <p:anim calcmode="lin" valueType="num">
                                      <p:cBhvr>
                                        <p:cTn id="10" dur="500" fill="hold"/>
                                        <p:tgtEl>
                                          <p:spTgt spid="4"/>
                                        </p:tgtEl>
                                        <p:attrNameLst>
                                          <p:attrName>ppt_w</p:attrName>
                                        </p:attrNameLst>
                                      </p:cBhvr>
                                      <p:tavLst>
                                        <p:tav tm="0">
                                          <p:val>
                                            <p:strVal val="#ppt_w*0.70"/>
                                          </p:val>
                                        </p:tav>
                                        <p:tav tm="100000">
                                          <p:val>
                                            <p:strVal val="#ppt_w"/>
                                          </p:val>
                                        </p:tav>
                                      </p:tavLst>
                                    </p:anim>
                                    <p:anim calcmode="lin" valueType="num">
                                      <p:cBhvr>
                                        <p:cTn id="11" dur="500" fill="hold"/>
                                        <p:tgtEl>
                                          <p:spTgt spid="4"/>
                                        </p:tgtEl>
                                        <p:attrNameLst>
                                          <p:attrName>ppt_h</p:attrName>
                                        </p:attrNameLst>
                                      </p:cBhvr>
                                      <p:tavLst>
                                        <p:tav tm="0">
                                          <p:val>
                                            <p:strVal val="#ppt_h"/>
                                          </p:val>
                                        </p:tav>
                                        <p:tav tm="100000">
                                          <p:val>
                                            <p:strVal val="#ppt_h"/>
                                          </p:val>
                                        </p:tav>
                                      </p:tavLst>
                                    </p:anim>
                                    <p:animEffect transition="in" filter="fade">
                                      <p:cBhvr>
                                        <p:cTn id="12" dur="500"/>
                                        <p:tgtEl>
                                          <p:spTgt spid="4"/>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par>
                          <p:cTn id="17" fill="hold" nodeType="afterGroup">
                            <p:stCondLst>
                              <p:cond delay="1"/>
                            </p:stCondLst>
                            <p:childTnLst>
                              <p:par>
                                <p:cTn id="18" presetID="55"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strVal val="#ppt_w*0.70"/>
                                          </p:val>
                                        </p:tav>
                                        <p:tav tm="100000">
                                          <p:val>
                                            <p:strVal val="#ppt_w"/>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animEffect transition="in" filter="fade">
                                      <p:cBhvr>
                                        <p:cTn id="22" dur="1000"/>
                                        <p:tgtEl>
                                          <p:spTgt spid="5"/>
                                        </p:tgtEl>
                                      </p:cBhvr>
                                    </p:animEffect>
                                  </p:childTnLst>
                                </p:cTn>
                              </p:par>
                            </p:childTnLst>
                          </p:cTn>
                        </p:par>
                      </p:childTnLst>
                    </p:cTn>
                  </p:par>
                  <p:par>
                    <p:cTn id="23" fill="hold" nodeType="clickPar">
                      <p:stCondLst>
                        <p:cond delay="indefinite"/>
                      </p:stCondLst>
                      <p:childTnLst>
                        <p:par>
                          <p:cTn id="24" fill="hold" nodeType="after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after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after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after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par>
                          <p:cTn id="39" fill="hold" nodeType="afterGroup">
                            <p:stCondLst>
                              <p:cond delay="1"/>
                            </p:stCondLst>
                            <p:childTnLst>
                              <p:par>
                                <p:cTn id="40" presetID="55" presetClass="entr" presetSubtype="0"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1000" fill="hold"/>
                                        <p:tgtEl>
                                          <p:spTgt spid="7"/>
                                        </p:tgtEl>
                                        <p:attrNameLst>
                                          <p:attrName>ppt_w</p:attrName>
                                        </p:attrNameLst>
                                      </p:cBhvr>
                                      <p:tavLst>
                                        <p:tav tm="0">
                                          <p:val>
                                            <p:strVal val="#ppt_w*0.70"/>
                                          </p:val>
                                        </p:tav>
                                        <p:tav tm="100000">
                                          <p:val>
                                            <p:strVal val="#ppt_w"/>
                                          </p:val>
                                        </p:tav>
                                      </p:tavLst>
                                    </p:anim>
                                    <p:anim calcmode="lin" valueType="num">
                                      <p:cBhvr>
                                        <p:cTn id="43" dur="1000" fill="hold"/>
                                        <p:tgtEl>
                                          <p:spTgt spid="7"/>
                                        </p:tgtEl>
                                        <p:attrNameLst>
                                          <p:attrName>ppt_h</p:attrName>
                                        </p:attrNameLst>
                                      </p:cBhvr>
                                      <p:tavLst>
                                        <p:tav tm="0">
                                          <p:val>
                                            <p:strVal val="#ppt_h"/>
                                          </p:val>
                                        </p:tav>
                                        <p:tav tm="100000">
                                          <p:val>
                                            <p:strVal val="#ppt_h"/>
                                          </p:val>
                                        </p:tav>
                                      </p:tavLst>
                                    </p:anim>
                                    <p:animEffect transition="in" filter="fade">
                                      <p:cBhvr>
                                        <p:cTn id="44" dur="1000"/>
                                        <p:tgtEl>
                                          <p:spTgt spid="7"/>
                                        </p:tgtEl>
                                      </p:cBhvr>
                                    </p:animEffect>
                                  </p:childTnLst>
                                </p:cTn>
                              </p:par>
                            </p:childTnLst>
                          </p:cTn>
                        </p:par>
                      </p:childTnLst>
                    </p:cTn>
                  </p:par>
                  <p:par>
                    <p:cTn id="45" fill="hold" nodeType="clickPar">
                      <p:stCondLst>
                        <p:cond delay="indefinite"/>
                      </p:stCondLst>
                      <p:childTnLst>
                        <p:par>
                          <p:cTn id="46" fill="hold" nodeType="after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childTnLst>
                          </p:cTn>
                        </p:par>
                        <p:par>
                          <p:cTn id="49" fill="hold" nodeType="afterGroup">
                            <p:stCondLst>
                              <p:cond delay="1"/>
                            </p:stCondLst>
                            <p:childTnLst>
                              <p:par>
                                <p:cTn id="50" presetID="1"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afterGroup">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1"/>
                                        </p:tgtEl>
                                        <p:attrNameLst>
                                          <p:attrName>style.visibility</p:attrName>
                                        </p:attrNameLst>
                                      </p:cBhvr>
                                      <p:to>
                                        <p:strVal val="visible"/>
                                      </p:to>
                                    </p:set>
                                  </p:childTnLst>
                                </p:cTn>
                              </p:par>
                            </p:childTnLst>
                          </p:cTn>
                        </p:par>
                        <p:par>
                          <p:cTn id="56" fill="hold" nodeType="afterGroup">
                            <p:stCondLst>
                              <p:cond delay="1"/>
                            </p:stCondLst>
                            <p:childTnLst>
                              <p:par>
                                <p:cTn id="57" presetID="55" presetClass="entr" presetSubtype="0"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1000" fill="hold"/>
                                        <p:tgtEl>
                                          <p:spTgt spid="6"/>
                                        </p:tgtEl>
                                        <p:attrNameLst>
                                          <p:attrName>ppt_w</p:attrName>
                                        </p:attrNameLst>
                                      </p:cBhvr>
                                      <p:tavLst>
                                        <p:tav tm="0">
                                          <p:val>
                                            <p:strVal val="#ppt_w*0.70"/>
                                          </p:val>
                                        </p:tav>
                                        <p:tav tm="100000">
                                          <p:val>
                                            <p:strVal val="#ppt_w"/>
                                          </p:val>
                                        </p:tav>
                                      </p:tavLst>
                                    </p:anim>
                                    <p:anim calcmode="lin" valueType="num">
                                      <p:cBhvr>
                                        <p:cTn id="60" dur="1000" fill="hold"/>
                                        <p:tgtEl>
                                          <p:spTgt spid="6"/>
                                        </p:tgtEl>
                                        <p:attrNameLst>
                                          <p:attrName>ppt_h</p:attrName>
                                        </p:attrNameLst>
                                      </p:cBhvr>
                                      <p:tavLst>
                                        <p:tav tm="0">
                                          <p:val>
                                            <p:strVal val="#ppt_h"/>
                                          </p:val>
                                        </p:tav>
                                        <p:tav tm="100000">
                                          <p:val>
                                            <p:strVal val="#ppt_h"/>
                                          </p:val>
                                        </p:tav>
                                      </p:tavLst>
                                    </p:anim>
                                    <p:animEffect transition="in" filter="fade">
                                      <p:cBhvr>
                                        <p:cTn id="61" dur="1000"/>
                                        <p:tgtEl>
                                          <p:spTgt spid="6"/>
                                        </p:tgtEl>
                                      </p:cBhvr>
                                    </p:animEffect>
                                  </p:childTnLst>
                                </p:cTn>
                              </p:par>
                            </p:childTnLst>
                          </p:cTn>
                        </p:par>
                      </p:childTnLst>
                    </p:cTn>
                  </p:par>
                  <p:par>
                    <p:cTn id="62" fill="hold" nodeType="clickPar">
                      <p:stCondLst>
                        <p:cond delay="indefinite"/>
                      </p:stCondLst>
                      <p:childTnLst>
                        <p:par>
                          <p:cTn id="63" fill="hold" nodeType="afterGroup">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9"/>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afterGroup">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23"/>
                                        </p:tgtEl>
                                        <p:attrNameLst>
                                          <p:attrName>style.visibility</p:attrName>
                                        </p:attrNameLst>
                                      </p:cBhvr>
                                      <p:to>
                                        <p:strVal val="visible"/>
                                      </p:to>
                                    </p:set>
                                  </p:childTnLst>
                                </p:cTn>
                              </p:par>
                            </p:childTnLst>
                          </p:cTn>
                        </p:par>
                        <p:par>
                          <p:cTn id="70" fill="hold" nodeType="afterGroup">
                            <p:stCondLst>
                              <p:cond delay="1"/>
                            </p:stCondLst>
                            <p:childTnLst>
                              <p:par>
                                <p:cTn id="71" presetID="55" presetClass="entr" presetSubtype="0" fill="hold" grpId="0" nodeType="afterEffect">
                                  <p:stCondLst>
                                    <p:cond delay="0"/>
                                  </p:stCondLst>
                                  <p:childTnLst>
                                    <p:set>
                                      <p:cBhvr>
                                        <p:cTn id="72" dur="1" fill="hold">
                                          <p:stCondLst>
                                            <p:cond delay="0"/>
                                          </p:stCondLst>
                                        </p:cTn>
                                        <p:tgtEl>
                                          <p:spTgt spid="8"/>
                                        </p:tgtEl>
                                        <p:attrNameLst>
                                          <p:attrName>style.visibility</p:attrName>
                                        </p:attrNameLst>
                                      </p:cBhvr>
                                      <p:to>
                                        <p:strVal val="visible"/>
                                      </p:to>
                                    </p:set>
                                    <p:anim calcmode="lin" valueType="num">
                                      <p:cBhvr>
                                        <p:cTn id="73" dur="1000" fill="hold"/>
                                        <p:tgtEl>
                                          <p:spTgt spid="8"/>
                                        </p:tgtEl>
                                        <p:attrNameLst>
                                          <p:attrName>ppt_w</p:attrName>
                                        </p:attrNameLst>
                                      </p:cBhvr>
                                      <p:tavLst>
                                        <p:tav tm="0">
                                          <p:val>
                                            <p:strVal val="#ppt_w*0.70"/>
                                          </p:val>
                                        </p:tav>
                                        <p:tav tm="100000">
                                          <p:val>
                                            <p:strVal val="#ppt_w"/>
                                          </p:val>
                                        </p:tav>
                                      </p:tavLst>
                                    </p:anim>
                                    <p:anim calcmode="lin" valueType="num">
                                      <p:cBhvr>
                                        <p:cTn id="74" dur="1000" fill="hold"/>
                                        <p:tgtEl>
                                          <p:spTgt spid="8"/>
                                        </p:tgtEl>
                                        <p:attrNameLst>
                                          <p:attrName>ppt_h</p:attrName>
                                        </p:attrNameLst>
                                      </p:cBhvr>
                                      <p:tavLst>
                                        <p:tav tm="0">
                                          <p:val>
                                            <p:strVal val="#ppt_h"/>
                                          </p:val>
                                        </p:tav>
                                        <p:tav tm="100000">
                                          <p:val>
                                            <p:strVal val="#ppt_h"/>
                                          </p:val>
                                        </p:tav>
                                      </p:tavLst>
                                    </p:anim>
                                    <p:animEffect transition="in" filter="fade">
                                      <p:cBhvr>
                                        <p:cTn id="75" dur="1000"/>
                                        <p:tgtEl>
                                          <p:spTgt spid="8"/>
                                        </p:tgtEl>
                                      </p:cBhvr>
                                    </p:animEffect>
                                  </p:childTnLst>
                                </p:cTn>
                              </p:par>
                            </p:childTnLst>
                          </p:cTn>
                        </p:par>
                      </p:childTnLst>
                    </p:cTn>
                  </p:par>
                  <p:par>
                    <p:cTn id="76" fill="hold" nodeType="clickPar">
                      <p:stCondLst>
                        <p:cond delay="indefinite"/>
                      </p:stCondLst>
                      <p:childTnLst>
                        <p:par>
                          <p:cTn id="77" fill="hold" nodeType="afterGroup">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26"/>
                                        </p:tgtEl>
                                        <p:attrNameLst>
                                          <p:attrName>style.visibility</p:attrName>
                                        </p:attrNameLst>
                                      </p:cBhvr>
                                      <p:to>
                                        <p:strVal val="visible"/>
                                      </p:to>
                                    </p:set>
                                  </p:childTnLst>
                                </p:cTn>
                              </p:par>
                            </p:childTnLst>
                          </p:cTn>
                        </p:par>
                        <p:par>
                          <p:cTn id="80" fill="hold" nodeType="afterGroup">
                            <p:stCondLst>
                              <p:cond delay="1"/>
                            </p:stCondLst>
                            <p:childTnLst>
                              <p:par>
                                <p:cTn id="81" presetID="55" presetClass="entr" presetSubtype="0" fill="hold" grpId="0" nodeType="after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p:cTn id="83" dur="1000" fill="hold"/>
                                        <p:tgtEl>
                                          <p:spTgt spid="9"/>
                                        </p:tgtEl>
                                        <p:attrNameLst>
                                          <p:attrName>ppt_w</p:attrName>
                                        </p:attrNameLst>
                                      </p:cBhvr>
                                      <p:tavLst>
                                        <p:tav tm="0">
                                          <p:val>
                                            <p:strVal val="#ppt_w*0.70"/>
                                          </p:val>
                                        </p:tav>
                                        <p:tav tm="100000">
                                          <p:val>
                                            <p:strVal val="#ppt_w"/>
                                          </p:val>
                                        </p:tav>
                                      </p:tavLst>
                                    </p:anim>
                                    <p:anim calcmode="lin" valueType="num">
                                      <p:cBhvr>
                                        <p:cTn id="84" dur="1000" fill="hold"/>
                                        <p:tgtEl>
                                          <p:spTgt spid="9"/>
                                        </p:tgtEl>
                                        <p:attrNameLst>
                                          <p:attrName>ppt_h</p:attrName>
                                        </p:attrNameLst>
                                      </p:cBhvr>
                                      <p:tavLst>
                                        <p:tav tm="0">
                                          <p:val>
                                            <p:strVal val="#ppt_h"/>
                                          </p:val>
                                        </p:tav>
                                        <p:tav tm="100000">
                                          <p:val>
                                            <p:strVal val="#ppt_h"/>
                                          </p:val>
                                        </p:tav>
                                      </p:tavLst>
                                    </p:anim>
                                    <p:animEffect transition="in" filter="fade">
                                      <p:cBhvr>
                                        <p:cTn id="85" dur="1000"/>
                                        <p:tgtEl>
                                          <p:spTgt spid="9"/>
                                        </p:tgtEl>
                                      </p:cBhvr>
                                    </p:animEffect>
                                  </p:childTnLst>
                                </p:cTn>
                              </p:par>
                            </p:childTnLst>
                          </p:cTn>
                        </p:par>
                      </p:childTnLst>
                    </p:cTn>
                  </p:par>
                  <p:par>
                    <p:cTn id="86" fill="hold" nodeType="clickPar">
                      <p:stCondLst>
                        <p:cond delay="indefinite"/>
                      </p:stCondLst>
                      <p:childTnLst>
                        <p:par>
                          <p:cTn id="87" fill="hold" nodeType="afterGroup">
                            <p:stCondLst>
                              <p:cond delay="0"/>
                            </p:stCondLst>
                            <p:childTnLst>
                              <p:par>
                                <p:cTn id="88" presetID="1" presetClass="entr" presetSubtype="0" fill="hold" grpId="0" nodeType="clickEffect">
                                  <p:stCondLst>
                                    <p:cond delay="0"/>
                                  </p:stCondLst>
                                  <p:childTnLst>
                                    <p:set>
                                      <p:cBhvr>
                                        <p:cTn id="89"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animBg="1"/>
      <p:bldP spid="8" grpId="0" animBg="1"/>
      <p:bldP spid="9" grpId="0" animBg="1"/>
      <p:bldP spid="10" grpId="0"/>
      <p:bldP spid="11" grpId="0"/>
      <p:bldP spid="15" grpId="0"/>
      <p:bldP spid="16" grpId="0"/>
      <p:bldP spid="17" grpId="0"/>
      <p:bldP spid="18" grpId="0"/>
      <p:bldP spid="19" grpId="0"/>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8"/>
          <p:cNvSpPr txBox="1">
            <a:spLocks noChangeArrowheads="1"/>
          </p:cNvSpPr>
          <p:nvPr>
            <p:custDataLst>
              <p:tags r:id="rId1"/>
            </p:custDataLst>
          </p:nvPr>
        </p:nvSpPr>
        <p:spPr bwMode="auto">
          <a:xfrm>
            <a:off x="671157" y="356632"/>
            <a:ext cx="5953388" cy="830997"/>
          </a:xfrm>
          <a:prstGeom prst="rect">
            <a:avLst/>
          </a:prstGeom>
          <a:noFill/>
          <a:ln>
            <a:noFill/>
          </a:ln>
        </p:spPr>
        <p:txBody>
          <a:bodyPr wrap="square" lIns="68580" tIns="34290" rIns="68580" bIns="34290" rtlCol="0">
            <a:spAutoFit/>
          </a:bodyPr>
          <a:lstStyle>
            <a:defPPr>
              <a:defRPr lang="zh-CN"/>
            </a:defPPr>
            <a:lvl1pPr algn="dist">
              <a:defRPr sz="8800" b="1">
                <a:blipFill dpi="0" rotWithShape="1">
                  <a:blip r:embed="rId10"/>
                  <a:stretch>
                    <a:fillRect/>
                  </a:stretch>
                </a:blipFill>
              </a:defRPr>
            </a:lvl1pPr>
          </a:lstStyle>
          <a:p>
            <a:pPr algn="l"/>
            <a:r>
              <a:rPr lang="zh-CN" altLang="en-US" sz="5000">
                <a:pattFill prst="pct80">
                  <a:fgClr>
                    <a:schemeClr val="accent1">
                      <a:lumMod val="60000"/>
                      <a:lumOff val="40000"/>
                    </a:schemeClr>
                  </a:fgClr>
                  <a:bgClr>
                    <a:schemeClr val="bg1"/>
                  </a:bgClr>
                </a:pattFill>
                <a:cs typeface="+mn-ea"/>
                <a:sym typeface="+mn-lt"/>
              </a:rPr>
              <a:t> </a:t>
            </a:r>
            <a:r>
              <a:rPr lang="en-US" altLang="zh-CN" sz="3300">
                <a:pattFill prst="pct80">
                  <a:fgClr>
                    <a:schemeClr val="accent1">
                      <a:lumMod val="60000"/>
                      <a:lumOff val="40000"/>
                    </a:schemeClr>
                  </a:fgClr>
                  <a:bgClr>
                    <a:schemeClr val="bg1"/>
                  </a:bgClr>
                </a:pattFill>
                <a:cs typeface="+mn-ea"/>
                <a:sym typeface="+mn-lt"/>
              </a:rPr>
              <a:t>CONTENTS</a:t>
            </a:r>
            <a:r>
              <a:rPr lang="en-US" altLang="zh-CN" sz="5000">
                <a:pattFill prst="pct80">
                  <a:fgClr>
                    <a:schemeClr val="accent1">
                      <a:lumMod val="60000"/>
                      <a:lumOff val="40000"/>
                    </a:schemeClr>
                  </a:fgClr>
                  <a:bgClr>
                    <a:schemeClr val="bg1"/>
                  </a:bgClr>
                </a:pattFill>
                <a:cs typeface="+mn-ea"/>
                <a:sym typeface="+mn-lt"/>
              </a:rPr>
              <a:t> </a:t>
            </a:r>
            <a:r>
              <a:rPr lang="zh-CN" altLang="en-US" sz="5000">
                <a:pattFill prst="pct80">
                  <a:fgClr>
                    <a:schemeClr val="accent1">
                      <a:lumMod val="60000"/>
                      <a:lumOff val="40000"/>
                    </a:schemeClr>
                  </a:fgClr>
                  <a:bgClr>
                    <a:schemeClr val="bg1"/>
                  </a:bgClr>
                </a:pattFill>
                <a:cs typeface="+mn-ea"/>
                <a:sym typeface="+mn-lt"/>
              </a:rPr>
              <a:t>教学目录</a:t>
            </a:r>
          </a:p>
        </p:txBody>
      </p:sp>
      <p:grpSp>
        <p:nvGrpSpPr>
          <p:cNvPr id="3" name="chenying0907 1"/>
          <p:cNvGrpSpPr/>
          <p:nvPr/>
        </p:nvGrpSpPr>
        <p:grpSpPr>
          <a:xfrm>
            <a:off x="1348695" y="1800618"/>
            <a:ext cx="2464081" cy="584775"/>
            <a:chOff x="6530072" y="1583160"/>
            <a:chExt cx="3285441" cy="779700"/>
          </a:xfrm>
        </p:grpSpPr>
        <p:sp>
          <p:nvSpPr>
            <p:cNvPr id="4" name="文本框 19"/>
            <p:cNvSpPr txBox="1">
              <a:spLocks noChangeArrowheads="1"/>
            </p:cNvSpPr>
            <p:nvPr>
              <p:custDataLst>
                <p:tags r:id="rId8"/>
              </p:custDataLst>
            </p:nvPr>
          </p:nvSpPr>
          <p:spPr bwMode="auto">
            <a:xfrm>
              <a:off x="7556019" y="1583161"/>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a:solidFill>
                    <a:srgbClr val="5F7797"/>
                  </a:solidFill>
                  <a:cs typeface="+mn-ea"/>
                  <a:sym typeface="+mn-lt"/>
                </a:rPr>
                <a:t>学习目标</a:t>
              </a:r>
            </a:p>
          </p:txBody>
        </p:sp>
        <p:sp>
          <p:nvSpPr>
            <p:cNvPr id="5" name="文本框 4"/>
            <p:cNvSpPr txBox="1"/>
            <p:nvPr/>
          </p:nvSpPr>
          <p:spPr>
            <a:xfrm>
              <a:off x="6530072" y="1583160"/>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01</a:t>
              </a:r>
            </a:p>
          </p:txBody>
        </p:sp>
      </p:grpSp>
      <p:grpSp>
        <p:nvGrpSpPr>
          <p:cNvPr id="6" name="chenying0907 2"/>
          <p:cNvGrpSpPr/>
          <p:nvPr/>
        </p:nvGrpSpPr>
        <p:grpSpPr>
          <a:xfrm>
            <a:off x="1348694" y="2362091"/>
            <a:ext cx="2271200" cy="584775"/>
            <a:chOff x="6530072" y="2331791"/>
            <a:chExt cx="3028266" cy="779700"/>
          </a:xfrm>
        </p:grpSpPr>
        <p:sp>
          <p:nvSpPr>
            <p:cNvPr id="7" name="文本框 20"/>
            <p:cNvSpPr txBox="1">
              <a:spLocks noChangeArrowheads="1"/>
            </p:cNvSpPr>
            <p:nvPr>
              <p:custDataLst>
                <p:tags r:id="rId7"/>
              </p:custDataLst>
            </p:nvPr>
          </p:nvSpPr>
          <p:spPr bwMode="auto">
            <a:xfrm>
              <a:off x="7556018" y="2333356"/>
              <a:ext cx="2002320"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学情回顾</a:t>
              </a:r>
            </a:p>
          </p:txBody>
        </p:sp>
        <p:sp>
          <p:nvSpPr>
            <p:cNvPr id="8" name="文本框 7"/>
            <p:cNvSpPr txBox="1"/>
            <p:nvPr/>
          </p:nvSpPr>
          <p:spPr>
            <a:xfrm>
              <a:off x="6530072" y="2331791"/>
              <a:ext cx="960822"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02</a:t>
              </a:r>
            </a:p>
          </p:txBody>
        </p:sp>
      </p:grpSp>
      <p:grpSp>
        <p:nvGrpSpPr>
          <p:cNvPr id="9" name="chenying0907 3"/>
          <p:cNvGrpSpPr/>
          <p:nvPr/>
        </p:nvGrpSpPr>
        <p:grpSpPr>
          <a:xfrm>
            <a:off x="1348695" y="2923565"/>
            <a:ext cx="2464081" cy="584775"/>
            <a:chOff x="6530072" y="3080422"/>
            <a:chExt cx="3285441" cy="779700"/>
          </a:xfrm>
        </p:grpSpPr>
        <p:sp>
          <p:nvSpPr>
            <p:cNvPr id="10" name="文本框 21"/>
            <p:cNvSpPr txBox="1">
              <a:spLocks noChangeArrowheads="1"/>
            </p:cNvSpPr>
            <p:nvPr>
              <p:custDataLst>
                <p:tags r:id="rId6"/>
              </p:custDataLst>
            </p:nvPr>
          </p:nvSpPr>
          <p:spPr bwMode="auto">
            <a:xfrm>
              <a:off x="7556019" y="3083551"/>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精读课文</a:t>
              </a:r>
            </a:p>
          </p:txBody>
        </p:sp>
        <p:sp>
          <p:nvSpPr>
            <p:cNvPr id="11" name="文本框 10"/>
            <p:cNvSpPr txBox="1"/>
            <p:nvPr/>
          </p:nvSpPr>
          <p:spPr>
            <a:xfrm>
              <a:off x="6530072" y="3080422"/>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03</a:t>
              </a:r>
            </a:p>
          </p:txBody>
        </p:sp>
      </p:grpSp>
      <p:grpSp>
        <p:nvGrpSpPr>
          <p:cNvPr id="12" name="chenying0907 4"/>
          <p:cNvGrpSpPr/>
          <p:nvPr/>
        </p:nvGrpSpPr>
        <p:grpSpPr>
          <a:xfrm>
            <a:off x="1348695" y="3485037"/>
            <a:ext cx="2464081" cy="584775"/>
            <a:chOff x="6530072" y="3829053"/>
            <a:chExt cx="3285441" cy="779700"/>
          </a:xfrm>
        </p:grpSpPr>
        <p:sp>
          <p:nvSpPr>
            <p:cNvPr id="13" name="文本框 22"/>
            <p:cNvSpPr txBox="1">
              <a:spLocks noChangeArrowheads="1"/>
            </p:cNvSpPr>
            <p:nvPr>
              <p:custDataLst>
                <p:tags r:id="rId5"/>
              </p:custDataLst>
            </p:nvPr>
          </p:nvSpPr>
          <p:spPr bwMode="auto">
            <a:xfrm>
              <a:off x="7556019" y="3833746"/>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课堂小结</a:t>
              </a:r>
            </a:p>
          </p:txBody>
        </p:sp>
        <p:sp>
          <p:nvSpPr>
            <p:cNvPr id="14" name="文本框 13"/>
            <p:cNvSpPr txBox="1"/>
            <p:nvPr/>
          </p:nvSpPr>
          <p:spPr>
            <a:xfrm>
              <a:off x="6530072" y="3829053"/>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04</a:t>
              </a:r>
            </a:p>
          </p:txBody>
        </p:sp>
      </p:grpSp>
      <p:grpSp>
        <p:nvGrpSpPr>
          <p:cNvPr id="22" name="chenying0907 5"/>
          <p:cNvGrpSpPr/>
          <p:nvPr/>
        </p:nvGrpSpPr>
        <p:grpSpPr>
          <a:xfrm>
            <a:off x="4160464" y="1800616"/>
            <a:ext cx="2464081" cy="584775"/>
            <a:chOff x="6530072" y="4577684"/>
            <a:chExt cx="3285441" cy="779700"/>
          </a:xfrm>
        </p:grpSpPr>
        <p:sp>
          <p:nvSpPr>
            <p:cNvPr id="23" name="文本框 22"/>
            <p:cNvSpPr txBox="1">
              <a:spLocks noChangeArrowheads="1"/>
            </p:cNvSpPr>
            <p:nvPr>
              <p:custDataLst>
                <p:tags r:id="rId4"/>
              </p:custDataLst>
            </p:nvPr>
          </p:nvSpPr>
          <p:spPr bwMode="auto">
            <a:xfrm>
              <a:off x="7556019" y="4583941"/>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跟踪检测</a:t>
              </a:r>
            </a:p>
          </p:txBody>
        </p:sp>
        <p:sp>
          <p:nvSpPr>
            <p:cNvPr id="24" name="文本框 23"/>
            <p:cNvSpPr txBox="1"/>
            <p:nvPr/>
          </p:nvSpPr>
          <p:spPr>
            <a:xfrm>
              <a:off x="6530072" y="4577684"/>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05</a:t>
              </a:r>
            </a:p>
          </p:txBody>
        </p:sp>
      </p:grpSp>
      <p:grpSp>
        <p:nvGrpSpPr>
          <p:cNvPr id="25" name="chenying0907 6"/>
          <p:cNvGrpSpPr/>
          <p:nvPr/>
        </p:nvGrpSpPr>
        <p:grpSpPr>
          <a:xfrm>
            <a:off x="4160464" y="2338420"/>
            <a:ext cx="2464081" cy="584775"/>
            <a:chOff x="6530072" y="5326317"/>
            <a:chExt cx="3285441" cy="779700"/>
          </a:xfrm>
        </p:grpSpPr>
        <p:sp>
          <p:nvSpPr>
            <p:cNvPr id="26" name="文本框 22"/>
            <p:cNvSpPr txBox="1">
              <a:spLocks noChangeArrowheads="1"/>
            </p:cNvSpPr>
            <p:nvPr>
              <p:custDataLst>
                <p:tags r:id="rId3"/>
              </p:custDataLst>
            </p:nvPr>
          </p:nvSpPr>
          <p:spPr bwMode="auto">
            <a:xfrm>
              <a:off x="7556019" y="5334136"/>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积累拓展</a:t>
              </a:r>
            </a:p>
          </p:txBody>
        </p:sp>
        <p:sp>
          <p:nvSpPr>
            <p:cNvPr id="27" name="文本框 26"/>
            <p:cNvSpPr txBox="1"/>
            <p:nvPr/>
          </p:nvSpPr>
          <p:spPr>
            <a:xfrm>
              <a:off x="6530072" y="5326317"/>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a:solidFill>
                    <a:srgbClr val="5F7797"/>
                  </a:solidFill>
                  <a:cs typeface="+mn-ea"/>
                  <a:sym typeface="+mn-lt"/>
                </a:rPr>
                <a:t>06</a:t>
              </a:r>
            </a:p>
          </p:txBody>
        </p:sp>
      </p:grpSp>
      <p:grpSp>
        <p:nvGrpSpPr>
          <p:cNvPr id="28" name="chenying0907 6"/>
          <p:cNvGrpSpPr/>
          <p:nvPr/>
        </p:nvGrpSpPr>
        <p:grpSpPr>
          <a:xfrm>
            <a:off x="4160464" y="2923563"/>
            <a:ext cx="2464081" cy="584775"/>
            <a:chOff x="6530072" y="5326317"/>
            <a:chExt cx="3285441" cy="779700"/>
          </a:xfrm>
        </p:grpSpPr>
        <p:sp>
          <p:nvSpPr>
            <p:cNvPr id="29" name="文本框 22"/>
            <p:cNvSpPr txBox="1">
              <a:spLocks noChangeArrowheads="1"/>
            </p:cNvSpPr>
            <p:nvPr>
              <p:custDataLst>
                <p:tags r:id="rId2"/>
              </p:custDataLst>
            </p:nvPr>
          </p:nvSpPr>
          <p:spPr bwMode="auto">
            <a:xfrm>
              <a:off x="7556019" y="5334136"/>
              <a:ext cx="2259494" cy="553997"/>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zh-CN" altLang="en-US" sz="2100" dirty="0">
                  <a:solidFill>
                    <a:srgbClr val="5F7797"/>
                  </a:solidFill>
                  <a:cs typeface="+mn-ea"/>
                  <a:sym typeface="+mn-lt"/>
                </a:rPr>
                <a:t>课后作业</a:t>
              </a:r>
            </a:p>
          </p:txBody>
        </p:sp>
        <p:sp>
          <p:nvSpPr>
            <p:cNvPr id="30" name="文本框 29"/>
            <p:cNvSpPr txBox="1"/>
            <p:nvPr/>
          </p:nvSpPr>
          <p:spPr>
            <a:xfrm>
              <a:off x="6530072" y="5326317"/>
              <a:ext cx="960823" cy="779700"/>
            </a:xfrm>
            <a:prstGeom prst="rect">
              <a:avLst/>
            </a:prstGeom>
            <a:noFill/>
          </p:spPr>
          <p:txBody>
            <a:bodyPr wrap="square" rtlCol="0">
              <a:spAutoFit/>
            </a:bodyPr>
            <a:lstStyle>
              <a:defPPr>
                <a:defRPr lang="zh-CN"/>
              </a:defPPr>
              <a:lvl1pPr>
                <a:defRPr sz="3200" b="1">
                  <a:blipFill>
                    <a:blip r:embed="rId10"/>
                    <a:stretch>
                      <a:fillRect/>
                    </a:stretch>
                  </a:blipFill>
                </a:defRPr>
              </a:lvl1pPr>
            </a:lstStyle>
            <a:p>
              <a:r>
                <a:rPr lang="en-US" altLang="zh-CN" smtClean="0">
                  <a:solidFill>
                    <a:srgbClr val="5F7797"/>
                  </a:solidFill>
                  <a:cs typeface="+mn-ea"/>
                  <a:sym typeface="+mn-lt"/>
                </a:rPr>
                <a:t>07</a:t>
              </a: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568" y="657699"/>
            <a:ext cx="7987229" cy="3530918"/>
          </a:xfrm>
          <a:prstGeom prst="rect">
            <a:avLst/>
          </a:prstGeom>
        </p:spPr>
        <p:txBody>
          <a:bodyPr wrap="square" lIns="68580" tIns="34290" rIns="68580" bIns="34290">
            <a:spAutoFit/>
          </a:bodyPr>
          <a:lstStyle/>
          <a:p>
            <a:pPr>
              <a:lnSpc>
                <a:spcPct val="150000"/>
              </a:lnSpc>
            </a:pPr>
            <a:r>
              <a:rPr lang="en-US" sz="2100" kern="100">
                <a:cs typeface="+mn-ea"/>
                <a:sym typeface="+mn-lt"/>
              </a:rPr>
              <a:t>1</a:t>
            </a:r>
            <a:r>
              <a:rPr sz="2100" kern="100">
                <a:cs typeface="+mn-ea"/>
                <a:sym typeface="+mn-lt"/>
              </a:rPr>
              <a:t>. 下列句子中的成语使用正确的一项是（      ）   </a:t>
            </a:r>
          </a:p>
          <a:p>
            <a:pPr>
              <a:lnSpc>
                <a:spcPct val="150000"/>
              </a:lnSpc>
            </a:pPr>
            <a:endParaRPr sz="2100" kern="100">
              <a:cs typeface="+mn-ea"/>
              <a:sym typeface="+mn-lt"/>
            </a:endParaRPr>
          </a:p>
          <a:p>
            <a:pPr>
              <a:lnSpc>
                <a:spcPct val="150000"/>
              </a:lnSpc>
            </a:pPr>
            <a:r>
              <a:rPr sz="1800" kern="100">
                <a:cs typeface="+mn-ea"/>
                <a:sym typeface="+mn-lt"/>
              </a:rPr>
              <a:t>A. 他对</a:t>
            </a:r>
            <a:r>
              <a:rPr sz="1800" u="sng" kern="100">
                <a:cs typeface="+mn-ea"/>
                <a:sym typeface="+mn-lt"/>
              </a:rPr>
              <a:t>光阴荏苒</a:t>
            </a:r>
            <a:r>
              <a:rPr sz="1800" kern="100">
                <a:cs typeface="+mn-ea"/>
                <a:sym typeface="+mn-lt"/>
              </a:rPr>
              <a:t>，不再漠视，他将刻苦努力，来弥补逝去的光阴。</a:t>
            </a:r>
          </a:p>
          <a:p>
            <a:pPr>
              <a:lnSpc>
                <a:spcPct val="150000"/>
              </a:lnSpc>
            </a:pPr>
            <a:r>
              <a:rPr sz="1800" kern="100">
                <a:cs typeface="+mn-ea"/>
                <a:sym typeface="+mn-lt"/>
              </a:rPr>
              <a:t>B. 他的一声大喝，</a:t>
            </a:r>
            <a:r>
              <a:rPr sz="1800" u="sng" kern="100">
                <a:cs typeface="+mn-ea"/>
                <a:sym typeface="+mn-lt"/>
              </a:rPr>
              <a:t>如雷贯耳</a:t>
            </a:r>
            <a:r>
              <a:rPr sz="1800" kern="100">
                <a:cs typeface="+mn-ea"/>
                <a:sym typeface="+mn-lt"/>
              </a:rPr>
              <a:t>， 使盗窃者惊恐地转过身来，瞅准时机，越窗逃走。</a:t>
            </a:r>
          </a:p>
          <a:p>
            <a:pPr>
              <a:lnSpc>
                <a:spcPct val="150000"/>
              </a:lnSpc>
            </a:pPr>
            <a:r>
              <a:rPr sz="1800" kern="100">
                <a:cs typeface="+mn-ea"/>
                <a:sym typeface="+mn-lt"/>
              </a:rPr>
              <a:t>C. 刘备</a:t>
            </a:r>
            <a:r>
              <a:rPr sz="1800" u="sng" kern="100">
                <a:cs typeface="+mn-ea"/>
                <a:sym typeface="+mn-lt"/>
              </a:rPr>
              <a:t>思贤若渴</a:t>
            </a:r>
            <a:r>
              <a:rPr sz="1800" kern="100">
                <a:cs typeface="+mn-ea"/>
                <a:sym typeface="+mn-lt"/>
              </a:rPr>
              <a:t>， 三顾茅庐请诸葛亮出山，这一点值得我们今天的领导干部学习。  </a:t>
            </a:r>
          </a:p>
          <a:p>
            <a:pPr>
              <a:lnSpc>
                <a:spcPct val="150000"/>
              </a:lnSpc>
            </a:pPr>
            <a:r>
              <a:rPr sz="1800" kern="100">
                <a:cs typeface="+mn-ea"/>
                <a:sym typeface="+mn-lt"/>
              </a:rPr>
              <a:t>D. 学校开运动会的那天，高一同学</a:t>
            </a:r>
            <a:r>
              <a:rPr sz="1800" u="sng" kern="100">
                <a:cs typeface="+mn-ea"/>
                <a:sym typeface="+mn-lt"/>
              </a:rPr>
              <a:t>箪食壶浆</a:t>
            </a:r>
            <a:r>
              <a:rPr sz="1800" kern="100">
                <a:cs typeface="+mn-ea"/>
                <a:sym typeface="+mn-lt"/>
              </a:rPr>
              <a:t>， 做好了赛前的一切准备。</a:t>
            </a:r>
          </a:p>
        </p:txBody>
      </p:sp>
      <p:sp>
        <p:nvSpPr>
          <p:cNvPr id="3" name="文本框 2"/>
          <p:cNvSpPr txBox="1"/>
          <p:nvPr/>
        </p:nvSpPr>
        <p:spPr>
          <a:xfrm>
            <a:off x="5300535" y="821357"/>
            <a:ext cx="768427" cy="391478"/>
          </a:xfrm>
          <a:prstGeom prst="rect">
            <a:avLst/>
          </a:prstGeom>
          <a:noFill/>
        </p:spPr>
        <p:txBody>
          <a:bodyPr wrap="square" lIns="68580" tIns="34290" rIns="68580" bIns="34290" rtlCol="0">
            <a:spAutoFit/>
          </a:bodyPr>
          <a:lstStyle/>
          <a:p>
            <a:r>
              <a:rPr lang="en-US" altLang="zh-CN" sz="2100">
                <a:solidFill>
                  <a:srgbClr val="E04236"/>
                </a:solidFill>
                <a:cs typeface="+mn-ea"/>
                <a:sym typeface="+mn-lt"/>
              </a:rPr>
              <a:t>B</a:t>
            </a:r>
          </a:p>
        </p:txBody>
      </p:sp>
      <p:sp>
        <p:nvSpPr>
          <p:cNvPr id="4" name="圆角矩形 3"/>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跟踪检测</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381315" y="613686"/>
            <a:ext cx="8287438" cy="4224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indent="719455">
              <a:defRPr sz="2400">
                <a:solidFill>
                  <a:schemeClr val="tx1"/>
                </a:solidFill>
                <a:latin typeface="Arial" panose="020B0604020202020204" pitchFamily="34" charset="0"/>
                <a:ea typeface="幼圆" panose="02010509060101010101" pitchFamily="49" charset="-122"/>
              </a:defRPr>
            </a:lvl1pPr>
            <a:lvl2pPr>
              <a:defRPr sz="2400">
                <a:solidFill>
                  <a:schemeClr val="tx1"/>
                </a:solidFill>
                <a:latin typeface="Arial" panose="020B0604020202020204" pitchFamily="34" charset="0"/>
                <a:ea typeface="幼圆" panose="02010509060101010101" pitchFamily="49" charset="-122"/>
              </a:defRPr>
            </a:lvl2pPr>
            <a:lvl3pPr>
              <a:defRPr sz="2400">
                <a:solidFill>
                  <a:schemeClr val="tx1"/>
                </a:solidFill>
                <a:latin typeface="Arial" panose="020B0604020202020204" pitchFamily="34" charset="0"/>
                <a:ea typeface="幼圆" panose="02010509060101010101" pitchFamily="49" charset="-122"/>
              </a:defRPr>
            </a:lvl3pPr>
            <a:lvl4pPr>
              <a:defRPr sz="2400">
                <a:solidFill>
                  <a:schemeClr val="tx1"/>
                </a:solidFill>
                <a:latin typeface="Arial" panose="020B0604020202020204" pitchFamily="34" charset="0"/>
                <a:ea typeface="幼圆" panose="02010509060101010101" pitchFamily="49" charset="-122"/>
              </a:defRPr>
            </a:lvl4pPr>
            <a:lvl5pPr>
              <a:defRPr sz="2400">
                <a:solidFill>
                  <a:schemeClr val="tx1"/>
                </a:solidFill>
                <a:latin typeface="Arial" panose="020B0604020202020204" pitchFamily="34" charset="0"/>
                <a:ea typeface="幼圆" panose="02010509060101010101" pitchFamily="49" charset="-122"/>
              </a:defRPr>
            </a:lvl5pPr>
            <a:lvl6pPr marL="2894330" indent="-608330" defTabSz="1217295" eaLnBrk="0" fontAlgn="base" hangingPunct="0">
              <a:spcBef>
                <a:spcPct val="0"/>
              </a:spcBef>
              <a:spcAft>
                <a:spcPct val="0"/>
              </a:spcAft>
              <a:defRPr sz="2400">
                <a:solidFill>
                  <a:schemeClr val="tx1"/>
                </a:solidFill>
                <a:latin typeface="Arial" panose="020B0604020202020204" pitchFamily="34" charset="0"/>
                <a:ea typeface="幼圆" panose="02010509060101010101" pitchFamily="49" charset="-122"/>
              </a:defRPr>
            </a:lvl6pPr>
            <a:lvl7pPr marL="3351530" indent="-608330" defTabSz="1217295" eaLnBrk="0" fontAlgn="base" hangingPunct="0">
              <a:spcBef>
                <a:spcPct val="0"/>
              </a:spcBef>
              <a:spcAft>
                <a:spcPct val="0"/>
              </a:spcAft>
              <a:defRPr sz="2400">
                <a:solidFill>
                  <a:schemeClr val="tx1"/>
                </a:solidFill>
                <a:latin typeface="Arial" panose="020B0604020202020204" pitchFamily="34" charset="0"/>
                <a:ea typeface="幼圆" panose="02010509060101010101" pitchFamily="49" charset="-122"/>
              </a:defRPr>
            </a:lvl7pPr>
            <a:lvl8pPr marL="3808730" indent="-608330" defTabSz="1217295" eaLnBrk="0" fontAlgn="base" hangingPunct="0">
              <a:spcBef>
                <a:spcPct val="0"/>
              </a:spcBef>
              <a:spcAft>
                <a:spcPct val="0"/>
              </a:spcAft>
              <a:defRPr sz="2400">
                <a:solidFill>
                  <a:schemeClr val="tx1"/>
                </a:solidFill>
                <a:latin typeface="Arial" panose="020B0604020202020204" pitchFamily="34" charset="0"/>
                <a:ea typeface="幼圆" panose="02010509060101010101" pitchFamily="49" charset="-122"/>
              </a:defRPr>
            </a:lvl8pPr>
            <a:lvl9pPr marL="4265930" indent="-608330" defTabSz="1217295" eaLnBrk="0" fontAlgn="base" hangingPunct="0">
              <a:spcBef>
                <a:spcPct val="0"/>
              </a:spcBef>
              <a:spcAft>
                <a:spcPct val="0"/>
              </a:spcAft>
              <a:defRPr sz="2400">
                <a:solidFill>
                  <a:schemeClr val="tx1"/>
                </a:solidFill>
                <a:latin typeface="Arial" panose="020B0604020202020204" pitchFamily="34" charset="0"/>
                <a:ea typeface="幼圆" panose="02010509060101010101" pitchFamily="49" charset="-122"/>
              </a:defRPr>
            </a:lvl9pPr>
          </a:lstStyle>
          <a:p>
            <a:pPr indent="0">
              <a:lnSpc>
                <a:spcPct val="150000"/>
              </a:lnSpc>
            </a:pPr>
            <a:r>
              <a:rPr lang="en-US" sz="2100">
                <a:latin typeface="+mn-lt"/>
                <a:ea typeface="+mn-ea"/>
                <a:cs typeface="+mn-ea"/>
                <a:sym typeface="+mn-lt"/>
              </a:rPr>
              <a:t>2</a:t>
            </a:r>
            <a:r>
              <a:rPr sz="2100">
                <a:latin typeface="+mn-lt"/>
                <a:ea typeface="+mn-ea"/>
                <a:cs typeface="+mn-ea"/>
                <a:sym typeface="+mn-lt"/>
              </a:rPr>
              <a:t>. 在下列横线上依次填入的词语最恰当的一项是（    ）  </a:t>
            </a:r>
          </a:p>
          <a:p>
            <a:pPr indent="0">
              <a:lnSpc>
                <a:spcPct val="150000"/>
              </a:lnSpc>
            </a:pPr>
            <a:r>
              <a:rPr sz="2100">
                <a:latin typeface="+mn-lt"/>
                <a:ea typeface="+mn-ea"/>
                <a:cs typeface="+mn-ea"/>
                <a:sym typeface="+mn-lt"/>
              </a:rPr>
              <a:t>行数里，勒马回观隆中景物，果然山不高而_________，水不深而________，地不广而_______，林不大而___________；猿鹤相亲，松篁交翠，观之不已。</a:t>
            </a:r>
          </a:p>
          <a:p>
            <a:pPr indent="0">
              <a:lnSpc>
                <a:spcPct val="150000"/>
              </a:lnSpc>
            </a:pPr>
            <a:r>
              <a:rPr>
                <a:latin typeface="+mn-lt"/>
                <a:ea typeface="+mn-ea"/>
                <a:cs typeface="+mn-ea"/>
                <a:sym typeface="+mn-lt"/>
              </a:rPr>
              <a:t>A. 秀丽  清澈   坦荡  茂密                                       </a:t>
            </a:r>
          </a:p>
          <a:p>
            <a:pPr indent="0">
              <a:lnSpc>
                <a:spcPct val="150000"/>
              </a:lnSpc>
            </a:pPr>
            <a:r>
              <a:rPr>
                <a:latin typeface="+mn-lt"/>
                <a:ea typeface="+mn-ea"/>
                <a:cs typeface="+mn-ea"/>
                <a:sym typeface="+mn-lt"/>
              </a:rPr>
              <a:t>B. 秀雅  澄澈   坦荡  茂密</a:t>
            </a:r>
          </a:p>
          <a:p>
            <a:pPr indent="0">
              <a:lnSpc>
                <a:spcPct val="150000"/>
              </a:lnSpc>
            </a:pPr>
            <a:r>
              <a:rPr>
                <a:latin typeface="+mn-lt"/>
                <a:ea typeface="+mn-ea"/>
                <a:cs typeface="+mn-ea"/>
                <a:sym typeface="+mn-lt"/>
              </a:rPr>
              <a:t>C. 秀丽  清澈   平坦  茂盛                                       </a:t>
            </a:r>
          </a:p>
          <a:p>
            <a:pPr indent="0">
              <a:lnSpc>
                <a:spcPct val="150000"/>
              </a:lnSpc>
            </a:pPr>
            <a:r>
              <a:rPr>
                <a:latin typeface="+mn-lt"/>
                <a:ea typeface="+mn-ea"/>
                <a:cs typeface="+mn-ea"/>
                <a:sym typeface="+mn-lt"/>
              </a:rPr>
              <a:t>D. 秀雅  澄澈   平坦  茂盛</a:t>
            </a:r>
          </a:p>
        </p:txBody>
      </p:sp>
      <p:sp>
        <p:nvSpPr>
          <p:cNvPr id="5" name="文本框 4"/>
          <p:cNvSpPr txBox="1"/>
          <p:nvPr/>
        </p:nvSpPr>
        <p:spPr>
          <a:xfrm>
            <a:off x="6360668" y="740871"/>
            <a:ext cx="768427" cy="391478"/>
          </a:xfrm>
          <a:prstGeom prst="rect">
            <a:avLst/>
          </a:prstGeom>
          <a:noFill/>
        </p:spPr>
        <p:txBody>
          <a:bodyPr wrap="square" lIns="68580" tIns="34290" rIns="68580" bIns="34290" rtlCol="0">
            <a:spAutoFit/>
          </a:bodyPr>
          <a:lstStyle/>
          <a:p>
            <a:r>
              <a:rPr lang="en-US" altLang="zh-CN" sz="2100">
                <a:solidFill>
                  <a:srgbClr val="E04236"/>
                </a:solidFill>
                <a:cs typeface="+mn-ea"/>
                <a:sym typeface="+mn-lt"/>
              </a:rPr>
              <a:t>D</a:t>
            </a:r>
          </a:p>
        </p:txBody>
      </p:sp>
      <p:sp>
        <p:nvSpPr>
          <p:cNvPr id="6" name="圆角矩形 5"/>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跟踪检测</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675458" y="1223594"/>
            <a:ext cx="5389328" cy="2630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kumimoji="1" lang="en-US" altLang="zh-CN" sz="1800">
                <a:latin typeface="+mn-lt"/>
                <a:ea typeface="+mn-ea"/>
                <a:cs typeface="+mn-ea"/>
                <a:sym typeface="+mn-lt"/>
              </a:rPr>
              <a:t>                 </a:t>
            </a:r>
            <a:r>
              <a:rPr kumimoji="1" lang="zh-CN" altLang="en-US" sz="2100" b="1">
                <a:latin typeface="+mn-lt"/>
                <a:ea typeface="+mn-ea"/>
                <a:cs typeface="+mn-ea"/>
                <a:sym typeface="+mn-lt"/>
              </a:rPr>
              <a:t>蜀相</a:t>
            </a:r>
          </a:p>
          <a:p>
            <a:pPr eaLnBrk="1" hangingPunct="1">
              <a:lnSpc>
                <a:spcPct val="150000"/>
              </a:lnSpc>
            </a:pPr>
            <a:r>
              <a:rPr kumimoji="1" lang="zh-CN" altLang="en-US" sz="1800">
                <a:latin typeface="+mn-lt"/>
                <a:ea typeface="+mn-ea"/>
                <a:cs typeface="+mn-ea"/>
                <a:sym typeface="+mn-lt"/>
              </a:rPr>
              <a:t>             唐代：杜甫</a:t>
            </a:r>
          </a:p>
          <a:p>
            <a:pPr eaLnBrk="1" hangingPunct="1">
              <a:lnSpc>
                <a:spcPct val="150000"/>
              </a:lnSpc>
            </a:pPr>
            <a:r>
              <a:rPr kumimoji="1" lang="zh-CN" altLang="en-US" sz="1800">
                <a:latin typeface="+mn-lt"/>
                <a:ea typeface="+mn-ea"/>
                <a:cs typeface="+mn-ea"/>
                <a:sym typeface="+mn-lt"/>
              </a:rPr>
              <a:t>丞相祠堂何处寻，锦官城外柏森森。</a:t>
            </a:r>
          </a:p>
          <a:p>
            <a:pPr eaLnBrk="1" hangingPunct="1">
              <a:lnSpc>
                <a:spcPct val="150000"/>
              </a:lnSpc>
            </a:pPr>
            <a:r>
              <a:rPr kumimoji="1" lang="zh-CN" altLang="en-US" sz="1800">
                <a:latin typeface="+mn-lt"/>
                <a:ea typeface="+mn-ea"/>
                <a:cs typeface="+mn-ea"/>
                <a:sym typeface="+mn-lt"/>
              </a:rPr>
              <a:t>映阶碧草自春色，隔叶黄鹂空好音。</a:t>
            </a:r>
          </a:p>
          <a:p>
            <a:pPr eaLnBrk="1" hangingPunct="1">
              <a:lnSpc>
                <a:spcPct val="150000"/>
              </a:lnSpc>
            </a:pPr>
            <a:r>
              <a:rPr kumimoji="1" lang="zh-CN" altLang="en-US" sz="1800">
                <a:latin typeface="+mn-lt"/>
                <a:ea typeface="+mn-ea"/>
                <a:cs typeface="+mn-ea"/>
                <a:sym typeface="+mn-lt"/>
              </a:rPr>
              <a:t>三顾频烦天下计，两朝开济老臣心。</a:t>
            </a:r>
          </a:p>
          <a:p>
            <a:pPr eaLnBrk="1" hangingPunct="1">
              <a:lnSpc>
                <a:spcPct val="150000"/>
              </a:lnSpc>
            </a:pPr>
            <a:r>
              <a:rPr kumimoji="1" lang="zh-CN" altLang="en-US" sz="1800">
                <a:latin typeface="+mn-lt"/>
                <a:ea typeface="+mn-ea"/>
                <a:cs typeface="+mn-ea"/>
                <a:sym typeface="+mn-lt"/>
              </a:rPr>
              <a:t>出师未捷身先死，长使英雄泪满襟。</a:t>
            </a:r>
          </a:p>
        </p:txBody>
      </p:sp>
      <p:pic>
        <p:nvPicPr>
          <p:cNvPr id="3" name="图片 2"/>
          <p:cNvPicPr>
            <a:picLocks noChangeAspect="1"/>
          </p:cNvPicPr>
          <p:nvPr/>
        </p:nvPicPr>
        <p:blipFill>
          <a:blip r:embed="rId2"/>
          <a:stretch>
            <a:fillRect/>
          </a:stretch>
        </p:blipFill>
        <p:spPr>
          <a:xfrm>
            <a:off x="4939189" y="1526857"/>
            <a:ext cx="3248501" cy="2292668"/>
          </a:xfrm>
          <a:prstGeom prst="roundRect">
            <a:avLst/>
          </a:prstGeom>
        </p:spPr>
      </p:pic>
      <p:sp>
        <p:nvSpPr>
          <p:cNvPr id="5" name="圆角矩形 4"/>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积累拓展</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8" presetClass="entr" presetSubtype="12"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strips(downLeft)">
                                      <p:cBhvr>
                                        <p:cTn id="7" dur="1000"/>
                                        <p:tgtEl>
                                          <p:spTgt spid="2"/>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780097" y="1331119"/>
            <a:ext cx="7415213" cy="3392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kumimoji="1" sz="1800">
                <a:latin typeface="+mn-lt"/>
                <a:ea typeface="+mn-ea"/>
                <a:cs typeface="+mn-ea"/>
                <a:sym typeface="+mn-lt"/>
              </a:rPr>
              <a:t>（1）世人鲜有读三国史者，惟于罗贯中演义得其梗概耳。</a:t>
            </a:r>
          </a:p>
          <a:p>
            <a:pPr algn="r" eaLnBrk="1" hangingPunct="1">
              <a:lnSpc>
                <a:spcPct val="150000"/>
              </a:lnSpc>
            </a:pPr>
            <a:r>
              <a:rPr kumimoji="1" sz="1800">
                <a:latin typeface="+mn-lt"/>
                <a:ea typeface="+mn-ea"/>
                <a:cs typeface="+mn-ea"/>
                <a:sym typeface="+mn-lt"/>
              </a:rPr>
              <a:t>                       ——（清）魏裔介</a:t>
            </a:r>
          </a:p>
          <a:p>
            <a:pPr eaLnBrk="1" hangingPunct="1">
              <a:lnSpc>
                <a:spcPct val="150000"/>
              </a:lnSpc>
            </a:pPr>
            <a:r>
              <a:rPr kumimoji="1" sz="1800">
                <a:latin typeface="+mn-lt"/>
                <a:ea typeface="+mn-ea"/>
                <a:cs typeface="+mn-ea"/>
                <a:sym typeface="+mn-lt"/>
              </a:rPr>
              <a:t>（2）《三国演义》在表现着中国人民艺术天才的许多长篇小说之中占有显著的地位，它可说是一部真正具有丰富人民性的杰作。</a:t>
            </a:r>
          </a:p>
          <a:p>
            <a:pPr algn="r" eaLnBrk="1" hangingPunct="1">
              <a:lnSpc>
                <a:spcPct val="150000"/>
              </a:lnSpc>
            </a:pPr>
            <a:r>
              <a:rPr kumimoji="1" sz="1800">
                <a:latin typeface="+mn-lt"/>
                <a:ea typeface="+mn-ea"/>
                <a:cs typeface="+mn-ea"/>
                <a:sym typeface="+mn-lt"/>
              </a:rPr>
              <a:t>                     ——（俄）科洛克洛夫</a:t>
            </a:r>
          </a:p>
          <a:p>
            <a:pPr eaLnBrk="1" hangingPunct="1">
              <a:lnSpc>
                <a:spcPct val="150000"/>
              </a:lnSpc>
            </a:pPr>
            <a:r>
              <a:rPr kumimoji="1" sz="1800">
                <a:latin typeface="+mn-lt"/>
                <a:ea typeface="+mn-ea"/>
                <a:cs typeface="+mn-ea"/>
                <a:sym typeface="+mn-lt"/>
              </a:rPr>
              <a:t>（3）《三国演义》结构之宏伟与人物活动地域舞台之广大，世界古典小说均无与伦比。 </a:t>
            </a:r>
          </a:p>
          <a:p>
            <a:pPr algn="r" eaLnBrk="1" hangingPunct="1">
              <a:lnSpc>
                <a:spcPct val="150000"/>
              </a:lnSpc>
            </a:pPr>
            <a:r>
              <a:rPr kumimoji="1" sz="1800">
                <a:latin typeface="+mn-lt"/>
                <a:ea typeface="+mn-ea"/>
                <a:cs typeface="+mn-ea"/>
                <a:sym typeface="+mn-lt"/>
              </a:rPr>
              <a:t>                     ——（日）吉川英治</a:t>
            </a:r>
          </a:p>
        </p:txBody>
      </p:sp>
      <p:sp>
        <p:nvSpPr>
          <p:cNvPr id="4" name="Rectangle 18"/>
          <p:cNvSpPr>
            <a:spLocks noChangeArrowheads="1"/>
          </p:cNvSpPr>
          <p:nvPr/>
        </p:nvSpPr>
        <p:spPr bwMode="auto">
          <a:xfrm>
            <a:off x="780097" y="753554"/>
            <a:ext cx="3250883" cy="482189"/>
          </a:xfrm>
          <a:prstGeom prst="roundRect">
            <a:avLst/>
          </a:prstGeom>
          <a:noFill/>
          <a:ln>
            <a:noFill/>
          </a:ln>
          <a:extLst>
            <a:ext uri="{909E8E84-426E-40DD-AFC4-6F175D3DCCD1}">
              <a14:hiddenFill xmlns:a14="http://schemas.microsoft.com/office/drawing/2010/main">
                <a:solidFill>
                  <a:schemeClr val="accent1">
                    <a:lumMod val="40000"/>
                    <a:lumOff val="6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b="1">
                <a:solidFill>
                  <a:srgbClr val="E04236"/>
                </a:solidFill>
                <a:latin typeface="+mn-lt"/>
                <a:ea typeface="+mn-ea"/>
                <a:cs typeface="+mn-ea"/>
                <a:sym typeface="+mn-lt"/>
              </a:rPr>
              <a:t>名人对《三国演义》的评价</a:t>
            </a:r>
          </a:p>
        </p:txBody>
      </p:sp>
      <p:sp>
        <p:nvSpPr>
          <p:cNvPr id="5" name="圆角矩形 4"/>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积累拓展</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14" presetClass="entr" presetSubtype="10" fill="hold" grpId="0" nodeType="clickEffect">
                                  <p:stCondLst>
                                    <p:cond delay="0"/>
                                  </p:stCondLst>
                                  <p:childTnLst>
                                    <p:set>
                                      <p:cBhvr>
                                        <p:cTn id="11" dur="1000" fill="hold">
                                          <p:stCondLst>
                                            <p:cond delay="0"/>
                                          </p:stCondLst>
                                        </p:cTn>
                                        <p:tgtEl>
                                          <p:spTgt spid="2"/>
                                        </p:tgtEl>
                                        <p:attrNameLst>
                                          <p:attrName>style.visibility</p:attrName>
                                        </p:attrNameLst>
                                      </p:cBhvr>
                                      <p:to>
                                        <p:strVal val="visible"/>
                                      </p:to>
                                    </p:set>
                                    <p:animEffect transition="in" filter="randombar(horizontal)">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780265" y="1847326"/>
            <a:ext cx="5389328" cy="2145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ct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50000"/>
              </a:lnSpc>
            </a:pPr>
            <a:r>
              <a:rPr kumimoji="1" sz="1800">
                <a:latin typeface="+mn-lt"/>
                <a:ea typeface="+mn-ea"/>
                <a:cs typeface="+mn-ea"/>
                <a:sym typeface="+mn-lt"/>
              </a:rPr>
              <a:t>（1）夫君子之行，静以修身，俭以养德，非淡泊无以明志，非宁静无以致远。</a:t>
            </a:r>
          </a:p>
          <a:p>
            <a:pPr eaLnBrk="1" hangingPunct="1">
              <a:lnSpc>
                <a:spcPct val="150000"/>
              </a:lnSpc>
            </a:pPr>
            <a:r>
              <a:rPr kumimoji="1" sz="1800">
                <a:latin typeface="+mn-lt"/>
                <a:ea typeface="+mn-ea"/>
                <a:cs typeface="+mn-ea"/>
                <a:sym typeface="+mn-lt"/>
              </a:rPr>
              <a:t>（2）贵而不骄，胜而不悖，贤而能下，刚而能忍。</a:t>
            </a:r>
          </a:p>
          <a:p>
            <a:pPr eaLnBrk="1" hangingPunct="1">
              <a:lnSpc>
                <a:spcPct val="150000"/>
              </a:lnSpc>
            </a:pPr>
            <a:r>
              <a:rPr kumimoji="1" sz="1800">
                <a:latin typeface="+mn-lt"/>
                <a:ea typeface="+mn-ea"/>
                <a:cs typeface="+mn-ea"/>
                <a:sym typeface="+mn-lt"/>
              </a:rPr>
              <a:t>（3）大事起于难，小事起于易。</a:t>
            </a:r>
          </a:p>
          <a:p>
            <a:pPr eaLnBrk="1" hangingPunct="1">
              <a:lnSpc>
                <a:spcPct val="150000"/>
              </a:lnSpc>
            </a:pPr>
            <a:r>
              <a:rPr kumimoji="1" sz="1800">
                <a:latin typeface="+mn-lt"/>
                <a:ea typeface="+mn-ea"/>
                <a:cs typeface="+mn-ea"/>
                <a:sym typeface="+mn-lt"/>
              </a:rPr>
              <a:t>（4）志当存高远。</a:t>
            </a:r>
          </a:p>
        </p:txBody>
      </p:sp>
      <p:sp>
        <p:nvSpPr>
          <p:cNvPr id="4" name="Rectangle 18"/>
          <p:cNvSpPr>
            <a:spLocks noChangeArrowheads="1"/>
          </p:cNvSpPr>
          <p:nvPr/>
        </p:nvSpPr>
        <p:spPr bwMode="auto">
          <a:xfrm>
            <a:off x="780098" y="874283"/>
            <a:ext cx="2021205" cy="482189"/>
          </a:xfrm>
          <a:prstGeom prst="roundRect">
            <a:avLst/>
          </a:prstGeom>
          <a:noFill/>
          <a:ln>
            <a:noFill/>
          </a:ln>
          <a:extLst>
            <a:ext uri="{909E8E84-426E-40DD-AFC4-6F175D3DCCD1}">
              <a14:hiddenFill xmlns:a14="http://schemas.microsoft.com/office/drawing/2010/main">
                <a:solidFill>
                  <a:schemeClr val="accent1">
                    <a:lumMod val="40000"/>
                    <a:lumOff val="60000"/>
                  </a:schemeClr>
                </a:solidFill>
              </a14:hiddenFill>
            </a:ext>
          </a:extLst>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eaLnBrk="1" hangingPunct="1">
              <a:lnSpc>
                <a:spcPct val="150000"/>
              </a:lnSpc>
            </a:pPr>
            <a:r>
              <a:rPr lang="zh-CN" altLang="en-US" sz="1800" b="1">
                <a:solidFill>
                  <a:srgbClr val="E04236"/>
                </a:solidFill>
                <a:latin typeface="+mn-lt"/>
                <a:ea typeface="+mn-ea"/>
                <a:cs typeface="+mn-ea"/>
                <a:sym typeface="+mn-lt"/>
              </a:rPr>
              <a:t>诸葛亮的名言警句</a:t>
            </a:r>
          </a:p>
        </p:txBody>
      </p:sp>
      <p:pic>
        <p:nvPicPr>
          <p:cNvPr id="5" name="图片 4" descr="C:\Users\admin\Desktop\课件制作所需人物插图\女2灯泡.png女2灯泡"/>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18446" y="1383745"/>
            <a:ext cx="1492568" cy="1177766"/>
          </a:xfrm>
          <a:prstGeom prst="rect">
            <a:avLst/>
          </a:prstGeom>
        </p:spPr>
      </p:pic>
      <p:sp>
        <p:nvSpPr>
          <p:cNvPr id="3" name="圆角矩形 2"/>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积累拓展</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cond evt="onBegin" delay="0">
                          <p:tn val="7"/>
                        </p:cond>
                      </p:stCondLst>
                      <p:childTnLst>
                        <p:par>
                          <p:cTn id="9" fill="hold" nodeType="afterGroup">
                            <p:stCondLst>
                              <p:cond delay="0"/>
                            </p:stCondLst>
                            <p:childTnLst>
                              <p:par>
                                <p:cTn id="10" presetID="22" presetClass="entr" presetSubtype="1" fill="hold" grpId="0" nodeType="clickEffect">
                                  <p:stCondLst>
                                    <p:cond delay="0"/>
                                  </p:stCondLst>
                                  <p:childTnLst>
                                    <p:set>
                                      <p:cBhvr>
                                        <p:cTn id="11" dur="1000" fill="hold">
                                          <p:stCondLst>
                                            <p:cond delay="0"/>
                                          </p:stCondLst>
                                        </p:cTn>
                                        <p:tgtEl>
                                          <p:spTgt spid="2"/>
                                        </p:tgtEl>
                                        <p:attrNameLst>
                                          <p:attrName>style.visibility</p:attrName>
                                        </p:attrNameLst>
                                      </p:cBhvr>
                                      <p:to>
                                        <p:strVal val="visible"/>
                                      </p:to>
                                    </p:set>
                                    <p:animEffect transition="in" filter="wipe(up)">
                                      <p:cBhvr>
                                        <p:cTn id="12" dur="1000"/>
                                        <p:tgtEl>
                                          <p:spTgt spid="2"/>
                                        </p:tgtEl>
                                      </p:cBhvr>
                                    </p:animEffect>
                                  </p:childTnLst>
                                </p:cTn>
                              </p:par>
                            </p:childTnLst>
                          </p:cTn>
                        </p:par>
                        <p:par>
                          <p:cTn id="13" fill="hold" nodeType="afterGroup">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349" y="1914058"/>
            <a:ext cx="7987229" cy="1647695"/>
          </a:xfrm>
          <a:prstGeom prst="rect">
            <a:avLst/>
          </a:prstGeom>
        </p:spPr>
        <p:txBody>
          <a:bodyPr wrap="square" lIns="68580" tIns="34290" rIns="68580" bIns="34290">
            <a:spAutoFit/>
          </a:bodyPr>
          <a:lstStyle/>
          <a:p>
            <a:pPr>
              <a:lnSpc>
                <a:spcPct val="200000"/>
              </a:lnSpc>
            </a:pPr>
            <a:r>
              <a:rPr lang="zh-CN" altLang="en-US" sz="1800">
                <a:solidFill>
                  <a:srgbClr val="E04236"/>
                </a:solidFill>
                <a:cs typeface="+mn-ea"/>
                <a:sym typeface="+mn-lt"/>
              </a:rPr>
              <a:t>①我们对人一定要诚心诚意；</a:t>
            </a:r>
          </a:p>
          <a:p>
            <a:pPr>
              <a:lnSpc>
                <a:spcPct val="200000"/>
              </a:lnSpc>
            </a:pPr>
            <a:r>
              <a:rPr lang="zh-CN" altLang="en-US" sz="1800">
                <a:solidFill>
                  <a:srgbClr val="E04236"/>
                </a:solidFill>
                <a:cs typeface="+mn-ea"/>
                <a:sym typeface="+mn-lt"/>
              </a:rPr>
              <a:t>②当今社会也要形成尊重人才，爱惜人才的风气；</a:t>
            </a:r>
          </a:p>
          <a:p>
            <a:pPr>
              <a:lnSpc>
                <a:spcPct val="200000"/>
              </a:lnSpc>
            </a:pPr>
            <a:r>
              <a:rPr lang="zh-CN" altLang="en-US" sz="1800">
                <a:solidFill>
                  <a:srgbClr val="E04236"/>
                </a:solidFill>
                <a:cs typeface="+mn-ea"/>
                <a:sym typeface="+mn-lt"/>
              </a:rPr>
              <a:t>③要学习诸葛亮，刻苦攻读，关心天下事，立志成才。</a:t>
            </a:r>
          </a:p>
        </p:txBody>
      </p:sp>
      <p:sp>
        <p:nvSpPr>
          <p:cNvPr id="3" name="矩形 2"/>
          <p:cNvSpPr/>
          <p:nvPr/>
        </p:nvSpPr>
        <p:spPr>
          <a:xfrm>
            <a:off x="381349" y="657658"/>
            <a:ext cx="7987229" cy="496867"/>
          </a:xfrm>
          <a:prstGeom prst="rect">
            <a:avLst/>
          </a:prstGeom>
        </p:spPr>
        <p:txBody>
          <a:bodyPr wrap="square" lIns="68580" tIns="34290" rIns="68580" bIns="34290">
            <a:spAutoFit/>
          </a:bodyPr>
          <a:lstStyle/>
          <a:p>
            <a:pPr>
              <a:lnSpc>
                <a:spcPct val="150000"/>
              </a:lnSpc>
            </a:pPr>
            <a:r>
              <a:rPr lang="en-US" altLang="zh-CN" sz="2100" kern="100">
                <a:cs typeface="+mn-ea"/>
                <a:sym typeface="+mn-lt"/>
              </a:rPr>
              <a:t>1</a:t>
            </a:r>
            <a:r>
              <a:rPr lang="zh-CN" altLang="zh-CN" sz="2100" kern="100">
                <a:cs typeface="+mn-ea"/>
                <a:sym typeface="+mn-lt"/>
              </a:rPr>
              <a:t>．</a:t>
            </a:r>
            <a:r>
              <a:rPr sz="2100" kern="100">
                <a:cs typeface="+mn-ea"/>
                <a:sym typeface="+mn-lt"/>
              </a:rPr>
              <a:t>学了《三顾茅庐》后，你有什么收获和启发呢？</a:t>
            </a:r>
          </a:p>
        </p:txBody>
      </p:sp>
      <p:pic>
        <p:nvPicPr>
          <p:cNvPr id="6" name="图片 5" descr="D:\初中语文增值服务资料\初中课件\ppt图片素材\QQ图片20190525124029.pngQQ图片2019052512402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65583" y="1850708"/>
            <a:ext cx="1524000" cy="1281589"/>
          </a:xfrm>
          <a:prstGeom prst="rect">
            <a:avLst/>
          </a:prstGeom>
        </p:spPr>
      </p:pic>
      <p:sp>
        <p:nvSpPr>
          <p:cNvPr id="7" name="圆角矩形 6"/>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505" y="657703"/>
            <a:ext cx="7896482" cy="3115628"/>
          </a:xfrm>
          <a:prstGeom prst="rect">
            <a:avLst/>
          </a:prstGeom>
        </p:spPr>
        <p:txBody>
          <a:bodyPr wrap="square" lIns="68580" tIns="34290" rIns="68580" bIns="34290">
            <a:spAutoFit/>
          </a:bodyPr>
          <a:lstStyle/>
          <a:p>
            <a:pPr>
              <a:lnSpc>
                <a:spcPct val="150000"/>
              </a:lnSpc>
            </a:pPr>
            <a:r>
              <a:rPr lang="en-US" altLang="zh-CN" sz="2100" kern="100">
                <a:cs typeface="+mn-ea"/>
                <a:sym typeface="+mn-lt"/>
              </a:rPr>
              <a:t>2</a:t>
            </a:r>
            <a:r>
              <a:rPr lang="zh-CN" altLang="zh-CN" sz="2100" kern="100">
                <a:cs typeface="+mn-ea"/>
                <a:sym typeface="+mn-lt"/>
              </a:rPr>
              <a:t>．</a:t>
            </a:r>
            <a:r>
              <a:rPr sz="2100" kern="100">
                <a:cs typeface="+mn-ea"/>
                <a:sym typeface="+mn-lt"/>
              </a:rPr>
              <a:t>学习了《三顾茅庐》后，同学们举行了一个“读名著，知三国”的语文学习活动，请你参加。</a:t>
            </a:r>
          </a:p>
          <a:p>
            <a:pPr>
              <a:lnSpc>
                <a:spcPct val="150000"/>
              </a:lnSpc>
            </a:pPr>
            <a:r>
              <a:rPr sz="1800" kern="100">
                <a:cs typeface="+mn-ea"/>
                <a:sym typeface="+mn-lt"/>
              </a:rPr>
              <a:t>《三国演义》中有很多含有数字的故事，如三让徐州、桃园三结义、三顾茅庐等，你在阅读中积累了哪些呢？请再写出三个。</a:t>
            </a:r>
          </a:p>
          <a:p>
            <a:pPr>
              <a:lnSpc>
                <a:spcPct val="150000"/>
              </a:lnSpc>
            </a:pPr>
            <a:r>
              <a:rPr sz="1800" kern="100">
                <a:cs typeface="+mn-ea"/>
                <a:sym typeface="+mn-lt"/>
              </a:rPr>
              <a:t>关羽是《三国演义》中忠义的化身。有桃园三结义、温酒斩华雄等故事。其中我们所熟知的表现他忠、义、勇、谋、傲的五件事情分别是：千里 ________、华容道义释 ________、过五关 ________、水淹 ________、败走麦城。</a:t>
            </a:r>
          </a:p>
        </p:txBody>
      </p:sp>
      <p:sp>
        <p:nvSpPr>
          <p:cNvPr id="3" name="矩形 2"/>
          <p:cNvSpPr/>
          <p:nvPr/>
        </p:nvSpPr>
        <p:spPr>
          <a:xfrm>
            <a:off x="2511743" y="3992880"/>
            <a:ext cx="3636169" cy="435825"/>
          </a:xfrm>
          <a:prstGeom prst="rect">
            <a:avLst/>
          </a:prstGeom>
        </p:spPr>
        <p:txBody>
          <a:bodyPr wrap="square" lIns="68580" tIns="34290" rIns="68580" bIns="34290">
            <a:spAutoFit/>
          </a:bodyPr>
          <a:lstStyle/>
          <a:p>
            <a:pPr>
              <a:lnSpc>
                <a:spcPct val="150000"/>
              </a:lnSpc>
            </a:pPr>
            <a:r>
              <a:rPr lang="zh-CN" altLang="en-US" sz="1800">
                <a:solidFill>
                  <a:srgbClr val="E04236"/>
                </a:solidFill>
                <a:cs typeface="+mn-ea"/>
                <a:sym typeface="+mn-lt"/>
              </a:rPr>
              <a:t>走单骑；曹操；斩六将；七军  </a:t>
            </a:r>
          </a:p>
        </p:txBody>
      </p:sp>
      <p:sp>
        <p:nvSpPr>
          <p:cNvPr id="7" name="圆角矩形 6"/>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课后作业</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1551" y="657681"/>
            <a:ext cx="7749132" cy="1868805"/>
          </a:xfrm>
          <a:prstGeom prst="rect">
            <a:avLst/>
          </a:prstGeom>
        </p:spPr>
        <p:txBody>
          <a:bodyPr wrap="square" lIns="68580" tIns="34290" rIns="68580" bIns="34290">
            <a:spAutoFit/>
          </a:bodyPr>
          <a:lstStyle/>
          <a:p>
            <a:pPr>
              <a:lnSpc>
                <a:spcPct val="150000"/>
              </a:lnSpc>
            </a:pPr>
            <a:r>
              <a:rPr lang="en-US" sz="2100" kern="100">
                <a:cs typeface="+mn-ea"/>
                <a:sym typeface="+mn-lt"/>
              </a:rPr>
              <a:t>3</a:t>
            </a:r>
            <a:r>
              <a:rPr lang="zh-CN" altLang="zh-CN" sz="2100" kern="100">
                <a:cs typeface="+mn-ea"/>
                <a:sym typeface="+mn-lt"/>
              </a:rPr>
              <a:t>．</a:t>
            </a:r>
            <a:r>
              <a:rPr sz="2100" kern="100">
                <a:cs typeface="+mn-ea"/>
                <a:sym typeface="+mn-lt"/>
              </a:rPr>
              <a:t>依据《三顾茅庐》课文内容，运用对偶知识，写出下面一副对联的下句。</a:t>
            </a:r>
          </a:p>
          <a:p>
            <a:pPr>
              <a:lnSpc>
                <a:spcPct val="150000"/>
              </a:lnSpc>
            </a:pPr>
            <a:r>
              <a:rPr sz="1800" kern="100">
                <a:cs typeface="+mn-ea"/>
                <a:sym typeface="+mn-lt"/>
              </a:rPr>
              <a:t>上联：司马徽再荐名士</a:t>
            </a:r>
          </a:p>
          <a:p>
            <a:pPr>
              <a:lnSpc>
                <a:spcPct val="150000"/>
              </a:lnSpc>
            </a:pPr>
            <a:r>
              <a:rPr sz="1800" kern="100">
                <a:cs typeface="+mn-ea"/>
                <a:sym typeface="+mn-lt"/>
              </a:rPr>
              <a:t>下联：_____________________。</a:t>
            </a:r>
          </a:p>
        </p:txBody>
      </p:sp>
      <p:sp>
        <p:nvSpPr>
          <p:cNvPr id="3" name="矩形 2"/>
          <p:cNvSpPr/>
          <p:nvPr/>
        </p:nvSpPr>
        <p:spPr>
          <a:xfrm>
            <a:off x="3232785" y="3219450"/>
            <a:ext cx="2045970" cy="435825"/>
          </a:xfrm>
          <a:prstGeom prst="rect">
            <a:avLst/>
          </a:prstGeom>
        </p:spPr>
        <p:txBody>
          <a:bodyPr wrap="square" lIns="68580" tIns="34290" rIns="68580" bIns="34290">
            <a:spAutoFit/>
          </a:bodyPr>
          <a:lstStyle/>
          <a:p>
            <a:pPr>
              <a:lnSpc>
                <a:spcPct val="150000"/>
              </a:lnSpc>
            </a:pPr>
            <a:r>
              <a:rPr lang="zh-CN" altLang="en-US" sz="1800">
                <a:solidFill>
                  <a:srgbClr val="E04236"/>
                </a:solidFill>
                <a:cs typeface="+mn-ea"/>
                <a:sym typeface="+mn-lt"/>
              </a:rPr>
              <a:t>刘玄德三顾茅庐  </a:t>
            </a:r>
          </a:p>
        </p:txBody>
      </p:sp>
      <p:pic>
        <p:nvPicPr>
          <p:cNvPr id="6" name="图片 5" descr="C:\Users\admin\Desktop\课件制作所需人物插图\女2喇叭反.png女2喇叭反"/>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96703" y="1852613"/>
            <a:ext cx="1379696" cy="1438275"/>
          </a:xfrm>
          <a:prstGeom prst="rect">
            <a:avLst/>
          </a:prstGeom>
        </p:spPr>
      </p:pic>
      <p:sp>
        <p:nvSpPr>
          <p:cNvPr id="7" name="圆角矩形 6"/>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课后作业</a:t>
            </a:r>
          </a:p>
        </p:txBody>
      </p:sp>
      <p:pic>
        <p:nvPicPr>
          <p:cNvPr id="8" name="New picture" hidden="1"/>
          <p:cNvPicPr/>
          <p:nvPr/>
        </p:nvPicPr>
        <p:blipFill>
          <a:blip r:embed="rId3"/>
          <a:stretch>
            <a:fillRect/>
          </a:stretch>
        </p:blipFill>
        <p:spPr>
          <a:xfrm>
            <a:off x="9010650" y="9363075"/>
            <a:ext cx="352425" cy="285750"/>
          </a:xfrm>
          <a:prstGeom prst="cube">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nodeType="afterGroup">
                            <p:stCondLst>
                              <p:cond delay="50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31502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72967" y="1139666"/>
            <a:ext cx="7397591" cy="2653665"/>
          </a:xfrm>
          <a:prstGeom prst="rect">
            <a:avLst/>
          </a:prstGeom>
        </p:spPr>
        <p:txBody>
          <a:bodyPr wrap="square" lIns="68580" tIns="34290" rIns="68580" bIns="34290">
            <a:spAutoFit/>
          </a:bodyPr>
          <a:lstStyle/>
          <a:p>
            <a:pPr>
              <a:lnSpc>
                <a:spcPct val="200000"/>
              </a:lnSpc>
            </a:pPr>
            <a:r>
              <a:rPr lang="en-US" sz="2100" dirty="0">
                <a:cs typeface="+mn-ea"/>
                <a:sym typeface="+mn-lt"/>
              </a:rPr>
              <a:t>1.</a:t>
            </a:r>
            <a:r>
              <a:rPr sz="2100" dirty="0">
                <a:cs typeface="+mn-ea"/>
                <a:sym typeface="+mn-lt"/>
              </a:rPr>
              <a:t>学习本文刻画人物的方法。</a:t>
            </a:r>
            <a:r>
              <a:rPr lang="zh-CN" altLang="en-US" sz="2100" dirty="0">
                <a:cs typeface="+mn-ea"/>
                <a:sym typeface="+mn-lt"/>
              </a:rPr>
              <a:t>（</a:t>
            </a:r>
            <a:r>
              <a:rPr lang="zh-CN" altLang="en-US" sz="2100" dirty="0">
                <a:solidFill>
                  <a:srgbClr val="FF0000"/>
                </a:solidFill>
                <a:cs typeface="+mn-ea"/>
                <a:sym typeface="+mn-lt"/>
              </a:rPr>
              <a:t>重难点</a:t>
            </a:r>
            <a:r>
              <a:rPr lang="zh-CN" altLang="en-US" sz="2100" dirty="0">
                <a:cs typeface="+mn-ea"/>
                <a:sym typeface="+mn-lt"/>
              </a:rPr>
              <a:t>）</a:t>
            </a:r>
          </a:p>
          <a:p>
            <a:pPr>
              <a:lnSpc>
                <a:spcPct val="200000"/>
              </a:lnSpc>
            </a:pPr>
            <a:r>
              <a:rPr lang="en-US" sz="2100" dirty="0">
                <a:cs typeface="+mn-ea"/>
                <a:sym typeface="+mn-lt"/>
              </a:rPr>
              <a:t>2.</a:t>
            </a:r>
            <a:r>
              <a:rPr sz="2100" dirty="0">
                <a:cs typeface="+mn-ea"/>
                <a:sym typeface="+mn-lt"/>
              </a:rPr>
              <a:t>通过古典小说的学习，感受传统文化的魅力。</a:t>
            </a:r>
          </a:p>
          <a:p>
            <a:pPr>
              <a:lnSpc>
                <a:spcPct val="200000"/>
              </a:lnSpc>
            </a:pPr>
            <a:r>
              <a:rPr lang="en-US" sz="2100" dirty="0">
                <a:cs typeface="+mn-ea"/>
                <a:sym typeface="+mn-lt"/>
              </a:rPr>
              <a:t>3.</a:t>
            </a:r>
            <a:r>
              <a:rPr sz="2100" dirty="0">
                <a:cs typeface="+mn-ea"/>
                <a:sym typeface="+mn-lt"/>
              </a:rPr>
              <a:t>感受刘备、诸葛亮二人的胸怀与才识，学习刘备诚心诚意、礼贤下士的品质</a:t>
            </a:r>
            <a:r>
              <a:rPr lang="zh-CN" altLang="en-US" sz="2100" dirty="0">
                <a:cs typeface="+mn-ea"/>
                <a:sym typeface="+mn-lt"/>
              </a:rPr>
              <a:t>，树立以天下为己任的志向，增强社会责任感。</a:t>
            </a:r>
          </a:p>
        </p:txBody>
      </p:sp>
      <p:sp>
        <p:nvSpPr>
          <p:cNvPr id="2" name="圆角矩形 1"/>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dirty="0">
                <a:solidFill>
                  <a:schemeClr val="tx1"/>
                </a:solidFill>
                <a:cs typeface="+mn-ea"/>
                <a:sym typeface="+mn-lt"/>
              </a:rPr>
              <a:t>学习目标</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50119" y="1244918"/>
            <a:ext cx="7243286" cy="1910716"/>
          </a:xfrm>
          <a:prstGeom prst="rect">
            <a:avLst/>
          </a:prstGeom>
        </p:spPr>
        <p:txBody>
          <a:bodyPr wrap="square" lIns="68580" tIns="34290" rIns="68580" bIns="34290">
            <a:spAutoFit/>
          </a:bodyPr>
          <a:lstStyle/>
          <a:p>
            <a:pPr>
              <a:lnSpc>
                <a:spcPct val="200000"/>
              </a:lnSpc>
            </a:pPr>
            <a:r>
              <a:rPr lang="zh-CN" altLang="zh-CN" sz="2100" kern="100" dirty="0">
                <a:cs typeface="+mn-ea"/>
                <a:sym typeface="+mn-lt"/>
              </a:rPr>
              <a:t>同学们，上一节课我们学习了《三顾茅庐》这篇课文，</a:t>
            </a:r>
            <a:r>
              <a:rPr lang="zh-CN" altLang="zh-CN" sz="2100" dirty="0">
                <a:cs typeface="+mn-ea"/>
                <a:sym typeface="+mn-lt"/>
              </a:rPr>
              <a:t>了解作者及其作品</a:t>
            </a:r>
            <a:r>
              <a:rPr lang="zh-CN" altLang="zh-CN" sz="2100" kern="100" dirty="0">
                <a:cs typeface="+mn-ea"/>
                <a:sym typeface="+mn-lt"/>
              </a:rPr>
              <a:t>，梳理了文章结构。今天这节课，我们继续学习这篇课文</a:t>
            </a:r>
            <a:r>
              <a:rPr sz="2100" dirty="0" err="1">
                <a:cs typeface="+mn-ea"/>
                <a:sym typeface="+mn-lt"/>
              </a:rPr>
              <a:t>刻画人物的方法</a:t>
            </a:r>
            <a:r>
              <a:rPr lang="zh-CN" altLang="zh-CN" sz="2100" kern="100" dirty="0">
                <a:cs typeface="+mn-ea"/>
                <a:sym typeface="+mn-lt"/>
              </a:rPr>
              <a:t>，总结文章给我们带来的启示。</a:t>
            </a:r>
            <a:endParaRPr lang="zh-CN" altLang="zh-CN" sz="1500" kern="100" dirty="0">
              <a:cs typeface="+mn-ea"/>
              <a:sym typeface="+mn-lt"/>
            </a:endParaRPr>
          </a:p>
        </p:txBody>
      </p:sp>
      <p:sp>
        <p:nvSpPr>
          <p:cNvPr id="3" name="圆角矩形 2"/>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学情回顾</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036796" y="1429703"/>
            <a:ext cx="7070408" cy="2284571"/>
          </a:xfrm>
          <a:prstGeom prst="rect">
            <a:avLst/>
          </a:prstGeom>
        </p:spPr>
        <p:txBody>
          <a:bodyPr wrap="square" lIns="68580" tIns="34290" rIns="68580" bIns="34290">
            <a:spAutoFit/>
          </a:bodyPr>
          <a:lstStyle/>
          <a:p>
            <a:pPr>
              <a:lnSpc>
                <a:spcPct val="200000"/>
              </a:lnSpc>
            </a:pPr>
            <a:r>
              <a:rPr altLang="zh-CN" sz="1800" kern="100">
                <a:cs typeface="+mn-ea"/>
                <a:sym typeface="+mn-lt"/>
              </a:rPr>
              <a:t>《三顾茅庐》选自</a:t>
            </a:r>
            <a:r>
              <a:rPr altLang="zh-CN" sz="1800" u="sng" kern="100">
                <a:cs typeface="+mn-ea"/>
                <a:sym typeface="+mn-lt"/>
              </a:rPr>
              <a:t>                       </a:t>
            </a:r>
            <a:r>
              <a:rPr altLang="zh-CN" sz="1800" kern="100">
                <a:cs typeface="+mn-ea"/>
                <a:sym typeface="+mn-lt"/>
              </a:rPr>
              <a:t>，作者</a:t>
            </a:r>
            <a:r>
              <a:rPr altLang="zh-CN" sz="1800" u="sng" kern="100">
                <a:cs typeface="+mn-ea"/>
                <a:sym typeface="+mn-lt"/>
              </a:rPr>
              <a:t>             </a:t>
            </a:r>
            <a:r>
              <a:rPr altLang="zh-CN" sz="1800" kern="100">
                <a:cs typeface="+mn-ea"/>
                <a:sym typeface="+mn-lt"/>
              </a:rPr>
              <a:t>，名本，号湖海散人，</a:t>
            </a:r>
            <a:r>
              <a:rPr altLang="zh-CN" sz="1800" u="sng" kern="100">
                <a:cs typeface="+mn-ea"/>
                <a:sym typeface="+mn-lt"/>
              </a:rPr>
              <a:t>                  </a:t>
            </a:r>
            <a:r>
              <a:rPr altLang="zh-CN" sz="1800" kern="100">
                <a:cs typeface="+mn-ea"/>
                <a:sym typeface="+mn-lt"/>
              </a:rPr>
              <a:t>人，该小说以</a:t>
            </a:r>
            <a:r>
              <a:rPr altLang="zh-CN" sz="1800" u="sng" kern="100">
                <a:cs typeface="+mn-ea"/>
                <a:sym typeface="+mn-lt"/>
              </a:rPr>
              <a:t>                     </a:t>
            </a:r>
            <a:r>
              <a:rPr altLang="zh-CN" sz="1800" kern="100">
                <a:cs typeface="+mn-ea"/>
                <a:sym typeface="+mn-lt"/>
              </a:rPr>
              <a:t>为主线来展开情节，为古典小说的人物画廊贡献了众多鲜明的形象，它在人物塑造上的成就，标志着中国古典小说人物塑造的新发展。</a:t>
            </a:r>
          </a:p>
        </p:txBody>
      </p:sp>
      <p:sp>
        <p:nvSpPr>
          <p:cNvPr id="4" name="文本框 3"/>
          <p:cNvSpPr txBox="1"/>
          <p:nvPr/>
        </p:nvSpPr>
        <p:spPr>
          <a:xfrm>
            <a:off x="3008472" y="1369695"/>
            <a:ext cx="1632109" cy="539700"/>
          </a:xfrm>
          <a:prstGeom prst="rect">
            <a:avLst/>
          </a:prstGeom>
          <a:noFill/>
        </p:spPr>
        <p:txBody>
          <a:bodyPr wrap="square" lIns="68580" tIns="34290" rIns="68580" bIns="34290" rtlCol="0">
            <a:spAutoFit/>
          </a:bodyPr>
          <a:lstStyle/>
          <a:p>
            <a:pPr>
              <a:lnSpc>
                <a:spcPct val="200000"/>
              </a:lnSpc>
            </a:pPr>
            <a:r>
              <a:rPr lang="zh-CN" altLang="en-US" sz="1800">
                <a:solidFill>
                  <a:srgbClr val="E04236"/>
                </a:solidFill>
                <a:cs typeface="+mn-ea"/>
                <a:sym typeface="+mn-lt"/>
              </a:rPr>
              <a:t>《三国演义》</a:t>
            </a:r>
          </a:p>
        </p:txBody>
      </p:sp>
      <p:sp>
        <p:nvSpPr>
          <p:cNvPr id="6" name="文本框 5"/>
          <p:cNvSpPr txBox="1"/>
          <p:nvPr/>
        </p:nvSpPr>
        <p:spPr>
          <a:xfrm>
            <a:off x="5254466" y="1369695"/>
            <a:ext cx="1009650" cy="539700"/>
          </a:xfrm>
          <a:prstGeom prst="rect">
            <a:avLst/>
          </a:prstGeom>
          <a:noFill/>
        </p:spPr>
        <p:txBody>
          <a:bodyPr wrap="square" lIns="68580" tIns="34290" rIns="68580" bIns="34290" rtlCol="0">
            <a:spAutoFit/>
          </a:bodyPr>
          <a:lstStyle/>
          <a:p>
            <a:pPr>
              <a:lnSpc>
                <a:spcPct val="200000"/>
              </a:lnSpc>
            </a:pPr>
            <a:r>
              <a:rPr lang="zh-CN" altLang="en-US" sz="1800">
                <a:solidFill>
                  <a:srgbClr val="E04236"/>
                </a:solidFill>
                <a:cs typeface="+mn-ea"/>
                <a:sym typeface="+mn-lt"/>
              </a:rPr>
              <a:t>罗贯中</a:t>
            </a:r>
          </a:p>
        </p:txBody>
      </p:sp>
      <p:sp>
        <p:nvSpPr>
          <p:cNvPr id="7" name="文本框 6"/>
          <p:cNvSpPr txBox="1"/>
          <p:nvPr/>
        </p:nvSpPr>
        <p:spPr>
          <a:xfrm>
            <a:off x="1661160" y="1935480"/>
            <a:ext cx="1221105" cy="539700"/>
          </a:xfrm>
          <a:prstGeom prst="rect">
            <a:avLst/>
          </a:prstGeom>
          <a:noFill/>
        </p:spPr>
        <p:txBody>
          <a:bodyPr wrap="square" lIns="68580" tIns="34290" rIns="68580" bIns="34290" rtlCol="0">
            <a:spAutoFit/>
          </a:bodyPr>
          <a:lstStyle/>
          <a:p>
            <a:pPr>
              <a:lnSpc>
                <a:spcPct val="200000"/>
              </a:lnSpc>
            </a:pPr>
            <a:r>
              <a:rPr lang="zh-CN" altLang="en-US" sz="1800">
                <a:solidFill>
                  <a:srgbClr val="E04236"/>
                </a:solidFill>
                <a:cs typeface="+mn-ea"/>
                <a:sym typeface="+mn-lt"/>
              </a:rPr>
              <a:t>元末明初</a:t>
            </a:r>
          </a:p>
        </p:txBody>
      </p:sp>
      <p:sp>
        <p:nvSpPr>
          <p:cNvPr id="8" name="文本框 7"/>
          <p:cNvSpPr txBox="1"/>
          <p:nvPr/>
        </p:nvSpPr>
        <p:spPr>
          <a:xfrm>
            <a:off x="4063365" y="1935480"/>
            <a:ext cx="1683544" cy="539700"/>
          </a:xfrm>
          <a:prstGeom prst="rect">
            <a:avLst/>
          </a:prstGeom>
          <a:noFill/>
        </p:spPr>
        <p:txBody>
          <a:bodyPr wrap="square" lIns="68580" tIns="34290" rIns="68580" bIns="34290" rtlCol="0">
            <a:spAutoFit/>
          </a:bodyPr>
          <a:lstStyle/>
          <a:p>
            <a:pPr>
              <a:lnSpc>
                <a:spcPct val="200000"/>
              </a:lnSpc>
            </a:pPr>
            <a:r>
              <a:rPr lang="zh-CN" altLang="en-US" sz="1800">
                <a:solidFill>
                  <a:srgbClr val="E04236"/>
                </a:solidFill>
                <a:cs typeface="+mn-ea"/>
                <a:sym typeface="+mn-lt"/>
              </a:rPr>
              <a:t>三国矛盾斗争</a:t>
            </a:r>
          </a:p>
        </p:txBody>
      </p:sp>
      <p:sp>
        <p:nvSpPr>
          <p:cNvPr id="2" name="圆角矩形 1"/>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学习目标</a:t>
            </a:r>
          </a:p>
        </p:txBody>
      </p:sp>
      <p:sp>
        <p:nvSpPr>
          <p:cNvPr id="3" name="矩形 2"/>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5" name="文本框 4"/>
          <p:cNvSpPr txBox="1"/>
          <p:nvPr/>
        </p:nvSpPr>
        <p:spPr>
          <a:xfrm>
            <a:off x="664654" y="625874"/>
            <a:ext cx="1203960" cy="391478"/>
          </a:xfrm>
          <a:prstGeom prst="rect">
            <a:avLst/>
          </a:prstGeom>
          <a:noFill/>
        </p:spPr>
        <p:txBody>
          <a:bodyPr wrap="none" lIns="68580" tIns="34290" rIns="68580" bIns="34290" rtlCol="0">
            <a:spAutoFit/>
          </a:bodyPr>
          <a:lstStyle/>
          <a:p>
            <a:r>
              <a:rPr lang="zh-CN" altLang="en-US" sz="2100" b="1">
                <a:cs typeface="+mn-ea"/>
                <a:sym typeface="+mn-lt"/>
              </a:rPr>
              <a:t>回顾练习</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after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nodeType="clickPar">
                      <p:stCondLst>
                        <p:cond delay="indefinite"/>
                      </p:stCondLst>
                      <p:childTnLst>
                        <p:par>
                          <p:cTn id="14" fill="hold" nodeType="after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nodeType="clickPar">
                      <p:stCondLst>
                        <p:cond delay="indefinite"/>
                      </p:stCondLst>
                      <p:childTnLst>
                        <p:par>
                          <p:cTn id="19" fill="hold" nodeType="after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919163" y="1289096"/>
            <a:ext cx="6940391"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just" eaLnBrk="1" hangingPunct="1">
              <a:lnSpc>
                <a:spcPct val="150000"/>
              </a:lnSpc>
            </a:pPr>
            <a:r>
              <a:rPr lang="zh-CN" altLang="en-US" sz="1800">
                <a:latin typeface="+mn-lt"/>
                <a:ea typeface="+mn-ea"/>
                <a:cs typeface="+mn-ea"/>
                <a:sym typeface="+mn-lt"/>
              </a:rPr>
              <a:t>文中哪些事件或语句体现出刘备的礼贤下士、求贤若渴？</a:t>
            </a:r>
          </a:p>
        </p:txBody>
      </p:sp>
      <p:sp>
        <p:nvSpPr>
          <p:cNvPr id="3" name="圆角矩形 2"/>
          <p:cNvSpPr/>
          <p:nvPr/>
        </p:nvSpPr>
        <p:spPr>
          <a:xfrm>
            <a:off x="919163" y="1950720"/>
            <a:ext cx="7250906" cy="2375118"/>
          </a:xfrm>
          <a:prstGeom prst="roundRect">
            <a:avLst/>
          </a:prstGeom>
          <a:solidFill>
            <a:srgbClr val="BDD7EE"/>
          </a:solidFill>
        </p:spPr>
        <p:txBody>
          <a:bodyPr wrap="square" lIns="68580" tIns="34290" rIns="68580" bIns="34290">
            <a:spAutoFit/>
          </a:bodyPr>
          <a:lstStyle/>
          <a:p>
            <a:pPr>
              <a:lnSpc>
                <a:spcPct val="150000"/>
              </a:lnSpc>
            </a:pPr>
            <a:r>
              <a:rPr lang="en-US" altLang="zh-CN" sz="1800">
                <a:cs typeface="+mn-ea"/>
                <a:sym typeface="+mn-lt"/>
              </a:rPr>
              <a:t>(1)</a:t>
            </a:r>
            <a:r>
              <a:rPr lang="zh-CN" altLang="en-US" sz="1800">
                <a:cs typeface="+mn-ea"/>
                <a:sym typeface="+mn-lt"/>
              </a:rPr>
              <a:t>三顾茅庐。</a:t>
            </a:r>
          </a:p>
          <a:p>
            <a:pPr>
              <a:lnSpc>
                <a:spcPct val="150000"/>
              </a:lnSpc>
            </a:pPr>
            <a:r>
              <a:rPr lang="en-US" altLang="zh-CN" sz="1800">
                <a:cs typeface="+mn-ea"/>
                <a:sym typeface="+mn-lt"/>
              </a:rPr>
              <a:t>(2)</a:t>
            </a:r>
            <a:r>
              <a:rPr lang="zh-CN" altLang="en-US" sz="1800">
                <a:cs typeface="+mn-ea"/>
                <a:sym typeface="+mn-lt"/>
              </a:rPr>
              <a:t>斥责张飞。</a:t>
            </a:r>
          </a:p>
          <a:p>
            <a:pPr>
              <a:lnSpc>
                <a:spcPct val="150000"/>
              </a:lnSpc>
            </a:pPr>
            <a:r>
              <a:rPr lang="en-US" altLang="zh-CN" sz="1800">
                <a:cs typeface="+mn-ea"/>
                <a:sym typeface="+mn-lt"/>
              </a:rPr>
              <a:t>(3)“</a:t>
            </a:r>
            <a:r>
              <a:rPr lang="zh-CN" altLang="en-US" sz="1800">
                <a:cs typeface="+mn-ea"/>
                <a:sym typeface="+mn-lt"/>
              </a:rPr>
              <a:t>下马步行、徐步而入、拱立阶下、半晌、且勿惊动、又立了一个时辰、又半晌、下拜”等。</a:t>
            </a:r>
          </a:p>
          <a:p>
            <a:pPr>
              <a:lnSpc>
                <a:spcPct val="150000"/>
              </a:lnSpc>
            </a:pPr>
            <a:r>
              <a:rPr lang="en-US" altLang="zh-CN" sz="1800">
                <a:cs typeface="+mn-ea"/>
                <a:sym typeface="+mn-lt"/>
              </a:rPr>
              <a:t>(4)</a:t>
            </a:r>
            <a:r>
              <a:rPr lang="zh-CN" altLang="en-US" sz="1800">
                <a:cs typeface="+mn-ea"/>
                <a:sym typeface="+mn-lt"/>
              </a:rPr>
              <a:t>泣请孔明，“泪沾袍袖，衣襟尽湿”。</a:t>
            </a:r>
          </a:p>
        </p:txBody>
      </p:sp>
      <p:sp>
        <p:nvSpPr>
          <p:cNvPr id="4" name="矩形 3"/>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5" name="文本框 4"/>
          <p:cNvSpPr txBox="1"/>
          <p:nvPr/>
        </p:nvSpPr>
        <p:spPr>
          <a:xfrm>
            <a:off x="664654" y="625874"/>
            <a:ext cx="1215718" cy="392415"/>
          </a:xfrm>
          <a:prstGeom prst="rect">
            <a:avLst/>
          </a:prstGeom>
          <a:noFill/>
        </p:spPr>
        <p:txBody>
          <a:bodyPr wrap="none" lIns="68580" tIns="34290" rIns="68580" bIns="34290" rtlCol="0">
            <a:spAutoFit/>
          </a:bodyPr>
          <a:lstStyle/>
          <a:p>
            <a:r>
              <a:rPr lang="zh-CN" altLang="en-US" sz="2100" b="1">
                <a:cs typeface="+mn-ea"/>
                <a:sym typeface="+mn-lt"/>
              </a:rPr>
              <a:t>分析讨论</a:t>
            </a:r>
          </a:p>
        </p:txBody>
      </p:sp>
      <p:sp>
        <p:nvSpPr>
          <p:cNvPr id="9" name="圆角矩形 8"/>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08959" y="1186815"/>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246472" y="958103"/>
            <a:ext cx="4651534"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just" eaLnBrk="1" hangingPunct="1">
              <a:lnSpc>
                <a:spcPct val="150000"/>
              </a:lnSpc>
            </a:pPr>
            <a:r>
              <a:rPr lang="zh-CN" altLang="en-US" sz="1800">
                <a:latin typeface="+mn-lt"/>
                <a:ea typeface="+mn-ea"/>
                <a:cs typeface="+mn-ea"/>
                <a:sym typeface="+mn-lt"/>
              </a:rPr>
              <a:t>请结合课文分析刘备有怎样的性格特征?</a:t>
            </a:r>
          </a:p>
        </p:txBody>
      </p:sp>
      <p:sp>
        <p:nvSpPr>
          <p:cNvPr id="3" name="圆角矩形 2"/>
          <p:cNvSpPr/>
          <p:nvPr/>
        </p:nvSpPr>
        <p:spPr>
          <a:xfrm>
            <a:off x="923925" y="1563053"/>
            <a:ext cx="7267575" cy="3298838"/>
          </a:xfrm>
          <a:prstGeom prst="roundRect">
            <a:avLst/>
          </a:prstGeom>
          <a:solidFill>
            <a:srgbClr val="BDD7EE"/>
          </a:solidFill>
        </p:spPr>
        <p:txBody>
          <a:bodyPr wrap="square" lIns="68580" tIns="34290" rIns="68580" bIns="34290">
            <a:spAutoFit/>
          </a:bodyPr>
          <a:lstStyle/>
          <a:p>
            <a:pPr>
              <a:lnSpc>
                <a:spcPct val="150000"/>
              </a:lnSpc>
            </a:pPr>
            <a:r>
              <a:rPr lang="zh-CN" altLang="en-US" sz="1800">
                <a:cs typeface="+mn-ea"/>
                <a:sym typeface="+mn-lt"/>
              </a:rPr>
              <a:t>（</a:t>
            </a:r>
            <a:r>
              <a:rPr lang="en-US" altLang="zh-CN" sz="1800">
                <a:cs typeface="+mn-ea"/>
                <a:sym typeface="+mn-lt"/>
              </a:rPr>
              <a:t>1</a:t>
            </a:r>
            <a:r>
              <a:rPr lang="zh-CN" altLang="en-US" sz="1800">
                <a:cs typeface="+mn-ea"/>
                <a:sym typeface="+mn-lt"/>
              </a:rPr>
              <a:t>）</a:t>
            </a:r>
            <a:r>
              <a:rPr lang="zh-CN" altLang="en-US" sz="1800">
                <a:solidFill>
                  <a:srgbClr val="E04236"/>
                </a:solidFill>
                <a:cs typeface="+mn-ea"/>
                <a:sym typeface="+mn-lt"/>
              </a:rPr>
              <a:t>仁心爱人：</a:t>
            </a:r>
            <a:r>
              <a:rPr lang="zh-CN" altLang="en-US" sz="1800">
                <a:cs typeface="+mn-ea"/>
                <a:sym typeface="+mn-lt"/>
              </a:rPr>
              <a:t>刘备求贤若渴，非是为了一己之私，在诸葛亮未应出山时，刘备泣曰“先生不出，如苍生何”，是为苍生计，以此可见其仁人之心。</a:t>
            </a:r>
          </a:p>
          <a:p>
            <a:pPr>
              <a:lnSpc>
                <a:spcPct val="150000"/>
              </a:lnSpc>
            </a:pPr>
            <a:r>
              <a:rPr lang="zh-CN" altLang="en-US" sz="1800">
                <a:cs typeface="+mn-ea"/>
                <a:sym typeface="+mn-lt"/>
              </a:rPr>
              <a:t>（</a:t>
            </a:r>
            <a:r>
              <a:rPr lang="en-US" altLang="zh-CN" sz="1800">
                <a:cs typeface="+mn-ea"/>
                <a:sym typeface="+mn-lt"/>
              </a:rPr>
              <a:t>2</a:t>
            </a:r>
            <a:r>
              <a:rPr lang="zh-CN" altLang="en-US" sz="1800">
                <a:cs typeface="+mn-ea"/>
                <a:sym typeface="+mn-lt"/>
              </a:rPr>
              <a:t>）</a:t>
            </a:r>
            <a:r>
              <a:rPr lang="zh-CN" altLang="en-US" sz="1800">
                <a:solidFill>
                  <a:srgbClr val="E04236"/>
                </a:solidFill>
                <a:cs typeface="+mn-ea"/>
                <a:sym typeface="+mn-lt"/>
              </a:rPr>
              <a:t>诚心求贤：</a:t>
            </a:r>
            <a:r>
              <a:rPr lang="zh-CN" altLang="en-US" sz="1800">
                <a:cs typeface="+mn-ea"/>
                <a:sym typeface="+mn-lt"/>
              </a:rPr>
              <a:t>刘备为见得诸葛亮，不顾贵胄身份，“凡三往”，可见其求贤之诚。</a:t>
            </a:r>
          </a:p>
          <a:p>
            <a:pPr>
              <a:lnSpc>
                <a:spcPct val="150000"/>
              </a:lnSpc>
            </a:pPr>
            <a:r>
              <a:rPr lang="zh-CN" altLang="en-US" sz="1800">
                <a:cs typeface="+mn-ea"/>
                <a:sym typeface="+mn-lt"/>
              </a:rPr>
              <a:t>（</a:t>
            </a:r>
            <a:r>
              <a:rPr lang="en-US" altLang="zh-CN" sz="1800">
                <a:cs typeface="+mn-ea"/>
                <a:sym typeface="+mn-lt"/>
              </a:rPr>
              <a:t>3</a:t>
            </a:r>
            <a:r>
              <a:rPr lang="zh-CN" altLang="en-US" sz="1800">
                <a:cs typeface="+mn-ea"/>
                <a:sym typeface="+mn-lt"/>
              </a:rPr>
              <a:t>）</a:t>
            </a:r>
            <a:r>
              <a:rPr lang="zh-CN" altLang="en-US" sz="1800">
                <a:solidFill>
                  <a:srgbClr val="E04236"/>
                </a:solidFill>
                <a:cs typeface="+mn-ea"/>
                <a:sym typeface="+mn-lt"/>
              </a:rPr>
              <a:t>虚心求教：</a:t>
            </a:r>
            <a:r>
              <a:rPr lang="zh-CN" altLang="en-US" sz="1800">
                <a:cs typeface="+mn-ea"/>
                <a:sym typeface="+mn-lt"/>
              </a:rPr>
              <a:t>刘备自知谋略不足，因此请见诸葛亮，言“开备愚鲁而赐教”，可见其请教虚心。</a:t>
            </a:r>
          </a:p>
        </p:txBody>
      </p:sp>
      <p:sp>
        <p:nvSpPr>
          <p:cNvPr id="5" name="矩形 4"/>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9" name="文本框 8"/>
          <p:cNvSpPr txBox="1"/>
          <p:nvPr/>
        </p:nvSpPr>
        <p:spPr>
          <a:xfrm>
            <a:off x="664654" y="625874"/>
            <a:ext cx="1215718" cy="392415"/>
          </a:xfrm>
          <a:prstGeom prst="rect">
            <a:avLst/>
          </a:prstGeom>
          <a:noFill/>
        </p:spPr>
        <p:txBody>
          <a:bodyPr wrap="none" lIns="68580" tIns="34290" rIns="68580" bIns="34290" rtlCol="0">
            <a:spAutoFit/>
          </a:bodyPr>
          <a:lstStyle/>
          <a:p>
            <a:r>
              <a:rPr lang="zh-CN" altLang="en-US" sz="2100" b="1">
                <a:cs typeface="+mn-ea"/>
                <a:sym typeface="+mn-lt"/>
              </a:rPr>
              <a:t>分析讨论</a:t>
            </a:r>
          </a:p>
        </p:txBody>
      </p:sp>
      <p:sp>
        <p:nvSpPr>
          <p:cNvPr id="10" name="圆角矩形 9"/>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28937" y="855821"/>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13924" y="1243012"/>
            <a:ext cx="7278529" cy="3145553"/>
          </a:xfrm>
          <a:prstGeom prst="roundRect">
            <a:avLst/>
          </a:prstGeom>
          <a:solidFill>
            <a:srgbClr val="BDD7EE"/>
          </a:solidFill>
        </p:spPr>
        <p:txBody>
          <a:bodyPr wrap="square" lIns="68580" tIns="34290" rIns="68580" bIns="34290">
            <a:spAutoFit/>
          </a:bodyPr>
          <a:lstStyle/>
          <a:p>
            <a:pPr>
              <a:lnSpc>
                <a:spcPct val="200000"/>
              </a:lnSpc>
            </a:pPr>
            <a:r>
              <a:rPr lang="zh-CN" altLang="en-US" sz="1800">
                <a:cs typeface="+mn-ea"/>
                <a:sym typeface="+mn-lt"/>
              </a:rPr>
              <a:t>（</a:t>
            </a:r>
            <a:r>
              <a:rPr lang="en-US" altLang="zh-CN" sz="1800">
                <a:cs typeface="+mn-ea"/>
                <a:sym typeface="+mn-lt"/>
              </a:rPr>
              <a:t>4</a:t>
            </a:r>
            <a:r>
              <a:rPr lang="zh-CN" altLang="en-US" sz="1800">
                <a:cs typeface="+mn-ea"/>
                <a:sym typeface="+mn-lt"/>
              </a:rPr>
              <a:t>）</a:t>
            </a:r>
            <a:r>
              <a:rPr lang="zh-CN" altLang="en-US" sz="1800">
                <a:solidFill>
                  <a:srgbClr val="E04236"/>
                </a:solidFill>
                <a:cs typeface="+mn-ea"/>
                <a:sym typeface="+mn-lt"/>
              </a:rPr>
              <a:t>待人宽和有耐心：</a:t>
            </a:r>
            <a:r>
              <a:rPr lang="zh-CN" altLang="en-US" sz="1800">
                <a:cs typeface="+mn-ea"/>
                <a:sym typeface="+mn-lt"/>
              </a:rPr>
              <a:t>在张飞表现出急性子时，刘备表现出的是耐心与宽厚。</a:t>
            </a:r>
          </a:p>
          <a:p>
            <a:pPr>
              <a:lnSpc>
                <a:spcPct val="200000"/>
              </a:lnSpc>
            </a:pPr>
            <a:r>
              <a:rPr lang="zh-CN" altLang="en-US" sz="1800">
                <a:cs typeface="+mn-ea"/>
                <a:sym typeface="+mn-lt"/>
              </a:rPr>
              <a:t>（</a:t>
            </a:r>
            <a:r>
              <a:rPr lang="en-US" altLang="zh-CN" sz="1800">
                <a:cs typeface="+mn-ea"/>
                <a:sym typeface="+mn-lt"/>
              </a:rPr>
              <a:t>5</a:t>
            </a:r>
            <a:r>
              <a:rPr lang="zh-CN" altLang="en-US" sz="1800">
                <a:cs typeface="+mn-ea"/>
                <a:sym typeface="+mn-lt"/>
              </a:rPr>
              <a:t>）</a:t>
            </a:r>
            <a:r>
              <a:rPr lang="zh-CN" altLang="en-US" sz="1800">
                <a:solidFill>
                  <a:srgbClr val="E04236"/>
                </a:solidFill>
                <a:cs typeface="+mn-ea"/>
                <a:sym typeface="+mn-lt"/>
              </a:rPr>
              <a:t>有远大的政治抱负：</a:t>
            </a:r>
            <a:r>
              <a:rPr lang="zh-CN" altLang="en-US" sz="1800">
                <a:cs typeface="+mn-ea"/>
                <a:sym typeface="+mn-lt"/>
              </a:rPr>
              <a:t>支配刘备这种竭诚求贤的举动的是他的政治抱负，他认为自己既然“身为汉胄”，就有责任“匡扶汉室”，“伸大义于天下”。</a:t>
            </a:r>
          </a:p>
        </p:txBody>
      </p:sp>
      <p:sp>
        <p:nvSpPr>
          <p:cNvPr id="4" name="矩形 3"/>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5" name="文本框 4"/>
          <p:cNvSpPr txBox="1"/>
          <p:nvPr/>
        </p:nvSpPr>
        <p:spPr>
          <a:xfrm>
            <a:off x="664654" y="625874"/>
            <a:ext cx="1215718" cy="392415"/>
          </a:xfrm>
          <a:prstGeom prst="rect">
            <a:avLst/>
          </a:prstGeom>
          <a:noFill/>
        </p:spPr>
        <p:txBody>
          <a:bodyPr wrap="none" lIns="68580" tIns="34290" rIns="68580" bIns="34290" rtlCol="0">
            <a:spAutoFit/>
          </a:bodyPr>
          <a:lstStyle/>
          <a:p>
            <a:r>
              <a:rPr lang="zh-CN" altLang="en-US" sz="2100" b="1">
                <a:cs typeface="+mn-ea"/>
                <a:sym typeface="+mn-lt"/>
              </a:rPr>
              <a:t>分析讨论</a:t>
            </a:r>
          </a:p>
        </p:txBody>
      </p:sp>
      <p:sp>
        <p:nvSpPr>
          <p:cNvPr id="9" name="圆角矩形 8"/>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8"/>
          <p:cNvSpPr>
            <a:spLocks noChangeArrowheads="1"/>
          </p:cNvSpPr>
          <p:nvPr/>
        </p:nvSpPr>
        <p:spPr bwMode="auto">
          <a:xfrm>
            <a:off x="2983230" y="1156223"/>
            <a:ext cx="3177540" cy="482189"/>
          </a:xfrm>
          <a:prstGeom prst="roundRect">
            <a:avLst/>
          </a:prstGeom>
          <a:noFill/>
          <a:ln w="28575">
            <a:noFill/>
            <a:prstDash val="dashDot"/>
          </a:ln>
        </p:spPr>
        <p:txBody>
          <a:bodyPr wrap="square" lIns="68580" tIns="34290" rIns="68580" bIns="34290" anchor="ctr">
            <a:spAutoFit/>
          </a:bodyPr>
          <a:lstStyle>
            <a:lvl1pPr marL="457200" indent="-457200"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indent="0" algn="just" eaLnBrk="1" hangingPunct="1">
              <a:lnSpc>
                <a:spcPct val="150000"/>
              </a:lnSpc>
            </a:pPr>
            <a:r>
              <a:rPr lang="zh-CN" altLang="en-US" sz="1800">
                <a:latin typeface="+mn-lt"/>
                <a:ea typeface="+mn-ea"/>
                <a:cs typeface="+mn-ea"/>
                <a:sym typeface="+mn-lt"/>
              </a:rPr>
              <a:t>诸葛亮是一个怎样的人?</a:t>
            </a:r>
          </a:p>
        </p:txBody>
      </p:sp>
      <p:sp>
        <p:nvSpPr>
          <p:cNvPr id="3" name="圆角矩形 2"/>
          <p:cNvSpPr/>
          <p:nvPr/>
        </p:nvSpPr>
        <p:spPr>
          <a:xfrm>
            <a:off x="919163" y="1962151"/>
            <a:ext cx="7231380" cy="2528352"/>
          </a:xfrm>
          <a:prstGeom prst="roundRect">
            <a:avLst/>
          </a:prstGeom>
          <a:solidFill>
            <a:srgbClr val="BDD7EE"/>
          </a:solidFill>
        </p:spPr>
        <p:txBody>
          <a:bodyPr wrap="square" lIns="68580" tIns="34290" rIns="68580" bIns="34290">
            <a:spAutoFit/>
          </a:bodyPr>
          <a:lstStyle/>
          <a:p>
            <a:pPr>
              <a:lnSpc>
                <a:spcPct val="200000"/>
              </a:lnSpc>
            </a:pPr>
            <a:r>
              <a:rPr lang="zh-CN" altLang="en-US" sz="1800">
                <a:cs typeface="+mn-ea"/>
                <a:sym typeface="+mn-lt"/>
              </a:rPr>
              <a:t>从诸葛亮为刘备对天下大势的精彩分析和对战略战策的精心谋划可以看出，诸葛亮儒雅脱俗，胸怀大志，高瞻远瞩，雄才大略，洞察时世，富有智慧，头脑清醒，足智多谋，见识卓越，目光长远。是一个有高瞻远瞩的战略思想的军事家和注重实际的政治家。</a:t>
            </a:r>
          </a:p>
        </p:txBody>
      </p:sp>
      <p:sp>
        <p:nvSpPr>
          <p:cNvPr id="5" name="矩形 4"/>
          <p:cNvSpPr/>
          <p:nvPr/>
        </p:nvSpPr>
        <p:spPr>
          <a:xfrm>
            <a:off x="534024" y="650487"/>
            <a:ext cx="97972" cy="324000"/>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2100">
              <a:cs typeface="+mn-ea"/>
              <a:sym typeface="+mn-lt"/>
            </a:endParaRPr>
          </a:p>
        </p:txBody>
      </p:sp>
      <p:sp>
        <p:nvSpPr>
          <p:cNvPr id="9" name="文本框 8"/>
          <p:cNvSpPr txBox="1"/>
          <p:nvPr/>
        </p:nvSpPr>
        <p:spPr>
          <a:xfrm>
            <a:off x="664654" y="625874"/>
            <a:ext cx="1215718" cy="392415"/>
          </a:xfrm>
          <a:prstGeom prst="rect">
            <a:avLst/>
          </a:prstGeom>
          <a:noFill/>
        </p:spPr>
        <p:txBody>
          <a:bodyPr wrap="none" lIns="68580" tIns="34290" rIns="68580" bIns="34290" rtlCol="0">
            <a:spAutoFit/>
          </a:bodyPr>
          <a:lstStyle/>
          <a:p>
            <a:r>
              <a:rPr lang="zh-CN" altLang="en-US" sz="2100" b="1">
                <a:cs typeface="+mn-ea"/>
                <a:sym typeface="+mn-lt"/>
              </a:rPr>
              <a:t>分析讨论</a:t>
            </a:r>
          </a:p>
        </p:txBody>
      </p:sp>
      <p:sp>
        <p:nvSpPr>
          <p:cNvPr id="10" name="圆角矩形 9"/>
          <p:cNvSpPr/>
          <p:nvPr/>
        </p:nvSpPr>
        <p:spPr>
          <a:xfrm>
            <a:off x="173934" y="196163"/>
            <a:ext cx="1098579" cy="351634"/>
          </a:xfrm>
          <a:prstGeom prst="round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a:solidFill>
                  <a:schemeClr val="tx1"/>
                </a:solidFill>
                <a:cs typeface="+mn-ea"/>
                <a:sym typeface="+mn-lt"/>
              </a:rPr>
              <a:t>精读课文</a:t>
            </a:r>
          </a:p>
        </p:txBody>
      </p:sp>
      <p:pic>
        <p:nvPicPr>
          <p:cNvPr id="11" name="图片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16429" y="1053941"/>
            <a:ext cx="620554" cy="611505"/>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nodeType="afterGroup">
                            <p:stCondLst>
                              <p:cond delay="500"/>
                            </p:stCondLst>
                            <p:childTnLst>
                              <p:par>
                                <p:cTn id="9" presetID="1"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nodeType="clickPar">
                      <p:stCondLst>
                        <p:cond delay="indefinite"/>
                        <p:cond evt="onBegin" delay="0">
                          <p:tn val="10"/>
                        </p:cond>
                      </p:stCondLst>
                      <p:childTnLst>
                        <p:par>
                          <p:cTn id="12" fill="hold" nodeType="afterGroup">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0.05.14"/>
  <p:tag name="AS_TITLE" val="Aspose.Slides for .NET 4.0 Client Profile"/>
  <p:tag name="AS_VERSION" val="20.5"/>
</p:tagLst>
</file>

<file path=ppt/tags/tag2.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18"/>
</p:tagLst>
</file>

<file path=ppt/tags/tag3.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2"/>
</p:tagLst>
</file>

<file path=ppt/tags/tag4.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2"/>
</p:tagLst>
</file>

<file path=ppt/tags/tag5.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2"/>
</p:tagLst>
</file>

<file path=ppt/tags/tag6.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2"/>
</p:tagLst>
</file>

<file path=ppt/tags/tag7.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1"/>
</p:tagLst>
</file>

<file path=ppt/tags/tag8.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20"/>
</p:tagLst>
</file>

<file path=ppt/tags/tag9.xml><?xml version="1.0" encoding="utf-8"?>
<p:tagLst xmlns:a="http://schemas.openxmlformats.org/drawingml/2006/main" xmlns:r="http://schemas.openxmlformats.org/officeDocument/2006/relationships" xmlns:p="http://schemas.openxmlformats.org/presentationml/2006/main">
  <p:tag name="MH" val="20150828150733"/>
  <p:tag name="MH_LIBRARY" val="GRAPHIC"/>
  <p:tag name="MH_ORDER" val="文本框 19"/>
</p:tagLst>
</file>

<file path=ppt/theme/theme1.xml><?xml version="1.0" encoding="utf-8"?>
<a:theme xmlns:a="http://schemas.openxmlformats.org/drawingml/2006/main" name="第一PPT模板网-WWW.1PPT.COM">
  <a:themeElements>
    <a:clrScheme name="自定义 1">
      <a:dk1>
        <a:sysClr val="windowText" lastClr="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m5inm3c">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1564</Words>
  <Application>Microsoft Office PowerPoint</Application>
  <PresentationFormat>全屏显示(16:9)</PresentationFormat>
  <Paragraphs>170</Paragraphs>
  <Slides>28</Slides>
  <Notes>1</Notes>
  <HiddenSlides>0</HiddenSlides>
  <MMClips>0</MMClips>
  <ScaleCrop>false</ScaleCrop>
  <HeadingPairs>
    <vt:vector size="6" baseType="variant">
      <vt:variant>
        <vt:lpstr>已用的字体</vt:lpstr>
      </vt:variant>
      <vt:variant>
        <vt:i4>6</vt:i4>
      </vt:variant>
      <vt:variant>
        <vt:lpstr>主题</vt:lpstr>
      </vt:variant>
      <vt:variant>
        <vt:i4>2</vt:i4>
      </vt:variant>
      <vt:variant>
        <vt:lpstr>幻灯片标题</vt:lpstr>
      </vt:variant>
      <vt:variant>
        <vt:i4>28</vt:i4>
      </vt:variant>
    </vt:vector>
  </HeadingPairs>
  <TitlesOfParts>
    <vt:vector size="36" baseType="lpstr">
      <vt:lpstr>Meiryo</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268</cp:revision>
  <dcterms:created xsi:type="dcterms:W3CDTF">2019-05-20T10:58:00Z</dcterms:created>
  <dcterms:modified xsi:type="dcterms:W3CDTF">2022-02-04T23:32:41Z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2052-11.1.0.9999</vt:lpwstr>
  </property>
</Properties>
</file>