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1"/>
  </p:notesMasterIdLst>
  <p:handoutMasterIdLst>
    <p:handoutMasterId r:id="rId22"/>
  </p:handoutMasterIdLst>
  <p:sldIdLst>
    <p:sldId id="256" r:id="rId3"/>
    <p:sldId id="259" r:id="rId4"/>
    <p:sldId id="295" r:id="rId5"/>
    <p:sldId id="274" r:id="rId6"/>
    <p:sldId id="296" r:id="rId7"/>
    <p:sldId id="272" r:id="rId8"/>
    <p:sldId id="271" r:id="rId9"/>
    <p:sldId id="270" r:id="rId10"/>
    <p:sldId id="276" r:id="rId11"/>
    <p:sldId id="267" r:id="rId12"/>
    <p:sldId id="297" r:id="rId13"/>
    <p:sldId id="298" r:id="rId14"/>
    <p:sldId id="264" r:id="rId15"/>
    <p:sldId id="275" r:id="rId16"/>
    <p:sldId id="262" r:id="rId17"/>
    <p:sldId id="299" r:id="rId18"/>
    <p:sldId id="258" r:id="rId19"/>
    <p:sldId id="300" r:id="rId20"/>
  </p:sldIdLst>
  <p:sldSz cx="9144000" cy="5143500" type="screen16x9"/>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3429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685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0287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505F2C04-C923-438B-8C0F-E0CD2BADF298}">
      <wppc:fontMiss xmlns="" xmlns:wppc="http://www.wps.cn/officeDocument/PresentationCustomData" type="true"/>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1" initials="1"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notesViewPr>
    <p:cSldViewPr snapToGrid="0">
      <p:cViewPr varScale="1">
        <p:scale>
          <a:sx n="81" d="100"/>
          <a:sy n="81" d="100"/>
        </p:scale>
        <p:origin x="-2088" y="-102"/>
      </p:cViewPr>
      <p:guideLst>
        <p:guide orient="horz" pos="2880"/>
        <p:guide pos="2160"/>
      </p:guideLst>
    </p:cSldViewPr>
  </p:notes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3B21F2-1EE5-486E-AE32-FAC6B5A46B33}" type="datetimeFigureOut">
              <a:rPr lang="zh-CN" altLang="en-US" smtClean="0"/>
              <a:t>2022/2/4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C65A47-7B25-4E97-8C82-CA5F80236C1E}" type="slidenum">
              <a:rPr lang="zh-CN" altLang="en-US" smtClean="0"/>
              <a:t>‹#›</a:t>
            </a:fld>
            <a:endParaRPr lang="zh-CN" altLang="en-US"/>
          </a:p>
        </p:txBody>
      </p:sp>
    </p:spTree>
    <p:extLst>
      <p:ext uri="{BB962C8B-B14F-4D97-AF65-F5344CB8AC3E}">
        <p14:creationId xmlns:p14="http://schemas.microsoft.com/office/powerpoint/2010/main" val="3655220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ea typeface="黑体" panose="02010609060101010101" pitchFamily="49"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vl1pPr>
          </a:lstStyle>
          <a:p>
            <a:pPr>
              <a:defRPr/>
            </a:pPr>
            <a:fld id="{049F326D-0AB0-4DEB-81F4-3850317A5D30}" type="datetime1">
              <a:rPr lang="zh-CN" altLang="en-US"/>
              <a:t>2022/2/4</a:t>
            </a:fld>
            <a:endParaRPr lang="zh-CN" altLang="en-US" sz="1200">
              <a:ea typeface="黑体" panose="02010609060101010101" pitchFamily="49" charset="-122"/>
            </a:endParaRPr>
          </a:p>
        </p:txBody>
      </p:sp>
      <p:sp>
        <p:nvSpPr>
          <p:cNvPr id="1946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1946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p>
            <a:pPr defTabSz="0" eaLnBrk="0" hangingPunct="0">
              <a:spcBef>
                <a:spcPct val="30000"/>
              </a:spcBef>
              <a:buFontTx/>
              <a:buNone/>
            </a:pPr>
            <a:r>
              <a:rPr lang="zh-CN" altLang="en-US" sz="1200"/>
              <a:t>单击此处编辑母版文本样式</a:t>
            </a:r>
          </a:p>
          <a:p>
            <a:pPr defTabSz="0" eaLnBrk="0" hangingPunct="0">
              <a:spcBef>
                <a:spcPct val="30000"/>
              </a:spcBef>
              <a:buFontTx/>
              <a:buNone/>
            </a:pPr>
            <a:r>
              <a:rPr lang="zh-CN" altLang="en-US" sz="1200"/>
              <a:t>第二级</a:t>
            </a:r>
          </a:p>
          <a:p>
            <a:pPr defTabSz="0" eaLnBrk="0" hangingPunct="0">
              <a:spcBef>
                <a:spcPct val="30000"/>
              </a:spcBef>
              <a:buFontTx/>
              <a:buNone/>
            </a:pPr>
            <a:r>
              <a:rPr lang="zh-CN" altLang="en-US" sz="1200"/>
              <a:t>第三级</a:t>
            </a:r>
          </a:p>
          <a:p>
            <a:pPr defTabSz="0" eaLnBrk="0" hangingPunct="0">
              <a:spcBef>
                <a:spcPct val="30000"/>
              </a:spcBef>
              <a:buFontTx/>
              <a:buNone/>
            </a:pPr>
            <a:r>
              <a:rPr lang="zh-CN" altLang="en-US" sz="1200"/>
              <a:t>第四级</a:t>
            </a:r>
          </a:p>
          <a:p>
            <a:pPr defTabSz="0" eaLnBrk="0" hangingPunct="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ea typeface="黑体" panose="02010609060101010101" pitchFamily="49"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a:lvl1pPr>
          </a:lstStyle>
          <a:p>
            <a:pPr>
              <a:defRPr/>
            </a:pPr>
            <a:fld id="{DF698A77-5ACD-4E4F-B752-6DA0668935BD}" type="slidenum">
              <a:rPr lang="zh-CN" altLang="en-US"/>
              <a:t>‹#›</a:t>
            </a:fld>
            <a:endParaRPr lang="zh-CN" altLang="en-US" sz="1200">
              <a:ea typeface="黑体" panose="02010609060101010101" pitchFamily="49" charset="-122"/>
            </a:endParaRPr>
          </a:p>
        </p:txBody>
      </p:sp>
    </p:spTree>
    <p:extLst>
      <p:ext uri="{BB962C8B-B14F-4D97-AF65-F5344CB8AC3E}">
        <p14:creationId xmlns:p14="http://schemas.microsoft.com/office/powerpoint/2010/main" val="84746456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1pPr>
    <a:lvl2pPr marL="3429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2pPr>
    <a:lvl3pPr marL="6858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3pPr>
    <a:lvl4pPr marL="10287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4pPr>
    <a:lvl5pPr marL="1371600" algn="l" defTabSz="0" rtl="0" eaLnBrk="0" fontAlgn="base" hangingPunct="0">
      <a:spcBef>
        <a:spcPct val="30000"/>
      </a:spcBef>
      <a:spcAft>
        <a:spcPct val="0"/>
      </a:spcAft>
      <a:defRPr sz="900" kern="1200">
        <a:solidFill>
          <a:schemeClr val="tx1"/>
        </a:solidFill>
        <a:latin typeface="Arial" panose="020B0604020202020204" pitchFamily="34"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a:t>
            </a:fld>
            <a:endParaRPr lang="zh-CN" altLang="en-US" sz="1200">
              <a:ea typeface="黑体" panose="02010609060101010101" pitchFamily="49" charset="-122"/>
            </a:endParaRPr>
          </a:p>
        </p:txBody>
      </p:sp>
    </p:spTree>
    <p:extLst>
      <p:ext uri="{BB962C8B-B14F-4D97-AF65-F5344CB8AC3E}">
        <p14:creationId xmlns:p14="http://schemas.microsoft.com/office/powerpoint/2010/main" val="1071694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10</a:t>
            </a:fld>
            <a:endParaRPr lang="zh-CN" altLang="en-US" sz="1200">
              <a:ea typeface="黑体" panose="02010609060101010101" pitchFamily="49" charset="-122"/>
            </a:endParaRPr>
          </a:p>
        </p:txBody>
      </p:sp>
    </p:spTree>
    <p:extLst>
      <p:ext uri="{BB962C8B-B14F-4D97-AF65-F5344CB8AC3E}">
        <p14:creationId xmlns:p14="http://schemas.microsoft.com/office/powerpoint/2010/main" val="797145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11</a:t>
            </a:fld>
            <a:endParaRPr lang="zh-CN" altLang="en-US" sz="1200">
              <a:ea typeface="黑体" panose="02010609060101010101" pitchFamily="49" charset="-122"/>
            </a:endParaRPr>
          </a:p>
        </p:txBody>
      </p:sp>
    </p:spTree>
    <p:extLst>
      <p:ext uri="{BB962C8B-B14F-4D97-AF65-F5344CB8AC3E}">
        <p14:creationId xmlns:p14="http://schemas.microsoft.com/office/powerpoint/2010/main" val="1671281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12</a:t>
            </a:fld>
            <a:endParaRPr lang="zh-CN" altLang="en-US" sz="1200">
              <a:ea typeface="黑体" panose="02010609060101010101" pitchFamily="49" charset="-122"/>
            </a:endParaRPr>
          </a:p>
        </p:txBody>
      </p:sp>
    </p:spTree>
    <p:extLst>
      <p:ext uri="{BB962C8B-B14F-4D97-AF65-F5344CB8AC3E}">
        <p14:creationId xmlns:p14="http://schemas.microsoft.com/office/powerpoint/2010/main" val="2659753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13</a:t>
            </a:fld>
            <a:endParaRPr lang="zh-CN" altLang="en-US" sz="1200">
              <a:ea typeface="黑体" panose="02010609060101010101" pitchFamily="49" charset="-122"/>
            </a:endParaRPr>
          </a:p>
        </p:txBody>
      </p:sp>
    </p:spTree>
    <p:extLst>
      <p:ext uri="{BB962C8B-B14F-4D97-AF65-F5344CB8AC3E}">
        <p14:creationId xmlns:p14="http://schemas.microsoft.com/office/powerpoint/2010/main" val="3059627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14</a:t>
            </a:fld>
            <a:endParaRPr lang="zh-CN" altLang="en-US" sz="1200">
              <a:ea typeface="黑体" panose="02010609060101010101" pitchFamily="49" charset="-122"/>
            </a:endParaRPr>
          </a:p>
        </p:txBody>
      </p:sp>
    </p:spTree>
    <p:extLst>
      <p:ext uri="{BB962C8B-B14F-4D97-AF65-F5344CB8AC3E}">
        <p14:creationId xmlns:p14="http://schemas.microsoft.com/office/powerpoint/2010/main" val="2800147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15</a:t>
            </a:fld>
            <a:endParaRPr lang="zh-CN" altLang="en-US" sz="1200">
              <a:ea typeface="黑体" panose="02010609060101010101" pitchFamily="49" charset="-122"/>
            </a:endParaRPr>
          </a:p>
        </p:txBody>
      </p:sp>
    </p:spTree>
    <p:extLst>
      <p:ext uri="{BB962C8B-B14F-4D97-AF65-F5344CB8AC3E}">
        <p14:creationId xmlns:p14="http://schemas.microsoft.com/office/powerpoint/2010/main" val="2235815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16</a:t>
            </a:fld>
            <a:endParaRPr lang="zh-CN" altLang="en-US" sz="1200">
              <a:ea typeface="黑体" panose="02010609060101010101" pitchFamily="49" charset="-122"/>
            </a:endParaRPr>
          </a:p>
        </p:txBody>
      </p:sp>
    </p:spTree>
    <p:extLst>
      <p:ext uri="{BB962C8B-B14F-4D97-AF65-F5344CB8AC3E}">
        <p14:creationId xmlns:p14="http://schemas.microsoft.com/office/powerpoint/2010/main" val="91599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17</a:t>
            </a:fld>
            <a:endParaRPr lang="zh-CN" altLang="en-US" sz="1200">
              <a:ea typeface="黑体" panose="02010609060101010101" pitchFamily="49" charset="-122"/>
            </a:endParaRPr>
          </a:p>
        </p:txBody>
      </p:sp>
    </p:spTree>
    <p:extLst>
      <p:ext uri="{BB962C8B-B14F-4D97-AF65-F5344CB8AC3E}">
        <p14:creationId xmlns:p14="http://schemas.microsoft.com/office/powerpoint/2010/main" val="1198218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3791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2</a:t>
            </a:fld>
            <a:endParaRPr lang="zh-CN" altLang="en-US" sz="1200">
              <a:ea typeface="黑体" panose="02010609060101010101" pitchFamily="49" charset="-122"/>
            </a:endParaRPr>
          </a:p>
        </p:txBody>
      </p:sp>
    </p:spTree>
    <p:extLst>
      <p:ext uri="{BB962C8B-B14F-4D97-AF65-F5344CB8AC3E}">
        <p14:creationId xmlns:p14="http://schemas.microsoft.com/office/powerpoint/2010/main" val="2697038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3</a:t>
            </a:fld>
            <a:endParaRPr lang="zh-CN" altLang="en-US" sz="1200">
              <a:ea typeface="黑体" panose="02010609060101010101" pitchFamily="49" charset="-122"/>
            </a:endParaRPr>
          </a:p>
        </p:txBody>
      </p:sp>
    </p:spTree>
    <p:extLst>
      <p:ext uri="{BB962C8B-B14F-4D97-AF65-F5344CB8AC3E}">
        <p14:creationId xmlns:p14="http://schemas.microsoft.com/office/powerpoint/2010/main" val="924749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4</a:t>
            </a:fld>
            <a:endParaRPr lang="zh-CN" altLang="en-US" sz="1200">
              <a:ea typeface="黑体" panose="02010609060101010101" pitchFamily="49" charset="-122"/>
            </a:endParaRPr>
          </a:p>
        </p:txBody>
      </p:sp>
    </p:spTree>
    <p:extLst>
      <p:ext uri="{BB962C8B-B14F-4D97-AF65-F5344CB8AC3E}">
        <p14:creationId xmlns:p14="http://schemas.microsoft.com/office/powerpoint/2010/main" val="3227858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5</a:t>
            </a:fld>
            <a:endParaRPr lang="zh-CN" altLang="en-US" sz="1200">
              <a:ea typeface="黑体" panose="02010609060101010101" pitchFamily="49" charset="-122"/>
            </a:endParaRPr>
          </a:p>
        </p:txBody>
      </p:sp>
    </p:spTree>
    <p:extLst>
      <p:ext uri="{BB962C8B-B14F-4D97-AF65-F5344CB8AC3E}">
        <p14:creationId xmlns:p14="http://schemas.microsoft.com/office/powerpoint/2010/main" val="1041911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6</a:t>
            </a:fld>
            <a:endParaRPr lang="zh-CN" altLang="en-US" sz="1200">
              <a:ea typeface="黑体" panose="02010609060101010101" pitchFamily="49" charset="-122"/>
            </a:endParaRPr>
          </a:p>
        </p:txBody>
      </p:sp>
    </p:spTree>
    <p:extLst>
      <p:ext uri="{BB962C8B-B14F-4D97-AF65-F5344CB8AC3E}">
        <p14:creationId xmlns:p14="http://schemas.microsoft.com/office/powerpoint/2010/main" val="2220725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7</a:t>
            </a:fld>
            <a:endParaRPr lang="zh-CN" altLang="en-US" sz="1200">
              <a:ea typeface="黑体" panose="02010609060101010101" pitchFamily="49" charset="-122"/>
            </a:endParaRPr>
          </a:p>
        </p:txBody>
      </p:sp>
    </p:spTree>
    <p:extLst>
      <p:ext uri="{BB962C8B-B14F-4D97-AF65-F5344CB8AC3E}">
        <p14:creationId xmlns:p14="http://schemas.microsoft.com/office/powerpoint/2010/main" val="421322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8</a:t>
            </a:fld>
            <a:endParaRPr lang="zh-CN" altLang="en-US" sz="1200">
              <a:ea typeface="黑体" panose="02010609060101010101" pitchFamily="49" charset="-122"/>
            </a:endParaRPr>
          </a:p>
        </p:txBody>
      </p:sp>
    </p:spTree>
    <p:extLst>
      <p:ext uri="{BB962C8B-B14F-4D97-AF65-F5344CB8AC3E}">
        <p14:creationId xmlns:p14="http://schemas.microsoft.com/office/powerpoint/2010/main" val="1942288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r>
              <a:rPr lang="en-US" altLang="zh-CN" dirty="0" smtClean="0"/>
              <a:t>https://www.ypppt.com/</a:t>
            </a:r>
            <a:endParaRPr lang="zh-CN" altLang="en-US" dirty="0"/>
          </a:p>
        </p:txBody>
      </p:sp>
      <p:sp>
        <p:nvSpPr>
          <p:cNvPr id="4" name="日期占位符 3"/>
          <p:cNvSpPr>
            <a:spLocks noGrp="1"/>
          </p:cNvSpPr>
          <p:nvPr>
            <p:ph type="dt" idx="10"/>
          </p:nvPr>
        </p:nvSpPr>
        <p:spPr/>
        <p:txBody>
          <a:bodyPr/>
          <a:lstStyle/>
          <a:p>
            <a:pPr>
              <a:defRPr/>
            </a:pPr>
            <a:fld id="{049F326D-0AB0-4DEB-81F4-3850317A5D30}" type="datetime1">
              <a:rPr lang="zh-CN" altLang="en-US" smtClean="0"/>
              <a:t>2022/2/4</a:t>
            </a:fld>
            <a:endParaRPr lang="zh-CN" altLang="en-US" sz="1200">
              <a:ea typeface="黑体" panose="02010609060101010101" pitchFamily="49" charset="-122"/>
            </a:endParaRPr>
          </a:p>
        </p:txBody>
      </p:sp>
      <p:sp>
        <p:nvSpPr>
          <p:cNvPr id="5" name="灯片编号占位符 4"/>
          <p:cNvSpPr>
            <a:spLocks noGrp="1"/>
          </p:cNvSpPr>
          <p:nvPr>
            <p:ph type="sldNum" sz="quarter" idx="11"/>
          </p:nvPr>
        </p:nvSpPr>
        <p:spPr/>
        <p:txBody>
          <a:bodyPr/>
          <a:lstStyle/>
          <a:p>
            <a:pPr>
              <a:defRPr/>
            </a:pPr>
            <a:fld id="{DF698A77-5ACD-4E4F-B752-6DA0668935BD}" type="slidenum">
              <a:rPr lang="zh-CN" altLang="en-US" smtClean="0"/>
              <a:t>9</a:t>
            </a:fld>
            <a:endParaRPr lang="zh-CN" altLang="en-US" sz="1200">
              <a:ea typeface="黑体" panose="02010609060101010101" pitchFamily="49" charset="-122"/>
            </a:endParaRPr>
          </a:p>
        </p:txBody>
      </p:sp>
    </p:spTree>
    <p:extLst>
      <p:ext uri="{BB962C8B-B14F-4D97-AF65-F5344CB8AC3E}">
        <p14:creationId xmlns:p14="http://schemas.microsoft.com/office/powerpoint/2010/main" val="6918030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02412" y="1941211"/>
            <a:ext cx="8139178" cy="674375"/>
          </a:xfrm>
        </p:spPr>
        <p:txBody>
          <a:bodyPr lIns="76200" tIns="28575" rIns="19050" bIns="28575" anchor="t" anchorCtr="0">
            <a:noAutofit/>
          </a:bodyPr>
          <a:lstStyle>
            <a:lvl1pPr algn="ctr">
              <a:defRPr sz="4100" b="0" spc="45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502412" y="2674620"/>
            <a:ext cx="8139178" cy="713238"/>
          </a:xfrm>
        </p:spPr>
        <p:txBody>
          <a:bodyPr lIns="76200" tIns="28575" rIns="57150" bIns="28575">
            <a:noAutofit/>
          </a:bodyPr>
          <a:lstStyle>
            <a:lvl1pPr marL="0" indent="0" algn="ctr" eaLnBrk="1" fontAlgn="auto" latinLnBrk="0" hangingPunct="1">
              <a:lnSpc>
                <a:spcPct val="100000"/>
              </a:lnSpc>
              <a:buNone/>
              <a:defRPr sz="1800" u="none" strike="noStrike" kern="1200" cap="none" spc="150" normalizeH="0" baseline="0">
                <a:solidFill>
                  <a:schemeClr val="tx1"/>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2022/2/4</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502448" y="714381"/>
            <a:ext cx="8139178" cy="378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2022/2/4</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502412" y="1941211"/>
            <a:ext cx="8139178" cy="674375"/>
          </a:xfrm>
        </p:spPr>
        <p:txBody>
          <a:bodyPr vert="horz" lIns="76200" tIns="28575" rIns="19050" bIns="28575" rtlCol="0" anchor="t" anchorCtr="0">
            <a:noAutofit/>
          </a:bodyPr>
          <a:lstStyle>
            <a:lvl1pPr marL="0" marR="0" algn="ctr" defTabSz="685800" rtl="0" eaLnBrk="1" fontAlgn="auto" latinLnBrk="0" hangingPunct="1">
              <a:lnSpc>
                <a:spcPct val="100000"/>
              </a:lnSpc>
              <a:buNone/>
              <a:defRPr kumimoji="0" lang="zh-CN" altLang="en-US" sz="4100" b="0" i="0" u="none" strike="noStrike" kern="1200" cap="none" spc="45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874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923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067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949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805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1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543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1245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2" y="972000"/>
            <a:ext cx="8139178" cy="378101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34604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240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922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48" y="2856548"/>
            <a:ext cx="8139178" cy="468634"/>
          </a:xfrm>
        </p:spPr>
        <p:txBody>
          <a:bodyPr lIns="76200" tIns="28575" rIns="47625" bIns="28575" anchor="t" anchorCtr="0">
            <a:noAutofit/>
          </a:bodyPr>
          <a:lstStyle>
            <a:lvl1pPr>
              <a:defRPr sz="2700" b="0" u="none" strike="noStrike" kern="1200" cap="none" spc="225"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502444" y="3383757"/>
            <a:ext cx="8139178" cy="808489"/>
          </a:xfrm>
        </p:spPr>
        <p:txBody>
          <a:bodyPr lIns="76200" tIns="28575" rIns="57150" bIns="28575">
            <a:noAutofit/>
          </a:bodyPr>
          <a:lstStyle>
            <a:lvl1pPr marL="0" indent="0" eaLnBrk="1" fontAlgn="auto" latinLnBrk="0" hangingPunct="1">
              <a:buNone/>
              <a:defRPr kumimoji="0" lang="zh-CN" altLang="en-US" sz="1200" b="0" i="0" u="none" strike="noStrike" kern="1200" cap="none" spc="113"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502447" y="972000"/>
            <a:ext cx="3962432" cy="3780000"/>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679158" y="972000"/>
            <a:ext cx="3962432" cy="3780000"/>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2022/2/4</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502447" y="972001"/>
            <a:ext cx="3962432" cy="285752"/>
          </a:xfrm>
        </p:spPr>
        <p:txBody>
          <a:bodyPr lIns="76200" tIns="28575" rIns="57150" bIns="28575" anchor="t" anchorCtr="0">
            <a:no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solidFill>
                <a:uFillTx/>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502444" y="1341782"/>
            <a:ext cx="3962400"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2" y="972001"/>
            <a:ext cx="3962432" cy="285752"/>
          </a:xfrm>
        </p:spPr>
        <p:txBody>
          <a:bodyPr vert="horz" lIns="76200" tIns="28575" rIns="57150" bIns="28575" rtlCol="0" anchor="t" anchorCtr="0">
            <a:no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2" y="1341782"/>
            <a:ext cx="3962432"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2022/2/4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2022/2/4</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2022/2/4</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502447" y="972000"/>
            <a:ext cx="3962432" cy="3780000"/>
          </a:xfrm>
        </p:spPr>
        <p:txBody>
          <a:bodyPr vert="horz" lIns="76200" tIns="0" rIns="61913" bIns="0" rtlCol="0">
            <a:no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679194" y="972000"/>
            <a:ext cx="3962432" cy="37800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2022/2/4</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928351" y="714382"/>
            <a:ext cx="713238" cy="4041680"/>
          </a:xfrm>
        </p:spPr>
        <p:txBody>
          <a:bodyPr vert="eaVert" lIns="76200" tIns="28575" rIns="57150" bIns="28575" rtlCol="0" anchor="ctr" anchorCtr="0">
            <a:noAutofit/>
          </a:bodyPr>
          <a:lstStyle>
            <a:lvl1pPr marL="0" marR="0" lvl="0" algn="l" defTabSz="685800" rtl="0" eaLnBrk="1" fontAlgn="auto" latinLnBrk="0" hangingPunct="1">
              <a:lnSpc>
                <a:spcPct val="100000"/>
              </a:lnSpc>
              <a:spcAft>
                <a:spcPts val="0"/>
              </a:spcAft>
              <a:buNone/>
              <a:defRPr kumimoji="0" lang="zh-CN" altLang="en-US" sz="18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502444" y="714376"/>
            <a:ext cx="7371076" cy="4041680"/>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502412" y="324000"/>
            <a:ext cx="8139178" cy="486000"/>
          </a:xfrm>
          <a:prstGeom prst="rect">
            <a:avLst/>
          </a:prstGeom>
        </p:spPr>
        <p:txBody>
          <a:bodyPr vert="horz" lIns="76200" tIns="28575" rIns="57150" bIns="28575"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502412" y="972000"/>
            <a:ext cx="8139178" cy="3780000"/>
          </a:xfrm>
          <a:prstGeom prst="rect">
            <a:avLst/>
          </a:prstGeom>
        </p:spPr>
        <p:txBody>
          <a:bodyPr vert="horz" lIns="76200" tIns="0" rIns="61913"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59807" y="4762375"/>
            <a:ext cx="2025000" cy="237600"/>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2022/2/4</a:t>
            </a:fld>
            <a:endParaRPr lang="zh-CN" altLang="en-US"/>
          </a:p>
        </p:txBody>
      </p:sp>
      <p:sp>
        <p:nvSpPr>
          <p:cNvPr id="5" name="页脚占位符 4"/>
          <p:cNvSpPr>
            <a:spLocks noGrp="1"/>
          </p:cNvSpPr>
          <p:nvPr>
            <p:ph type="ftr" sz="quarter" idx="3"/>
            <p:custDataLst>
              <p:tags r:id="rId16"/>
            </p:custDataLst>
          </p:nvPr>
        </p:nvSpPr>
        <p:spPr>
          <a:xfrm>
            <a:off x="3087000" y="4762375"/>
            <a:ext cx="2970000" cy="237600"/>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457950" y="4762375"/>
            <a:ext cx="2025000" cy="237600"/>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105699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hemeOverride" Target="../theme/themeOverride10.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hemeOverride" Target="../theme/themeOverride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themeOverride" Target="../theme/themeOverride1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xml"/><Relationship Id="rId1" Type="http://schemas.openxmlformats.org/officeDocument/2006/relationships/themeOverride" Target="../theme/themeOverride1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1.xml"/><Relationship Id="rId1" Type="http://schemas.openxmlformats.org/officeDocument/2006/relationships/themeOverride" Target="../theme/themeOverride14.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1.xml"/><Relationship Id="rId1" Type="http://schemas.openxmlformats.org/officeDocument/2006/relationships/themeOverride" Target="../theme/themeOverride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hemeOverride" Target="../theme/themeOverride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hemeOverride" Target="../theme/themeOverride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hemeOverride" Target="../theme/themeOverride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themeOverride" Target="../theme/themeOverride6.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themeOverride" Target="../theme/themeOverride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hemeOverride" Target="../theme/themeOverride8.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noChangeArrowheads="1"/>
          </p:cNvSpPr>
          <p:nvPr>
            <p:ph type="title"/>
          </p:nvPr>
        </p:nvSpPr>
        <p:spPr>
          <a:xfrm>
            <a:off x="3265714" y="1133846"/>
            <a:ext cx="5878286" cy="1690864"/>
          </a:xfrm>
        </p:spPr>
        <p:txBody>
          <a:bodyPr>
            <a:normAutofit fontScale="90000"/>
          </a:bodyPr>
          <a:lstStyle/>
          <a:p>
            <a:pPr algn="ctr" eaLnBrk="1" hangingPunct="1">
              <a:lnSpc>
                <a:spcPct val="150000"/>
              </a:lnSpc>
            </a:pPr>
            <a:r>
              <a:rPr lang="zh-CN" altLang="en-US" sz="6000" dirty="0"/>
              <a:t>范进中举</a:t>
            </a:r>
            <a:r>
              <a:rPr lang="zh-CN" altLang="en-US" sz="3000" dirty="0"/>
              <a:t/>
            </a:r>
            <a:br>
              <a:rPr lang="zh-CN" altLang="en-US" sz="3000" dirty="0"/>
            </a:br>
            <a:r>
              <a:rPr lang="zh-CN" altLang="en-US" sz="3000" dirty="0">
                <a:latin typeface="黑体" panose="02010609060101010101" pitchFamily="49" charset="-122"/>
              </a:rPr>
              <a:t>第</a:t>
            </a:r>
            <a:r>
              <a:rPr lang="en-US" altLang="zh-CN" sz="3000" dirty="0">
                <a:latin typeface="黑体" panose="02010609060101010101" pitchFamily="49" charset="-122"/>
              </a:rPr>
              <a:t>1</a:t>
            </a:r>
            <a:r>
              <a:rPr lang="zh-CN" altLang="en-US" sz="3000" dirty="0">
                <a:latin typeface="黑体" panose="02010609060101010101" pitchFamily="49" charset="-122"/>
              </a:rPr>
              <a:t>课时</a:t>
            </a:r>
            <a:endParaRPr lang="zh-CN" b="0" dirty="0" smtClean="0">
              <a:solidFill>
                <a:schemeClr val="tx1"/>
              </a:solidFill>
              <a:latin typeface="黑体" panose="02010609060101010101" pitchFamily="49" charset="-122"/>
            </a:endParaRPr>
          </a:p>
        </p:txBody>
      </p:sp>
      <p:sp>
        <p:nvSpPr>
          <p:cNvPr id="4" name="矩形 3"/>
          <p:cNvSpPr/>
          <p:nvPr/>
        </p:nvSpPr>
        <p:spPr>
          <a:xfrm>
            <a:off x="5600638" y="4139349"/>
            <a:ext cx="1159292" cy="407291"/>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pic>
        <p:nvPicPr>
          <p:cNvPr id="5" name="图片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5928" y="269938"/>
            <a:ext cx="3069431" cy="437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noChangeArrowheads="1"/>
          </p:cNvSpPr>
          <p:nvPr>
            <p:ph type="title"/>
          </p:nvPr>
        </p:nvSpPr>
        <p:spPr>
          <a:xfrm>
            <a:off x="628650" y="781050"/>
            <a:ext cx="7886700" cy="616744"/>
          </a:xfrm>
        </p:spPr>
        <p:txBody>
          <a:bodyPr/>
          <a:lstStyle/>
          <a:p>
            <a:r>
              <a:rPr lang="en-US" altLang="zh-CN" sz="2400" dirty="0">
                <a:cs typeface="Times New Roman" panose="02020603050405020304" pitchFamily="18" charset="0"/>
                <a:sym typeface="黑体" panose="02010609060101010101" pitchFamily="49" charset="-122"/>
              </a:rPr>
              <a:t>2.</a:t>
            </a:r>
            <a:r>
              <a:rPr lang="zh-CN" altLang="en-US" sz="2400" dirty="0">
                <a:latin typeface="黑体" panose="02010609060101010101" pitchFamily="49" charset="-122"/>
                <a:sym typeface="黑体" panose="02010609060101010101" pitchFamily="49" charset="-122"/>
              </a:rPr>
              <a:t>结合文章内容，解释词语</a:t>
            </a:r>
          </a:p>
        </p:txBody>
      </p:sp>
      <p:sp>
        <p:nvSpPr>
          <p:cNvPr id="12291" name="内容占位符 2"/>
          <p:cNvSpPr>
            <a:spLocks noGrp="1" noChangeArrowheads="1"/>
          </p:cNvSpPr>
          <p:nvPr>
            <p:ph idx="4294967295"/>
          </p:nvPr>
        </p:nvSpPr>
        <p:spPr>
          <a:xfrm>
            <a:off x="753627" y="1562100"/>
            <a:ext cx="2278856" cy="2738438"/>
          </a:xfrm>
        </p:spPr>
        <p:txBody>
          <a:bodyPr>
            <a:normAutofit/>
          </a:bodyPr>
          <a:lstStyle/>
          <a:p>
            <a:pPr marL="0" indent="0">
              <a:lnSpc>
                <a:spcPct val="135000"/>
              </a:lnSpc>
              <a:buNone/>
            </a:pPr>
            <a:r>
              <a:rPr lang="zh-CN" altLang="en-US" sz="2100" b="1" dirty="0">
                <a:solidFill>
                  <a:srgbClr val="FF0000"/>
                </a:solidFill>
                <a:latin typeface="黑体" panose="02010609060101010101" pitchFamily="49" charset="-122"/>
                <a:sym typeface="黑体" panose="02010609060101010101" pitchFamily="49" charset="-122"/>
              </a:rPr>
              <a:t>带  挈</a:t>
            </a:r>
            <a:r>
              <a:rPr lang="zh-CN" altLang="en-US" sz="2100" b="1" dirty="0">
                <a:latin typeface="黑体" panose="02010609060101010101" pitchFamily="49" charset="-122"/>
                <a:sym typeface="黑体" panose="02010609060101010101" pitchFamily="49" charset="-122"/>
              </a:rPr>
              <a:t>：</a:t>
            </a:r>
          </a:p>
          <a:p>
            <a:pPr marL="0" indent="0">
              <a:lnSpc>
                <a:spcPct val="135000"/>
              </a:lnSpc>
              <a:buNone/>
            </a:pPr>
            <a:endParaRPr lang="zh-CN" altLang="en-US" sz="2100" b="1" dirty="0">
              <a:latin typeface="黑体" panose="02010609060101010101" pitchFamily="49" charset="-122"/>
              <a:sym typeface="黑体" panose="02010609060101010101" pitchFamily="49" charset="-122"/>
            </a:endParaRPr>
          </a:p>
          <a:p>
            <a:pPr marL="0" indent="0">
              <a:lnSpc>
                <a:spcPct val="135000"/>
              </a:lnSpc>
              <a:buNone/>
            </a:pPr>
            <a:r>
              <a:rPr lang="zh-CN" altLang="en-US" sz="2100" b="1" dirty="0">
                <a:solidFill>
                  <a:srgbClr val="FF0000"/>
                </a:solidFill>
                <a:latin typeface="黑体" panose="02010609060101010101" pitchFamily="49" charset="-122"/>
                <a:sym typeface="黑体" panose="02010609060101010101" pitchFamily="49" charset="-122"/>
              </a:rPr>
              <a:t>局不过</a:t>
            </a:r>
            <a:r>
              <a:rPr lang="zh-CN" altLang="en-US" sz="2100" b="1" dirty="0">
                <a:latin typeface="黑体" panose="02010609060101010101" pitchFamily="49" charset="-122"/>
                <a:sym typeface="黑体" panose="02010609060101010101" pitchFamily="49" charset="-122"/>
              </a:rPr>
              <a:t>：</a:t>
            </a:r>
          </a:p>
          <a:p>
            <a:pPr marL="0" indent="0">
              <a:lnSpc>
                <a:spcPct val="135000"/>
              </a:lnSpc>
              <a:buNone/>
            </a:pPr>
            <a:endParaRPr lang="zh-CN" altLang="en-US" sz="2100" b="1" dirty="0">
              <a:latin typeface="黑体" panose="02010609060101010101" pitchFamily="49" charset="-122"/>
              <a:sym typeface="黑体" panose="02010609060101010101" pitchFamily="49" charset="-122"/>
            </a:endParaRPr>
          </a:p>
          <a:p>
            <a:pPr marL="0" indent="0">
              <a:lnSpc>
                <a:spcPct val="135000"/>
              </a:lnSpc>
              <a:buNone/>
            </a:pPr>
            <a:r>
              <a:rPr lang="zh-CN" altLang="en-US" sz="2100" b="1" dirty="0">
                <a:solidFill>
                  <a:srgbClr val="FF0000"/>
                </a:solidFill>
                <a:latin typeface="黑体" panose="02010609060101010101" pitchFamily="49" charset="-122"/>
                <a:sym typeface="黑体" panose="02010609060101010101" pitchFamily="49" charset="-122"/>
              </a:rPr>
              <a:t>桑  梓</a:t>
            </a:r>
            <a:r>
              <a:rPr lang="zh-CN" altLang="en-US" sz="2100" b="1" dirty="0">
                <a:latin typeface="黑体" panose="02010609060101010101" pitchFamily="49" charset="-122"/>
                <a:sym typeface="黑体" panose="02010609060101010101" pitchFamily="49" charset="-122"/>
              </a:rPr>
              <a:t>：</a:t>
            </a:r>
            <a:endParaRPr lang="zh-CN" altLang="en-US" sz="2100" dirty="0">
              <a:latin typeface="黑体" panose="02010609060101010101" pitchFamily="49" charset="-122"/>
              <a:sym typeface="黑体" panose="02010609060101010101" pitchFamily="49" charset="-122"/>
            </a:endParaRPr>
          </a:p>
        </p:txBody>
      </p:sp>
      <p:sp>
        <p:nvSpPr>
          <p:cNvPr id="12292" name="文本框 3"/>
          <p:cNvSpPr>
            <a:spLocks noChangeArrowheads="1"/>
          </p:cNvSpPr>
          <p:nvPr/>
        </p:nvSpPr>
        <p:spPr bwMode="auto">
          <a:xfrm>
            <a:off x="2328862" y="1625204"/>
            <a:ext cx="4787504"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000000"/>
                </a:solidFill>
                <a:latin typeface="黑体" panose="02010609060101010101" pitchFamily="49" charset="-122"/>
                <a:ea typeface="黑体" panose="02010609060101010101" pitchFamily="49" charset="-122"/>
                <a:sym typeface="黑体" panose="02010609060101010101" pitchFamily="49" charset="-122"/>
              </a:rPr>
              <a:t>提携，这里的意思是“让你沾我的光”</a:t>
            </a:r>
            <a:endPar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12293" name="文本框 4"/>
          <p:cNvSpPr>
            <a:spLocks noChangeArrowheads="1"/>
          </p:cNvSpPr>
          <p:nvPr/>
        </p:nvSpPr>
        <p:spPr bwMode="auto">
          <a:xfrm>
            <a:off x="2328863" y="2530079"/>
            <a:ext cx="488632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000000"/>
                </a:solidFill>
                <a:latin typeface="黑体" panose="02010609060101010101" pitchFamily="49" charset="-122"/>
                <a:ea typeface="黑体" panose="02010609060101010101" pitchFamily="49" charset="-122"/>
                <a:sym typeface="黑体" panose="02010609060101010101" pitchFamily="49" charset="-122"/>
              </a:rPr>
              <a:t>虽然自己不愿意，但碍于情面，也只好屈从。局，逼迫</a:t>
            </a: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a:t>
            </a:r>
          </a:p>
        </p:txBody>
      </p:sp>
      <p:sp>
        <p:nvSpPr>
          <p:cNvPr id="12294" name="文本框 5"/>
          <p:cNvSpPr>
            <a:spLocks noChangeArrowheads="1"/>
          </p:cNvSpPr>
          <p:nvPr/>
        </p:nvSpPr>
        <p:spPr bwMode="auto">
          <a:xfrm>
            <a:off x="2384822" y="3708798"/>
            <a:ext cx="1922859"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000000"/>
                </a:solidFill>
                <a:latin typeface="黑体" panose="02010609060101010101" pitchFamily="49" charset="-122"/>
                <a:ea typeface="黑体" panose="02010609060101010101" pitchFamily="49" charset="-122"/>
                <a:sym typeface="黑体" panose="02010609060101010101" pitchFamily="49" charset="-122"/>
              </a:rPr>
              <a:t>家乡</a:t>
            </a:r>
            <a:endParaRPr lang="zh-CN" altLang="en-US" dirty="0"/>
          </a:p>
        </p:txBody>
      </p:sp>
      <p:pic>
        <p:nvPicPr>
          <p:cNvPr id="12295" name="图片 11"/>
          <p:cNvPicPr>
            <a:picLocks noChangeAspect="1" noChangeArrowheads="1"/>
          </p:cNvPicPr>
          <p:nvPr/>
        </p:nvPicPr>
        <p:blipFill>
          <a:blip r:embed="rId4" cstate="email">
            <a:extLst>
              <a:ext uri="{28A0092B-C50C-407E-A947-70E740481C1C}">
                <a14:useLocalDpi xmlns:a14="http://schemas.microsoft.com/office/drawing/2010/main"/>
              </a:ext>
            </a:extLst>
          </a:blip>
          <a:srcRect t="-9209" r="-69704"/>
          <a:stretch>
            <a:fillRect/>
          </a:stretch>
        </p:blipFill>
        <p:spPr bwMode="auto">
          <a:xfrm rot="201815" flipH="1">
            <a:off x="5560424" y="407290"/>
            <a:ext cx="3483756" cy="381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endParaRPr lang="zh-CN" altLang="en-US" b="1"/>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5"/>
                                        </p:tgtEl>
                                        <p:attrNameLst>
                                          <p:attrName>style.visibility</p:attrName>
                                        </p:attrNameLst>
                                      </p:cBhvr>
                                      <p:to>
                                        <p:strVal val="visible"/>
                                      </p:to>
                                    </p:set>
                                    <p:anim calcmode="lin" valueType="num">
                                      <p:cBhvr>
                                        <p:cTn id="7" dur="500" fill="hold"/>
                                        <p:tgtEl>
                                          <p:spTgt spid="12295"/>
                                        </p:tgtEl>
                                        <p:attrNameLst>
                                          <p:attrName>ppt_x</p:attrName>
                                        </p:attrNameLst>
                                      </p:cBhvr>
                                      <p:tavLst>
                                        <p:tav tm="0">
                                          <p:val>
                                            <p:strVal val="#ppt_x"/>
                                          </p:val>
                                        </p:tav>
                                        <p:tav tm="100000">
                                          <p:val>
                                            <p:strVal val="#ppt_x"/>
                                          </p:val>
                                        </p:tav>
                                      </p:tavLst>
                                    </p:anim>
                                    <p:anim calcmode="lin" valueType="num">
                                      <p:cBhvr>
                                        <p:cTn id="8" dur="500" fill="hold"/>
                                        <p:tgtEl>
                                          <p:spTgt spid="122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Effect>
                                      <p:cBhvr>
                                        <p:cTn id="13" dur="2000"/>
                                        <p:tgtEl>
                                          <p:spTgt spid="1229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2291">
                                            <p:txEl>
                                              <p:pRg st="2" end="2"/>
                                            </p:txEl>
                                          </p:spTgt>
                                        </p:tgtEl>
                                        <p:attrNameLst>
                                          <p:attrName>style.visibility</p:attrName>
                                        </p:attrNameLst>
                                      </p:cBhvr>
                                      <p:to>
                                        <p:strVal val="visible"/>
                                      </p:to>
                                    </p:set>
                                    <p:animEffect>
                                      <p:cBhvr>
                                        <p:cTn id="18" dur="2000"/>
                                        <p:tgtEl>
                                          <p:spTgt spid="12291">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2291">
                                            <p:txEl>
                                              <p:pRg st="4" end="4"/>
                                            </p:txEl>
                                          </p:spTgt>
                                        </p:tgtEl>
                                        <p:attrNameLst>
                                          <p:attrName>style.visibility</p:attrName>
                                        </p:attrNameLst>
                                      </p:cBhvr>
                                      <p:to>
                                        <p:strVal val="visible"/>
                                      </p:to>
                                    </p:set>
                                    <p:animEffect>
                                      <p:cBhvr>
                                        <p:cTn id="23" dur="2000"/>
                                        <p:tgtEl>
                                          <p:spTgt spid="12291">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2292"/>
                                        </p:tgtEl>
                                        <p:attrNameLst>
                                          <p:attrName>style.visibility</p:attrName>
                                        </p:attrNameLst>
                                      </p:cBhvr>
                                      <p:to>
                                        <p:strVal val="visible"/>
                                      </p:to>
                                    </p:set>
                                    <p:anim calcmode="lin" valueType="num">
                                      <p:cBhvr>
                                        <p:cTn id="28" dur="500" fill="hold"/>
                                        <p:tgtEl>
                                          <p:spTgt spid="12292"/>
                                        </p:tgtEl>
                                        <p:attrNameLst>
                                          <p:attrName>ppt_x</p:attrName>
                                        </p:attrNameLst>
                                      </p:cBhvr>
                                      <p:tavLst>
                                        <p:tav tm="0">
                                          <p:val>
                                            <p:strVal val="#ppt_x"/>
                                          </p:val>
                                        </p:tav>
                                        <p:tav tm="100000">
                                          <p:val>
                                            <p:strVal val="#ppt_x"/>
                                          </p:val>
                                        </p:tav>
                                      </p:tavLst>
                                    </p:anim>
                                    <p:anim calcmode="lin" valueType="num">
                                      <p:cBhvr>
                                        <p:cTn id="29"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3" presetClass="entr" presetSubtype="16" fill="hold" nodeType="clickEffect">
                                  <p:stCondLst>
                                    <p:cond delay="0"/>
                                  </p:stCondLst>
                                  <p:childTnLst>
                                    <p:set>
                                      <p:cBhvr>
                                        <p:cTn id="33" dur="1" fill="hold">
                                          <p:stCondLst>
                                            <p:cond delay="0"/>
                                          </p:stCondLst>
                                        </p:cTn>
                                        <p:tgtEl>
                                          <p:spTgt spid="12293">
                                            <p:txEl>
                                              <p:pRg st="0" end="0"/>
                                            </p:txEl>
                                          </p:spTgt>
                                        </p:tgtEl>
                                        <p:attrNameLst>
                                          <p:attrName>style.visibility</p:attrName>
                                        </p:attrNameLst>
                                      </p:cBhvr>
                                      <p:to>
                                        <p:strVal val="visible"/>
                                      </p:to>
                                    </p:set>
                                    <p:animEffect>
                                      <p:cBhvr>
                                        <p:cTn id="34" dur="2000"/>
                                        <p:tgtEl>
                                          <p:spTgt spid="1229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2294"/>
                                        </p:tgtEl>
                                        <p:attrNameLst>
                                          <p:attrName>style.visibility</p:attrName>
                                        </p:attrNameLst>
                                      </p:cBhvr>
                                      <p:to>
                                        <p:strVal val="visible"/>
                                      </p:to>
                                    </p:set>
                                    <p:anim calcmode="lin" valueType="num">
                                      <p:cBhvr>
                                        <p:cTn id="39" dur="500" fill="hold"/>
                                        <p:tgtEl>
                                          <p:spTgt spid="12294"/>
                                        </p:tgtEl>
                                        <p:attrNameLst>
                                          <p:attrName>ppt_x</p:attrName>
                                        </p:attrNameLst>
                                      </p:cBhvr>
                                      <p:tavLst>
                                        <p:tav tm="0">
                                          <p:val>
                                            <p:strVal val="#ppt_x"/>
                                          </p:val>
                                        </p:tav>
                                        <p:tav tm="100000">
                                          <p:val>
                                            <p:strVal val="#ppt_x"/>
                                          </p:val>
                                        </p:tav>
                                      </p:tavLst>
                                    </p:anim>
                                    <p:anim calcmode="lin" valueType="num">
                                      <p:cBhvr>
                                        <p:cTn id="40" dur="500" fill="hold"/>
                                        <p:tgtEl>
                                          <p:spTgt spid="122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0" autoUpdateAnimBg="0"/>
      <p:bldP spid="12292" grpId="0" bldLvl="0" autoUpdateAnimBg="0"/>
      <p:bldP spid="12294"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7" descr="40026627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241227"/>
            <a:ext cx="9144000" cy="392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标题 1"/>
          <p:cNvSpPr>
            <a:spLocks noGrp="1" noChangeArrowheads="1"/>
          </p:cNvSpPr>
          <p:nvPr>
            <p:ph type="title"/>
          </p:nvPr>
        </p:nvSpPr>
        <p:spPr>
          <a:xfrm>
            <a:off x="781050" y="781050"/>
            <a:ext cx="7886700" cy="616744"/>
          </a:xfrm>
        </p:spPr>
        <p:txBody>
          <a:bodyPr/>
          <a:lstStyle/>
          <a:p>
            <a:r>
              <a:rPr lang="en-US" altLang="zh-CN" sz="2400" dirty="0">
                <a:cs typeface="Times New Roman" panose="02020603050405020304" pitchFamily="18" charset="0"/>
                <a:sym typeface="黑体" panose="02010609060101010101" pitchFamily="49" charset="-122"/>
              </a:rPr>
              <a:t>3.</a:t>
            </a:r>
            <a:r>
              <a:rPr lang="zh-CN" altLang="en-US" sz="2400" dirty="0">
                <a:latin typeface="黑体" panose="02010609060101010101" pitchFamily="49" charset="-122"/>
                <a:sym typeface="黑体" panose="02010609060101010101" pitchFamily="49" charset="-122"/>
              </a:rPr>
              <a:t>文学常识填空</a:t>
            </a:r>
            <a:endParaRPr lang="zh-CN" altLang="en-US" dirty="0" smtClean="0"/>
          </a:p>
        </p:txBody>
      </p:sp>
      <p:sp>
        <p:nvSpPr>
          <p:cNvPr id="12292"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endParaRPr lang="zh-CN" altLang="en-US" b="1"/>
          </a:p>
        </p:txBody>
      </p:sp>
      <p:sp>
        <p:nvSpPr>
          <p:cNvPr id="13317" name="文本框 8"/>
          <p:cNvSpPr>
            <a:spLocks noChangeArrowheads="1"/>
          </p:cNvSpPr>
          <p:nvPr/>
        </p:nvSpPr>
        <p:spPr bwMode="auto">
          <a:xfrm>
            <a:off x="781050" y="1750219"/>
            <a:ext cx="7554516" cy="200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    本文选自《儒林外史》的（　　　　）回，作者是（　　）朝的（　　　　）。这部小说是长篇（　　　　）讽刺小说，共（　　　　）回，主要描写的是（　　　　）的生活和精神状态，揭露（　　　　）的腐朽。　</a:t>
            </a:r>
            <a:endParaRPr lang="zh-CN" altLang="en-US" dirty="0"/>
          </a:p>
        </p:txBody>
      </p:sp>
      <p:sp>
        <p:nvSpPr>
          <p:cNvPr id="13318" name="文本框 9"/>
          <p:cNvSpPr>
            <a:spLocks noChangeArrowheads="1"/>
          </p:cNvSpPr>
          <p:nvPr/>
        </p:nvSpPr>
        <p:spPr bwMode="auto">
          <a:xfrm>
            <a:off x="4820841" y="1847850"/>
            <a:ext cx="7810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三</a:t>
            </a:r>
            <a:endParaRPr lang="zh-CN" altLang="en-US" dirty="0"/>
          </a:p>
        </p:txBody>
      </p:sp>
      <p:sp>
        <p:nvSpPr>
          <p:cNvPr id="13319" name="文本框 10"/>
          <p:cNvSpPr>
            <a:spLocks noChangeArrowheads="1"/>
          </p:cNvSpPr>
          <p:nvPr/>
        </p:nvSpPr>
        <p:spPr bwMode="auto">
          <a:xfrm>
            <a:off x="7532489" y="1843682"/>
            <a:ext cx="592931"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清</a:t>
            </a:r>
            <a:endParaRPr lang="zh-CN" altLang="en-US" dirty="0"/>
          </a:p>
        </p:txBody>
      </p:sp>
      <p:sp>
        <p:nvSpPr>
          <p:cNvPr id="13320" name="文本框 12"/>
          <p:cNvSpPr>
            <a:spLocks noChangeArrowheads="1"/>
          </p:cNvSpPr>
          <p:nvPr/>
        </p:nvSpPr>
        <p:spPr bwMode="auto">
          <a:xfrm>
            <a:off x="1615679" y="2335411"/>
            <a:ext cx="1212056"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吴敬梓</a:t>
            </a:r>
            <a:endParaRPr lang="zh-CN" altLang="en-US" dirty="0"/>
          </a:p>
        </p:txBody>
      </p:sp>
      <p:sp>
        <p:nvSpPr>
          <p:cNvPr id="13321" name="文本框 13"/>
          <p:cNvSpPr>
            <a:spLocks noChangeArrowheads="1"/>
          </p:cNvSpPr>
          <p:nvPr/>
        </p:nvSpPr>
        <p:spPr bwMode="auto">
          <a:xfrm>
            <a:off x="5438775" y="2341155"/>
            <a:ext cx="1347788"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章回体</a:t>
            </a:r>
            <a:endParaRPr lang="zh-CN" altLang="en-US" dirty="0"/>
          </a:p>
        </p:txBody>
      </p:sp>
      <p:sp>
        <p:nvSpPr>
          <p:cNvPr id="13322" name="文本框 14"/>
          <p:cNvSpPr>
            <a:spLocks noChangeArrowheads="1"/>
          </p:cNvSpPr>
          <p:nvPr/>
        </p:nvSpPr>
        <p:spPr bwMode="auto">
          <a:xfrm>
            <a:off x="1412736" y="2813448"/>
            <a:ext cx="1090613"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五十五</a:t>
            </a:r>
            <a:endParaRPr lang="zh-CN" altLang="en-US" dirty="0"/>
          </a:p>
        </p:txBody>
      </p:sp>
      <p:sp>
        <p:nvSpPr>
          <p:cNvPr id="13323" name="文本框 15"/>
          <p:cNvSpPr>
            <a:spLocks noChangeArrowheads="1"/>
          </p:cNvSpPr>
          <p:nvPr/>
        </p:nvSpPr>
        <p:spPr bwMode="auto">
          <a:xfrm>
            <a:off x="5016784" y="2800782"/>
            <a:ext cx="1291828"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知识分子</a:t>
            </a:r>
            <a:endParaRPr lang="zh-CN" altLang="en-US" dirty="0"/>
          </a:p>
        </p:txBody>
      </p:sp>
      <p:sp>
        <p:nvSpPr>
          <p:cNvPr id="13324" name="文本框 16"/>
          <p:cNvSpPr>
            <a:spLocks noChangeArrowheads="1"/>
          </p:cNvSpPr>
          <p:nvPr/>
        </p:nvSpPr>
        <p:spPr bwMode="auto">
          <a:xfrm>
            <a:off x="2346199" y="3289619"/>
            <a:ext cx="140017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C00000"/>
                </a:solidFill>
                <a:latin typeface="黑体" panose="02010609060101010101" pitchFamily="49" charset="-122"/>
                <a:ea typeface="黑体" panose="02010609060101010101" pitchFamily="49" charset="-122"/>
                <a:sym typeface="黑体" panose="02010609060101010101" pitchFamily="49" charset="-122"/>
              </a:rPr>
              <a:t>科举制度</a:t>
            </a:r>
            <a:endParaRPr lang="zh-CN" altLang="en-US" dirty="0"/>
          </a:p>
        </p:txBody>
      </p:sp>
      <p:pic>
        <p:nvPicPr>
          <p:cNvPr id="13325" name="图片 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82066" y="-14883"/>
            <a:ext cx="2461022" cy="1140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2" name="图片 19" descr="5c75092e60c2b"/>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28110" y="3429001"/>
            <a:ext cx="2507456" cy="1507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325"/>
                                        </p:tgtEl>
                                        <p:attrNameLst>
                                          <p:attrName>style.visibility</p:attrName>
                                        </p:attrNameLst>
                                      </p:cBhvr>
                                      <p:to>
                                        <p:strVal val="visible"/>
                                      </p:to>
                                    </p:set>
                                    <p:animEffect>
                                      <p:cBhvr>
                                        <p:cTn id="7" dur="750"/>
                                        <p:tgtEl>
                                          <p:spTgt spid="133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317"/>
                                        </p:tgtEl>
                                        <p:attrNameLst>
                                          <p:attrName>style.visibility</p:attrName>
                                        </p:attrNameLst>
                                      </p:cBhvr>
                                      <p:to>
                                        <p:strVal val="visible"/>
                                      </p:to>
                                    </p:set>
                                    <p:anim calcmode="lin" valueType="num">
                                      <p:cBhvr>
                                        <p:cTn id="12" dur="500" fill="hold"/>
                                        <p:tgtEl>
                                          <p:spTgt spid="13317"/>
                                        </p:tgtEl>
                                        <p:attrNameLst>
                                          <p:attrName>ppt_x</p:attrName>
                                        </p:attrNameLst>
                                      </p:cBhvr>
                                      <p:tavLst>
                                        <p:tav tm="0">
                                          <p:val>
                                            <p:strVal val="#ppt_x"/>
                                          </p:val>
                                        </p:tav>
                                        <p:tav tm="100000">
                                          <p:val>
                                            <p:strVal val="#ppt_x"/>
                                          </p:val>
                                        </p:tav>
                                      </p:tavLst>
                                    </p:anim>
                                    <p:anim calcmode="lin" valueType="num">
                                      <p:cBhvr>
                                        <p:cTn id="13" dur="500" fill="hold"/>
                                        <p:tgtEl>
                                          <p:spTgt spid="133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318"/>
                                        </p:tgtEl>
                                        <p:attrNameLst>
                                          <p:attrName>style.visibility</p:attrName>
                                        </p:attrNameLst>
                                      </p:cBhvr>
                                      <p:to>
                                        <p:strVal val="visible"/>
                                      </p:to>
                                    </p:set>
                                    <p:anim calcmode="lin" valueType="num">
                                      <p:cBhvr>
                                        <p:cTn id="18" dur="500" fill="hold"/>
                                        <p:tgtEl>
                                          <p:spTgt spid="13318"/>
                                        </p:tgtEl>
                                        <p:attrNameLst>
                                          <p:attrName>ppt_x</p:attrName>
                                        </p:attrNameLst>
                                      </p:cBhvr>
                                      <p:tavLst>
                                        <p:tav tm="0">
                                          <p:val>
                                            <p:strVal val="#ppt_x"/>
                                          </p:val>
                                        </p:tav>
                                        <p:tav tm="100000">
                                          <p:val>
                                            <p:strVal val="#ppt_x"/>
                                          </p:val>
                                        </p:tav>
                                      </p:tavLst>
                                    </p:anim>
                                    <p:anim calcmode="lin" valueType="num">
                                      <p:cBhvr>
                                        <p:cTn id="19" dur="500" fill="hold"/>
                                        <p:tgtEl>
                                          <p:spTgt spid="1331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319"/>
                                        </p:tgtEl>
                                        <p:attrNameLst>
                                          <p:attrName>style.visibility</p:attrName>
                                        </p:attrNameLst>
                                      </p:cBhvr>
                                      <p:to>
                                        <p:strVal val="visible"/>
                                      </p:to>
                                    </p:set>
                                    <p:anim calcmode="lin" valueType="num">
                                      <p:cBhvr>
                                        <p:cTn id="24" dur="500" fill="hold"/>
                                        <p:tgtEl>
                                          <p:spTgt spid="13319"/>
                                        </p:tgtEl>
                                        <p:attrNameLst>
                                          <p:attrName>ppt_x</p:attrName>
                                        </p:attrNameLst>
                                      </p:cBhvr>
                                      <p:tavLst>
                                        <p:tav tm="0">
                                          <p:val>
                                            <p:strVal val="#ppt_x"/>
                                          </p:val>
                                        </p:tav>
                                        <p:tav tm="100000">
                                          <p:val>
                                            <p:strVal val="#ppt_x"/>
                                          </p:val>
                                        </p:tav>
                                      </p:tavLst>
                                    </p:anim>
                                    <p:anim calcmode="lin" valueType="num">
                                      <p:cBhvr>
                                        <p:cTn id="25" dur="500" fill="hold"/>
                                        <p:tgtEl>
                                          <p:spTgt spid="1331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320"/>
                                        </p:tgtEl>
                                        <p:attrNameLst>
                                          <p:attrName>style.visibility</p:attrName>
                                        </p:attrNameLst>
                                      </p:cBhvr>
                                      <p:to>
                                        <p:strVal val="visible"/>
                                      </p:to>
                                    </p:set>
                                    <p:anim calcmode="lin" valueType="num">
                                      <p:cBhvr>
                                        <p:cTn id="30" dur="500" fill="hold"/>
                                        <p:tgtEl>
                                          <p:spTgt spid="13320"/>
                                        </p:tgtEl>
                                        <p:attrNameLst>
                                          <p:attrName>ppt_x</p:attrName>
                                        </p:attrNameLst>
                                      </p:cBhvr>
                                      <p:tavLst>
                                        <p:tav tm="0">
                                          <p:val>
                                            <p:strVal val="#ppt_x"/>
                                          </p:val>
                                        </p:tav>
                                        <p:tav tm="100000">
                                          <p:val>
                                            <p:strVal val="#ppt_x"/>
                                          </p:val>
                                        </p:tav>
                                      </p:tavLst>
                                    </p:anim>
                                    <p:anim calcmode="lin" valueType="num">
                                      <p:cBhvr>
                                        <p:cTn id="31" dur="500" fill="hold"/>
                                        <p:tgtEl>
                                          <p:spTgt spid="13320"/>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3321"/>
                                        </p:tgtEl>
                                        <p:attrNameLst>
                                          <p:attrName>style.visibility</p:attrName>
                                        </p:attrNameLst>
                                      </p:cBhvr>
                                      <p:to>
                                        <p:strVal val="visible"/>
                                      </p:to>
                                    </p:set>
                                    <p:anim calcmode="lin" valueType="num">
                                      <p:cBhvr>
                                        <p:cTn id="36" dur="500" fill="hold"/>
                                        <p:tgtEl>
                                          <p:spTgt spid="13321"/>
                                        </p:tgtEl>
                                        <p:attrNameLst>
                                          <p:attrName>ppt_x</p:attrName>
                                        </p:attrNameLst>
                                      </p:cBhvr>
                                      <p:tavLst>
                                        <p:tav tm="0">
                                          <p:val>
                                            <p:strVal val="#ppt_x"/>
                                          </p:val>
                                        </p:tav>
                                        <p:tav tm="100000">
                                          <p:val>
                                            <p:strVal val="#ppt_x"/>
                                          </p:val>
                                        </p:tav>
                                      </p:tavLst>
                                    </p:anim>
                                    <p:anim calcmode="lin" valueType="num">
                                      <p:cBhvr>
                                        <p:cTn id="37" dur="500" fill="hold"/>
                                        <p:tgtEl>
                                          <p:spTgt spid="1332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3322"/>
                                        </p:tgtEl>
                                        <p:attrNameLst>
                                          <p:attrName>style.visibility</p:attrName>
                                        </p:attrNameLst>
                                      </p:cBhvr>
                                      <p:to>
                                        <p:strVal val="visible"/>
                                      </p:to>
                                    </p:set>
                                    <p:anim calcmode="lin" valueType="num">
                                      <p:cBhvr>
                                        <p:cTn id="42" dur="500" fill="hold"/>
                                        <p:tgtEl>
                                          <p:spTgt spid="13322"/>
                                        </p:tgtEl>
                                        <p:attrNameLst>
                                          <p:attrName>ppt_x</p:attrName>
                                        </p:attrNameLst>
                                      </p:cBhvr>
                                      <p:tavLst>
                                        <p:tav tm="0">
                                          <p:val>
                                            <p:strVal val="#ppt_x"/>
                                          </p:val>
                                        </p:tav>
                                        <p:tav tm="100000">
                                          <p:val>
                                            <p:strVal val="#ppt_x"/>
                                          </p:val>
                                        </p:tav>
                                      </p:tavLst>
                                    </p:anim>
                                    <p:anim calcmode="lin" valueType="num">
                                      <p:cBhvr>
                                        <p:cTn id="43" dur="500" fill="hold"/>
                                        <p:tgtEl>
                                          <p:spTgt spid="1332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3323"/>
                                        </p:tgtEl>
                                        <p:attrNameLst>
                                          <p:attrName>style.visibility</p:attrName>
                                        </p:attrNameLst>
                                      </p:cBhvr>
                                      <p:to>
                                        <p:strVal val="visible"/>
                                      </p:to>
                                    </p:set>
                                    <p:anim calcmode="lin" valueType="num">
                                      <p:cBhvr>
                                        <p:cTn id="48" dur="500" fill="hold"/>
                                        <p:tgtEl>
                                          <p:spTgt spid="13323"/>
                                        </p:tgtEl>
                                        <p:attrNameLst>
                                          <p:attrName>ppt_x</p:attrName>
                                        </p:attrNameLst>
                                      </p:cBhvr>
                                      <p:tavLst>
                                        <p:tav tm="0">
                                          <p:val>
                                            <p:strVal val="#ppt_x"/>
                                          </p:val>
                                        </p:tav>
                                        <p:tav tm="100000">
                                          <p:val>
                                            <p:strVal val="#ppt_x"/>
                                          </p:val>
                                        </p:tav>
                                      </p:tavLst>
                                    </p:anim>
                                    <p:anim calcmode="lin" valueType="num">
                                      <p:cBhvr>
                                        <p:cTn id="49" dur="500" fill="hold"/>
                                        <p:tgtEl>
                                          <p:spTgt spid="13323"/>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3324"/>
                                        </p:tgtEl>
                                        <p:attrNameLst>
                                          <p:attrName>style.visibility</p:attrName>
                                        </p:attrNameLst>
                                      </p:cBhvr>
                                      <p:to>
                                        <p:strVal val="visible"/>
                                      </p:to>
                                    </p:set>
                                    <p:anim calcmode="lin" valueType="num">
                                      <p:cBhvr>
                                        <p:cTn id="54" dur="500" fill="hold"/>
                                        <p:tgtEl>
                                          <p:spTgt spid="13324"/>
                                        </p:tgtEl>
                                        <p:attrNameLst>
                                          <p:attrName>ppt_x</p:attrName>
                                        </p:attrNameLst>
                                      </p:cBhvr>
                                      <p:tavLst>
                                        <p:tav tm="0">
                                          <p:val>
                                            <p:strVal val="#ppt_x"/>
                                          </p:val>
                                        </p:tav>
                                        <p:tav tm="100000">
                                          <p:val>
                                            <p:strVal val="#ppt_x"/>
                                          </p:val>
                                        </p:tav>
                                      </p:tavLst>
                                    </p:anim>
                                    <p:anim calcmode="lin" valueType="num">
                                      <p:cBhvr>
                                        <p:cTn id="55" dur="500" fill="hold"/>
                                        <p:tgtEl>
                                          <p:spTgt spid="133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bldLvl="0" autoUpdateAnimBg="0"/>
      <p:bldP spid="13318" grpId="0" bldLvl="0" autoUpdateAnimBg="0"/>
      <p:bldP spid="13319" grpId="0" bldLvl="0" autoUpdateAnimBg="0"/>
      <p:bldP spid="13320" grpId="0" bldLvl="0" autoUpdateAnimBg="0"/>
      <p:bldP spid="13321" grpId="0" bldLvl="0" autoUpdateAnimBg="0"/>
      <p:bldP spid="13322" grpId="0" bldLvl="0" autoUpdateAnimBg="0"/>
      <p:bldP spid="13323" grpId="0" bldLvl="0" autoUpdateAnimBg="0"/>
      <p:bldP spid="1332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noChangeArrowheads="1"/>
          </p:cNvSpPr>
          <p:nvPr>
            <p:ph type="title"/>
          </p:nvPr>
        </p:nvSpPr>
        <p:spPr>
          <a:xfrm>
            <a:off x="628650" y="781050"/>
            <a:ext cx="7886700" cy="616744"/>
          </a:xfrm>
        </p:spPr>
        <p:txBody>
          <a:bodyPr/>
          <a:lstStyle/>
          <a:p>
            <a:r>
              <a:rPr lang="en-US" altLang="zh-CN" sz="2400" dirty="0">
                <a:cs typeface="Times New Roman" panose="02020603050405020304" pitchFamily="18" charset="0"/>
                <a:sym typeface="黑体" panose="02010609060101010101" pitchFamily="49" charset="-122"/>
              </a:rPr>
              <a:t>4.</a:t>
            </a:r>
            <a:r>
              <a:rPr lang="zh-CN" altLang="en-US" sz="2400" dirty="0">
                <a:latin typeface="黑体" panose="02010609060101010101" pitchFamily="49" charset="-122"/>
                <a:sym typeface="黑体" panose="02010609060101010101" pitchFamily="49" charset="-122"/>
              </a:rPr>
              <a:t>分角色朗读课文，梳理小说三要素</a:t>
            </a:r>
            <a:endParaRPr lang="zh-CN" altLang="en-US" dirty="0" smtClean="0"/>
          </a:p>
        </p:txBody>
      </p:sp>
      <p:sp>
        <p:nvSpPr>
          <p:cNvPr id="13315"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p>
        </p:txBody>
      </p:sp>
      <p:grpSp>
        <p:nvGrpSpPr>
          <p:cNvPr id="14340" name="组合 4"/>
          <p:cNvGrpSpPr/>
          <p:nvPr/>
        </p:nvGrpSpPr>
        <p:grpSpPr bwMode="auto">
          <a:xfrm>
            <a:off x="495300" y="1596629"/>
            <a:ext cx="8020050" cy="3282959"/>
            <a:chOff x="0" y="0"/>
            <a:chExt cx="9255489" cy="3521659"/>
          </a:xfrm>
        </p:grpSpPr>
        <p:grpSp>
          <p:nvGrpSpPr>
            <p:cNvPr id="13317" name="组合 5"/>
            <p:cNvGrpSpPr/>
            <p:nvPr/>
          </p:nvGrpSpPr>
          <p:grpSpPr bwMode="auto">
            <a:xfrm>
              <a:off x="225083" y="8153"/>
              <a:ext cx="2383532" cy="2257425"/>
              <a:chOff x="0" y="0"/>
              <a:chExt cx="2383532" cy="2257425"/>
            </a:xfrm>
          </p:grpSpPr>
          <p:pic>
            <p:nvPicPr>
              <p:cNvPr id="13332" name="图片 2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8507" y="0"/>
                <a:ext cx="210502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3" name="图片 2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13991"/>
                <a:ext cx="10572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4" name="TextBox 27"/>
              <p:cNvSpPr>
                <a:spLocks noChangeArrowheads="1"/>
              </p:cNvSpPr>
              <p:nvPr/>
            </p:nvSpPr>
            <p:spPr bwMode="auto">
              <a:xfrm>
                <a:off x="240605" y="466731"/>
                <a:ext cx="576064"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a:solidFill>
                      <a:schemeClr val="bg1"/>
                    </a:solidFill>
                    <a:latin typeface="字体视界-靖康体" pitchFamily="2" charset="-122"/>
                    <a:ea typeface="字体视界-靖康体" pitchFamily="2" charset="-122"/>
                    <a:sym typeface="字体视界-靖康体" pitchFamily="2" charset="-122"/>
                  </a:rPr>
                  <a:t>1</a:t>
                </a:r>
                <a:endParaRPr lang="zh-CN" altLang="en-US" sz="2100">
                  <a:solidFill>
                    <a:schemeClr val="bg1"/>
                  </a:solidFill>
                  <a:latin typeface="字体视界-靖康体" pitchFamily="2" charset="-122"/>
                  <a:ea typeface="字体视界-靖康体" pitchFamily="2" charset="-122"/>
                  <a:sym typeface="字体视界-靖康体" pitchFamily="2" charset="-122"/>
                </a:endParaRPr>
              </a:p>
            </p:txBody>
          </p:sp>
        </p:grpSp>
        <p:grpSp>
          <p:nvGrpSpPr>
            <p:cNvPr id="13318" name="组合 3"/>
            <p:cNvGrpSpPr/>
            <p:nvPr/>
          </p:nvGrpSpPr>
          <p:grpSpPr bwMode="auto">
            <a:xfrm>
              <a:off x="3218037" y="1"/>
              <a:ext cx="2383532" cy="2257425"/>
              <a:chOff x="0" y="0"/>
              <a:chExt cx="2383532" cy="2257425"/>
            </a:xfrm>
          </p:grpSpPr>
          <p:pic>
            <p:nvPicPr>
              <p:cNvPr id="13329" name="图片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8507" y="0"/>
                <a:ext cx="210502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0" name="图片 2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13991"/>
                <a:ext cx="10572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1" name="TextBox 31"/>
              <p:cNvSpPr>
                <a:spLocks noChangeArrowheads="1"/>
              </p:cNvSpPr>
              <p:nvPr/>
            </p:nvSpPr>
            <p:spPr bwMode="auto">
              <a:xfrm>
                <a:off x="240605" y="466731"/>
                <a:ext cx="576064"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a:solidFill>
                      <a:schemeClr val="bg1"/>
                    </a:solidFill>
                    <a:latin typeface="字体视界-靖康体" pitchFamily="2" charset="-122"/>
                    <a:ea typeface="字体视界-靖康体" pitchFamily="2" charset="-122"/>
                    <a:sym typeface="字体视界-靖康体" pitchFamily="2" charset="-122"/>
                  </a:rPr>
                  <a:t>2</a:t>
                </a:r>
                <a:endParaRPr lang="zh-CN" altLang="en-US" sz="2100">
                  <a:solidFill>
                    <a:schemeClr val="bg1"/>
                  </a:solidFill>
                  <a:latin typeface="字体视界-靖康体" pitchFamily="2" charset="-122"/>
                  <a:ea typeface="字体视界-靖康体" pitchFamily="2" charset="-122"/>
                  <a:sym typeface="字体视界-靖康体" pitchFamily="2" charset="-122"/>
                </a:endParaRPr>
              </a:p>
            </p:txBody>
          </p:sp>
        </p:grpSp>
        <p:grpSp>
          <p:nvGrpSpPr>
            <p:cNvPr id="13319" name="组合 11"/>
            <p:cNvGrpSpPr/>
            <p:nvPr/>
          </p:nvGrpSpPr>
          <p:grpSpPr bwMode="auto">
            <a:xfrm>
              <a:off x="6269565" y="0"/>
              <a:ext cx="2383532" cy="2257425"/>
              <a:chOff x="0" y="0"/>
              <a:chExt cx="2383532" cy="2257425"/>
            </a:xfrm>
          </p:grpSpPr>
          <p:pic>
            <p:nvPicPr>
              <p:cNvPr id="13326" name="图片 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8507" y="0"/>
                <a:ext cx="210502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7" name="图片 2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13991"/>
                <a:ext cx="10572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8" name="TextBox 35"/>
              <p:cNvSpPr>
                <a:spLocks noChangeArrowheads="1"/>
              </p:cNvSpPr>
              <p:nvPr/>
            </p:nvSpPr>
            <p:spPr bwMode="auto">
              <a:xfrm>
                <a:off x="240605" y="466731"/>
                <a:ext cx="576064"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100">
                    <a:solidFill>
                      <a:schemeClr val="bg1"/>
                    </a:solidFill>
                    <a:latin typeface="字体视界-靖康体" pitchFamily="2" charset="-122"/>
                    <a:ea typeface="字体视界-靖康体" pitchFamily="2" charset="-122"/>
                    <a:sym typeface="字体视界-靖康体" pitchFamily="2" charset="-122"/>
                  </a:rPr>
                  <a:t>3</a:t>
                </a:r>
                <a:endParaRPr lang="zh-CN" altLang="en-US" sz="2100">
                  <a:solidFill>
                    <a:schemeClr val="bg1"/>
                  </a:solidFill>
                  <a:latin typeface="字体视界-靖康体" pitchFamily="2" charset="-122"/>
                  <a:ea typeface="字体视界-靖康体" pitchFamily="2" charset="-122"/>
                  <a:sym typeface="字体视界-靖康体" pitchFamily="2" charset="-122"/>
                </a:endParaRPr>
              </a:p>
            </p:txBody>
          </p:sp>
        </p:grpSp>
        <p:sp>
          <p:nvSpPr>
            <p:cNvPr id="13320" name="TextBox 36"/>
            <p:cNvSpPr>
              <a:spLocks noChangeArrowheads="1"/>
            </p:cNvSpPr>
            <p:nvPr/>
          </p:nvSpPr>
          <p:spPr bwMode="auto">
            <a:xfrm>
              <a:off x="836462" y="845620"/>
              <a:ext cx="1771848"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主要人物</a:t>
              </a:r>
              <a:endParaRPr lang="zh-CN" altLang="en-US" dirty="0"/>
            </a:p>
          </p:txBody>
        </p:sp>
        <p:sp>
          <p:nvSpPr>
            <p:cNvPr id="13321" name="TextBox 37"/>
            <p:cNvSpPr>
              <a:spLocks noChangeArrowheads="1"/>
            </p:cNvSpPr>
            <p:nvPr/>
          </p:nvSpPr>
          <p:spPr bwMode="auto">
            <a:xfrm>
              <a:off x="3914664" y="886496"/>
              <a:ext cx="1580595"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环境背景</a:t>
              </a:r>
              <a:endParaRPr lang="zh-CN" altLang="en-US" dirty="0"/>
            </a:p>
          </p:txBody>
        </p:sp>
        <p:sp>
          <p:nvSpPr>
            <p:cNvPr id="13322" name="TextBox 38"/>
            <p:cNvSpPr>
              <a:spLocks noChangeArrowheads="1"/>
            </p:cNvSpPr>
            <p:nvPr/>
          </p:nvSpPr>
          <p:spPr bwMode="auto">
            <a:xfrm>
              <a:off x="7005505" y="830802"/>
              <a:ext cx="1553114" cy="4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主要情节</a:t>
              </a:r>
              <a:endParaRPr lang="zh-CN" altLang="en-US" dirty="0"/>
            </a:p>
          </p:txBody>
        </p:sp>
        <p:sp>
          <p:nvSpPr>
            <p:cNvPr id="13323" name="TextBox 39"/>
            <p:cNvSpPr>
              <a:spLocks noChangeArrowheads="1"/>
            </p:cNvSpPr>
            <p:nvPr/>
          </p:nvSpPr>
          <p:spPr bwMode="auto">
            <a:xfrm>
              <a:off x="0" y="2382553"/>
              <a:ext cx="2947579" cy="792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范进、胡屠户、</a:t>
              </a:r>
              <a:endParaRPr lang="en-US" altLang="zh-CN" sz="21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张乡绅等</a:t>
              </a:r>
              <a:endParaRPr lang="zh-CN" altLang="en-US" dirty="0"/>
            </a:p>
          </p:txBody>
        </p:sp>
        <p:sp>
          <p:nvSpPr>
            <p:cNvPr id="13324" name="TextBox 40"/>
            <p:cNvSpPr>
              <a:spLocks noChangeArrowheads="1"/>
            </p:cNvSpPr>
            <p:nvPr/>
          </p:nvSpPr>
          <p:spPr bwMode="auto">
            <a:xfrm>
              <a:off x="3186041" y="2382553"/>
              <a:ext cx="2947579" cy="792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腐朽的科举制度</a:t>
              </a:r>
              <a:endParaRPr lang="en-US" altLang="zh-CN" sz="21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为社会环境</a:t>
              </a:r>
              <a:endParaRPr lang="zh-CN" altLang="en-US" dirty="0"/>
            </a:p>
          </p:txBody>
        </p:sp>
        <p:sp>
          <p:nvSpPr>
            <p:cNvPr id="13325" name="TextBox 41"/>
            <p:cNvSpPr>
              <a:spLocks noChangeArrowheads="1"/>
            </p:cNvSpPr>
            <p:nvPr/>
          </p:nvSpPr>
          <p:spPr bwMode="auto">
            <a:xfrm>
              <a:off x="6307910" y="2382626"/>
              <a:ext cx="2947579" cy="113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范进中举前后，</a:t>
              </a:r>
              <a:endParaRPr lang="en-US" altLang="zh-CN" sz="21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a:p>
              <a:pPr algn="ctr"/>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众人对他的态度转变</a:t>
              </a:r>
              <a:endParaRPr lang="zh-CN" altLang="en-US" dirty="0"/>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340"/>
                                        </p:tgtEl>
                                        <p:attrNameLst>
                                          <p:attrName>style.visibility</p:attrName>
                                        </p:attrNameLst>
                                      </p:cBhvr>
                                      <p:to>
                                        <p:strVal val="visible"/>
                                      </p:to>
                                    </p:set>
                                    <p:animEffect>
                                      <p:cBhvr>
                                        <p:cTn id="7" dur="1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dirty="0">
                <a:latin typeface="Times New Roman" panose="02020603050405020304" pitchFamily="18" charset="0"/>
                <a:ea typeface="黑体" panose="02010609060101010101" pitchFamily="49" charset="-122"/>
                <a:sym typeface="Times New Roman" panose="02020603050405020304" pitchFamily="18" charset="0"/>
              </a:rPr>
              <a:t>合作探究</a:t>
            </a:r>
            <a:endParaRPr lang="zh-CN" altLang="en-US" dirty="0"/>
          </a:p>
        </p:txBody>
      </p:sp>
      <p:pic>
        <p:nvPicPr>
          <p:cNvPr id="15363" name="图片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007" y="616744"/>
            <a:ext cx="6731794" cy="4449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文本框 6"/>
          <p:cNvSpPr>
            <a:spLocks noChangeArrowheads="1"/>
          </p:cNvSpPr>
          <p:nvPr/>
        </p:nvSpPr>
        <p:spPr bwMode="auto">
          <a:xfrm>
            <a:off x="7030641" y="962025"/>
            <a:ext cx="1914904" cy="3762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2400" dirty="0">
                <a:solidFill>
                  <a:srgbClr val="000000"/>
                </a:solidFill>
                <a:latin typeface="黑体" panose="02010609060101010101" pitchFamily="49" charset="-122"/>
                <a:ea typeface="黑体" panose="02010609060101010101" pitchFamily="49" charset="-122"/>
                <a:sym typeface="黑体" panose="02010609060101010101" pitchFamily="49" charset="-122"/>
              </a:rPr>
              <a:t>    本文围绕“中举”这一中心事件，按时间顺序，可分为那三部分</a:t>
            </a:r>
            <a:endParaRPr lang="zh-CN" altLang="en-US" sz="2400" dirty="0">
              <a:latin typeface="黑体" panose="02010609060101010101" pitchFamily="49" charset="-122"/>
              <a:ea typeface="黑体" panose="02010609060101010101" pitchFamily="49" charset="-122"/>
              <a:sym typeface="黑体" panose="02010609060101010101" pitchFamily="49" charset="-122"/>
            </a:endParaRPr>
          </a:p>
          <a:p>
            <a:endParaRPr lang="zh-CN" altLang="en-US" sz="2400" dirty="0">
              <a:solidFill>
                <a:srgbClr val="000000"/>
              </a:solidFill>
              <a:ea typeface="黑体" panose="02010609060101010101" pitchFamily="49"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ppt_x</p:attrName>
                                        </p:attrNameLst>
                                      </p:cBhvr>
                                      <p:tavLst>
                                        <p:tav tm="0">
                                          <p:val>
                                            <p:strVal val="#ppt_x"/>
                                          </p:val>
                                        </p:tav>
                                        <p:tav tm="100000">
                                          <p:val>
                                            <p:strVal val="#ppt_x"/>
                                          </p:val>
                                        </p:tav>
                                      </p:tavLst>
                                    </p:anim>
                                    <p:anim calcmode="lin" valueType="num">
                                      <p:cBhvr>
                                        <p:cTn id="8"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4"/>
                                        </p:tgtEl>
                                        <p:attrNameLst>
                                          <p:attrName>style.visibility</p:attrName>
                                        </p:attrNameLst>
                                      </p:cBhvr>
                                      <p:to>
                                        <p:strVal val="visible"/>
                                      </p:to>
                                    </p:set>
                                    <p:anim calcmode="lin" valueType="num">
                                      <p:cBhvr>
                                        <p:cTn id="13" dur="500" fill="hold"/>
                                        <p:tgtEl>
                                          <p:spTgt spid="15364"/>
                                        </p:tgtEl>
                                        <p:attrNameLst>
                                          <p:attrName>ppt_x</p:attrName>
                                        </p:attrNameLst>
                                      </p:cBhvr>
                                      <p:tavLst>
                                        <p:tav tm="0">
                                          <p:val>
                                            <p:strVal val="#ppt_x"/>
                                          </p:val>
                                        </p:tav>
                                        <p:tav tm="100000">
                                          <p:val>
                                            <p:strVal val="#ppt_x"/>
                                          </p:val>
                                        </p:tav>
                                      </p:tavLst>
                                    </p:anim>
                                    <p:anim calcmode="lin" valueType="num">
                                      <p:cBhvr>
                                        <p:cTn id="14"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15685" y="369278"/>
            <a:ext cx="3085747" cy="407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内容占位符 2"/>
          <p:cNvSpPr>
            <a:spLocks noGrp="1" noChangeArrowheads="1"/>
          </p:cNvSpPr>
          <p:nvPr>
            <p:ph idx="4294967295"/>
          </p:nvPr>
        </p:nvSpPr>
        <p:spPr>
          <a:xfrm>
            <a:off x="379660" y="1305948"/>
            <a:ext cx="7241558" cy="3022609"/>
          </a:xfrm>
          <a:solidFill>
            <a:srgbClr val="E1EFD8"/>
          </a:solidFill>
          <a:ln w="57150">
            <a:solidFill>
              <a:schemeClr val="tx1"/>
            </a:solidFill>
            <a:prstDash val="dash"/>
            <a:bevel/>
          </a:ln>
        </p:spPr>
        <p:txBody>
          <a:bodyPr>
            <a:normAutofit/>
          </a:bodyPr>
          <a:lstStyle/>
          <a:p>
            <a:pPr marL="0" indent="0">
              <a:lnSpc>
                <a:spcPct val="150000"/>
              </a:lnSpc>
              <a:buNone/>
            </a:pPr>
            <a:r>
              <a:rPr lang="zh-CN" altLang="en-US" sz="2400" dirty="0"/>
              <a:t>第一部分（</a:t>
            </a:r>
            <a:r>
              <a:rPr lang="en-US" altLang="zh-CN" sz="2400" dirty="0"/>
              <a:t>1</a:t>
            </a:r>
            <a:r>
              <a:rPr lang="zh-CN" altLang="zh-CN" sz="2400" dirty="0"/>
              <a:t>-</a:t>
            </a:r>
            <a:r>
              <a:rPr lang="en-US" altLang="zh-CN" sz="2400" dirty="0"/>
              <a:t>2</a:t>
            </a:r>
            <a:r>
              <a:rPr lang="zh-CN" altLang="en-US" sz="2400" dirty="0"/>
              <a:t>）范进中举前，贫困的生活和卑微的地位。</a:t>
            </a:r>
            <a:endParaRPr lang="zh-CN" altLang="zh-CN" sz="2400" dirty="0"/>
          </a:p>
          <a:p>
            <a:pPr marL="0" indent="0">
              <a:lnSpc>
                <a:spcPct val="150000"/>
              </a:lnSpc>
              <a:buNone/>
            </a:pPr>
            <a:r>
              <a:rPr lang="zh-CN" altLang="en-US" sz="2400" dirty="0"/>
              <a:t>第二部分（</a:t>
            </a:r>
            <a:r>
              <a:rPr lang="en-US" altLang="zh-CN" sz="2400" dirty="0"/>
              <a:t>3</a:t>
            </a:r>
            <a:r>
              <a:rPr lang="zh-CN" altLang="zh-CN" sz="2400" dirty="0"/>
              <a:t>-</a:t>
            </a:r>
            <a:r>
              <a:rPr lang="en-US" altLang="zh-CN" sz="2400" dirty="0"/>
              <a:t>10</a:t>
            </a:r>
            <a:r>
              <a:rPr lang="zh-CN" altLang="en-US" sz="2400" dirty="0"/>
              <a:t>）范进中举，喜极而疯，被打苏醒。</a:t>
            </a:r>
            <a:endParaRPr lang="zh-CN" altLang="zh-CN" sz="2400" dirty="0"/>
          </a:p>
          <a:p>
            <a:pPr marL="0" indent="0">
              <a:lnSpc>
                <a:spcPct val="150000"/>
              </a:lnSpc>
              <a:buNone/>
            </a:pPr>
            <a:r>
              <a:rPr lang="zh-CN" altLang="en-US" sz="2400" dirty="0"/>
              <a:t>第三部分（</a:t>
            </a:r>
            <a:r>
              <a:rPr lang="en-US" altLang="zh-CN" sz="2400" dirty="0"/>
              <a:t>11</a:t>
            </a:r>
            <a:r>
              <a:rPr lang="zh-CN" altLang="zh-CN" sz="2400" dirty="0"/>
              <a:t>-</a:t>
            </a:r>
            <a:r>
              <a:rPr lang="en-US" altLang="zh-CN" sz="2400" dirty="0"/>
              <a:t>12</a:t>
            </a:r>
            <a:r>
              <a:rPr lang="zh-CN" altLang="en-US" sz="2400" dirty="0"/>
              <a:t>）范进中举后，社会地位的显著变化。</a:t>
            </a:r>
            <a:endParaRPr lang="zh-CN" dirty="0" smtClean="0"/>
          </a:p>
        </p:txBody>
      </p:sp>
      <p:sp>
        <p:nvSpPr>
          <p:cNvPr id="15364"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宋体" panose="02010600030101010101" pitchFamily="2" charset="-122"/>
              </a:rPr>
              <a:t>合作探究</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ppt_x</p:attrName>
                                        </p:attrNameLst>
                                      </p:cBhvr>
                                      <p:tavLst>
                                        <p:tav tm="0">
                                          <p:val>
                                            <p:strVal val="#ppt_x"/>
                                          </p:val>
                                        </p:tav>
                                        <p:tav tm="100000">
                                          <p:val>
                                            <p:strVal val="#ppt_x"/>
                                          </p:val>
                                        </p:tav>
                                      </p:tavLst>
                                    </p:anim>
                                    <p:anim calcmode="lin" valueType="num">
                                      <p:cBhvr>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Effect>
                                      <p:cBhvr>
                                        <p:cTn id="13" dur="2000"/>
                                        <p:tgtEl>
                                          <p:spTgt spid="16387">
                                            <p:txEl>
                                              <p:pRg st="0" end="0"/>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6387">
                                            <p:txEl>
                                              <p:pRg st="1" end="1"/>
                                            </p:txEl>
                                          </p:spTgt>
                                        </p:tgtEl>
                                        <p:attrNameLst>
                                          <p:attrName>style.visibility</p:attrName>
                                        </p:attrNameLst>
                                      </p:cBhvr>
                                      <p:to>
                                        <p:strVal val="visible"/>
                                      </p:to>
                                    </p:set>
                                    <p:animEffect>
                                      <p:cBhvr>
                                        <p:cTn id="16" dur="2000"/>
                                        <p:tgtEl>
                                          <p:spTgt spid="16387">
                                            <p:txEl>
                                              <p:pRg st="1" end="1"/>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Effect>
                                      <p:cBhvr>
                                        <p:cTn id="19" dur="20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dirty="0">
                <a:latin typeface="Times New Roman" panose="02020603050405020304" pitchFamily="18" charset="0"/>
                <a:ea typeface="黑体" panose="02010609060101010101" pitchFamily="49" charset="-122"/>
                <a:sym typeface="Times New Roman" panose="02020603050405020304" pitchFamily="18" charset="0"/>
              </a:rPr>
              <a:t>课文精要</a:t>
            </a:r>
          </a:p>
        </p:txBody>
      </p:sp>
      <p:grpSp>
        <p:nvGrpSpPr>
          <p:cNvPr id="18436" name="Group 4"/>
          <p:cNvGrpSpPr/>
          <p:nvPr/>
        </p:nvGrpSpPr>
        <p:grpSpPr bwMode="auto">
          <a:xfrm>
            <a:off x="784456" y="777988"/>
            <a:ext cx="7240190" cy="3700463"/>
            <a:chOff x="0" y="0"/>
            <a:chExt cx="9653905" cy="4934585"/>
          </a:xfrm>
        </p:grpSpPr>
        <p:sp>
          <p:nvSpPr>
            <p:cNvPr id="17416" name="Freeform 5"/>
            <p:cNvSpPr/>
            <p:nvPr/>
          </p:nvSpPr>
          <p:spPr bwMode="auto">
            <a:xfrm>
              <a:off x="4826952" y="2170940"/>
              <a:ext cx="3415104" cy="592704"/>
            </a:xfrm>
            <a:custGeom>
              <a:avLst/>
              <a:gdLst>
                <a:gd name="T0" fmla="*/ 0 w 3415104"/>
                <a:gd name="T1" fmla="*/ 0 h 592704"/>
                <a:gd name="T2" fmla="*/ 0 w 3415104"/>
                <a:gd name="T3" fmla="*/ 296352 h 592704"/>
                <a:gd name="T4" fmla="*/ 3415104 w 3415104"/>
                <a:gd name="T5" fmla="*/ 296352 h 592704"/>
                <a:gd name="T6" fmla="*/ 3415104 w 3415104"/>
                <a:gd name="T7" fmla="*/ 592704 h 592704"/>
                <a:gd name="T8" fmla="*/ 0 60000 65536"/>
                <a:gd name="T9" fmla="*/ 0 60000 65536"/>
                <a:gd name="T10" fmla="*/ 0 60000 65536"/>
                <a:gd name="T11" fmla="*/ 0 60000 65536"/>
                <a:gd name="T12" fmla="*/ 0 w 3415104"/>
                <a:gd name="T13" fmla="*/ 0 h 592704"/>
                <a:gd name="T14" fmla="*/ 3415104 w 3415104"/>
                <a:gd name="T15" fmla="*/ 592704 h 592704"/>
              </a:gdLst>
              <a:ahLst/>
              <a:cxnLst>
                <a:cxn ang="T8">
                  <a:pos x="T0" y="T1"/>
                </a:cxn>
                <a:cxn ang="T9">
                  <a:pos x="T2" y="T3"/>
                </a:cxn>
                <a:cxn ang="T10">
                  <a:pos x="T4" y="T5"/>
                </a:cxn>
                <a:cxn ang="T11">
                  <a:pos x="T6" y="T7"/>
                </a:cxn>
              </a:cxnLst>
              <a:rect l="T12" t="T13" r="T14" b="T15"/>
              <a:pathLst>
                <a:path w="3415104" h="592704">
                  <a:moveTo>
                    <a:pt x="0" y="0"/>
                  </a:moveTo>
                  <a:lnTo>
                    <a:pt x="0" y="296352"/>
                  </a:lnTo>
                  <a:lnTo>
                    <a:pt x="3415104" y="296352"/>
                  </a:lnTo>
                  <a:lnTo>
                    <a:pt x="3415104" y="592704"/>
                  </a:lnTo>
                </a:path>
              </a:pathLst>
            </a:custGeom>
            <a:noFill/>
            <a:ln w="12700" cap="flat" cmpd="sng">
              <a:solidFill>
                <a:srgbClr val="477BA9"/>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417" name="Freeform 6"/>
            <p:cNvSpPr/>
            <p:nvPr/>
          </p:nvSpPr>
          <p:spPr bwMode="auto">
            <a:xfrm>
              <a:off x="4781232" y="2170940"/>
              <a:ext cx="91440" cy="592704"/>
            </a:xfrm>
            <a:custGeom>
              <a:avLst/>
              <a:gdLst>
                <a:gd name="T0" fmla="*/ 45720 w 91440"/>
                <a:gd name="T1" fmla="*/ 0 h 592704"/>
                <a:gd name="T2" fmla="*/ 45720 w 91440"/>
                <a:gd name="T3" fmla="*/ 592704 h 592704"/>
                <a:gd name="T4" fmla="*/ 0 60000 65536"/>
                <a:gd name="T5" fmla="*/ 0 60000 65536"/>
                <a:gd name="T6" fmla="*/ 0 w 91440"/>
                <a:gd name="T7" fmla="*/ 0 h 592704"/>
                <a:gd name="T8" fmla="*/ 91440 w 91440"/>
                <a:gd name="T9" fmla="*/ 592704 h 592704"/>
              </a:gdLst>
              <a:ahLst/>
              <a:cxnLst>
                <a:cxn ang="T4">
                  <a:pos x="T0" y="T1"/>
                </a:cxn>
                <a:cxn ang="T5">
                  <a:pos x="T2" y="T3"/>
                </a:cxn>
              </a:cxnLst>
              <a:rect l="T6" t="T7" r="T8" b="T9"/>
              <a:pathLst>
                <a:path w="91440" h="592704">
                  <a:moveTo>
                    <a:pt x="45720" y="0"/>
                  </a:moveTo>
                  <a:lnTo>
                    <a:pt x="45720" y="592704"/>
                  </a:lnTo>
                </a:path>
              </a:pathLst>
            </a:custGeom>
            <a:noFill/>
            <a:ln w="12700" cap="flat" cmpd="sng">
              <a:solidFill>
                <a:srgbClr val="477BA9"/>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418" name="Freeform 7"/>
            <p:cNvSpPr/>
            <p:nvPr/>
          </p:nvSpPr>
          <p:spPr bwMode="auto">
            <a:xfrm>
              <a:off x="1411848" y="2170940"/>
              <a:ext cx="3415104" cy="592704"/>
            </a:xfrm>
            <a:custGeom>
              <a:avLst/>
              <a:gdLst>
                <a:gd name="T0" fmla="*/ 3415104 w 3415104"/>
                <a:gd name="T1" fmla="*/ 0 h 592704"/>
                <a:gd name="T2" fmla="*/ 3415104 w 3415104"/>
                <a:gd name="T3" fmla="*/ 296352 h 592704"/>
                <a:gd name="T4" fmla="*/ 0 w 3415104"/>
                <a:gd name="T5" fmla="*/ 296352 h 592704"/>
                <a:gd name="T6" fmla="*/ 0 w 3415104"/>
                <a:gd name="T7" fmla="*/ 592704 h 592704"/>
                <a:gd name="T8" fmla="*/ 0 60000 65536"/>
                <a:gd name="T9" fmla="*/ 0 60000 65536"/>
                <a:gd name="T10" fmla="*/ 0 60000 65536"/>
                <a:gd name="T11" fmla="*/ 0 60000 65536"/>
                <a:gd name="T12" fmla="*/ 0 w 3415104"/>
                <a:gd name="T13" fmla="*/ 0 h 592704"/>
                <a:gd name="T14" fmla="*/ 3415104 w 3415104"/>
                <a:gd name="T15" fmla="*/ 592704 h 592704"/>
              </a:gdLst>
              <a:ahLst/>
              <a:cxnLst>
                <a:cxn ang="T8">
                  <a:pos x="T0" y="T1"/>
                </a:cxn>
                <a:cxn ang="T9">
                  <a:pos x="T2" y="T3"/>
                </a:cxn>
                <a:cxn ang="T10">
                  <a:pos x="T4" y="T5"/>
                </a:cxn>
                <a:cxn ang="T11">
                  <a:pos x="T6" y="T7"/>
                </a:cxn>
              </a:cxnLst>
              <a:rect l="T12" t="T13" r="T14" b="T15"/>
              <a:pathLst>
                <a:path w="3415104" h="592704">
                  <a:moveTo>
                    <a:pt x="3415104" y="0"/>
                  </a:moveTo>
                  <a:lnTo>
                    <a:pt x="3415104" y="296352"/>
                  </a:lnTo>
                  <a:lnTo>
                    <a:pt x="0" y="296352"/>
                  </a:lnTo>
                  <a:lnTo>
                    <a:pt x="0" y="592704"/>
                  </a:lnTo>
                </a:path>
              </a:pathLst>
            </a:custGeom>
            <a:noFill/>
            <a:ln w="12700" cap="flat" cmpd="sng">
              <a:solidFill>
                <a:srgbClr val="477BA9"/>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419" name="Rectangle 8"/>
            <p:cNvSpPr>
              <a:spLocks noChangeArrowheads="1"/>
            </p:cNvSpPr>
            <p:nvPr/>
          </p:nvSpPr>
          <p:spPr bwMode="auto">
            <a:xfrm>
              <a:off x="3415752" y="759740"/>
              <a:ext cx="2822400" cy="1411200"/>
            </a:xfrm>
            <a:prstGeom prst="rect">
              <a:avLst/>
            </a:prstGeom>
            <a:solidFill>
              <a:srgbClr val="5B9BD5"/>
            </a:solidFill>
            <a:ln w="12700">
              <a:solidFill>
                <a:srgbClr val="FFFFFF"/>
              </a:solidFill>
              <a:miter lim="800000"/>
            </a:ln>
          </p:spPr>
          <p:txBody>
            <a:bodyPr/>
            <a:lstStyle/>
            <a:p>
              <a:endParaRPr lang="zh-CN" altLang="en-US"/>
            </a:p>
          </p:txBody>
        </p:sp>
        <p:sp>
          <p:nvSpPr>
            <p:cNvPr id="17420" name="Rectangle 9"/>
            <p:cNvSpPr>
              <a:spLocks noChangeArrowheads="1"/>
            </p:cNvSpPr>
            <p:nvPr/>
          </p:nvSpPr>
          <p:spPr bwMode="auto">
            <a:xfrm>
              <a:off x="3415752" y="759740"/>
              <a:ext cx="2822400" cy="14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spcAft>
                  <a:spcPct val="35000"/>
                </a:spcAft>
              </a:pPr>
              <a:endParaRPr lang="zh-CN" altLang="zh-CN" sz="4900">
                <a:solidFill>
                  <a:srgbClr val="FFFFFF"/>
                </a:solidFill>
              </a:endParaRPr>
            </a:p>
          </p:txBody>
        </p:sp>
        <p:sp>
          <p:nvSpPr>
            <p:cNvPr id="17421" name="Rectangle 10"/>
            <p:cNvSpPr>
              <a:spLocks noChangeArrowheads="1"/>
            </p:cNvSpPr>
            <p:nvPr/>
          </p:nvSpPr>
          <p:spPr bwMode="auto">
            <a:xfrm>
              <a:off x="648" y="2763644"/>
              <a:ext cx="2822400" cy="1411200"/>
            </a:xfrm>
            <a:prstGeom prst="rect">
              <a:avLst/>
            </a:prstGeom>
            <a:solidFill>
              <a:srgbClr val="5B9BD5"/>
            </a:solidFill>
            <a:ln w="12700">
              <a:solidFill>
                <a:srgbClr val="FFFFFF"/>
              </a:solidFill>
              <a:miter lim="800000"/>
            </a:ln>
          </p:spPr>
          <p:txBody>
            <a:bodyPr/>
            <a:lstStyle/>
            <a:p>
              <a:endParaRPr lang="zh-CN" altLang="en-US"/>
            </a:p>
          </p:txBody>
        </p:sp>
        <p:sp>
          <p:nvSpPr>
            <p:cNvPr id="17422" name="Rectangle 11"/>
            <p:cNvSpPr>
              <a:spLocks noChangeArrowheads="1"/>
            </p:cNvSpPr>
            <p:nvPr/>
          </p:nvSpPr>
          <p:spPr bwMode="auto">
            <a:xfrm>
              <a:off x="648" y="2763644"/>
              <a:ext cx="2822400" cy="14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spcAft>
                  <a:spcPct val="35000"/>
                </a:spcAft>
              </a:pPr>
              <a:endParaRPr lang="zh-CN" altLang="zh-CN" sz="4900">
                <a:solidFill>
                  <a:srgbClr val="FFFFFF"/>
                </a:solidFill>
              </a:endParaRPr>
            </a:p>
          </p:txBody>
        </p:sp>
        <p:sp>
          <p:nvSpPr>
            <p:cNvPr id="17423" name="Rectangle 12"/>
            <p:cNvSpPr>
              <a:spLocks noChangeArrowheads="1"/>
            </p:cNvSpPr>
            <p:nvPr/>
          </p:nvSpPr>
          <p:spPr bwMode="auto">
            <a:xfrm>
              <a:off x="3415752" y="2763644"/>
              <a:ext cx="2822400" cy="1411200"/>
            </a:xfrm>
            <a:prstGeom prst="rect">
              <a:avLst/>
            </a:prstGeom>
            <a:solidFill>
              <a:srgbClr val="5B9BD5"/>
            </a:solidFill>
            <a:ln w="12700">
              <a:solidFill>
                <a:srgbClr val="FFFFFF"/>
              </a:solidFill>
              <a:miter lim="800000"/>
            </a:ln>
          </p:spPr>
          <p:txBody>
            <a:bodyPr/>
            <a:lstStyle/>
            <a:p>
              <a:endParaRPr lang="zh-CN" altLang="en-US"/>
            </a:p>
          </p:txBody>
        </p:sp>
        <p:sp>
          <p:nvSpPr>
            <p:cNvPr id="17424" name="Rectangle 13"/>
            <p:cNvSpPr>
              <a:spLocks noChangeArrowheads="1"/>
            </p:cNvSpPr>
            <p:nvPr/>
          </p:nvSpPr>
          <p:spPr bwMode="auto">
            <a:xfrm>
              <a:off x="3415752" y="2763644"/>
              <a:ext cx="2822400" cy="14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spcAft>
                  <a:spcPct val="35000"/>
                </a:spcAft>
              </a:pPr>
              <a:endParaRPr lang="zh-CN" altLang="zh-CN" sz="4900">
                <a:solidFill>
                  <a:srgbClr val="FFFFFF"/>
                </a:solidFill>
              </a:endParaRPr>
            </a:p>
          </p:txBody>
        </p:sp>
        <p:sp>
          <p:nvSpPr>
            <p:cNvPr id="17425" name="Rectangle 14"/>
            <p:cNvSpPr>
              <a:spLocks noChangeArrowheads="1"/>
            </p:cNvSpPr>
            <p:nvPr/>
          </p:nvSpPr>
          <p:spPr bwMode="auto">
            <a:xfrm>
              <a:off x="6830856" y="2763644"/>
              <a:ext cx="2822400" cy="1411200"/>
            </a:xfrm>
            <a:prstGeom prst="rect">
              <a:avLst/>
            </a:prstGeom>
            <a:solidFill>
              <a:srgbClr val="5B9BD5"/>
            </a:solidFill>
            <a:ln w="12700">
              <a:solidFill>
                <a:srgbClr val="FFFFFF"/>
              </a:solidFill>
              <a:miter lim="800000"/>
            </a:ln>
          </p:spPr>
          <p:txBody>
            <a:bodyPr/>
            <a:lstStyle/>
            <a:p>
              <a:endParaRPr lang="zh-CN" altLang="en-US"/>
            </a:p>
          </p:txBody>
        </p:sp>
        <p:sp>
          <p:nvSpPr>
            <p:cNvPr id="17426" name="Rectangle 15"/>
            <p:cNvSpPr>
              <a:spLocks noChangeArrowheads="1"/>
            </p:cNvSpPr>
            <p:nvPr/>
          </p:nvSpPr>
          <p:spPr bwMode="auto">
            <a:xfrm>
              <a:off x="6830856" y="2763644"/>
              <a:ext cx="2822400" cy="14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spcAft>
                  <a:spcPct val="35000"/>
                </a:spcAft>
              </a:pPr>
              <a:endParaRPr lang="zh-CN" altLang="zh-CN" sz="4900">
                <a:solidFill>
                  <a:srgbClr val="FFFFFF"/>
                </a:solidFill>
              </a:endParaRPr>
            </a:p>
          </p:txBody>
        </p:sp>
      </p:grpSp>
      <p:sp>
        <p:nvSpPr>
          <p:cNvPr id="18448" name="文本框 7"/>
          <p:cNvSpPr>
            <a:spLocks noChangeArrowheads="1"/>
          </p:cNvSpPr>
          <p:nvPr/>
        </p:nvSpPr>
        <p:spPr bwMode="auto">
          <a:xfrm>
            <a:off x="3666024" y="1566025"/>
            <a:ext cx="1831181" cy="529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Aft>
                <a:spcPct val="35000"/>
              </a:spcAft>
            </a:pPr>
            <a:r>
              <a:rPr lang="zh-CN" altLang="en-US" sz="3000" dirty="0">
                <a:solidFill>
                  <a:schemeClr val="bg1"/>
                </a:solidFill>
                <a:latin typeface="黑体" panose="02010609060101010101" pitchFamily="49" charset="-122"/>
                <a:ea typeface="黑体" panose="02010609060101010101" pitchFamily="49" charset="-122"/>
                <a:sym typeface="黑体" panose="02010609060101010101" pitchFamily="49" charset="-122"/>
              </a:rPr>
              <a:t>范进中举</a:t>
            </a:r>
            <a:endParaRPr lang="zh-CN" altLang="en-US" dirty="0"/>
          </a:p>
        </p:txBody>
      </p:sp>
      <p:sp>
        <p:nvSpPr>
          <p:cNvPr id="18449" name="文本框 8"/>
          <p:cNvSpPr>
            <a:spLocks noChangeArrowheads="1"/>
          </p:cNvSpPr>
          <p:nvPr/>
        </p:nvSpPr>
        <p:spPr bwMode="auto">
          <a:xfrm>
            <a:off x="1286600" y="2930748"/>
            <a:ext cx="1400175"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Aft>
                <a:spcPct val="35000"/>
              </a:spcAft>
            </a:pPr>
            <a:r>
              <a:rPr lang="zh-CN" altLang="en-US" sz="2400" dirty="0">
                <a:solidFill>
                  <a:schemeClr val="bg1"/>
                </a:solidFill>
                <a:latin typeface="黑体" panose="02010609060101010101" pitchFamily="49" charset="-122"/>
                <a:ea typeface="黑体" panose="02010609060101010101" pitchFamily="49" charset="-122"/>
                <a:sym typeface="黑体" panose="02010609060101010101" pitchFamily="49" charset="-122"/>
              </a:rPr>
              <a:t>中举前：贫困卑微</a:t>
            </a:r>
            <a:endParaRPr lang="zh-CN" altLang="en-US" dirty="0"/>
          </a:p>
        </p:txBody>
      </p:sp>
      <p:sp>
        <p:nvSpPr>
          <p:cNvPr id="18450" name="文本框 10"/>
          <p:cNvSpPr>
            <a:spLocks noChangeArrowheads="1"/>
          </p:cNvSpPr>
          <p:nvPr/>
        </p:nvSpPr>
        <p:spPr bwMode="auto">
          <a:xfrm>
            <a:off x="3704464" y="2933640"/>
            <a:ext cx="1400175"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Aft>
                <a:spcPct val="35000"/>
              </a:spcAft>
            </a:pPr>
            <a:r>
              <a:rPr lang="zh-CN" altLang="en-US" sz="2400" dirty="0">
                <a:solidFill>
                  <a:schemeClr val="bg1"/>
                </a:solidFill>
                <a:latin typeface="黑体" panose="02010609060101010101" pitchFamily="49" charset="-122"/>
                <a:ea typeface="黑体" panose="02010609060101010101" pitchFamily="49" charset="-122"/>
                <a:sym typeface="黑体" panose="02010609060101010101" pitchFamily="49" charset="-122"/>
              </a:rPr>
              <a:t>中举时：喜极而疯</a:t>
            </a:r>
            <a:endParaRPr lang="zh-CN" altLang="en-US" dirty="0"/>
          </a:p>
        </p:txBody>
      </p:sp>
      <p:sp>
        <p:nvSpPr>
          <p:cNvPr id="18451" name="文本框 11"/>
          <p:cNvSpPr>
            <a:spLocks noChangeArrowheads="1"/>
          </p:cNvSpPr>
          <p:nvPr/>
        </p:nvSpPr>
        <p:spPr bwMode="auto">
          <a:xfrm>
            <a:off x="6318961" y="2975964"/>
            <a:ext cx="1400175"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Aft>
                <a:spcPct val="35000"/>
              </a:spcAft>
            </a:pPr>
            <a:r>
              <a:rPr lang="zh-CN" altLang="en-US" sz="2400" dirty="0">
                <a:solidFill>
                  <a:schemeClr val="bg1"/>
                </a:solidFill>
                <a:latin typeface="黑体" panose="02010609060101010101" pitchFamily="49" charset="-122"/>
                <a:ea typeface="黑体" panose="02010609060101010101" pitchFamily="49" charset="-122"/>
                <a:sym typeface="黑体" panose="02010609060101010101" pitchFamily="49" charset="-122"/>
              </a:rPr>
              <a:t>中举后：地位上升</a:t>
            </a:r>
            <a:endParaRPr lang="zh-CN" alt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ppt_x</p:attrName>
                                        </p:attrNameLst>
                                      </p:cBhvr>
                                      <p:tavLst>
                                        <p:tav tm="0">
                                          <p:val>
                                            <p:strVal val="#ppt_x"/>
                                          </p:val>
                                        </p:tav>
                                        <p:tav tm="100000">
                                          <p:val>
                                            <p:strVal val="#ppt_x"/>
                                          </p:val>
                                        </p:tav>
                                      </p:tavLst>
                                    </p:anim>
                                    <p:anim calcmode="lin" valueType="num">
                                      <p:cBhvr>
                                        <p:cTn id="8" dur="500" fill="hold"/>
                                        <p:tgtEl>
                                          <p:spTgt spid="1843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48"/>
                                        </p:tgtEl>
                                        <p:attrNameLst>
                                          <p:attrName>style.visibility</p:attrName>
                                        </p:attrNameLst>
                                      </p:cBhvr>
                                      <p:to>
                                        <p:strVal val="visible"/>
                                      </p:to>
                                    </p:set>
                                    <p:anim calcmode="lin" valueType="num">
                                      <p:cBhvr>
                                        <p:cTn id="13" dur="500" fill="hold"/>
                                        <p:tgtEl>
                                          <p:spTgt spid="18448"/>
                                        </p:tgtEl>
                                        <p:attrNameLst>
                                          <p:attrName>ppt_x</p:attrName>
                                        </p:attrNameLst>
                                      </p:cBhvr>
                                      <p:tavLst>
                                        <p:tav tm="0">
                                          <p:val>
                                            <p:strVal val="#ppt_x"/>
                                          </p:val>
                                        </p:tav>
                                        <p:tav tm="100000">
                                          <p:val>
                                            <p:strVal val="#ppt_x"/>
                                          </p:val>
                                        </p:tav>
                                      </p:tavLst>
                                    </p:anim>
                                    <p:anim calcmode="lin" valueType="num">
                                      <p:cBhvr>
                                        <p:cTn id="14" dur="500" fill="hold"/>
                                        <p:tgtEl>
                                          <p:spTgt spid="184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49"/>
                                        </p:tgtEl>
                                        <p:attrNameLst>
                                          <p:attrName>style.visibility</p:attrName>
                                        </p:attrNameLst>
                                      </p:cBhvr>
                                      <p:to>
                                        <p:strVal val="visible"/>
                                      </p:to>
                                    </p:set>
                                    <p:anim calcmode="lin" valueType="num">
                                      <p:cBhvr>
                                        <p:cTn id="19" dur="500" fill="hold"/>
                                        <p:tgtEl>
                                          <p:spTgt spid="18449"/>
                                        </p:tgtEl>
                                        <p:attrNameLst>
                                          <p:attrName>ppt_x</p:attrName>
                                        </p:attrNameLst>
                                      </p:cBhvr>
                                      <p:tavLst>
                                        <p:tav tm="0">
                                          <p:val>
                                            <p:strVal val="#ppt_x"/>
                                          </p:val>
                                        </p:tav>
                                        <p:tav tm="100000">
                                          <p:val>
                                            <p:strVal val="#ppt_x"/>
                                          </p:val>
                                        </p:tav>
                                      </p:tavLst>
                                    </p:anim>
                                    <p:anim calcmode="lin" valueType="num">
                                      <p:cBhvr>
                                        <p:cTn id="20" dur="500" fill="hold"/>
                                        <p:tgtEl>
                                          <p:spTgt spid="184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450"/>
                                        </p:tgtEl>
                                        <p:attrNameLst>
                                          <p:attrName>style.visibility</p:attrName>
                                        </p:attrNameLst>
                                      </p:cBhvr>
                                      <p:to>
                                        <p:strVal val="visible"/>
                                      </p:to>
                                    </p:set>
                                    <p:anim calcmode="lin" valueType="num">
                                      <p:cBhvr>
                                        <p:cTn id="25" dur="500" fill="hold"/>
                                        <p:tgtEl>
                                          <p:spTgt spid="18450"/>
                                        </p:tgtEl>
                                        <p:attrNameLst>
                                          <p:attrName>ppt_x</p:attrName>
                                        </p:attrNameLst>
                                      </p:cBhvr>
                                      <p:tavLst>
                                        <p:tav tm="0">
                                          <p:val>
                                            <p:strVal val="#ppt_x"/>
                                          </p:val>
                                        </p:tav>
                                        <p:tav tm="100000">
                                          <p:val>
                                            <p:strVal val="#ppt_x"/>
                                          </p:val>
                                        </p:tav>
                                      </p:tavLst>
                                    </p:anim>
                                    <p:anim calcmode="lin" valueType="num">
                                      <p:cBhvr>
                                        <p:cTn id="26" dur="500" fill="hold"/>
                                        <p:tgtEl>
                                          <p:spTgt spid="1845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451"/>
                                        </p:tgtEl>
                                        <p:attrNameLst>
                                          <p:attrName>style.visibility</p:attrName>
                                        </p:attrNameLst>
                                      </p:cBhvr>
                                      <p:to>
                                        <p:strVal val="visible"/>
                                      </p:to>
                                    </p:set>
                                    <p:anim calcmode="lin" valueType="num">
                                      <p:cBhvr>
                                        <p:cTn id="31" dur="500" fill="hold"/>
                                        <p:tgtEl>
                                          <p:spTgt spid="18451"/>
                                        </p:tgtEl>
                                        <p:attrNameLst>
                                          <p:attrName>ppt_x</p:attrName>
                                        </p:attrNameLst>
                                      </p:cBhvr>
                                      <p:tavLst>
                                        <p:tav tm="0">
                                          <p:val>
                                            <p:strVal val="#ppt_x"/>
                                          </p:val>
                                        </p:tav>
                                        <p:tav tm="100000">
                                          <p:val>
                                            <p:strVal val="#ppt_x"/>
                                          </p:val>
                                        </p:tav>
                                      </p:tavLst>
                                    </p:anim>
                                    <p:anim calcmode="lin" valueType="num">
                                      <p:cBhvr>
                                        <p:cTn id="32" dur="500" fill="hold"/>
                                        <p:tgtEl>
                                          <p:spTgt spid="184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8" grpId="0" bldLvl="0" autoUpdateAnimBg="0"/>
      <p:bldP spid="18449" grpId="0" bldLvl="0" autoUpdateAnimBg="0"/>
      <p:bldP spid="18450" grpId="0" bldLvl="0" autoUpdateAnimBg="0"/>
      <p:bldP spid="18451"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dirty="0">
                <a:latin typeface="Times New Roman" panose="02020603050405020304" pitchFamily="18" charset="0"/>
                <a:ea typeface="黑体" panose="02010609060101010101" pitchFamily="49" charset="-122"/>
                <a:sym typeface="Times New Roman" panose="02020603050405020304" pitchFamily="18" charset="0"/>
              </a:rPr>
              <a:t>布置作业</a:t>
            </a:r>
          </a:p>
        </p:txBody>
      </p:sp>
      <p:sp>
        <p:nvSpPr>
          <p:cNvPr id="16387" name="椭圆 9"/>
          <p:cNvSpPr>
            <a:spLocks noChangeArrowheads="1"/>
          </p:cNvSpPr>
          <p:nvPr/>
        </p:nvSpPr>
        <p:spPr bwMode="auto">
          <a:xfrm>
            <a:off x="5297993" y="1546622"/>
            <a:ext cx="3575922" cy="3334031"/>
          </a:xfrm>
          <a:prstGeom prst="ellipse">
            <a:avLst/>
          </a:prstGeom>
          <a:solidFill>
            <a:srgbClr val="EFEBE0"/>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endParaRPr>
          </a:p>
        </p:txBody>
      </p:sp>
      <p:pic>
        <p:nvPicPr>
          <p:cNvPr id="17412" name="图片 11"/>
          <p:cNvPicPr>
            <a:picLocks noChangeAspect="1" noChangeArrowheads="1"/>
          </p:cNvPicPr>
          <p:nvPr/>
        </p:nvPicPr>
        <p:blipFill>
          <a:blip r:embed="rId4" cstate="email">
            <a:extLst>
              <a:ext uri="{28A0092B-C50C-407E-A947-70E740481C1C}">
                <a14:useLocalDpi xmlns:a14="http://schemas.microsoft.com/office/drawing/2010/main"/>
              </a:ext>
            </a:extLst>
          </a:blip>
          <a:srcRect t="-9209" r="-69704"/>
          <a:stretch>
            <a:fillRect/>
          </a:stretch>
        </p:blipFill>
        <p:spPr bwMode="auto">
          <a:xfrm rot="201816">
            <a:off x="6965824" y="1853935"/>
            <a:ext cx="3099051" cy="335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文本框 5"/>
          <p:cNvSpPr>
            <a:spLocks noChangeArrowheads="1"/>
          </p:cNvSpPr>
          <p:nvPr/>
        </p:nvSpPr>
        <p:spPr bwMode="auto">
          <a:xfrm>
            <a:off x="1019930" y="1920695"/>
            <a:ext cx="6066025"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3000" dirty="0">
                <a:solidFill>
                  <a:srgbClr val="000000"/>
                </a:solidFill>
                <a:latin typeface="黑体" panose="02010609060101010101" pitchFamily="49" charset="-122"/>
                <a:ea typeface="黑体" panose="02010609060101010101" pitchFamily="49" charset="-122"/>
                <a:sym typeface="黑体" panose="02010609060101010101" pitchFamily="49" charset="-122"/>
              </a:rPr>
              <a:t>范进中举后，本人有了那些变化？</a:t>
            </a:r>
            <a:endParaRPr lang="zh-CN" altLang="en-US" sz="3000" dirty="0">
              <a:latin typeface="黑体" panose="02010609060101010101" pitchFamily="49" charset="-122"/>
              <a:ea typeface="黑体" panose="02010609060101010101" pitchFamily="49" charset="-122"/>
              <a:sym typeface="黑体" panose="02010609060101010101" pitchFamily="49" charset="-122"/>
            </a:endParaRPr>
          </a:p>
        </p:txBody>
      </p:sp>
      <p:sp>
        <p:nvSpPr>
          <p:cNvPr id="17414" name="文本框 7"/>
          <p:cNvSpPr>
            <a:spLocks noChangeArrowheads="1"/>
          </p:cNvSpPr>
          <p:nvPr/>
        </p:nvSpPr>
        <p:spPr bwMode="auto">
          <a:xfrm>
            <a:off x="1103191" y="844744"/>
            <a:ext cx="907941"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3000" dirty="0">
                <a:solidFill>
                  <a:srgbClr val="54402C"/>
                </a:solidFill>
                <a:latin typeface="黑体" panose="02010609060101010101" pitchFamily="49" charset="-122"/>
                <a:ea typeface="黑体" panose="02010609060101010101" pitchFamily="49" charset="-122"/>
                <a:sym typeface="黑体" panose="02010609060101010101" pitchFamily="49" charset="-122"/>
              </a:rPr>
              <a:t>思考</a:t>
            </a:r>
            <a:endParaRPr lang="zh-CN" altLang="en-US" dirty="0"/>
          </a:p>
        </p:txBody>
      </p:sp>
      <p:pic>
        <p:nvPicPr>
          <p:cNvPr id="17415" name="图片 2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81862" y="4148138"/>
            <a:ext cx="719138" cy="794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图片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086226" y="2209072"/>
            <a:ext cx="71794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图片 1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26933" y="4148137"/>
            <a:ext cx="719138"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 calcmode="lin" valueType="num">
                                      <p:cBhvr>
                                        <p:cTn id="7" dur="500" fill="hold"/>
                                        <p:tgtEl>
                                          <p:spTgt spid="17414"/>
                                        </p:tgtEl>
                                        <p:attrNameLst>
                                          <p:attrName>ppt_w</p:attrName>
                                        </p:attrNameLst>
                                      </p:cBhvr>
                                      <p:tavLst>
                                        <p:tav tm="0">
                                          <p:val>
                                            <p:fltVal val="0"/>
                                          </p:val>
                                        </p:tav>
                                        <p:tav tm="100000">
                                          <p:val>
                                            <p:strVal val="#ppt_w"/>
                                          </p:val>
                                        </p:tav>
                                      </p:tavLst>
                                    </p:anim>
                                    <p:anim calcmode="lin" valueType="num">
                                      <p:cBhvr>
                                        <p:cTn id="8" dur="500" fill="hold"/>
                                        <p:tgtEl>
                                          <p:spTgt spid="17414"/>
                                        </p:tgtEl>
                                        <p:attrNameLst>
                                          <p:attrName>ppt_h</p:attrName>
                                        </p:attrNameLst>
                                      </p:cBhvr>
                                      <p:tavLst>
                                        <p:tav tm="0">
                                          <p:val>
                                            <p:fltVal val="0"/>
                                          </p:val>
                                        </p:tav>
                                        <p:tav tm="100000">
                                          <p:val>
                                            <p:strVal val="#ppt_h"/>
                                          </p:val>
                                        </p:tav>
                                      </p:tavLst>
                                    </p:anim>
                                    <p:animEffect>
                                      <p:cBhvr>
                                        <p:cTn id="9" dur="500"/>
                                        <p:tgtEl>
                                          <p:spTgt spid="1741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7412"/>
                                        </p:tgtEl>
                                        <p:attrNameLst>
                                          <p:attrName>style.visibility</p:attrName>
                                        </p:attrNameLst>
                                      </p:cBhvr>
                                      <p:to>
                                        <p:strVal val="visible"/>
                                      </p:to>
                                    </p:set>
                                    <p:anim calcmode="lin" valueType="num">
                                      <p:cBhvr>
                                        <p:cTn id="14" dur="500" fill="hold"/>
                                        <p:tgtEl>
                                          <p:spTgt spid="17412"/>
                                        </p:tgtEl>
                                        <p:attrNameLst>
                                          <p:attrName>ppt_x</p:attrName>
                                        </p:attrNameLst>
                                      </p:cBhvr>
                                      <p:tavLst>
                                        <p:tav tm="0">
                                          <p:val>
                                            <p:strVal val="#ppt_x"/>
                                          </p:val>
                                        </p:tav>
                                        <p:tav tm="100000">
                                          <p:val>
                                            <p:strVal val="#ppt_x"/>
                                          </p:val>
                                        </p:tav>
                                      </p:tavLst>
                                    </p:anim>
                                    <p:anim calcmode="lin" valueType="num">
                                      <p:cBhvr>
                                        <p:cTn id="15"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7413"/>
                                        </p:tgtEl>
                                        <p:attrNameLst>
                                          <p:attrName>style.visibility</p:attrName>
                                        </p:attrNameLst>
                                      </p:cBhvr>
                                      <p:to>
                                        <p:strVal val="visible"/>
                                      </p:to>
                                    </p:set>
                                    <p:anim calcmode="lin" valueType="num">
                                      <p:cBhvr>
                                        <p:cTn id="20" dur="500" fill="hold"/>
                                        <p:tgtEl>
                                          <p:spTgt spid="17413"/>
                                        </p:tgtEl>
                                        <p:attrNameLst>
                                          <p:attrName>ppt_x</p:attrName>
                                        </p:attrNameLst>
                                      </p:cBhvr>
                                      <p:tavLst>
                                        <p:tav tm="0">
                                          <p:val>
                                            <p:strVal val="#ppt_x"/>
                                          </p:val>
                                        </p:tav>
                                        <p:tav tm="100000">
                                          <p:val>
                                            <p:strVal val="#ppt_x"/>
                                          </p:val>
                                        </p:tav>
                                      </p:tavLst>
                                    </p:anim>
                                    <p:anim calcmode="lin" valueType="num">
                                      <p:cBhvr>
                                        <p:cTn id="21" dur="500" fill="hold"/>
                                        <p:tgtEl>
                                          <p:spTgt spid="17413"/>
                                        </p:tgtEl>
                                        <p:attrNameLst>
                                          <p:attrName>ppt_y</p:attrName>
                                        </p:attrNameLst>
                                      </p:cBhvr>
                                      <p:tavLst>
                                        <p:tav tm="0">
                                          <p:val>
                                            <p:strVal val="1+#ppt_h/2"/>
                                          </p:val>
                                        </p:tav>
                                        <p:tav tm="100000">
                                          <p:val>
                                            <p:strVal val="#ppt_y"/>
                                          </p:val>
                                        </p:tav>
                                      </p:tavLst>
                                    </p:anim>
                                  </p:childTnLst>
                                </p:cTn>
                              </p:par>
                              <p:par>
                                <p:cTn id="22" presetID="1" presetClass="entr" presetSubtype="0" fill="hold" nodeType="withEffect">
                                  <p:stCondLst>
                                    <p:cond delay="1000"/>
                                  </p:stCondLst>
                                  <p:childTnLst>
                                    <p:set>
                                      <p:cBhvr>
                                        <p:cTn id="23" dur="1" fill="hold">
                                          <p:stCondLst>
                                            <p:cond delay="0"/>
                                          </p:stCondLst>
                                        </p:cTn>
                                        <p:tgtEl>
                                          <p:spTgt spid="17415"/>
                                        </p:tgtEl>
                                        <p:attrNameLst>
                                          <p:attrName>style.visibility</p:attrName>
                                        </p:attrNameLst>
                                      </p:cBhvr>
                                      <p:to>
                                        <p:strVal val="visible"/>
                                      </p:to>
                                    </p:set>
                                  </p:childTnLst>
                                </p:cTn>
                              </p:par>
                              <p:par>
                                <p:cTn id="24" presetID="42" presetClass="path" presetSubtype="0" fill="hold" nodeType="withEffect">
                                  <p:stCondLst>
                                    <p:cond delay="1000"/>
                                  </p:stCondLst>
                                  <p:childTnLst>
                                    <p:animMotion origin="layout" path="M 2.91667E-6 -4.81481E-6 L -0.00782 -0.63171 " pathEditMode="relative" rAng="0" ptsTypes="AA">
                                      <p:cBhvr>
                                        <p:cTn id="25" dur="1500" spd="-100000" fill="hold"/>
                                        <p:tgtEl>
                                          <p:spTgt spid="17415"/>
                                        </p:tgtEl>
                                        <p:attrNameLst>
                                          <p:attrName>ppt_x</p:attrName>
                                          <p:attrName>ppt_y</p:attrName>
                                        </p:attrNameLst>
                                      </p:cBhvr>
                                      <p:rCtr x="-39100" y="-3159700"/>
                                    </p:animMotion>
                                  </p:childTnLst>
                                </p:cTn>
                              </p:par>
                              <p:par>
                                <p:cTn id="26" presetID="8" presetClass="emph" presetSubtype="0" fill="hold" nodeType="withEffect">
                                  <p:stCondLst>
                                    <p:cond delay="1000"/>
                                  </p:stCondLst>
                                  <p:childTnLst>
                                    <p:animRot by="21600000">
                                      <p:cBhvr>
                                        <p:cTn id="27" dur="1500" fill="hold"/>
                                        <p:tgtEl>
                                          <p:spTgt spid="17415"/>
                                        </p:tgtEl>
                                        <p:attrNameLst>
                                          <p:attrName>r</p:attrName>
                                        </p:attrNameLst>
                                      </p:cBhvr>
                                    </p:animRot>
                                  </p:childTnLst>
                                </p:cTn>
                              </p:par>
                              <p:par>
                                <p:cTn id="28" presetID="1" presetClass="entr" presetSubtype="0" fill="hold" nodeType="withEffect">
                                  <p:stCondLst>
                                    <p:cond delay="1000"/>
                                  </p:stCondLst>
                                  <p:childTnLst>
                                    <p:set>
                                      <p:cBhvr>
                                        <p:cTn id="29" dur="1" fill="hold">
                                          <p:stCondLst>
                                            <p:cond delay="0"/>
                                          </p:stCondLst>
                                        </p:cTn>
                                        <p:tgtEl>
                                          <p:spTgt spid="17416"/>
                                        </p:tgtEl>
                                        <p:attrNameLst>
                                          <p:attrName>style.visibility</p:attrName>
                                        </p:attrNameLst>
                                      </p:cBhvr>
                                      <p:to>
                                        <p:strVal val="visible"/>
                                      </p:to>
                                    </p:set>
                                  </p:childTnLst>
                                </p:cTn>
                              </p:par>
                              <p:par>
                                <p:cTn id="30" presetID="42" presetClass="path" presetSubtype="0" fill="hold" nodeType="withEffect">
                                  <p:stCondLst>
                                    <p:cond delay="1000"/>
                                  </p:stCondLst>
                                  <p:childTnLst>
                                    <p:animMotion origin="layout" path="M 2.91667E-6 -4.81481E-6 L -0.00782 -0.63171 " pathEditMode="relative" rAng="0" ptsTypes="AA">
                                      <p:cBhvr>
                                        <p:cTn id="31" dur="1500" spd="-100000" fill="hold"/>
                                        <p:tgtEl>
                                          <p:spTgt spid="17416"/>
                                        </p:tgtEl>
                                        <p:attrNameLst>
                                          <p:attrName>ppt_x</p:attrName>
                                          <p:attrName>ppt_y</p:attrName>
                                        </p:attrNameLst>
                                      </p:cBhvr>
                                      <p:rCtr x="-39100" y="-3159700"/>
                                    </p:animMotion>
                                  </p:childTnLst>
                                </p:cTn>
                              </p:par>
                              <p:par>
                                <p:cTn id="32" presetID="8" presetClass="emph" presetSubtype="0" fill="hold" nodeType="withEffect">
                                  <p:stCondLst>
                                    <p:cond delay="1000"/>
                                  </p:stCondLst>
                                  <p:childTnLst>
                                    <p:animRot by="21600000">
                                      <p:cBhvr>
                                        <p:cTn id="33" dur="1500" fill="hold"/>
                                        <p:tgtEl>
                                          <p:spTgt spid="17416"/>
                                        </p:tgtEl>
                                        <p:attrNameLst>
                                          <p:attrName>r</p:attrName>
                                        </p:attrNameLst>
                                      </p:cBhvr>
                                    </p:animRot>
                                  </p:childTnLst>
                                </p:cTn>
                              </p:par>
                              <p:par>
                                <p:cTn id="34" presetID="1" presetClass="entr" presetSubtype="0" fill="hold" nodeType="withEffect">
                                  <p:stCondLst>
                                    <p:cond delay="1000"/>
                                  </p:stCondLst>
                                  <p:childTnLst>
                                    <p:set>
                                      <p:cBhvr>
                                        <p:cTn id="35" dur="1" fill="hold">
                                          <p:stCondLst>
                                            <p:cond delay="0"/>
                                          </p:stCondLst>
                                        </p:cTn>
                                        <p:tgtEl>
                                          <p:spTgt spid="17417"/>
                                        </p:tgtEl>
                                        <p:attrNameLst>
                                          <p:attrName>style.visibility</p:attrName>
                                        </p:attrNameLst>
                                      </p:cBhvr>
                                      <p:to>
                                        <p:strVal val="visible"/>
                                      </p:to>
                                    </p:set>
                                  </p:childTnLst>
                                </p:cTn>
                              </p:par>
                              <p:par>
                                <p:cTn id="36" presetID="42" presetClass="path" presetSubtype="0" fill="hold" nodeType="withEffect">
                                  <p:stCondLst>
                                    <p:cond delay="1000"/>
                                  </p:stCondLst>
                                  <p:childTnLst>
                                    <p:animMotion origin="layout" path="M 2.91667E-6 -4.81481E-6 L -0.00782 -0.63171 " pathEditMode="relative" rAng="0" ptsTypes="AA">
                                      <p:cBhvr>
                                        <p:cTn id="37" dur="1500" spd="-100000" fill="hold"/>
                                        <p:tgtEl>
                                          <p:spTgt spid="17417"/>
                                        </p:tgtEl>
                                        <p:attrNameLst>
                                          <p:attrName>ppt_x</p:attrName>
                                          <p:attrName>ppt_y</p:attrName>
                                        </p:attrNameLst>
                                      </p:cBhvr>
                                      <p:rCtr x="-39100" y="-3159700"/>
                                    </p:animMotion>
                                  </p:childTnLst>
                                </p:cTn>
                              </p:par>
                              <p:par>
                                <p:cTn id="38" presetID="8" presetClass="emph" presetSubtype="0" fill="hold" nodeType="withEffect">
                                  <p:stCondLst>
                                    <p:cond delay="1000"/>
                                  </p:stCondLst>
                                  <p:childTnLst>
                                    <p:animRot by="21600000">
                                      <p:cBhvr>
                                        <p:cTn id="39" dur="1500" fill="hold"/>
                                        <p:tgtEl>
                                          <p:spTgt spid="174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utoUpdateAnimBg="0"/>
      <p:bldP spid="1741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noChangeArrowheads="1"/>
          </p:cNvSpPr>
          <p:nvPr>
            <p:ph type="title"/>
          </p:nvPr>
        </p:nvSpPr>
        <p:spPr>
          <a:xfrm>
            <a:off x="1913538" y="1455375"/>
            <a:ext cx="5104210" cy="972741"/>
          </a:xfrm>
        </p:spPr>
        <p:txBody>
          <a:bodyPr>
            <a:noAutofit/>
          </a:bodyPr>
          <a:lstStyle/>
          <a:p>
            <a:r>
              <a:rPr lang="zh-CN" altLang="en-US" sz="6000" dirty="0"/>
              <a:t>再见</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ppt_x</p:attrName>
                                        </p:attrNameLst>
                                      </p:cBhvr>
                                      <p:tavLst>
                                        <p:tav tm="0">
                                          <p:val>
                                            <p:strVal val="#ppt_x"/>
                                          </p:val>
                                        </p:tav>
                                        <p:tav tm="100000">
                                          <p:val>
                                            <p:strVal val="#ppt_x"/>
                                          </p:val>
                                        </p:tav>
                                      </p:tavLst>
                                    </p:anim>
                                    <p:anim calcmode="lin" valueType="num">
                                      <p:cBhvr>
                                        <p:cTn id="8"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101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noChangeArrowheads="1"/>
          </p:cNvSpPr>
          <p:nvPr>
            <p:ph type="title"/>
          </p:nvPr>
        </p:nvSpPr>
        <p:spPr>
          <a:xfrm>
            <a:off x="628650" y="0"/>
            <a:ext cx="7886700" cy="616744"/>
          </a:xfrm>
        </p:spPr>
        <p:txBody>
          <a:bodyPr/>
          <a:lstStyle/>
          <a:p>
            <a:r>
              <a:rPr lang="zh-CN" altLang="en-US" sz="3000" dirty="0"/>
              <a:t>情景导入</a:t>
            </a:r>
          </a:p>
        </p:txBody>
      </p:sp>
      <p:sp>
        <p:nvSpPr>
          <p:cNvPr id="4099" name="内容占位符 2"/>
          <p:cNvSpPr>
            <a:spLocks noGrp="1" noChangeArrowheads="1"/>
          </p:cNvSpPr>
          <p:nvPr>
            <p:ph idx="4294967295"/>
          </p:nvPr>
        </p:nvSpPr>
        <p:spPr>
          <a:xfrm>
            <a:off x="339132" y="644780"/>
            <a:ext cx="8330084" cy="1070123"/>
          </a:xfrm>
        </p:spPr>
        <p:txBody>
          <a:bodyPr>
            <a:noAutofit/>
          </a:bodyPr>
          <a:lstStyle/>
          <a:p>
            <a:pPr marL="0" indent="0">
              <a:lnSpc>
                <a:spcPct val="150000"/>
              </a:lnSpc>
              <a:buNone/>
            </a:pPr>
            <a:r>
              <a:rPr lang="en-US" altLang="zh-CN" sz="1800" dirty="0"/>
              <a:t>        </a:t>
            </a:r>
            <a:r>
              <a:rPr lang="zh-CN" altLang="en-US" sz="1800" dirty="0"/>
              <a:t>每年的</a:t>
            </a:r>
            <a:r>
              <a:rPr lang="zh-CN" altLang="zh-CN" sz="1800" dirty="0"/>
              <a:t>6</a:t>
            </a:r>
            <a:r>
              <a:rPr lang="zh-CN" altLang="en-US" sz="1800" dirty="0"/>
              <a:t>月</a:t>
            </a:r>
            <a:r>
              <a:rPr lang="zh-CN" altLang="zh-CN" sz="1800" dirty="0"/>
              <a:t>7</a:t>
            </a:r>
            <a:r>
              <a:rPr lang="zh-CN" altLang="en-US" sz="1800" dirty="0"/>
              <a:t>、</a:t>
            </a:r>
            <a:r>
              <a:rPr lang="zh-CN" altLang="zh-CN" sz="1800" dirty="0"/>
              <a:t>8</a:t>
            </a:r>
            <a:r>
              <a:rPr lang="zh-CN" altLang="en-US" sz="1800" dirty="0"/>
              <a:t>号两天，对全国的高中生来说，那是鲤鱼跳龙门的时刻，而对于我们国家来说，那也是选拔人才、选拔栋梁的时刻。</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8606" y="1714903"/>
            <a:ext cx="6086788" cy="3210090"/>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p:cTn id="7"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标题 7"/>
          <p:cNvSpPr>
            <a:spLocks noGrp="1" noChangeArrowheads="1"/>
          </p:cNvSpPr>
          <p:nvPr>
            <p:ph type="title"/>
          </p:nvPr>
        </p:nvSpPr>
        <p:spPr>
          <a:xfrm>
            <a:off x="628650" y="0"/>
            <a:ext cx="7886700" cy="616744"/>
          </a:xfrm>
        </p:spPr>
        <p:txBody>
          <a:bodyPr/>
          <a:lstStyle/>
          <a:p>
            <a:r>
              <a:rPr lang="zh-CN" altLang="en-US" sz="3000"/>
              <a:t>情景导入</a:t>
            </a:r>
          </a:p>
        </p:txBody>
      </p:sp>
      <p:sp>
        <p:nvSpPr>
          <p:cNvPr id="5122" name="内容占位符 2"/>
          <p:cNvSpPr>
            <a:spLocks noGrp="1" noChangeArrowheads="1"/>
          </p:cNvSpPr>
          <p:nvPr>
            <p:ph idx="4294967295"/>
          </p:nvPr>
        </p:nvSpPr>
        <p:spPr>
          <a:xfrm>
            <a:off x="6687572" y="1929114"/>
            <a:ext cx="2167539" cy="2072642"/>
          </a:xfrm>
        </p:spPr>
        <p:txBody>
          <a:bodyPr>
            <a:normAutofit fontScale="92500" lnSpcReduction="20000"/>
          </a:bodyPr>
          <a:lstStyle/>
          <a:p>
            <a:pPr marL="0" indent="0">
              <a:lnSpc>
                <a:spcPct val="135000"/>
              </a:lnSpc>
              <a:buNone/>
            </a:pPr>
            <a:r>
              <a:rPr lang="en-US" altLang="zh-CN" sz="2400" dirty="0">
                <a:sym typeface="宋体" panose="02010600030101010101" pitchFamily="2" charset="-122"/>
              </a:rPr>
              <a:t>       </a:t>
            </a:r>
            <a:r>
              <a:rPr lang="zh-CN" altLang="en-US" sz="2400" dirty="0">
                <a:sym typeface="宋体" panose="02010600030101010101" pitchFamily="2" charset="-122"/>
              </a:rPr>
              <a:t>同学们，你们知道在我国古代，是依靠什么来选拔人才的吗？</a:t>
            </a:r>
            <a:endParaRPr lang="zh-CN" altLang="en-US" sz="2400" dirty="0"/>
          </a:p>
        </p:txBody>
      </p:sp>
      <p:pic>
        <p:nvPicPr>
          <p:cNvPr id="5123" name="图片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7694" y="692106"/>
            <a:ext cx="6216253"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7114966" y="807609"/>
            <a:ext cx="1400384" cy="230832"/>
          </a:xfrm>
          <a:prstGeom prst="rect">
            <a:avLst/>
          </a:prstGeom>
          <a:noFill/>
        </p:spPr>
        <p:txBody>
          <a:bodyPr wrap="square" rtlCol="0">
            <a:spAutoFit/>
          </a:bodyPr>
          <a:lstStyle/>
          <a:p>
            <a:r>
              <a:rPr lang="en-US" altLang="zh-CN" sz="900" dirty="0">
                <a:solidFill>
                  <a:srgbClr val="FEFEFE"/>
                </a:solidFill>
              </a:rPr>
              <a:t>https://www.ypppt.com/</a:t>
            </a:r>
            <a:endParaRPr lang="zh-CN" altLang="en-US" sz="900" dirty="0">
              <a:solidFill>
                <a:srgbClr val="FEFEFE"/>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ppt_x</p:attrName>
                                        </p:attrNameLst>
                                      </p:cBhvr>
                                      <p:tavLst>
                                        <p:tav tm="0">
                                          <p:val>
                                            <p:strVal val="#ppt_x"/>
                                          </p:val>
                                        </p:tav>
                                        <p:tav tm="100000">
                                          <p:val>
                                            <p:strVal val="#ppt_x"/>
                                          </p:val>
                                        </p:tav>
                                      </p:tavLst>
                                    </p:anim>
                                    <p:anim calcmode="lin" valueType="num">
                                      <p:cBhvr>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2">
                                            <p:txEl>
                                              <p:pRg st="0" end="0"/>
                                            </p:txEl>
                                          </p:spTgt>
                                        </p:tgtEl>
                                        <p:attrNameLst>
                                          <p:attrName>style.visibility</p:attrName>
                                        </p:attrNameLst>
                                      </p:cBhvr>
                                      <p:to>
                                        <p:strVal val="visible"/>
                                      </p:to>
                                    </p:set>
                                    <p:anim calcmode="lin" valueType="num">
                                      <p:cBhvr>
                                        <p:cTn id="13" dur="500" fill="hold"/>
                                        <p:tgtEl>
                                          <p:spTgt spid="51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1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noChangeArrowheads="1"/>
          </p:cNvSpPr>
          <p:nvPr>
            <p:ph type="title"/>
          </p:nvPr>
        </p:nvSpPr>
        <p:spPr>
          <a:xfrm>
            <a:off x="3444478" y="926307"/>
            <a:ext cx="5070872" cy="616744"/>
          </a:xfrm>
        </p:spPr>
        <p:txBody>
          <a:bodyPr/>
          <a:lstStyle/>
          <a:p>
            <a:r>
              <a:rPr lang="zh-CN" altLang="en-US" sz="2700" dirty="0">
                <a:solidFill>
                  <a:srgbClr val="FF0000"/>
                </a:solidFill>
                <a:latin typeface="黑体" panose="02010609060101010101" pitchFamily="49" charset="-122"/>
                <a:sym typeface="黑体" panose="02010609060101010101" pitchFamily="49" charset="-122"/>
              </a:rPr>
              <a:t>（一）文学常识</a:t>
            </a:r>
            <a:r>
              <a:rPr lang="en-US" altLang="zh-CN" sz="2700" dirty="0">
                <a:solidFill>
                  <a:srgbClr val="FF0000"/>
                </a:solidFill>
                <a:latin typeface="黑体" panose="02010609060101010101" pitchFamily="49" charset="-122"/>
                <a:sym typeface="黑体" panose="02010609060101010101" pitchFamily="49" charset="-122"/>
              </a:rPr>
              <a:t>·</a:t>
            </a:r>
            <a:r>
              <a:rPr lang="zh-CN" altLang="en-US" sz="2700" dirty="0">
                <a:solidFill>
                  <a:srgbClr val="FF0000"/>
                </a:solidFill>
                <a:latin typeface="黑体" panose="02010609060101010101" pitchFamily="49" charset="-122"/>
                <a:sym typeface="黑体" panose="02010609060101010101" pitchFamily="49" charset="-122"/>
              </a:rPr>
              <a:t>作者简介</a:t>
            </a:r>
            <a:endParaRPr lang="zh-CN" altLang="en-US" sz="2700" dirty="0">
              <a:solidFill>
                <a:srgbClr val="262626"/>
              </a:solidFill>
              <a:latin typeface="黑体" panose="02010609060101010101" pitchFamily="49" charset="-122"/>
              <a:sym typeface="黑体" panose="02010609060101010101" pitchFamily="49" charset="-122"/>
            </a:endParaRPr>
          </a:p>
        </p:txBody>
      </p:sp>
      <p:pic>
        <p:nvPicPr>
          <p:cNvPr id="6147" name="图片 1"/>
          <p:cNvPicPr>
            <a:picLocks noGrp="1" noChangeAspect="1" noChangeArrowheads="1"/>
          </p:cNvPicPr>
          <p:nvPr>
            <p:ph idx="4294967295"/>
          </p:nvPr>
        </p:nvPicPr>
        <p:blipFill>
          <a:blip r:embed="rId4" cstate="email">
            <a:extLst>
              <a:ext uri="{28A0092B-C50C-407E-A947-70E740481C1C}">
                <a14:useLocalDpi xmlns:a14="http://schemas.microsoft.com/office/drawing/2010/main"/>
              </a:ext>
            </a:extLst>
          </a:blip>
          <a:srcRect/>
          <a:stretch>
            <a:fillRect/>
          </a:stretch>
        </p:blipFill>
        <p:spPr>
          <a:xfrm>
            <a:off x="160735" y="1076418"/>
            <a:ext cx="2974181" cy="3387328"/>
          </a:xfrm>
          <a:extLst>
            <a:ext uri="{91240B29-F687-4F45-9708-019B960494DF}">
              <a14:hiddenLine xmlns:a14="http://schemas.microsoft.com/office/drawing/2010/main" w="9525">
                <a:solidFill>
                  <a:srgbClr val="000000"/>
                </a:solidFill>
                <a:bevel/>
              </a14:hiddenLine>
            </a:ext>
          </a:extLst>
        </p:spPr>
      </p:pic>
      <p:sp>
        <p:nvSpPr>
          <p:cNvPr id="6148" name="文本框 3"/>
          <p:cNvSpPr>
            <a:spLocks noChangeArrowheads="1"/>
          </p:cNvSpPr>
          <p:nvPr/>
        </p:nvSpPr>
        <p:spPr bwMode="auto">
          <a:xfrm>
            <a:off x="3376077" y="1617131"/>
            <a:ext cx="5380434" cy="29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en-US" sz="2100" dirty="0">
                <a:latin typeface="黑体" panose="02010609060101010101" pitchFamily="49" charset="-122"/>
                <a:ea typeface="黑体" panose="02010609060101010101" pitchFamily="49" charset="-122"/>
                <a:sym typeface="黑体" panose="02010609060101010101" pitchFamily="49" charset="-122"/>
              </a:rPr>
              <a:t>    吴敬梓，清，字敏轩，号粒民，晚年又号文木老人，安徽全淑人。代表作</a:t>
            </a:r>
            <a:r>
              <a:rPr lang="en-US" altLang="zh-CN" sz="2100" dirty="0">
                <a:latin typeface="黑体" panose="02010609060101010101" pitchFamily="49" charset="-122"/>
                <a:ea typeface="黑体" panose="02010609060101010101" pitchFamily="49" charset="-122"/>
                <a:sym typeface="黑体" panose="02010609060101010101" pitchFamily="49" charset="-122"/>
              </a:rPr>
              <a:t>《</a:t>
            </a:r>
            <a:r>
              <a:rPr lang="zh-CN" altLang="en-US" sz="2100" dirty="0">
                <a:latin typeface="黑体" panose="02010609060101010101" pitchFamily="49" charset="-122"/>
                <a:ea typeface="黑体" panose="02010609060101010101" pitchFamily="49" charset="-122"/>
                <a:sym typeface="黑体" panose="02010609060101010101" pitchFamily="49" charset="-122"/>
              </a:rPr>
              <a:t>儒林外史</a:t>
            </a:r>
            <a:r>
              <a:rPr lang="en-US" altLang="zh-CN" sz="2100" dirty="0">
                <a:latin typeface="黑体" panose="02010609060101010101" pitchFamily="49" charset="-122"/>
                <a:ea typeface="黑体" panose="02010609060101010101" pitchFamily="49" charset="-122"/>
                <a:sym typeface="黑体" panose="02010609060101010101" pitchFamily="49" charset="-122"/>
              </a:rPr>
              <a:t>》</a:t>
            </a:r>
            <a:r>
              <a:rPr lang="zh-CN" altLang="en-US" sz="2100" dirty="0">
                <a:latin typeface="黑体" panose="02010609060101010101" pitchFamily="49" charset="-122"/>
                <a:ea typeface="黑体" panose="02010609060101010101" pitchFamily="49" charset="-122"/>
                <a:sym typeface="黑体" panose="02010609060101010101" pitchFamily="49" charset="-122"/>
              </a:rPr>
              <a:t>。安徽省滁州市全椒县人。因家有“文木山房”，所以晚年自称“文木老人”，又因自家乡安徽滁州全椒县移至江苏南京秦淮河畔，故又称“秦淮寓客”。</a:t>
            </a:r>
          </a:p>
        </p:txBody>
      </p:sp>
      <p:sp>
        <p:nvSpPr>
          <p:cNvPr id="5125"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dirty="0">
                <a:latin typeface="Times New Roman" panose="02020603050405020304" pitchFamily="18" charset="0"/>
                <a:ea typeface="黑体" panose="02010609060101010101" pitchFamily="49" charset="-122"/>
                <a:sym typeface="Times New Roman" panose="02020603050405020304" pitchFamily="18" charset="0"/>
              </a:rPr>
              <a:t>自我研学</a:t>
            </a:r>
            <a:endParaRPr lang="zh-CN" altLang="en-US" b="1"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ppt_x</p:attrName>
                                        </p:attrNameLst>
                                      </p:cBhvr>
                                      <p:tavLst>
                                        <p:tav tm="0">
                                          <p:val>
                                            <p:strVal val="#ppt_x"/>
                                          </p:val>
                                        </p:tav>
                                        <p:tav tm="100000">
                                          <p:val>
                                            <p:strVal val="#ppt_x"/>
                                          </p:val>
                                        </p:tav>
                                      </p:tavLst>
                                    </p:anim>
                                    <p:anim calcmode="lin" valueType="num">
                                      <p:cBhvr>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6148"/>
                                        </p:tgtEl>
                                        <p:attrNameLst>
                                          <p:attrName>style.visibility</p:attrName>
                                        </p:attrNameLst>
                                      </p:cBhvr>
                                      <p:to>
                                        <p:strVal val="visible"/>
                                      </p:to>
                                    </p:set>
                                    <p:animEffect>
                                      <p:cBhvr>
                                        <p:cTn id="13"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noChangeArrowheads="1"/>
          </p:cNvSpPr>
          <p:nvPr>
            <p:ph type="title"/>
          </p:nvPr>
        </p:nvSpPr>
        <p:spPr>
          <a:xfrm>
            <a:off x="3457575" y="778669"/>
            <a:ext cx="5057775" cy="616744"/>
          </a:xfrm>
        </p:spPr>
        <p:txBody>
          <a:bodyPr/>
          <a:lstStyle/>
          <a:p>
            <a:r>
              <a:rPr lang="zh-CN" altLang="en-US" sz="2700" dirty="0">
                <a:solidFill>
                  <a:srgbClr val="FF0000"/>
                </a:solidFill>
                <a:latin typeface="黑体" panose="02010609060101010101" pitchFamily="49" charset="-122"/>
                <a:sym typeface="黑体" panose="02010609060101010101" pitchFamily="49" charset="-122"/>
              </a:rPr>
              <a:t>（一）文学常识</a:t>
            </a:r>
            <a:r>
              <a:rPr lang="en-US" altLang="zh-CN" sz="2700" dirty="0">
                <a:solidFill>
                  <a:srgbClr val="FF0000"/>
                </a:solidFill>
                <a:latin typeface="黑体" panose="02010609060101010101" pitchFamily="49" charset="-122"/>
                <a:sym typeface="黑体" panose="02010609060101010101" pitchFamily="49" charset="-122"/>
              </a:rPr>
              <a:t>·</a:t>
            </a:r>
            <a:r>
              <a:rPr lang="zh-CN" altLang="en-US" sz="2700" dirty="0">
                <a:solidFill>
                  <a:srgbClr val="FF0000"/>
                </a:solidFill>
                <a:latin typeface="黑体" panose="02010609060101010101" pitchFamily="49" charset="-122"/>
                <a:sym typeface="黑体" panose="02010609060101010101" pitchFamily="49" charset="-122"/>
              </a:rPr>
              <a:t>作者简介</a:t>
            </a:r>
            <a:endParaRPr lang="zh-CN" altLang="en-US" sz="2700" dirty="0">
              <a:solidFill>
                <a:srgbClr val="262626"/>
              </a:solidFill>
              <a:latin typeface="黑体" panose="02010609060101010101" pitchFamily="49" charset="-122"/>
              <a:sym typeface="黑体" panose="02010609060101010101" pitchFamily="49" charset="-122"/>
            </a:endParaRPr>
          </a:p>
        </p:txBody>
      </p:sp>
      <p:sp>
        <p:nvSpPr>
          <p:cNvPr id="7171" name="文本框 3"/>
          <p:cNvSpPr>
            <a:spLocks noChangeArrowheads="1"/>
          </p:cNvSpPr>
          <p:nvPr/>
        </p:nvSpPr>
        <p:spPr bwMode="auto">
          <a:xfrm>
            <a:off x="3148013" y="1446048"/>
            <a:ext cx="5773341" cy="303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Bef>
                <a:spcPts val="450"/>
              </a:spcBef>
            </a:pPr>
            <a:r>
              <a:rPr lang="zh-CN" altLang="en-US" sz="2100" dirty="0">
                <a:latin typeface="黑体" panose="02010609060101010101" pitchFamily="49" charset="-122"/>
                <a:ea typeface="黑体" panose="02010609060101010101" pitchFamily="49" charset="-122"/>
                <a:sym typeface="黑体" panose="02010609060101010101" pitchFamily="49" charset="-122"/>
              </a:rPr>
              <a:t>    吴敬梓出生于一个科甲鼎胜的缙绅世家，由于家族的影响，吴少时曾热衷于科举，早年入学为秀才，二十九岁时参加乡试，却因“文章大好人大怪”而遭黜落。</a:t>
            </a:r>
          </a:p>
          <a:p>
            <a:pPr>
              <a:spcBef>
                <a:spcPts val="450"/>
              </a:spcBef>
            </a:pPr>
            <a:r>
              <a:rPr lang="zh-CN" altLang="en-US" sz="2100" dirty="0">
                <a:latin typeface="黑体" panose="02010609060101010101" pitchFamily="49" charset="-122"/>
                <a:ea typeface="黑体" panose="02010609060101010101" pitchFamily="49" charset="-122"/>
                <a:sym typeface="黑体" panose="02010609060101010101" pitchFamily="49" charset="-122"/>
              </a:rPr>
              <a:t>读书生活使他显露出孤标脱俗的叛逆个性。特别在他嗣父母及生父去世后，近房中不少人觊觎遗产，使吴得以认清科甲世家的虚伪和卑劣，吴由愤世嫉俗</a:t>
            </a:r>
            <a:r>
              <a:rPr lang="en-US" altLang="zh-CN" sz="2100" dirty="0">
                <a:latin typeface="黑体" panose="02010609060101010101" pitchFamily="49" charset="-122"/>
                <a:ea typeface="黑体" panose="02010609060101010101" pitchFamily="49" charset="-122"/>
                <a:sym typeface="黑体" panose="02010609060101010101" pitchFamily="49" charset="-122"/>
              </a:rPr>
              <a:t>,</a:t>
            </a:r>
            <a:r>
              <a:rPr lang="zh-CN" altLang="en-US" sz="2100" dirty="0">
                <a:latin typeface="黑体" panose="02010609060101010101" pitchFamily="49" charset="-122"/>
                <a:ea typeface="黑体" panose="02010609060101010101" pitchFamily="49" charset="-122"/>
                <a:sym typeface="黑体" panose="02010609060101010101" pitchFamily="49" charset="-122"/>
              </a:rPr>
              <a:t>放浪形骸，大肆挥霍遗产，不上十年，就将遗产消耗一空。</a:t>
            </a:r>
          </a:p>
        </p:txBody>
      </p:sp>
      <p:sp>
        <p:nvSpPr>
          <p:cNvPr id="6148"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endParaRPr lang="zh-CN" altLang="en-US" b="1"/>
          </a:p>
        </p:txBody>
      </p:sp>
      <p:pic>
        <p:nvPicPr>
          <p:cNvPr id="7173" name="图片 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a:fillRect/>
          </a:stretch>
        </p:blipFill>
        <p:spPr bwMode="auto">
          <a:xfrm>
            <a:off x="103585" y="1513521"/>
            <a:ext cx="3044428" cy="2910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p:cTn id="7" dur="500" fill="hold"/>
                                        <p:tgtEl>
                                          <p:spTgt spid="7173"/>
                                        </p:tgtEl>
                                        <p:attrNameLst>
                                          <p:attrName>ppt_x</p:attrName>
                                        </p:attrNameLst>
                                      </p:cBhvr>
                                      <p:tavLst>
                                        <p:tav tm="0">
                                          <p:val>
                                            <p:strVal val="#ppt_x"/>
                                          </p:val>
                                        </p:tav>
                                        <p:tav tm="100000">
                                          <p:val>
                                            <p:strVal val="#ppt_x"/>
                                          </p:val>
                                        </p:tav>
                                      </p:tavLst>
                                    </p:anim>
                                    <p:anim calcmode="lin" valueType="num">
                                      <p:cBhvr>
                                        <p:cTn id="8"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7171"/>
                                        </p:tgtEl>
                                        <p:attrNameLst>
                                          <p:attrName>style.visibility</p:attrName>
                                        </p:attrNameLst>
                                      </p:cBhvr>
                                      <p:to>
                                        <p:strVal val="visible"/>
                                      </p:to>
                                    </p:set>
                                    <p:animEffect>
                                      <p:cBhvr>
                                        <p:cTn id="13" dur="2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内容占位符 2"/>
          <p:cNvSpPr>
            <a:spLocks noGrp="1" noChangeArrowheads="1"/>
          </p:cNvSpPr>
          <p:nvPr>
            <p:ph idx="4294967295"/>
          </p:nvPr>
        </p:nvSpPr>
        <p:spPr>
          <a:xfrm>
            <a:off x="6083297" y="959383"/>
            <a:ext cx="2809495" cy="3856290"/>
          </a:xfrm>
        </p:spPr>
        <p:txBody>
          <a:bodyPr>
            <a:noAutofit/>
          </a:bodyPr>
          <a:lstStyle/>
          <a:p>
            <a:pPr marL="0" indent="0">
              <a:lnSpc>
                <a:spcPct val="150000"/>
              </a:lnSpc>
              <a:buNone/>
            </a:pPr>
            <a:r>
              <a:rPr lang="en-US" altLang="zh-CN" sz="3300" dirty="0">
                <a:latin typeface="黑体" panose="02010609060101010101" pitchFamily="49" charset="-122"/>
                <a:sym typeface="黑体" panose="02010609060101010101" pitchFamily="49" charset="-122"/>
              </a:rPr>
              <a:t>  </a:t>
            </a:r>
            <a:r>
              <a:rPr lang="zh-CN" altLang="en-US" sz="1800" dirty="0">
                <a:latin typeface="黑体" panose="02010609060101010101" pitchFamily="49" charset="-122"/>
                <a:sym typeface="黑体" panose="02010609060101010101" pitchFamily="49" charset="-122"/>
              </a:rPr>
              <a:t>他饱尝了世态炎凉，体察到士大夫阶层的种种堕落与无耻，看清了清王朝统治下政治的腐败与社会的污浊，故写下了著名的讽刺小说</a:t>
            </a:r>
            <a:r>
              <a:rPr lang="zh-CN" altLang="zh-CN" sz="1800" dirty="0">
                <a:latin typeface="黑体" panose="02010609060101010101" pitchFamily="49" charset="-122"/>
                <a:sym typeface="黑体" panose="02010609060101010101" pitchFamily="49" charset="-122"/>
              </a:rPr>
              <a:t>《</a:t>
            </a:r>
            <a:r>
              <a:rPr lang="zh-CN" altLang="en-US" sz="1800" dirty="0">
                <a:latin typeface="黑体" panose="02010609060101010101" pitchFamily="49" charset="-122"/>
                <a:sym typeface="黑体" panose="02010609060101010101" pitchFamily="49" charset="-122"/>
              </a:rPr>
              <a:t>儒林外史</a:t>
            </a:r>
            <a:r>
              <a:rPr lang="zh-CN" altLang="zh-CN" sz="1800" dirty="0">
                <a:latin typeface="黑体" panose="02010609060101010101" pitchFamily="49" charset="-122"/>
                <a:sym typeface="黑体" panose="02010609060101010101" pitchFamily="49" charset="-122"/>
              </a:rPr>
              <a:t>》</a:t>
            </a:r>
            <a:r>
              <a:rPr lang="zh-CN" altLang="en-US" sz="1800" dirty="0">
                <a:latin typeface="黑体" panose="02010609060101010101" pitchFamily="49" charset="-122"/>
                <a:sym typeface="黑体" panose="02010609060101010101" pitchFamily="49" charset="-122"/>
              </a:rPr>
              <a:t>。</a:t>
            </a:r>
          </a:p>
        </p:txBody>
      </p:sp>
      <p:sp>
        <p:nvSpPr>
          <p:cNvPr id="7172"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6523" y="959383"/>
            <a:ext cx="5633776" cy="3471941"/>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animEffect>
                                      <p:cBhvr>
                                        <p:cTn id="7" dur="500"/>
                                        <p:tgtEl>
                                          <p:spTgt spid="81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uild="p"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5"/>
          <p:cNvSpPr>
            <a:spLocks noGrp="1" noChangeArrowheads="1"/>
          </p:cNvSpPr>
          <p:nvPr>
            <p:ph idx="4294967295"/>
          </p:nvPr>
        </p:nvSpPr>
        <p:spPr>
          <a:xfrm>
            <a:off x="3484960" y="1234678"/>
            <a:ext cx="5659040" cy="3756422"/>
          </a:xfrm>
        </p:spPr>
        <p:txBody>
          <a:bodyPr>
            <a:normAutofit/>
          </a:bodyPr>
          <a:lstStyle/>
          <a:p>
            <a:pPr marL="0" indent="0">
              <a:lnSpc>
                <a:spcPct val="150000"/>
              </a:lnSpc>
              <a:buNone/>
            </a:pPr>
            <a:r>
              <a:rPr lang="en-US" altLang="zh-CN" sz="1800" dirty="0">
                <a:latin typeface="黑体" panose="02010609060101010101" pitchFamily="49" charset="-122"/>
                <a:sym typeface="黑体" panose="02010609060101010101" pitchFamily="49" charset="-122"/>
              </a:rPr>
              <a:t>   </a:t>
            </a:r>
            <a:r>
              <a:rPr lang="zh-CN" altLang="zh-CN" sz="1800" dirty="0">
                <a:latin typeface="黑体" panose="02010609060101010101" pitchFamily="49" charset="-122"/>
                <a:sym typeface="黑体" panose="02010609060101010101" pitchFamily="49" charset="-122"/>
              </a:rPr>
              <a:t>《</a:t>
            </a:r>
            <a:r>
              <a:rPr lang="zh-CN" altLang="en-US" sz="1800" dirty="0">
                <a:latin typeface="黑体" panose="02010609060101010101" pitchFamily="49" charset="-122"/>
                <a:sym typeface="黑体" panose="02010609060101010101" pitchFamily="49" charset="-122"/>
              </a:rPr>
              <a:t>儒林外史</a:t>
            </a:r>
            <a:r>
              <a:rPr lang="zh-CN" altLang="zh-CN" sz="1800" dirty="0">
                <a:latin typeface="黑体" panose="02010609060101010101" pitchFamily="49" charset="-122"/>
                <a:sym typeface="黑体" panose="02010609060101010101" pitchFamily="49" charset="-122"/>
              </a:rPr>
              <a:t>》:</a:t>
            </a:r>
            <a:r>
              <a:rPr lang="zh-CN" altLang="en-US" sz="1800" dirty="0">
                <a:latin typeface="黑体" panose="02010609060101010101" pitchFamily="49" charset="-122"/>
                <a:sym typeface="黑体" panose="02010609060101010101" pitchFamily="49" charset="-122"/>
              </a:rPr>
              <a:t>我国文学史上一部杰出的现实主义的长篇讽刺小说。全书故事情节没有一个主干，可是有一个中心贯穿其间，那就是反对科举制度和封建礼教的毒害，讽刺因热衷功名富贵而造成的极端虚伪、恶劣的社会习气，成功的展示了一幅以封建儒生的生活和精神状态为中心的十八世纪中国社会的风俗画。</a:t>
            </a:r>
            <a:endParaRPr lang="zh-CN" altLang="en-US" sz="1800" dirty="0"/>
          </a:p>
        </p:txBody>
      </p:sp>
      <p:pic>
        <p:nvPicPr>
          <p:cNvPr id="9219" name="图片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5930" y="616744"/>
            <a:ext cx="3069431" cy="437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8196" name="标题 1"/>
          <p:cNvSpPr>
            <a:spLocks noGrp="1" noChangeArrowheads="1"/>
          </p:cNvSpPr>
          <p:nvPr/>
        </p:nvSpPr>
        <p:spPr bwMode="auto">
          <a:xfrm>
            <a:off x="3457575" y="616744"/>
            <a:ext cx="3914775" cy="61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80000"/>
              </a:lnSpc>
            </a:pPr>
            <a:r>
              <a:rPr lang="zh-CN" altLang="en-US" sz="2400" b="1" dirty="0">
                <a:solidFill>
                  <a:srgbClr val="FF0000"/>
                </a:solidFill>
                <a:latin typeface="黑体" panose="02010609060101010101" pitchFamily="49" charset="-122"/>
                <a:ea typeface="黑体" panose="02010609060101010101" pitchFamily="49" charset="-122"/>
                <a:sym typeface="黑体" panose="02010609060101010101" pitchFamily="49" charset="-122"/>
              </a:rPr>
              <a:t>（一）文学常识</a:t>
            </a:r>
            <a:r>
              <a:rPr lang="en-US" altLang="zh-CN" sz="2400" b="1" dirty="0">
                <a:solidFill>
                  <a:srgbClr val="FF0000"/>
                </a:solidFill>
                <a:latin typeface="黑体" panose="02010609060101010101" pitchFamily="49" charset="-122"/>
                <a:ea typeface="黑体" panose="02010609060101010101" pitchFamily="49" charset="-122"/>
                <a:sym typeface="黑体" panose="02010609060101010101" pitchFamily="49" charset="-122"/>
              </a:rPr>
              <a:t>·</a:t>
            </a:r>
            <a:r>
              <a:rPr lang="zh-CN" altLang="en-US" sz="2400" b="1" dirty="0">
                <a:solidFill>
                  <a:srgbClr val="FF0000"/>
                </a:solidFill>
                <a:latin typeface="黑体" panose="02010609060101010101" pitchFamily="49" charset="-122"/>
                <a:ea typeface="黑体" panose="02010609060101010101" pitchFamily="49" charset="-122"/>
                <a:sym typeface="黑体" panose="02010609060101010101" pitchFamily="49" charset="-122"/>
              </a:rPr>
              <a:t>作品简介</a:t>
            </a:r>
            <a:endParaRPr lang="zh-CN" altLang="en-US" sz="2400" b="1" dirty="0">
              <a:solidFill>
                <a:srgbClr val="262626"/>
              </a:solidFill>
              <a:latin typeface="黑体" panose="02010609060101010101" pitchFamily="49" charset="-122"/>
              <a:ea typeface="黑体" panose="02010609060101010101" pitchFamily="49" charset="-122"/>
              <a:sym typeface="黑体" panose="02010609060101010101" pitchFamily="49" charset="-122"/>
            </a:endParaRPr>
          </a:p>
        </p:txBody>
      </p:sp>
      <p:sp>
        <p:nvSpPr>
          <p:cNvPr id="8197"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p:cTn id="7" dur="500" fill="hold"/>
                                        <p:tgtEl>
                                          <p:spTgt spid="9219"/>
                                        </p:tgtEl>
                                        <p:attrNameLst>
                                          <p:attrName>ppt_x</p:attrName>
                                        </p:attrNameLst>
                                      </p:cBhvr>
                                      <p:tavLst>
                                        <p:tav tm="0">
                                          <p:val>
                                            <p:strVal val="#ppt_x"/>
                                          </p:val>
                                        </p:tav>
                                        <p:tav tm="100000">
                                          <p:val>
                                            <p:strVal val="#ppt_x"/>
                                          </p:val>
                                        </p:tav>
                                      </p:tavLst>
                                    </p:anim>
                                    <p:anim calcmode="lin" valueType="num">
                                      <p:cBhvr>
                                        <p:cTn id="8"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8">
                                            <p:txEl>
                                              <p:pRg st="0" end="0"/>
                                            </p:txEl>
                                          </p:spTgt>
                                        </p:tgtEl>
                                        <p:attrNameLst>
                                          <p:attrName>style.visibility</p:attrName>
                                        </p:attrNameLst>
                                      </p:cBhvr>
                                      <p:to>
                                        <p:strVal val="visible"/>
                                      </p:to>
                                    </p:set>
                                    <p:anim calcmode="lin" valueType="num">
                                      <p:cBhvr>
                                        <p:cTn id="13"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标题 7"/>
          <p:cNvSpPr>
            <a:spLocks noGrp="1" noChangeArrowheads="1"/>
          </p:cNvSpPr>
          <p:nvPr>
            <p:ph type="title"/>
          </p:nvPr>
        </p:nvSpPr>
        <p:spPr>
          <a:xfrm>
            <a:off x="2484913" y="616744"/>
            <a:ext cx="4702628" cy="617935"/>
          </a:xfrm>
        </p:spPr>
        <p:txBody>
          <a:bodyPr/>
          <a:lstStyle/>
          <a:p>
            <a:r>
              <a:rPr lang="zh-CN" altLang="en-US" sz="2400" dirty="0">
                <a:solidFill>
                  <a:srgbClr val="FF0000"/>
                </a:solidFill>
                <a:latin typeface="黑体" panose="02010609060101010101" pitchFamily="49" charset="-122"/>
                <a:sym typeface="黑体" panose="02010609060101010101" pitchFamily="49" charset="-122"/>
              </a:rPr>
              <a:t>（一）文学常识</a:t>
            </a:r>
            <a:r>
              <a:rPr lang="en-US" altLang="zh-CN" sz="2400" dirty="0">
                <a:solidFill>
                  <a:srgbClr val="FF0000"/>
                </a:solidFill>
                <a:latin typeface="黑体" panose="02010609060101010101" pitchFamily="49" charset="-122"/>
                <a:sym typeface="黑体" panose="02010609060101010101" pitchFamily="49" charset="-122"/>
              </a:rPr>
              <a:t>·</a:t>
            </a:r>
            <a:r>
              <a:rPr lang="zh-CN" altLang="en-US" sz="2400" dirty="0">
                <a:solidFill>
                  <a:srgbClr val="FF0000"/>
                </a:solidFill>
                <a:latin typeface="黑体" panose="02010609060101010101" pitchFamily="49" charset="-122"/>
                <a:sym typeface="黑体" panose="02010609060101010101" pitchFamily="49" charset="-122"/>
              </a:rPr>
              <a:t>前情提示</a:t>
            </a:r>
            <a:endParaRPr lang="zh-CN" altLang="en-US" sz="2400" dirty="0">
              <a:solidFill>
                <a:srgbClr val="262626"/>
              </a:solidFill>
              <a:latin typeface="黑体" panose="02010609060101010101" pitchFamily="49" charset="-122"/>
              <a:sym typeface="黑体" panose="02010609060101010101" pitchFamily="49" charset="-122"/>
            </a:endParaRPr>
          </a:p>
        </p:txBody>
      </p:sp>
      <p:sp>
        <p:nvSpPr>
          <p:cNvPr id="10242" name="内容占位符 2"/>
          <p:cNvSpPr>
            <a:spLocks noGrp="1" noChangeArrowheads="1"/>
          </p:cNvSpPr>
          <p:nvPr>
            <p:ph idx="4294967295"/>
          </p:nvPr>
        </p:nvSpPr>
        <p:spPr>
          <a:xfrm>
            <a:off x="217884" y="1218010"/>
            <a:ext cx="5940029" cy="3925490"/>
          </a:xfrm>
        </p:spPr>
        <p:txBody>
          <a:bodyPr>
            <a:noAutofit/>
          </a:bodyPr>
          <a:lstStyle/>
          <a:p>
            <a:pPr marL="0" indent="342900">
              <a:lnSpc>
                <a:spcPct val="150000"/>
              </a:lnSpc>
              <a:buNone/>
            </a:pPr>
            <a:r>
              <a:rPr lang="zh-CN" altLang="en-US" sz="1500" dirty="0">
                <a:latin typeface="黑体" panose="02010609060101010101" pitchFamily="49" charset="-122"/>
                <a:sym typeface="黑体" panose="02010609060101010101" pitchFamily="49" charset="-122"/>
              </a:rPr>
              <a:t> 范进的宗师周进长期未能进学，后来他做生意的朋友为他捐了一个秀才的资格，他才能考上举人，最后考上了进士。</a:t>
            </a:r>
          </a:p>
          <a:p>
            <a:pPr marL="0" indent="342900">
              <a:lnSpc>
                <a:spcPct val="150000"/>
              </a:lnSpc>
              <a:buNone/>
            </a:pPr>
            <a:r>
              <a:rPr lang="zh-CN" altLang="en-US" sz="1500" dirty="0">
                <a:latin typeface="黑体" panose="02010609060101010101" pitchFamily="49" charset="-122"/>
                <a:sym typeface="黑体" panose="02010609060101010101" pitchFamily="49" charset="-122"/>
              </a:rPr>
              <a:t>  他特别关照衣衫褴褛的老范进，他欣赏范进的文章，范进因此中了秀才，并因此去参加乡试。课文中说“宗师说我火候已到，自古无场外的举人”就是指这些内容。</a:t>
            </a:r>
          </a:p>
          <a:p>
            <a:pPr marL="0" indent="342900">
              <a:lnSpc>
                <a:spcPct val="150000"/>
              </a:lnSpc>
              <a:buNone/>
            </a:pPr>
            <a:r>
              <a:rPr lang="zh-CN" altLang="en-US" sz="1500" dirty="0">
                <a:latin typeface="黑体" panose="02010609060101010101" pitchFamily="49" charset="-122"/>
                <a:sym typeface="黑体" panose="02010609060101010101" pitchFamily="49" charset="-122"/>
              </a:rPr>
              <a:t>范进中举后不久，他的母亲喜极而逝。范进为自己所谓“功名”着想，为了做官，便隐秘不报。又在张静斋的唆使下去高要县汤知县处打秋风，最终成了一个贪婪的人。</a:t>
            </a:r>
          </a:p>
        </p:txBody>
      </p:sp>
      <p:sp>
        <p:nvSpPr>
          <p:cNvPr id="9219"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p>
        </p:txBody>
      </p:sp>
      <p:pic>
        <p:nvPicPr>
          <p:cNvPr id="10246" name="图片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43883" y="1214024"/>
            <a:ext cx="3000118" cy="311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6"/>
                                        </p:tgtEl>
                                        <p:attrNameLst>
                                          <p:attrName>style.visibility</p:attrName>
                                        </p:attrNameLst>
                                      </p:cBhvr>
                                      <p:to>
                                        <p:strVal val="visible"/>
                                      </p:to>
                                    </p:set>
                                    <p:anim calcmode="lin" valueType="num">
                                      <p:cBhvr>
                                        <p:cTn id="7" dur="500" fill="hold"/>
                                        <p:tgtEl>
                                          <p:spTgt spid="10246"/>
                                        </p:tgtEl>
                                        <p:attrNameLst>
                                          <p:attrName>ppt_x</p:attrName>
                                        </p:attrNameLst>
                                      </p:cBhvr>
                                      <p:tavLst>
                                        <p:tav tm="0">
                                          <p:val>
                                            <p:strVal val="#ppt_x"/>
                                          </p:val>
                                        </p:tav>
                                        <p:tav tm="100000">
                                          <p:val>
                                            <p:strVal val="#ppt_x"/>
                                          </p:val>
                                        </p:tav>
                                      </p:tavLst>
                                    </p:anim>
                                    <p:anim calcmode="lin" valueType="num">
                                      <p:cBhvr>
                                        <p:cTn id="8" dur="500" fill="hold"/>
                                        <p:tgtEl>
                                          <p:spTgt spid="102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0242">
                                            <p:txEl>
                                              <p:pRg st="0" end="0"/>
                                            </p:txEl>
                                          </p:spTgt>
                                        </p:tgtEl>
                                        <p:attrNameLst>
                                          <p:attrName>style.visibility</p:attrName>
                                        </p:attrNameLst>
                                      </p:cBhvr>
                                      <p:to>
                                        <p:strVal val="visible"/>
                                      </p:to>
                                    </p:set>
                                    <p:animEffect>
                                      <p:cBhvr>
                                        <p:cTn id="13" dur="500"/>
                                        <p:tgtEl>
                                          <p:spTgt spid="1024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0242">
                                            <p:txEl>
                                              <p:pRg st="1" end="1"/>
                                            </p:txEl>
                                          </p:spTgt>
                                        </p:tgtEl>
                                        <p:attrNameLst>
                                          <p:attrName>style.visibility</p:attrName>
                                        </p:attrNameLst>
                                      </p:cBhvr>
                                      <p:to>
                                        <p:strVal val="visible"/>
                                      </p:to>
                                    </p:set>
                                    <p:animEffect>
                                      <p:cBhvr>
                                        <p:cTn id="18" dur="500"/>
                                        <p:tgtEl>
                                          <p:spTgt spid="1024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0242">
                                            <p:txEl>
                                              <p:pRg st="2" end="2"/>
                                            </p:txEl>
                                          </p:spTgt>
                                        </p:tgtEl>
                                        <p:attrNameLst>
                                          <p:attrName>style.visibility</p:attrName>
                                        </p:attrNameLst>
                                      </p:cBhvr>
                                      <p:to>
                                        <p:strVal val="visible"/>
                                      </p:to>
                                    </p:set>
                                    <p:animEffect>
                                      <p:cBhvr>
                                        <p:cTn id="23" dur="500"/>
                                        <p:tgtEl>
                                          <p:spTgt spid="1024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noChangeArrowheads="1"/>
          </p:cNvSpPr>
          <p:nvPr>
            <p:ph type="title"/>
          </p:nvPr>
        </p:nvSpPr>
        <p:spPr>
          <a:xfrm>
            <a:off x="551855" y="642343"/>
            <a:ext cx="7886700" cy="616744"/>
          </a:xfrm>
        </p:spPr>
        <p:txBody>
          <a:bodyPr/>
          <a:lstStyle/>
          <a:p>
            <a:r>
              <a:rPr lang="zh-CN" altLang="en-US" sz="2700" dirty="0">
                <a:solidFill>
                  <a:srgbClr val="FF0000"/>
                </a:solidFill>
                <a:latin typeface="黑体" panose="02010609060101010101" pitchFamily="49" charset="-122"/>
                <a:sym typeface="黑体" panose="02010609060101010101" pitchFamily="49" charset="-122"/>
              </a:rPr>
              <a:t>（二）检查预习</a:t>
            </a:r>
          </a:p>
        </p:txBody>
      </p:sp>
      <p:sp>
        <p:nvSpPr>
          <p:cNvPr id="11267" name="内容占位符 2"/>
          <p:cNvSpPr>
            <a:spLocks noGrp="1" noChangeArrowheads="1"/>
          </p:cNvSpPr>
          <p:nvPr>
            <p:ph idx="4294967295"/>
          </p:nvPr>
        </p:nvSpPr>
        <p:spPr>
          <a:xfrm>
            <a:off x="94889" y="1151089"/>
            <a:ext cx="8990410" cy="3762375"/>
          </a:xfrm>
        </p:spPr>
        <p:txBody>
          <a:bodyPr/>
          <a:lstStyle/>
          <a:p>
            <a:pPr marL="0" indent="0">
              <a:buNone/>
            </a:pPr>
            <a:r>
              <a:rPr lang="en-US" altLang="zh-CN" sz="2400" dirty="0">
                <a:cs typeface="Times New Roman" panose="02020603050405020304" pitchFamily="18" charset="0"/>
                <a:sym typeface="黑体" panose="02010609060101010101" pitchFamily="49" charset="-122"/>
              </a:rPr>
              <a:t>1.</a:t>
            </a:r>
            <a:r>
              <a:rPr lang="zh-CN" altLang="en-US" sz="2400" dirty="0">
                <a:latin typeface="黑体" panose="02010609060101010101" pitchFamily="49" charset="-122"/>
                <a:sym typeface="黑体" panose="02010609060101010101" pitchFamily="49" charset="-122"/>
              </a:rPr>
              <a:t>看拼音写汉字或给加下画线的字注音</a:t>
            </a:r>
            <a:endParaRPr lang="zh-CN" altLang="en-US" sz="2400" b="1" dirty="0">
              <a:solidFill>
                <a:schemeClr val="accent2"/>
              </a:solidFill>
              <a:latin typeface="黑体" panose="02010609060101010101" pitchFamily="49" charset="-122"/>
              <a:sym typeface="黑体" panose="02010609060101010101" pitchFamily="49" charset="-122"/>
            </a:endParaRPr>
          </a:p>
          <a:p>
            <a:pPr marL="0" indent="0">
              <a:buNone/>
            </a:pPr>
            <a:endParaRPr lang="zh-CN" altLang="en-US" sz="2400" b="1" dirty="0">
              <a:solidFill>
                <a:schemeClr val="accent2"/>
              </a:solidFill>
              <a:latin typeface="黑体" panose="02010609060101010101" pitchFamily="49" charset="-122"/>
              <a:sym typeface="黑体" panose="02010609060101010101" pitchFamily="49" charset="-122"/>
            </a:endParaRPr>
          </a:p>
          <a:p>
            <a:pPr marL="0" indent="0">
              <a:lnSpc>
                <a:spcPct val="200000"/>
              </a:lnSpc>
              <a:buNone/>
            </a:pPr>
            <a:r>
              <a:rPr lang="zh-CN" altLang="en-US" sz="2100" b="1" dirty="0">
                <a:latin typeface="黑体" panose="02010609060101010101" pitchFamily="49" charset="-122"/>
                <a:sym typeface="黑体" panose="02010609060101010101" pitchFamily="49" charset="-122"/>
              </a:rPr>
              <a:t>带</a:t>
            </a:r>
            <a:r>
              <a:rPr lang="zh-CN" altLang="en-US" sz="2100" b="1" u="sng" dirty="0">
                <a:solidFill>
                  <a:srgbClr val="FF0000"/>
                </a:solidFill>
                <a:latin typeface="黑体" panose="02010609060101010101" pitchFamily="49" charset="-122"/>
                <a:sym typeface="黑体" panose="02010609060101010101" pitchFamily="49" charset="-122"/>
              </a:rPr>
              <a:t>挈</a:t>
            </a:r>
            <a:r>
              <a:rPr lang="zh-CN" altLang="en-US" sz="2100" b="1" dirty="0">
                <a:latin typeface="黑体" panose="02010609060101010101" pitchFamily="49" charset="-122"/>
                <a:sym typeface="黑体" panose="02010609060101010101" pitchFamily="49" charset="-122"/>
              </a:rPr>
              <a:t>（　　）  　</a:t>
            </a:r>
            <a:r>
              <a:rPr lang="zh-CN" altLang="en-US" sz="2100" b="1" u="sng" dirty="0">
                <a:solidFill>
                  <a:srgbClr val="FF0000"/>
                </a:solidFill>
                <a:latin typeface="黑体" panose="02010609060101010101" pitchFamily="49" charset="-122"/>
                <a:sym typeface="黑体" panose="02010609060101010101" pitchFamily="49" charset="-122"/>
              </a:rPr>
              <a:t>相</a:t>
            </a:r>
            <a:r>
              <a:rPr lang="zh-CN" altLang="en-US" sz="2100" b="1" dirty="0">
                <a:latin typeface="黑体" panose="02010609060101010101" pitchFamily="49" charset="-122"/>
                <a:sym typeface="黑体" panose="02010609060101010101" pitchFamily="49" charset="-122"/>
              </a:rPr>
              <a:t>公（　  　）  </a:t>
            </a:r>
            <a:r>
              <a:rPr lang="zh-CN" altLang="en-US" sz="2100" b="1" u="sng" dirty="0">
                <a:solidFill>
                  <a:srgbClr val="FF0000"/>
                </a:solidFill>
                <a:latin typeface="黑体" panose="02010609060101010101" pitchFamily="49" charset="-122"/>
                <a:sym typeface="黑体" panose="02010609060101010101" pitchFamily="49" charset="-122"/>
              </a:rPr>
              <a:t>行</a:t>
            </a:r>
            <a:r>
              <a:rPr lang="zh-CN" altLang="en-US" sz="2100" b="1" dirty="0">
                <a:latin typeface="黑体" panose="02010609060101010101" pitchFamily="49" charset="-122"/>
                <a:sym typeface="黑体" panose="02010609060101010101" pitchFamily="49" charset="-122"/>
              </a:rPr>
              <a:t>事（　　）  报</a:t>
            </a:r>
            <a:r>
              <a:rPr lang="zh-CN" altLang="en-US" sz="2100" b="1" u="sng" dirty="0">
                <a:solidFill>
                  <a:srgbClr val="FF0000"/>
                </a:solidFill>
                <a:latin typeface="黑体" panose="02010609060101010101" pitchFamily="49" charset="-122"/>
                <a:sym typeface="黑体" panose="02010609060101010101" pitchFamily="49" charset="-122"/>
              </a:rPr>
              <a:t>帖</a:t>
            </a:r>
            <a:r>
              <a:rPr lang="zh-CN" altLang="en-US" sz="2100" b="1" dirty="0">
                <a:latin typeface="黑体" panose="02010609060101010101" pitchFamily="49" charset="-122"/>
                <a:sym typeface="黑体" panose="02010609060101010101" pitchFamily="49" charset="-122"/>
              </a:rPr>
              <a:t>（　　）  </a:t>
            </a:r>
          </a:p>
          <a:p>
            <a:pPr marL="0" indent="0">
              <a:lnSpc>
                <a:spcPct val="200000"/>
              </a:lnSpc>
              <a:buNone/>
            </a:pPr>
            <a:r>
              <a:rPr lang="zh-CN" altLang="en-US" sz="2100" b="1" dirty="0">
                <a:latin typeface="黑体" panose="02010609060101010101" pitchFamily="49" charset="-122"/>
                <a:sym typeface="黑体" panose="02010609060101010101" pitchFamily="49" charset="-122"/>
              </a:rPr>
              <a:t>（　 ）zhuō病   星</a:t>
            </a:r>
            <a:r>
              <a:rPr lang="zh-CN" altLang="en-US" sz="2100" b="1" u="sng" dirty="0">
                <a:solidFill>
                  <a:srgbClr val="FF0000"/>
                </a:solidFill>
                <a:latin typeface="黑体" panose="02010609060101010101" pitchFamily="49" charset="-122"/>
                <a:sym typeface="黑体" panose="02010609060101010101" pitchFamily="49" charset="-122"/>
              </a:rPr>
              <a:t>宿</a:t>
            </a:r>
            <a:r>
              <a:rPr lang="zh-CN" altLang="en-US" sz="2100" b="1" dirty="0">
                <a:latin typeface="黑体" panose="02010609060101010101" pitchFamily="49" charset="-122"/>
                <a:sym typeface="黑体" panose="02010609060101010101" pitchFamily="49" charset="-122"/>
              </a:rPr>
              <a:t>（　　）  　桑zǐ（ 　）  </a:t>
            </a:r>
            <a:r>
              <a:rPr lang="en-US" altLang="zh-CN" sz="2100" b="1" dirty="0" err="1">
                <a:latin typeface="黑体" panose="02010609060101010101" pitchFamily="49" charset="-122"/>
                <a:sym typeface="黑体" panose="02010609060101010101" pitchFamily="49" charset="-122"/>
              </a:rPr>
              <a:t>jiǎo</a:t>
            </a:r>
            <a:r>
              <a:rPr lang="zh-CN" altLang="en-US" sz="2100" b="1" dirty="0">
                <a:latin typeface="黑体" panose="02010609060101010101" pitchFamily="49" charset="-122"/>
                <a:sym typeface="黑体" panose="02010609060101010101" pitchFamily="49" charset="-122"/>
              </a:rPr>
              <a:t>（　　）幸   </a:t>
            </a:r>
          </a:p>
          <a:p>
            <a:pPr marL="0" indent="0">
              <a:lnSpc>
                <a:spcPct val="200000"/>
              </a:lnSpc>
              <a:buNone/>
            </a:pPr>
            <a:r>
              <a:rPr lang="zh-CN" altLang="en-US" sz="2100" b="1" dirty="0">
                <a:latin typeface="黑体" panose="02010609060101010101" pitchFamily="49" charset="-122"/>
                <a:sym typeface="黑体" panose="02010609060101010101" pitchFamily="49" charset="-122"/>
              </a:rPr>
              <a:t>作yī（　  ）    　不</a:t>
            </a:r>
            <a:r>
              <a:rPr lang="zh-CN" altLang="en-US" sz="2100" b="1" u="sng" dirty="0">
                <a:solidFill>
                  <a:srgbClr val="FF0000"/>
                </a:solidFill>
                <a:latin typeface="黑体" panose="02010609060101010101" pitchFamily="49" charset="-122"/>
                <a:sym typeface="黑体" panose="02010609060101010101" pitchFamily="49" charset="-122"/>
              </a:rPr>
              <a:t>省</a:t>
            </a:r>
            <a:r>
              <a:rPr lang="zh-CN" altLang="en-US" sz="2100" b="1" dirty="0">
                <a:latin typeface="黑体" panose="02010609060101010101" pitchFamily="49" charset="-122"/>
                <a:sym typeface="黑体" panose="02010609060101010101" pitchFamily="49" charset="-122"/>
              </a:rPr>
              <a:t>人事（ 　　）　　tiǎn（　 ）着肚子 </a:t>
            </a:r>
            <a:endParaRPr lang="zh-CN" altLang="en-US" sz="2100" dirty="0">
              <a:latin typeface="黑体" panose="02010609060101010101" pitchFamily="49" charset="-122"/>
              <a:sym typeface="黑体" panose="02010609060101010101" pitchFamily="49" charset="-122"/>
            </a:endParaRPr>
          </a:p>
        </p:txBody>
      </p:sp>
      <p:sp>
        <p:nvSpPr>
          <p:cNvPr id="10244" name="标题 1"/>
          <p:cNvSpPr>
            <a:spLocks noGrp="1" noChangeArrowheads="1"/>
          </p:cNvSpPr>
          <p:nvPr/>
        </p:nvSpPr>
        <p:spPr bwMode="auto">
          <a:xfrm>
            <a:off x="628650" y="0"/>
            <a:ext cx="7886700" cy="61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3000" b="1">
                <a:latin typeface="Times New Roman" panose="02020603050405020304" pitchFamily="18" charset="0"/>
                <a:ea typeface="黑体" panose="02010609060101010101" pitchFamily="49" charset="-122"/>
                <a:sym typeface="Times New Roman" panose="02020603050405020304" pitchFamily="18" charset="0"/>
              </a:rPr>
              <a:t>自我研学</a:t>
            </a:r>
            <a:endParaRPr lang="zh-CN" altLang="en-US" b="1"/>
          </a:p>
        </p:txBody>
      </p:sp>
      <p:sp>
        <p:nvSpPr>
          <p:cNvPr id="11270" name="文本框 3"/>
          <p:cNvSpPr>
            <a:spLocks noChangeArrowheads="1"/>
          </p:cNvSpPr>
          <p:nvPr/>
        </p:nvSpPr>
        <p:spPr bwMode="auto">
          <a:xfrm>
            <a:off x="1031614" y="2390804"/>
            <a:ext cx="754856"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qiè</a:t>
            </a:r>
            <a:endParaRPr lang="zh-CN" altLang="en-US" dirty="0"/>
          </a:p>
        </p:txBody>
      </p:sp>
      <p:sp>
        <p:nvSpPr>
          <p:cNvPr id="11271" name="文本框 5"/>
          <p:cNvSpPr>
            <a:spLocks noChangeArrowheads="1"/>
          </p:cNvSpPr>
          <p:nvPr/>
        </p:nvSpPr>
        <p:spPr bwMode="auto">
          <a:xfrm>
            <a:off x="3122650" y="2390804"/>
            <a:ext cx="91559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xiānɡ</a:t>
            </a:r>
            <a:endParaRPr lang="zh-CN" altLang="en-US" dirty="0"/>
          </a:p>
        </p:txBody>
      </p:sp>
      <p:sp>
        <p:nvSpPr>
          <p:cNvPr id="11272" name="文本框 6"/>
          <p:cNvSpPr>
            <a:spLocks noChangeArrowheads="1"/>
          </p:cNvSpPr>
          <p:nvPr/>
        </p:nvSpPr>
        <p:spPr bwMode="auto">
          <a:xfrm>
            <a:off x="5230596" y="2390805"/>
            <a:ext cx="956072"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xínɡ</a:t>
            </a:r>
            <a:endParaRPr lang="zh-CN" altLang="en-US" dirty="0"/>
          </a:p>
        </p:txBody>
      </p:sp>
      <p:sp>
        <p:nvSpPr>
          <p:cNvPr id="11273" name="文本框 7"/>
          <p:cNvSpPr>
            <a:spLocks noChangeArrowheads="1"/>
          </p:cNvSpPr>
          <p:nvPr/>
        </p:nvSpPr>
        <p:spPr bwMode="auto">
          <a:xfrm>
            <a:off x="7078148" y="2390804"/>
            <a:ext cx="808434"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tiē</a:t>
            </a:r>
            <a:endParaRPr lang="zh-CN" altLang="en-US" dirty="0"/>
          </a:p>
        </p:txBody>
      </p:sp>
      <p:sp>
        <p:nvSpPr>
          <p:cNvPr id="11274" name="文本框 8"/>
          <p:cNvSpPr>
            <a:spLocks noChangeArrowheads="1"/>
          </p:cNvSpPr>
          <p:nvPr/>
        </p:nvSpPr>
        <p:spPr bwMode="auto">
          <a:xfrm>
            <a:off x="449481" y="3113812"/>
            <a:ext cx="646510"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FF0000"/>
                </a:solidFill>
                <a:latin typeface="黑体" panose="02010609060101010101" pitchFamily="49" charset="-122"/>
                <a:ea typeface="黑体" panose="02010609060101010101" pitchFamily="49" charset="-122"/>
                <a:sym typeface="黑体" panose="02010609060101010101" pitchFamily="49" charset="-122"/>
              </a:rPr>
              <a:t>拙</a:t>
            </a:r>
            <a:endParaRPr lang="zh-CN" altLang="en-US" dirty="0"/>
          </a:p>
        </p:txBody>
      </p:sp>
      <p:sp>
        <p:nvSpPr>
          <p:cNvPr id="11275" name="文本框 9"/>
          <p:cNvSpPr>
            <a:spLocks noChangeArrowheads="1"/>
          </p:cNvSpPr>
          <p:nvPr/>
        </p:nvSpPr>
        <p:spPr bwMode="auto">
          <a:xfrm>
            <a:off x="3213136" y="3156682"/>
            <a:ext cx="592931"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sù</a:t>
            </a:r>
            <a:endParaRPr lang="zh-CN" altLang="en-US" dirty="0"/>
          </a:p>
        </p:txBody>
      </p:sp>
      <p:sp>
        <p:nvSpPr>
          <p:cNvPr id="11276" name="文本框 10"/>
          <p:cNvSpPr>
            <a:spLocks noChangeArrowheads="1"/>
          </p:cNvSpPr>
          <p:nvPr/>
        </p:nvSpPr>
        <p:spPr bwMode="auto">
          <a:xfrm>
            <a:off x="5522354" y="3208894"/>
            <a:ext cx="459581"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FF0000"/>
                </a:solidFill>
                <a:latin typeface="黑体" panose="02010609060101010101" pitchFamily="49" charset="-122"/>
                <a:ea typeface="黑体" panose="02010609060101010101" pitchFamily="49" charset="-122"/>
                <a:sym typeface="黑体" panose="02010609060101010101" pitchFamily="49" charset="-122"/>
              </a:rPr>
              <a:t>梓</a:t>
            </a:r>
            <a:endParaRPr lang="zh-CN" altLang="en-US" dirty="0"/>
          </a:p>
        </p:txBody>
      </p:sp>
      <p:sp>
        <p:nvSpPr>
          <p:cNvPr id="11277" name="文本框 11"/>
          <p:cNvSpPr>
            <a:spLocks noChangeArrowheads="1"/>
          </p:cNvSpPr>
          <p:nvPr/>
        </p:nvSpPr>
        <p:spPr bwMode="auto">
          <a:xfrm>
            <a:off x="7317224" y="3187469"/>
            <a:ext cx="928688"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FF0000"/>
                </a:solidFill>
                <a:latin typeface="黑体" panose="02010609060101010101" pitchFamily="49" charset="-122"/>
                <a:ea typeface="黑体" panose="02010609060101010101" pitchFamily="49" charset="-122"/>
                <a:sym typeface="黑体" panose="02010609060101010101" pitchFamily="49" charset="-122"/>
              </a:rPr>
              <a:t>侥</a:t>
            </a:r>
            <a:endParaRPr lang="zh-CN" altLang="en-US" dirty="0"/>
          </a:p>
        </p:txBody>
      </p:sp>
      <p:sp>
        <p:nvSpPr>
          <p:cNvPr id="11278" name="文本框 12"/>
          <p:cNvSpPr>
            <a:spLocks noChangeArrowheads="1"/>
          </p:cNvSpPr>
          <p:nvPr/>
        </p:nvSpPr>
        <p:spPr bwMode="auto">
          <a:xfrm>
            <a:off x="1073867" y="3890222"/>
            <a:ext cx="364331"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FF0000"/>
                </a:solidFill>
                <a:latin typeface="黑体" panose="02010609060101010101" pitchFamily="49" charset="-122"/>
                <a:ea typeface="黑体" panose="02010609060101010101" pitchFamily="49" charset="-122"/>
                <a:sym typeface="黑体" panose="02010609060101010101" pitchFamily="49" charset="-122"/>
              </a:rPr>
              <a:t>揖</a:t>
            </a:r>
            <a:endParaRPr lang="zh-CN" altLang="en-US" dirty="0"/>
          </a:p>
        </p:txBody>
      </p:sp>
      <p:sp>
        <p:nvSpPr>
          <p:cNvPr id="11279" name="文本框 13"/>
          <p:cNvSpPr>
            <a:spLocks noChangeArrowheads="1"/>
          </p:cNvSpPr>
          <p:nvPr/>
        </p:nvSpPr>
        <p:spPr bwMode="auto">
          <a:xfrm>
            <a:off x="6579277" y="3895847"/>
            <a:ext cx="498872"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FF0000"/>
                </a:solidFill>
                <a:latin typeface="黑体" panose="02010609060101010101" pitchFamily="49" charset="-122"/>
                <a:ea typeface="黑体" panose="02010609060101010101" pitchFamily="49" charset="-122"/>
                <a:sym typeface="黑体" panose="02010609060101010101" pitchFamily="49" charset="-122"/>
              </a:rPr>
              <a:t>腆</a:t>
            </a:r>
            <a:endParaRPr lang="zh-CN" altLang="en-US" dirty="0"/>
          </a:p>
        </p:txBody>
      </p:sp>
      <p:sp>
        <p:nvSpPr>
          <p:cNvPr id="11280" name="文本框 14"/>
          <p:cNvSpPr>
            <a:spLocks noChangeArrowheads="1"/>
          </p:cNvSpPr>
          <p:nvPr/>
        </p:nvSpPr>
        <p:spPr bwMode="auto">
          <a:xfrm>
            <a:off x="4140994" y="3895847"/>
            <a:ext cx="8620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dirty="0">
                <a:solidFill>
                  <a:srgbClr val="000000"/>
                </a:solidFill>
                <a:latin typeface="黑体" panose="02010609060101010101" pitchFamily="49" charset="-122"/>
                <a:ea typeface="黑体" panose="02010609060101010101" pitchFamily="49" charset="-122"/>
                <a:sym typeface="黑体" panose="02010609060101010101" pitchFamily="49" charset="-122"/>
              </a:rPr>
              <a:t>xǐnɡ</a:t>
            </a:r>
            <a:endParaRPr lang="zh-CN" alt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p:cBhvr>
                                        <p:cTn id="7" dur="2000"/>
                                        <p:tgtEl>
                                          <p:spTgt spid="11267">
                                            <p:txEl>
                                              <p:pRg st="0" end="0"/>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11267">
                                            <p:txEl>
                                              <p:pRg st="2" end="2"/>
                                            </p:txEl>
                                          </p:spTgt>
                                        </p:tgtEl>
                                        <p:attrNameLst>
                                          <p:attrName>style.visibility</p:attrName>
                                        </p:attrNameLst>
                                      </p:cBhvr>
                                      <p:to>
                                        <p:strVal val="visible"/>
                                      </p:to>
                                    </p:set>
                                    <p:animEffect>
                                      <p:cBhvr>
                                        <p:cTn id="10" dur="2000"/>
                                        <p:tgtEl>
                                          <p:spTgt spid="11267">
                                            <p:txEl>
                                              <p:pRg st="2" end="2"/>
                                            </p:txEl>
                                          </p:spTgt>
                                        </p:tgtEl>
                                      </p:cBhvr>
                                    </p:animEffect>
                                  </p:childTnLst>
                                </p:cTn>
                              </p:par>
                              <p:par>
                                <p:cTn id="11" presetID="13" presetClass="entr" presetSubtype="16" fill="hold"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animEffect>
                                      <p:cBhvr>
                                        <p:cTn id="13" dur="2000"/>
                                        <p:tgtEl>
                                          <p:spTgt spid="11267">
                                            <p:txEl>
                                              <p:pRg st="3" end="3"/>
                                            </p:txEl>
                                          </p:spTgt>
                                        </p:tgtEl>
                                      </p:cBhvr>
                                    </p:animEffect>
                                  </p:childTnLst>
                                </p:cTn>
                              </p:par>
                              <p:par>
                                <p:cTn id="14" presetID="13" presetClass="entr" presetSubtype="16" fill="hold" nodeType="withEffect">
                                  <p:stCondLst>
                                    <p:cond delay="0"/>
                                  </p:stCondLst>
                                  <p:childTnLst>
                                    <p:set>
                                      <p:cBhvr>
                                        <p:cTn id="15" dur="1" fill="hold">
                                          <p:stCondLst>
                                            <p:cond delay="0"/>
                                          </p:stCondLst>
                                        </p:cTn>
                                        <p:tgtEl>
                                          <p:spTgt spid="11267">
                                            <p:txEl>
                                              <p:pRg st="4" end="4"/>
                                            </p:txEl>
                                          </p:spTgt>
                                        </p:tgtEl>
                                        <p:attrNameLst>
                                          <p:attrName>style.visibility</p:attrName>
                                        </p:attrNameLst>
                                      </p:cBhvr>
                                      <p:to>
                                        <p:strVal val="visible"/>
                                      </p:to>
                                    </p:set>
                                    <p:animEffect>
                                      <p:cBhvr>
                                        <p:cTn id="16" dur="2000"/>
                                        <p:tgtEl>
                                          <p:spTgt spid="1126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270"/>
                                        </p:tgtEl>
                                        <p:attrNameLst>
                                          <p:attrName>style.visibility</p:attrName>
                                        </p:attrNameLst>
                                      </p:cBhvr>
                                      <p:to>
                                        <p:strVal val="visible"/>
                                      </p:to>
                                    </p:set>
                                    <p:anim calcmode="lin" valueType="num">
                                      <p:cBhvr>
                                        <p:cTn id="21" dur="500" fill="hold"/>
                                        <p:tgtEl>
                                          <p:spTgt spid="11270"/>
                                        </p:tgtEl>
                                        <p:attrNameLst>
                                          <p:attrName>ppt_x</p:attrName>
                                        </p:attrNameLst>
                                      </p:cBhvr>
                                      <p:tavLst>
                                        <p:tav tm="0">
                                          <p:val>
                                            <p:strVal val="#ppt_x"/>
                                          </p:val>
                                        </p:tav>
                                        <p:tav tm="100000">
                                          <p:val>
                                            <p:strVal val="#ppt_x"/>
                                          </p:val>
                                        </p:tav>
                                      </p:tavLst>
                                    </p:anim>
                                    <p:anim calcmode="lin" valueType="num">
                                      <p:cBhvr>
                                        <p:cTn id="22" dur="500" fill="hold"/>
                                        <p:tgtEl>
                                          <p:spTgt spid="1127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500" fill="hold"/>
                                        <p:tgtEl>
                                          <p:spTgt spid="11271"/>
                                        </p:tgtEl>
                                        <p:attrNameLst>
                                          <p:attrName>ppt_x</p:attrName>
                                        </p:attrNameLst>
                                      </p:cBhvr>
                                      <p:tavLst>
                                        <p:tav tm="0">
                                          <p:val>
                                            <p:strVal val="#ppt_x"/>
                                          </p:val>
                                        </p:tav>
                                        <p:tav tm="100000">
                                          <p:val>
                                            <p:strVal val="#ppt_x"/>
                                          </p:val>
                                        </p:tav>
                                      </p:tavLst>
                                    </p:anim>
                                    <p:anim calcmode="lin" valueType="num">
                                      <p:cBhvr>
                                        <p:cTn id="28" dur="500" fill="hold"/>
                                        <p:tgtEl>
                                          <p:spTgt spid="1127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1272"/>
                                        </p:tgtEl>
                                        <p:attrNameLst>
                                          <p:attrName>style.visibility</p:attrName>
                                        </p:attrNameLst>
                                      </p:cBhvr>
                                      <p:to>
                                        <p:strVal val="visible"/>
                                      </p:to>
                                    </p:set>
                                    <p:anim calcmode="lin" valueType="num">
                                      <p:cBhvr>
                                        <p:cTn id="33" dur="500" fill="hold"/>
                                        <p:tgtEl>
                                          <p:spTgt spid="11272"/>
                                        </p:tgtEl>
                                        <p:attrNameLst>
                                          <p:attrName>ppt_x</p:attrName>
                                        </p:attrNameLst>
                                      </p:cBhvr>
                                      <p:tavLst>
                                        <p:tav tm="0">
                                          <p:val>
                                            <p:strVal val="#ppt_x"/>
                                          </p:val>
                                        </p:tav>
                                        <p:tav tm="100000">
                                          <p:val>
                                            <p:strVal val="#ppt_x"/>
                                          </p:val>
                                        </p:tav>
                                      </p:tavLst>
                                    </p:anim>
                                    <p:anim calcmode="lin" valueType="num">
                                      <p:cBhvr>
                                        <p:cTn id="34" dur="500" fill="hold"/>
                                        <p:tgtEl>
                                          <p:spTgt spid="1127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1273"/>
                                        </p:tgtEl>
                                        <p:attrNameLst>
                                          <p:attrName>style.visibility</p:attrName>
                                        </p:attrNameLst>
                                      </p:cBhvr>
                                      <p:to>
                                        <p:strVal val="visible"/>
                                      </p:to>
                                    </p:set>
                                    <p:anim calcmode="lin" valueType="num">
                                      <p:cBhvr>
                                        <p:cTn id="39" dur="500" fill="hold"/>
                                        <p:tgtEl>
                                          <p:spTgt spid="11273"/>
                                        </p:tgtEl>
                                        <p:attrNameLst>
                                          <p:attrName>ppt_x</p:attrName>
                                        </p:attrNameLst>
                                      </p:cBhvr>
                                      <p:tavLst>
                                        <p:tav tm="0">
                                          <p:val>
                                            <p:strVal val="#ppt_x"/>
                                          </p:val>
                                        </p:tav>
                                        <p:tav tm="100000">
                                          <p:val>
                                            <p:strVal val="#ppt_x"/>
                                          </p:val>
                                        </p:tav>
                                      </p:tavLst>
                                    </p:anim>
                                    <p:anim calcmode="lin" valueType="num">
                                      <p:cBhvr>
                                        <p:cTn id="40"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274"/>
                                        </p:tgtEl>
                                        <p:attrNameLst>
                                          <p:attrName>style.visibility</p:attrName>
                                        </p:attrNameLst>
                                      </p:cBhvr>
                                      <p:to>
                                        <p:strVal val="visible"/>
                                      </p:to>
                                    </p:set>
                                    <p:anim calcmode="lin" valueType="num">
                                      <p:cBhvr>
                                        <p:cTn id="45" dur="500" fill="hold"/>
                                        <p:tgtEl>
                                          <p:spTgt spid="11274"/>
                                        </p:tgtEl>
                                        <p:attrNameLst>
                                          <p:attrName>ppt_x</p:attrName>
                                        </p:attrNameLst>
                                      </p:cBhvr>
                                      <p:tavLst>
                                        <p:tav tm="0">
                                          <p:val>
                                            <p:strVal val="#ppt_x"/>
                                          </p:val>
                                        </p:tav>
                                        <p:tav tm="100000">
                                          <p:val>
                                            <p:strVal val="#ppt_x"/>
                                          </p:val>
                                        </p:tav>
                                      </p:tavLst>
                                    </p:anim>
                                    <p:anim calcmode="lin" valueType="num">
                                      <p:cBhvr>
                                        <p:cTn id="46" dur="500" fill="hold"/>
                                        <p:tgtEl>
                                          <p:spTgt spid="1127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1275"/>
                                        </p:tgtEl>
                                        <p:attrNameLst>
                                          <p:attrName>style.visibility</p:attrName>
                                        </p:attrNameLst>
                                      </p:cBhvr>
                                      <p:to>
                                        <p:strVal val="visible"/>
                                      </p:to>
                                    </p:set>
                                    <p:anim calcmode="lin" valueType="num">
                                      <p:cBhvr>
                                        <p:cTn id="51" dur="500" fill="hold"/>
                                        <p:tgtEl>
                                          <p:spTgt spid="11275"/>
                                        </p:tgtEl>
                                        <p:attrNameLst>
                                          <p:attrName>ppt_x</p:attrName>
                                        </p:attrNameLst>
                                      </p:cBhvr>
                                      <p:tavLst>
                                        <p:tav tm="0">
                                          <p:val>
                                            <p:strVal val="#ppt_x"/>
                                          </p:val>
                                        </p:tav>
                                        <p:tav tm="100000">
                                          <p:val>
                                            <p:strVal val="#ppt_x"/>
                                          </p:val>
                                        </p:tav>
                                      </p:tavLst>
                                    </p:anim>
                                    <p:anim calcmode="lin" valueType="num">
                                      <p:cBhvr>
                                        <p:cTn id="52" dur="500" fill="hold"/>
                                        <p:tgtEl>
                                          <p:spTgt spid="1127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1276"/>
                                        </p:tgtEl>
                                        <p:attrNameLst>
                                          <p:attrName>style.visibility</p:attrName>
                                        </p:attrNameLst>
                                      </p:cBhvr>
                                      <p:to>
                                        <p:strVal val="visible"/>
                                      </p:to>
                                    </p:set>
                                    <p:anim calcmode="lin" valueType="num">
                                      <p:cBhvr>
                                        <p:cTn id="57" dur="500" fill="hold"/>
                                        <p:tgtEl>
                                          <p:spTgt spid="11276"/>
                                        </p:tgtEl>
                                        <p:attrNameLst>
                                          <p:attrName>ppt_x</p:attrName>
                                        </p:attrNameLst>
                                      </p:cBhvr>
                                      <p:tavLst>
                                        <p:tav tm="0">
                                          <p:val>
                                            <p:strVal val="#ppt_x"/>
                                          </p:val>
                                        </p:tav>
                                        <p:tav tm="100000">
                                          <p:val>
                                            <p:strVal val="#ppt_x"/>
                                          </p:val>
                                        </p:tav>
                                      </p:tavLst>
                                    </p:anim>
                                    <p:anim calcmode="lin" valueType="num">
                                      <p:cBhvr>
                                        <p:cTn id="58" dur="500" fill="hold"/>
                                        <p:tgtEl>
                                          <p:spTgt spid="1127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1277"/>
                                        </p:tgtEl>
                                        <p:attrNameLst>
                                          <p:attrName>style.visibility</p:attrName>
                                        </p:attrNameLst>
                                      </p:cBhvr>
                                      <p:to>
                                        <p:strVal val="visible"/>
                                      </p:to>
                                    </p:set>
                                    <p:anim calcmode="lin" valueType="num">
                                      <p:cBhvr>
                                        <p:cTn id="63" dur="500" fill="hold"/>
                                        <p:tgtEl>
                                          <p:spTgt spid="11277"/>
                                        </p:tgtEl>
                                        <p:attrNameLst>
                                          <p:attrName>ppt_x</p:attrName>
                                        </p:attrNameLst>
                                      </p:cBhvr>
                                      <p:tavLst>
                                        <p:tav tm="0">
                                          <p:val>
                                            <p:strVal val="#ppt_x"/>
                                          </p:val>
                                        </p:tav>
                                        <p:tav tm="100000">
                                          <p:val>
                                            <p:strVal val="#ppt_x"/>
                                          </p:val>
                                        </p:tav>
                                      </p:tavLst>
                                    </p:anim>
                                    <p:anim calcmode="lin" valueType="num">
                                      <p:cBhvr>
                                        <p:cTn id="64" dur="500" fill="hold"/>
                                        <p:tgtEl>
                                          <p:spTgt spid="1127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1278"/>
                                        </p:tgtEl>
                                        <p:attrNameLst>
                                          <p:attrName>style.visibility</p:attrName>
                                        </p:attrNameLst>
                                      </p:cBhvr>
                                      <p:to>
                                        <p:strVal val="visible"/>
                                      </p:to>
                                    </p:set>
                                    <p:anim calcmode="lin" valueType="num">
                                      <p:cBhvr>
                                        <p:cTn id="69" dur="500" fill="hold"/>
                                        <p:tgtEl>
                                          <p:spTgt spid="11278"/>
                                        </p:tgtEl>
                                        <p:attrNameLst>
                                          <p:attrName>ppt_x</p:attrName>
                                        </p:attrNameLst>
                                      </p:cBhvr>
                                      <p:tavLst>
                                        <p:tav tm="0">
                                          <p:val>
                                            <p:strVal val="#ppt_x"/>
                                          </p:val>
                                        </p:tav>
                                        <p:tav tm="100000">
                                          <p:val>
                                            <p:strVal val="#ppt_x"/>
                                          </p:val>
                                        </p:tav>
                                      </p:tavLst>
                                    </p:anim>
                                    <p:anim calcmode="lin" valueType="num">
                                      <p:cBhvr>
                                        <p:cTn id="70" dur="500" fill="hold"/>
                                        <p:tgtEl>
                                          <p:spTgt spid="11278"/>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1280"/>
                                        </p:tgtEl>
                                        <p:attrNameLst>
                                          <p:attrName>style.visibility</p:attrName>
                                        </p:attrNameLst>
                                      </p:cBhvr>
                                      <p:to>
                                        <p:strVal val="visible"/>
                                      </p:to>
                                    </p:set>
                                    <p:anim calcmode="lin" valueType="num">
                                      <p:cBhvr>
                                        <p:cTn id="75" dur="500" fill="hold"/>
                                        <p:tgtEl>
                                          <p:spTgt spid="11280"/>
                                        </p:tgtEl>
                                        <p:attrNameLst>
                                          <p:attrName>ppt_x</p:attrName>
                                        </p:attrNameLst>
                                      </p:cBhvr>
                                      <p:tavLst>
                                        <p:tav tm="0">
                                          <p:val>
                                            <p:strVal val="#ppt_x"/>
                                          </p:val>
                                        </p:tav>
                                        <p:tav tm="100000">
                                          <p:val>
                                            <p:strVal val="#ppt_x"/>
                                          </p:val>
                                        </p:tav>
                                      </p:tavLst>
                                    </p:anim>
                                    <p:anim calcmode="lin" valueType="num">
                                      <p:cBhvr>
                                        <p:cTn id="76" dur="500" fill="hold"/>
                                        <p:tgtEl>
                                          <p:spTgt spid="11280"/>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1279"/>
                                        </p:tgtEl>
                                        <p:attrNameLst>
                                          <p:attrName>style.visibility</p:attrName>
                                        </p:attrNameLst>
                                      </p:cBhvr>
                                      <p:to>
                                        <p:strVal val="visible"/>
                                      </p:to>
                                    </p:set>
                                    <p:anim calcmode="lin" valueType="num">
                                      <p:cBhvr>
                                        <p:cTn id="81" dur="500" fill="hold"/>
                                        <p:tgtEl>
                                          <p:spTgt spid="11279"/>
                                        </p:tgtEl>
                                        <p:attrNameLst>
                                          <p:attrName>ppt_x</p:attrName>
                                        </p:attrNameLst>
                                      </p:cBhvr>
                                      <p:tavLst>
                                        <p:tav tm="0">
                                          <p:val>
                                            <p:strVal val="#ppt_x"/>
                                          </p:val>
                                        </p:tav>
                                        <p:tav tm="100000">
                                          <p:val>
                                            <p:strVal val="#ppt_x"/>
                                          </p:val>
                                        </p:tav>
                                      </p:tavLst>
                                    </p:anim>
                                    <p:anim calcmode="lin" valueType="num">
                                      <p:cBhvr>
                                        <p:cTn id="82" dur="500" fill="hold"/>
                                        <p:tgtEl>
                                          <p:spTgt spid="112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bldLvl="0" autoUpdateAnimBg="0"/>
      <p:bldP spid="11271" grpId="0" bldLvl="0" autoUpdateAnimBg="0"/>
      <p:bldP spid="11272" grpId="0" bldLvl="0" autoUpdateAnimBg="0"/>
      <p:bldP spid="11273" grpId="0" bldLvl="0" autoUpdateAnimBg="0"/>
      <p:bldP spid="11274" grpId="0" bldLvl="0" autoUpdateAnimBg="0"/>
      <p:bldP spid="11275" grpId="0" bldLvl="0" autoUpdateAnimBg="0"/>
      <p:bldP spid="11276" grpId="0" bldLvl="0" autoUpdateAnimBg="0"/>
      <p:bldP spid="11277" grpId="0" bldLvl="0" autoUpdateAnimBg="0"/>
      <p:bldP spid="11278" grpId="0" bldLvl="0" autoUpdateAnimBg="0"/>
      <p:bldP spid="11279" grpId="0" bldLvl="0" autoUpdateAnimBg="0"/>
      <p:bldP spid="11280"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22</TotalTime>
  <Words>958</Words>
  <Application>Microsoft Office PowerPoint</Application>
  <PresentationFormat>全屏显示(16:9)</PresentationFormat>
  <Paragraphs>135</Paragraphs>
  <Slides>18</Slides>
  <Notes>18</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18</vt:i4>
      </vt:variant>
    </vt:vector>
  </HeadingPairs>
  <TitlesOfParts>
    <vt:vector size="29" baseType="lpstr">
      <vt:lpstr>Meiryo</vt:lpstr>
      <vt:lpstr>黑体</vt:lpstr>
      <vt:lpstr>宋体</vt:lpstr>
      <vt:lpstr>微软雅黑</vt:lpstr>
      <vt:lpstr>字体视界-靖康体</vt:lpstr>
      <vt:lpstr>Arial</vt:lpstr>
      <vt:lpstr>Calibri</vt:lpstr>
      <vt:lpstr>Calibri Light</vt:lpstr>
      <vt:lpstr>Times New Roman</vt:lpstr>
      <vt:lpstr>第一PPT模板网-WWW.1PPT.COM</vt:lpstr>
      <vt:lpstr>Office Theme</vt:lpstr>
      <vt:lpstr>范进中举 第1课时</vt:lpstr>
      <vt:lpstr>情景导入</vt:lpstr>
      <vt:lpstr>情景导入</vt:lpstr>
      <vt:lpstr>（一）文学常识·作者简介</vt:lpstr>
      <vt:lpstr>（一）文学常识·作者简介</vt:lpstr>
      <vt:lpstr>PowerPoint 演示文稿</vt:lpstr>
      <vt:lpstr>PowerPoint 演示文稿</vt:lpstr>
      <vt:lpstr>（一）文学常识·前情提示</vt:lpstr>
      <vt:lpstr>（二）检查预习</vt:lpstr>
      <vt:lpstr>2.结合文章内容，解释词语</vt:lpstr>
      <vt:lpstr>3.文学常识填空</vt:lpstr>
      <vt:lpstr>4.分角色朗读课文，梳理小说三要素</vt:lpstr>
      <vt:lpstr>PowerPoint 演示文稿</vt:lpstr>
      <vt:lpstr>PowerPoint 演示文稿</vt:lpstr>
      <vt:lpstr>PowerPoint 演示文稿</vt:lpstr>
      <vt:lpstr>PowerPoint 演示文稿</vt:lpstr>
      <vt:lpstr>再见</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11</cp:revision>
  <dcterms:created xsi:type="dcterms:W3CDTF">2019-09-21T08:21:00Z</dcterms:created>
  <dcterms:modified xsi:type="dcterms:W3CDTF">2022-02-04T09:25:09Z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