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31"/>
  </p:notesMasterIdLst>
  <p:sldIdLst>
    <p:sldId id="371" r:id="rId3"/>
    <p:sldId id="388" r:id="rId4"/>
    <p:sldId id="389" r:id="rId5"/>
    <p:sldId id="403" r:id="rId6"/>
    <p:sldId id="390" r:id="rId7"/>
    <p:sldId id="565" r:id="rId8"/>
    <p:sldId id="546" r:id="rId9"/>
    <p:sldId id="566" r:id="rId10"/>
    <p:sldId id="397" r:id="rId11"/>
    <p:sldId id="415" r:id="rId12"/>
    <p:sldId id="490" r:id="rId13"/>
    <p:sldId id="547" r:id="rId14"/>
    <p:sldId id="492" r:id="rId15"/>
    <p:sldId id="568" r:id="rId16"/>
    <p:sldId id="569" r:id="rId17"/>
    <p:sldId id="494" r:id="rId18"/>
    <p:sldId id="496" r:id="rId19"/>
    <p:sldId id="528" r:id="rId20"/>
    <p:sldId id="570" r:id="rId21"/>
    <p:sldId id="571" r:id="rId22"/>
    <p:sldId id="538" r:id="rId23"/>
    <p:sldId id="414" r:id="rId24"/>
    <p:sldId id="416" r:id="rId25"/>
    <p:sldId id="530" r:id="rId26"/>
    <p:sldId id="550" r:id="rId27"/>
    <p:sldId id="572" r:id="rId28"/>
    <p:sldId id="573" r:id="rId29"/>
    <p:sldId id="574" r:id="rId30"/>
  </p:sldIdLst>
  <p:sldSz cx="9144000" cy="5143500" type="screen16x9"/>
  <p:notesSz cx="6858000" cy="9144000"/>
  <p:custDataLst>
    <p:tags r:id="rId32"/>
  </p:custDataLst>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855">
          <p15:clr>
            <a:srgbClr val="A4A3A4"/>
          </p15:clr>
        </p15:guide>
        <p15:guide id="2" pos="233">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 xmlns:p1710="http://schemas.microsoft.com/office/powerpoint/2017/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8"/>
    <p:restoredTop sz="96314" autoAdjust="0"/>
  </p:normalViewPr>
  <p:slideViewPr>
    <p:cSldViewPr showGuides="1">
      <p:cViewPr varScale="1">
        <p:scale>
          <a:sx n="143" d="100"/>
          <a:sy n="143" d="100"/>
        </p:scale>
        <p:origin x="684" y="120"/>
      </p:cViewPr>
      <p:guideLst>
        <p:guide orient="horz" pos="855"/>
        <p:guide pos="233"/>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100" d="100"/>
        <a:sy n="100" d="100"/>
      </p:scale>
      <p:origin x="0" y="0"/>
    </p:cViewPr>
  </p:sorterViewPr>
  <p:notesViewPr>
    <p:cSldViewPr>
      <p:cViewPr>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itchFamily="34" charset="0"/>
              <a:ea typeface="宋体" pitchFamily="2" charset="-122"/>
              <a:cs typeface="+mn-cs"/>
            </a:endParaRPr>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marL="0" marR="0" lvl="0" indent="0" algn="r"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a:defRPr sz="1200"/>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lstStyle>
            <a:lvl1pPr algn="r">
              <a:defRPr sz="1200"/>
            </a:lvl1pPr>
          </a:lstStyle>
          <a:p>
            <a:pPr marL="0" marR="0" lvl="0" indent="0" algn="r" defTabSz="914400" rtl="0" eaLnBrk="0" fontAlgn="base" latinLnBrk="0" hangingPunct="0">
              <a:lnSpc>
                <a:spcPct val="100000"/>
              </a:lnSpc>
              <a:spcBef>
                <a:spcPct val="0"/>
              </a:spcBef>
              <a:spcAft>
                <a:spcPct val="0"/>
              </a:spcAft>
              <a:buClrTx/>
              <a:buSzTx/>
              <a:buFontTx/>
              <a:buNone/>
              <a:defRPr/>
            </a:pPr>
            <a:fld id="{A276798E-810E-4EC8-84ED-B9A46EF35B8A}" type="slidenum">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pPr marL="0" marR="0" lvl="0" indent="0" algn="r" defTabSz="914400" rtl="0" eaLnBrk="0" fontAlgn="base" latinLnBrk="0" hangingPunct="0">
                <a:lnSpc>
                  <a:spcPct val="100000"/>
                </a:lnSpc>
                <a:spcBef>
                  <a:spcPct val="0"/>
                </a:spcBef>
                <a:spcAft>
                  <a:spcPct val="0"/>
                </a:spcAft>
                <a:buClrTx/>
                <a:buSzTx/>
                <a:buFontTx/>
                <a:buNone/>
                <a:defRPr/>
              </a:pPr>
              <a:t>‹#›</a:t>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1910283440"/>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幻灯片图像占位符 1"/>
          <p:cNvSpPr>
            <a:spLocks noGrp="1" noRot="1" noChangeAspect="1" noTextEdit="1"/>
          </p:cNvSpPr>
          <p:nvPr>
            <p:ph type="sldImg"/>
          </p:nvPr>
        </p:nvSpPr>
        <p:spPr>
          <a:xfrm>
            <a:off x="685800" y="1143000"/>
            <a:ext cx="5486400" cy="3086100"/>
          </a:xfrm>
          <a:ln>
            <a:solidFill>
              <a:srgbClr val="000000">
                <a:alpha val="100000"/>
              </a:srgbClr>
            </a:solidFill>
            <a:miter lim="800000"/>
          </a:ln>
        </p:spPr>
      </p:sp>
      <p:sp>
        <p:nvSpPr>
          <p:cNvPr id="5123" name="备注占位符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200" b="1" i="0" u="none" strike="noStrike" kern="1200" cap="none" spc="0" normalizeH="0" baseline="0" noProof="0" smtClean="0">
              <a:ln>
                <a:noFill/>
              </a:ln>
              <a:solidFill>
                <a:schemeClr val="tx1"/>
              </a:solidFill>
              <a:effectLst/>
              <a:uLnTx/>
              <a:uFillTx/>
              <a:latin typeface="+mn-ea"/>
              <a:ea typeface="+mn-ea"/>
              <a:cs typeface="+mn-cs"/>
            </a:endParaRPr>
          </a:p>
        </p:txBody>
      </p:sp>
      <p:sp>
        <p:nvSpPr>
          <p:cNvPr id="5124" name="灯片编号占位符 3"/>
          <p:cNvSpPr txBox="1">
            <a:spLocks noGrp="1"/>
          </p:cNvSpPr>
          <p:nvPr>
            <p:ph type="sldNum" sz="quarter" idx="10"/>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a:pPr lvl="0" algn="r"/>
              <a:t>1</a:t>
            </a:fld>
            <a:endParaRPr lang="zh-CN" altLang="en-US" sz="1200"/>
          </a:p>
        </p:txBody>
      </p:sp>
    </p:spTree>
    <p:extLst>
      <p:ext uri="{BB962C8B-B14F-4D97-AF65-F5344CB8AC3E}">
        <p14:creationId xmlns:p14="http://schemas.microsoft.com/office/powerpoint/2010/main" val="35191773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幻灯片图像占位符 1"/>
          <p:cNvSpPr>
            <a:spLocks noGrp="1" noRot="1" noChangeAspect="1" noTextEdit="1"/>
          </p:cNvSpPr>
          <p:nvPr>
            <p:ph type="sldImg"/>
          </p:nvPr>
        </p:nvSpPr>
        <p:spPr>
          <a:xfrm>
            <a:off x="685800" y="1143000"/>
            <a:ext cx="5486400" cy="3086100"/>
          </a:xfrm>
          <a:ln>
            <a:solidFill>
              <a:srgbClr val="000000">
                <a:alpha val="100000"/>
              </a:srgbClr>
            </a:solidFill>
            <a:miter lim="800000"/>
          </a:ln>
        </p:spPr>
      </p:sp>
      <p:sp>
        <p:nvSpPr>
          <p:cNvPr id="24579"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a:p>
        </p:txBody>
      </p:sp>
      <p:sp>
        <p:nvSpPr>
          <p:cNvPr id="24580" name="灯片编号占位符 3"/>
          <p:cNvSpPr txBox="1">
            <a:spLocks noGrp="1"/>
          </p:cNvSpPr>
          <p:nvPr>
            <p:ph type="sldNum" sz="quarter" idx="10"/>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a:pPr lvl="0" algn="r"/>
              <a:t>22</a:t>
            </a:fld>
            <a:endParaRPr lang="zh-CN" altLang="en-US" sz="1200"/>
          </a:p>
        </p:txBody>
      </p:sp>
    </p:spTree>
    <p:extLst>
      <p:ext uri="{BB962C8B-B14F-4D97-AF65-F5344CB8AC3E}">
        <p14:creationId xmlns:p14="http://schemas.microsoft.com/office/powerpoint/2010/main" val="30300572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TextEdit="1"/>
          </p:cNvSpPr>
          <p:nvPr>
            <p:ph type="sldImg"/>
          </p:nvPr>
        </p:nvSpPr>
        <p:spPr>
          <a:xfrm>
            <a:off x="685800" y="1143000"/>
            <a:ext cx="5486400" cy="3086100"/>
          </a:xfrm>
          <a:ln>
            <a:solidFill>
              <a:srgbClr val="000000">
                <a:alpha val="100000"/>
              </a:srgbClr>
            </a:solidFill>
            <a:miter lim="800000"/>
          </a:ln>
        </p:spPr>
      </p:sp>
      <p:sp>
        <p:nvSpPr>
          <p:cNvPr id="26627"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a:p>
        </p:txBody>
      </p:sp>
      <p:sp>
        <p:nvSpPr>
          <p:cNvPr id="26628" name="灯片编号占位符 3"/>
          <p:cNvSpPr txBox="1">
            <a:spLocks noGrp="1"/>
          </p:cNvSpPr>
          <p:nvPr>
            <p:ph type="sldNum" sz="quarter" idx="10"/>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a:pPr lvl="0" algn="r"/>
              <a:t>23</a:t>
            </a:fld>
            <a:endParaRPr lang="zh-CN" altLang="en-US" sz="1200"/>
          </a:p>
        </p:txBody>
      </p:sp>
    </p:spTree>
    <p:extLst>
      <p:ext uri="{BB962C8B-B14F-4D97-AF65-F5344CB8AC3E}">
        <p14:creationId xmlns:p14="http://schemas.microsoft.com/office/powerpoint/2010/main" val="7465258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TextEdit="1"/>
          </p:cNvSpPr>
          <p:nvPr>
            <p:ph type="sldImg"/>
          </p:nvPr>
        </p:nvSpPr>
        <p:spPr>
          <a:xfrm>
            <a:off x="685800" y="1143000"/>
            <a:ext cx="5486400" cy="3086100"/>
          </a:xfrm>
          <a:ln>
            <a:solidFill>
              <a:srgbClr val="000000">
                <a:alpha val="100000"/>
              </a:srgbClr>
            </a:solidFill>
            <a:miter lim="800000"/>
          </a:ln>
        </p:spPr>
      </p:sp>
      <p:sp>
        <p:nvSpPr>
          <p:cNvPr id="26627"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a:p>
        </p:txBody>
      </p:sp>
      <p:sp>
        <p:nvSpPr>
          <p:cNvPr id="26628" name="灯片编号占位符 3"/>
          <p:cNvSpPr txBox="1">
            <a:spLocks noGrp="1"/>
          </p:cNvSpPr>
          <p:nvPr>
            <p:ph type="sldNum" sz="quarter" idx="10"/>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a:pPr lvl="0" algn="r"/>
              <a:t>24</a:t>
            </a:fld>
            <a:endParaRPr lang="zh-CN" altLang="en-US" sz="1200"/>
          </a:p>
        </p:txBody>
      </p:sp>
    </p:spTree>
    <p:extLst>
      <p:ext uri="{BB962C8B-B14F-4D97-AF65-F5344CB8AC3E}">
        <p14:creationId xmlns:p14="http://schemas.microsoft.com/office/powerpoint/2010/main" val="32323179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a:xfrm>
            <a:off x="685800" y="1143000"/>
            <a:ext cx="5486400" cy="3086100"/>
          </a:xfrm>
          <a:ln>
            <a:solidFill>
              <a:srgbClr val="000000">
                <a:alpha val="100000"/>
              </a:srgbClr>
            </a:solidFill>
            <a:miter lim="800000"/>
          </a:ln>
        </p:spPr>
      </p:sp>
      <p:sp>
        <p:nvSpPr>
          <p:cNvPr id="30723"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a:p>
        </p:txBody>
      </p:sp>
      <p:sp>
        <p:nvSpPr>
          <p:cNvPr id="30724" name="灯片编号占位符 3"/>
          <p:cNvSpPr txBox="1">
            <a:spLocks noGrp="1"/>
          </p:cNvSpPr>
          <p:nvPr>
            <p:ph type="sldNum" sz="quarter" idx="10"/>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a:pPr lvl="0" algn="r"/>
              <a:t>25</a:t>
            </a:fld>
            <a:endParaRPr lang="zh-CN" altLang="en-US" sz="1200"/>
          </a:p>
        </p:txBody>
      </p:sp>
    </p:spTree>
    <p:extLst>
      <p:ext uri="{BB962C8B-B14F-4D97-AF65-F5344CB8AC3E}">
        <p14:creationId xmlns:p14="http://schemas.microsoft.com/office/powerpoint/2010/main" val="38760992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a:xfrm>
            <a:off x="685800" y="1143000"/>
            <a:ext cx="5486400" cy="3086100"/>
          </a:xfrm>
          <a:ln>
            <a:solidFill>
              <a:srgbClr val="000000">
                <a:alpha val="100000"/>
              </a:srgbClr>
            </a:solidFill>
            <a:miter lim="800000"/>
          </a:ln>
        </p:spPr>
      </p:sp>
      <p:sp>
        <p:nvSpPr>
          <p:cNvPr id="30723"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a:p>
        </p:txBody>
      </p:sp>
      <p:sp>
        <p:nvSpPr>
          <p:cNvPr id="30724" name="灯片编号占位符 3"/>
          <p:cNvSpPr txBox="1">
            <a:spLocks noGrp="1"/>
          </p:cNvSpPr>
          <p:nvPr>
            <p:ph type="sldNum" sz="quarter" idx="10"/>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a:pPr lvl="0" algn="r"/>
              <a:t>26</a:t>
            </a:fld>
            <a:endParaRPr lang="zh-CN" altLang="en-US" sz="1200"/>
          </a:p>
        </p:txBody>
      </p:sp>
    </p:spTree>
    <p:extLst>
      <p:ext uri="{BB962C8B-B14F-4D97-AF65-F5344CB8AC3E}">
        <p14:creationId xmlns:p14="http://schemas.microsoft.com/office/powerpoint/2010/main" val="36662804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a:xfrm>
            <a:off x="685800" y="1143000"/>
            <a:ext cx="5486400" cy="3086100"/>
          </a:xfrm>
          <a:ln>
            <a:solidFill>
              <a:srgbClr val="000000">
                <a:alpha val="100000"/>
              </a:srgbClr>
            </a:solidFill>
            <a:miter lim="800000"/>
          </a:ln>
        </p:spPr>
      </p:sp>
      <p:sp>
        <p:nvSpPr>
          <p:cNvPr id="30723" name="备注占位符 2"/>
          <p:cNvSpPr>
            <a:spLocks noGrp="1"/>
          </p:cNvSpPr>
          <p:nvPr>
            <p:ph type="body" idx="1"/>
          </p:nvPr>
        </p:nvSpPr>
        <p:spPr>
          <a:noFill/>
          <a:ln>
            <a:noFill/>
          </a:ln>
        </p:spPr>
        <p:txBody>
          <a:bodyPr wrap="square" lIns="91440" tIns="45720" rIns="91440" bIns="45720" anchor="t"/>
          <a:lstStyle/>
          <a:p>
            <a:pPr lvl="0" eaLnBrk="1" hangingPunct="1"/>
            <a:endParaRPr lang="zh-CN" altLang="en-US"/>
          </a:p>
        </p:txBody>
      </p:sp>
      <p:sp>
        <p:nvSpPr>
          <p:cNvPr id="30724" name="灯片编号占位符 3"/>
          <p:cNvSpPr txBox="1">
            <a:spLocks noGrp="1"/>
          </p:cNvSpPr>
          <p:nvPr>
            <p:ph type="sldNum" sz="quarter" idx="10"/>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a:pPr lvl="0" algn="r"/>
              <a:t>27</a:t>
            </a:fld>
            <a:endParaRPr lang="zh-CN" altLang="en-US" sz="1200"/>
          </a:p>
        </p:txBody>
      </p:sp>
    </p:spTree>
    <p:extLst>
      <p:ext uri="{BB962C8B-B14F-4D97-AF65-F5344CB8AC3E}">
        <p14:creationId xmlns:p14="http://schemas.microsoft.com/office/powerpoint/2010/main" val="20351113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2211673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TextEdit="1"/>
          </p:cNvSpPr>
          <p:nvPr>
            <p:ph type="sldImg"/>
          </p:nvPr>
        </p:nvSpPr>
        <p:spPr>
          <a:xfrm>
            <a:off x="685800" y="1143000"/>
            <a:ext cx="5486400" cy="3086100"/>
          </a:xfrm>
          <a:ln>
            <a:solidFill>
              <a:srgbClr val="000000">
                <a:alpha val="100000"/>
              </a:srgbClr>
            </a:solidFill>
            <a:miter lim="800000"/>
          </a:ln>
        </p:spPr>
      </p:sp>
      <p:sp>
        <p:nvSpPr>
          <p:cNvPr id="7171"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zh-CN" altLang="en-US"/>
          </a:p>
        </p:txBody>
      </p:sp>
      <p:sp>
        <p:nvSpPr>
          <p:cNvPr id="7172" name="灯片编号占位符 3"/>
          <p:cNvSpPr txBox="1">
            <a:spLocks noGrp="1"/>
          </p:cNvSpPr>
          <p:nvPr>
            <p:ph type="sldNum" sz="quarter" idx="10"/>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a:pPr lvl="0" algn="r"/>
              <a:t>2</a:t>
            </a:fld>
            <a:endParaRPr lang="zh-CN" altLang="en-US" sz="1200"/>
          </a:p>
        </p:txBody>
      </p:sp>
    </p:spTree>
    <p:extLst>
      <p:ext uri="{BB962C8B-B14F-4D97-AF65-F5344CB8AC3E}">
        <p14:creationId xmlns:p14="http://schemas.microsoft.com/office/powerpoint/2010/main" val="6339747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幻灯片图像占位符 1"/>
          <p:cNvSpPr>
            <a:spLocks noGrp="1" noRot="1" noChangeAspect="1" noTextEdit="1"/>
          </p:cNvSpPr>
          <p:nvPr>
            <p:ph type="sldImg"/>
          </p:nvPr>
        </p:nvSpPr>
        <p:spPr>
          <a:xfrm>
            <a:off x="685800" y="1143000"/>
            <a:ext cx="5486400" cy="3086100"/>
          </a:xfrm>
          <a:ln>
            <a:solidFill>
              <a:srgbClr val="000000">
                <a:alpha val="100000"/>
              </a:srgbClr>
            </a:solidFill>
            <a:miter lim="800000"/>
          </a:ln>
        </p:spPr>
      </p:sp>
      <p:sp>
        <p:nvSpPr>
          <p:cNvPr id="10243" name="备注占位符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rtlCol="0" anchor="t" anchorCtr="0" compatLnSpc="1"/>
          <a:lstStyle/>
          <a:p>
            <a:pPr marL="0" marR="0" lvl="0" indent="0" algn="l" defTabSz="914400" rtl="0" eaLnBrk="0" fontAlgn="base" latinLnBrk="0" hangingPunct="0">
              <a:lnSpc>
                <a:spcPct val="150000"/>
              </a:lnSpc>
              <a:spcBef>
                <a:spcPct val="30000"/>
              </a:spcBef>
              <a:spcAft>
                <a:spcPct val="0"/>
              </a:spcAft>
              <a:buClrTx/>
              <a:buSzTx/>
              <a:buFontTx/>
              <a:buNone/>
              <a:defRPr/>
            </a:pPr>
            <a:endParaRPr kumimoji="0" lang="zh-CN" altLang="en-US" sz="1200"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0244" name="灯片编号占位符 3"/>
          <p:cNvSpPr txBox="1">
            <a:spLocks noGrp="1"/>
          </p:cNvSpPr>
          <p:nvPr>
            <p:ph type="sldNum" sz="quarter" idx="10"/>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a:pPr lvl="0" algn="r"/>
              <a:t>4</a:t>
            </a:fld>
            <a:endParaRPr lang="zh-CN" altLang="en-US" sz="1200"/>
          </a:p>
        </p:txBody>
      </p:sp>
    </p:spTree>
    <p:extLst>
      <p:ext uri="{BB962C8B-B14F-4D97-AF65-F5344CB8AC3E}">
        <p14:creationId xmlns:p14="http://schemas.microsoft.com/office/powerpoint/2010/main" val="29548301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a:xfrm>
            <a:off x="685800" y="1143000"/>
            <a:ext cx="5486400" cy="3086100"/>
          </a:xfrm>
          <a:ln>
            <a:solidFill>
              <a:srgbClr val="000000">
                <a:alpha val="100000"/>
              </a:srgbClr>
            </a:solidFill>
            <a:miter lim="800000"/>
          </a:ln>
        </p:spPr>
      </p:sp>
      <p:sp>
        <p:nvSpPr>
          <p:cNvPr id="12291" name="备注占位符 2"/>
          <p:cNvSpPr>
            <a:spLocks noGrp="1"/>
          </p:cNvSpPr>
          <p:nvPr>
            <p:ph type="body" idx="1"/>
          </p:nvPr>
        </p:nvSpPr>
        <p:spPr>
          <a:noFill/>
          <a:ln>
            <a:noFill/>
          </a:ln>
        </p:spPr>
        <p:txBody>
          <a:bodyPr wrap="square" lIns="91440" tIns="45720" rIns="91440" bIns="45720" anchor="t"/>
          <a:lstStyle/>
          <a:p>
            <a:pPr lvl="0"/>
            <a:endParaRPr lang="zh-CN" altLang="en-US"/>
          </a:p>
        </p:txBody>
      </p:sp>
      <p:sp>
        <p:nvSpPr>
          <p:cNvPr id="12292" name="灯片编号占位符 3"/>
          <p:cNvSpPr txBox="1">
            <a:spLocks noGrp="1"/>
          </p:cNvSpPr>
          <p:nvPr>
            <p:ph type="sldNum" sz="quarter" idx="10"/>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a:pPr lvl="0" algn="r"/>
              <a:t>5</a:t>
            </a:fld>
            <a:endParaRPr lang="zh-CN" altLang="en-US" sz="1200"/>
          </a:p>
        </p:txBody>
      </p:sp>
    </p:spTree>
    <p:extLst>
      <p:ext uri="{BB962C8B-B14F-4D97-AF65-F5344CB8AC3E}">
        <p14:creationId xmlns:p14="http://schemas.microsoft.com/office/powerpoint/2010/main" val="4238769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a:xfrm>
            <a:off x="685800" y="1143000"/>
            <a:ext cx="5486400" cy="3086100"/>
          </a:xfrm>
          <a:ln>
            <a:solidFill>
              <a:srgbClr val="000000">
                <a:alpha val="100000"/>
              </a:srgbClr>
            </a:solidFill>
            <a:miter lim="800000"/>
          </a:ln>
        </p:spPr>
      </p:sp>
      <p:sp>
        <p:nvSpPr>
          <p:cNvPr id="12291" name="备注占位符 2"/>
          <p:cNvSpPr>
            <a:spLocks noGrp="1"/>
          </p:cNvSpPr>
          <p:nvPr>
            <p:ph type="body" idx="1"/>
          </p:nvPr>
        </p:nvSpPr>
        <p:spPr>
          <a:noFill/>
          <a:ln>
            <a:noFill/>
          </a:ln>
        </p:spPr>
        <p:txBody>
          <a:bodyPr wrap="square" lIns="91440" tIns="45720" rIns="91440" bIns="45720" anchor="t"/>
          <a:lstStyle/>
          <a:p>
            <a:pPr lvl="0"/>
            <a:endParaRPr lang="zh-CN" altLang="en-US"/>
          </a:p>
        </p:txBody>
      </p:sp>
      <p:sp>
        <p:nvSpPr>
          <p:cNvPr id="12292" name="灯片编号占位符 3"/>
          <p:cNvSpPr txBox="1">
            <a:spLocks noGrp="1"/>
          </p:cNvSpPr>
          <p:nvPr>
            <p:ph type="sldNum" sz="quarter" idx="10"/>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a:pPr lvl="0" algn="r"/>
              <a:t>6</a:t>
            </a:fld>
            <a:endParaRPr lang="zh-CN" altLang="en-US" sz="1200"/>
          </a:p>
        </p:txBody>
      </p:sp>
    </p:spTree>
    <p:extLst>
      <p:ext uri="{BB962C8B-B14F-4D97-AF65-F5344CB8AC3E}">
        <p14:creationId xmlns:p14="http://schemas.microsoft.com/office/powerpoint/2010/main" val="41018616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2644269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38336545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8782156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Tree>
    <p:extLst>
      <p:ext uri="{BB962C8B-B14F-4D97-AF65-F5344CB8AC3E}">
        <p14:creationId xmlns:p14="http://schemas.microsoft.com/office/powerpoint/2010/main" val="17045009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B5A58218-1C25-4B06-9413-FD5CC1ADE675}" type="slidenum">
              <a:rPr kumimoji="0" lang="en-US" altLang="zh-CN"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defRPr/>
              </a:pPr>
              <a:t>‹#›</a:t>
            </a:fld>
            <a:endParaRPr kumimoji="0" lang="en-US" altLang="zh-CN"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p:split orient="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B5A58218-1C25-4B06-9413-FD5CC1ADE675}" type="slidenum">
              <a:rPr kumimoji="0" lang="en-US" altLang="zh-CN"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defRPr/>
              </a:pPr>
              <a:t>‹#›</a:t>
            </a:fld>
            <a:endParaRPr kumimoji="0" lang="en-US" altLang="zh-CN"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p:split orient="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B5A58218-1C25-4B06-9413-FD5CC1ADE675}" type="slidenum">
              <a:rPr kumimoji="0" lang="en-US" altLang="zh-CN"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defRPr/>
              </a:pPr>
              <a:t>‹#›</a:t>
            </a:fld>
            <a:endParaRPr kumimoji="0" lang="en-US" altLang="zh-CN"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p:split orient="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200151"/>
            <a:ext cx="4038600" cy="339447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2"/>
          </p:nvPr>
        </p:nvSpPr>
        <p:spPr>
          <a:xfrm>
            <a:off x="457200" y="4767263"/>
            <a:ext cx="2133600" cy="274638"/>
          </a:xfrm>
          <a:prstGeom prst="rect">
            <a:avLst/>
          </a:prstGeom>
        </p:spPr>
        <p:txBody>
          <a:bodyPr vert="horz" lIns="91440" tIns="45720" rIns="91440" bIns="45720"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1">
                  <a:tint val="75000"/>
                </a:schemeClr>
              </a:solidFill>
              <a:effectLst/>
              <a:uLnTx/>
              <a:uFillTx/>
              <a:latin typeface="Arial" pitchFamily="34" charset="0"/>
              <a:ea typeface="宋体" pitchFamily="2" charset="-122"/>
              <a:cs typeface="+mn-cs"/>
            </a:endParaRPr>
          </a:p>
        </p:txBody>
      </p:sp>
      <p:sp>
        <p:nvSpPr>
          <p:cNvPr id="8" name="Rectangle 5"/>
          <p:cNvSpPr>
            <a:spLocks noGrp="1" noChangeArrowheads="1"/>
          </p:cNvSpPr>
          <p:nvPr>
            <p:ph type="ftr" sz="quarter" idx="3"/>
          </p:nvPr>
        </p:nvSpPr>
        <p:spPr>
          <a:xfrm>
            <a:off x="3124200" y="4767263"/>
            <a:ext cx="2895600" cy="274638"/>
          </a:xfrm>
          <a:prstGeom prst="rect">
            <a:avLst/>
          </a:prstGeom>
        </p:spPr>
        <p:txBody>
          <a:bodyPr vert="horz" lIns="91440" tIns="45720" rIns="91440" bIns="45720"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9" name="Rectangle 6"/>
          <p:cNvSpPr>
            <a:spLocks noGrp="1" noChangeArrowheads="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6CEF2124-7C8F-4AD7-A124-DFF73B5012F6}" type="slidenum">
              <a:rPr kumimoji="0" lang="zh-CN" altLang="en-US"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defRPr/>
              </a:pPr>
              <a:t>‹#›</a:t>
            </a:fld>
            <a:endParaRPr kumimoji="0" lang="en-US" altLang="zh-CN"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p:split orient="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95379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1705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75061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26092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90408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80385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15072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B5A58218-1C25-4B06-9413-FD5CC1ADE675}" type="slidenum">
              <a:rPr kumimoji="0" lang="en-US" altLang="zh-CN"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defRPr/>
              </a:pPr>
              <a:t>‹#›</a:t>
            </a:fld>
            <a:endParaRPr kumimoji="0" lang="en-US" altLang="zh-CN"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p:split orient="vert"/>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41469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817859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66045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968615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B5A58218-1C25-4B06-9413-FD5CC1ADE675}" type="slidenum">
              <a:rPr kumimoji="0" lang="en-US" altLang="zh-CN"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defRPr/>
              </a:pPr>
              <a:t>‹#›</a:t>
            </a:fld>
            <a:endParaRPr kumimoji="0" lang="en-US" altLang="zh-CN"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p:split orient="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B5A58218-1C25-4B06-9413-FD5CC1ADE675}" type="slidenum">
              <a:rPr kumimoji="0" lang="en-US" altLang="zh-CN"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defRPr/>
              </a:pPr>
              <a:t>‹#›</a:t>
            </a:fld>
            <a:endParaRPr kumimoji="0" lang="en-US" altLang="zh-CN"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p:split orient="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B5A58218-1C25-4B06-9413-FD5CC1ADE675}" type="slidenum">
              <a:rPr kumimoji="0" lang="en-US" altLang="zh-CN"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defRPr/>
              </a:pPr>
              <a:t>‹#›</a:t>
            </a:fld>
            <a:endParaRPr kumimoji="0" lang="en-US" altLang="zh-CN"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p:split orient="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B5A58218-1C25-4B06-9413-FD5CC1ADE675}" type="slidenum">
              <a:rPr kumimoji="0" lang="en-US" altLang="zh-CN"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defRPr/>
              </a:pPr>
              <a:t>‹#›</a:t>
            </a:fld>
            <a:endParaRPr kumimoji="0" lang="en-US" altLang="zh-CN"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p:split orient="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B5A58218-1C25-4B06-9413-FD5CC1ADE675}" type="slidenum">
              <a:rPr kumimoji="0" lang="en-US" altLang="zh-CN"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defRPr/>
              </a:pPr>
              <a:t>‹#›</a:t>
            </a:fld>
            <a:endParaRPr kumimoji="0" lang="en-US" altLang="zh-CN"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p:split orient="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B5A58218-1C25-4B06-9413-FD5CC1ADE675}" type="slidenum">
              <a:rPr kumimoji="0" lang="en-US" altLang="zh-CN"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defRPr/>
              </a:pPr>
              <a:t>‹#›</a:t>
            </a:fld>
            <a:endParaRPr kumimoji="0" lang="en-US" altLang="zh-CN"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p:split orient="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3200" b="0" i="0" u="none" strike="noStrike" kern="120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B5A58218-1C25-4B06-9413-FD5CC1ADE675}" type="slidenum">
              <a:rPr kumimoji="0" lang="en-US" altLang="zh-CN"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defRPr/>
              </a:pPr>
              <a:t>‹#›</a:t>
            </a:fld>
            <a:endParaRPr kumimoji="0" lang="en-US" altLang="zh-CN"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p:split orient="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email">
            <a:lum/>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457200" y="206375"/>
            <a:ext cx="8229600" cy="857250"/>
          </a:xfrm>
          <a:prstGeom prst="rect">
            <a:avLst/>
          </a:prstGeom>
          <a:noFill/>
          <a:ln w="9525">
            <a:noFill/>
          </a:ln>
        </p:spPr>
        <p:txBody>
          <a:bodyPr anchor="ctr"/>
          <a:lstStyle/>
          <a:p>
            <a:pPr lvl="0"/>
            <a:r>
              <a:rPr lang="zh-CN" altLang="en-US"/>
              <a:t>单击此处编辑母版标题样式</a:t>
            </a:r>
          </a:p>
        </p:txBody>
      </p:sp>
      <p:sp>
        <p:nvSpPr>
          <p:cNvPr id="1027" name="文本占位符 2"/>
          <p:cNvSpPr>
            <a:spLocks noGrp="1"/>
          </p:cNvSpPr>
          <p:nvPr>
            <p:ph type="body" idx="1"/>
          </p:nvPr>
        </p:nvSpPr>
        <p:spPr>
          <a:xfrm>
            <a:off x="457200" y="1200151"/>
            <a:ext cx="8229600" cy="3394075"/>
          </a:xfrm>
          <a:prstGeom prst="rect">
            <a:avLst/>
          </a:prstGeom>
          <a:noFill/>
          <a:ln w="9525">
            <a:noFill/>
          </a:ln>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4638"/>
          </a:xfrm>
          <a:prstGeom prst="rect">
            <a:avLst/>
          </a:prstGeom>
        </p:spPr>
        <p:txBody>
          <a:bodyPr vert="horz" lIns="91440" tIns="45720" rIns="91440" bIns="45720" rtlCol="0" anchor="ctr"/>
          <a:lstStyle>
            <a:lvl1pPr algn="l" eaLnBrk="1" hangingPunct="1">
              <a:defRPr sz="1200">
                <a:solidFill>
                  <a:schemeClr val="tx1">
                    <a:tint val="75000"/>
                  </a:schemeClr>
                </a:solidFill>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tint val="75000"/>
                </a:schemeClr>
              </a:solidFill>
              <a:effectLst/>
              <a:uLnTx/>
              <a:uFillTx/>
              <a:latin typeface="Arial" pitchFamily="34" charset="0"/>
              <a:ea typeface="宋体" pitchFamily="2" charset="-122"/>
              <a:cs typeface="+mn-cs"/>
            </a:endParaRPr>
          </a:p>
        </p:txBody>
      </p:sp>
      <p:sp>
        <p:nvSpPr>
          <p:cNvPr id="5" name="页脚占位符 4"/>
          <p:cNvSpPr>
            <a:spLocks noGrp="1"/>
          </p:cNvSpPr>
          <p:nvPr>
            <p:ph type="ftr" sz="quarter" idx="3"/>
          </p:nvPr>
        </p:nvSpPr>
        <p:spPr>
          <a:xfrm>
            <a:off x="3124200" y="4767263"/>
            <a:ext cx="2895600" cy="274638"/>
          </a:xfrm>
          <a:prstGeom prst="rect">
            <a:avLst/>
          </a:prstGeom>
        </p:spPr>
        <p:txBody>
          <a:bodyPr vert="horz" lIns="91440" tIns="45720" rIns="91440" bIns="45720" rtlCol="0" anchor="ctr"/>
          <a:lstStyle>
            <a:lvl1pPr algn="ctr" eaLnBrk="1" hangingPunct="1">
              <a:defRPr sz="1200">
                <a:solidFill>
                  <a:schemeClr val="tx1">
                    <a:tint val="75000"/>
                  </a:schemeClr>
                </a:solidFill>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lvl1pPr algn="r" eaLnBrk="1" hangingPunct="1">
              <a:defRPr sz="1200">
                <a:solidFill>
                  <a:srgbClr val="898989"/>
                </a:solidFill>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B5A58218-1C25-4B06-9413-FD5CC1ADE675}" type="slidenum">
              <a:rPr kumimoji="0" lang="en-US" altLang="zh-CN"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defRPr/>
              </a:pPr>
              <a:t>‹#›</a:t>
            </a:fld>
            <a:endParaRPr kumimoji="0" lang="en-US" altLang="zh-CN" sz="1200" b="0" i="0" u="none" strike="noStrike" kern="1200" cap="none" spc="0" normalizeH="0" baseline="0" noProof="0">
              <a:ln>
                <a:noFill/>
              </a:ln>
              <a:solidFill>
                <a:srgbClr val="898989"/>
              </a:solidFill>
              <a:effectLst/>
              <a:uLnTx/>
              <a:uFillTx/>
              <a:latin typeface="Arial" panose="020B060402020202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split orient="vert"/>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eaLnBrk="1" fontAlgn="auto" hangingPunct="1">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eaLnBrk="1" fontAlgn="auto" hangingPunct="1">
                <a:spcBef>
                  <a:spcPts val="0"/>
                </a:spcBef>
                <a:spcAft>
                  <a:spcPts val="0"/>
                </a:spcAft>
              </a:pPr>
              <a:t>2022/2/4</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eaLnBrk="1" fontAlgn="auto" hangingPunct="1">
              <a:spcBef>
                <a:spcPts val="0"/>
              </a:spcBef>
              <a:spcAft>
                <a:spcPts val="0"/>
              </a:spcAft>
            </a:pPr>
            <a:fld id="{AA4E786F-588D-4932-A7B2-AE3451FA4ACA}" type="slidenum">
              <a:rPr lang="zh-CN" altLang="en-US" smtClean="0">
                <a:solidFill>
                  <a:prstClr val="black">
                    <a:tint val="75000"/>
                  </a:prstClr>
                </a:solidFill>
                <a:latin typeface="Calibri" panose="020F0502020204030204"/>
              </a:rPr>
              <a:pPr eaLnBrk="1" fontAlgn="auto" hangingPunct="1">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259203127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6.xml"/><Relationship Id="rId1" Type="http://schemas.openxmlformats.org/officeDocument/2006/relationships/slideLayout" Target="../slideLayouts/slideLayout19.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矩形 9"/>
          <p:cNvSpPr/>
          <p:nvPr/>
        </p:nvSpPr>
        <p:spPr>
          <a:xfrm>
            <a:off x="0" y="1635647"/>
            <a:ext cx="9144000" cy="830997"/>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ctr">
              <a:spcBef>
                <a:spcPct val="50000"/>
              </a:spcBef>
              <a:buNone/>
            </a:pPr>
            <a:r>
              <a:rPr lang="zh-CN" altLang="en-US" sz="4800" b="1" dirty="0">
                <a:solidFill>
                  <a:srgbClr val="CC0000"/>
                </a:solidFill>
                <a:cs typeface="+mn-ea"/>
                <a:sym typeface="+mn-lt"/>
              </a:rPr>
              <a:t>智取生辰纲 </a:t>
            </a:r>
          </a:p>
        </p:txBody>
      </p:sp>
      <p:sp>
        <p:nvSpPr>
          <p:cNvPr id="3" name="矩形 2"/>
          <p:cNvSpPr/>
          <p:nvPr/>
        </p:nvSpPr>
        <p:spPr>
          <a:xfrm>
            <a:off x="9818" y="4155926"/>
            <a:ext cx="9134182" cy="375809"/>
          </a:xfrm>
          <a:prstGeom prst="rect">
            <a:avLst/>
          </a:prstGeom>
        </p:spPr>
        <p:txBody>
          <a:bodyPr wrap="square">
            <a:spAutoFit/>
          </a:bodyPr>
          <a:lstStyle/>
          <a:p>
            <a:pPr marL="342900" lvl="0" indent="-342900" algn="ctr" fontAlgn="base">
              <a:lnSpc>
                <a:spcPct val="110000"/>
              </a:lnSpc>
              <a:spcBef>
                <a:spcPct val="0"/>
              </a:spcBef>
              <a:spcAft>
                <a:spcPct val="0"/>
              </a:spcAft>
            </a:pPr>
            <a:r>
              <a:rPr lang="zh-CN" altLang="en-US" kern="0" dirty="0" smtClean="0">
                <a:solidFill>
                  <a:srgbClr val="000000"/>
                </a:solidFill>
                <a:latin typeface="微软雅黑" panose="020B0503020204020204" pitchFamily="34" charset="-122"/>
                <a:ea typeface="微软雅黑" panose="020B0503020204020204" pitchFamily="34" charset="-122"/>
              </a:rPr>
              <a:t>优品</a:t>
            </a:r>
            <a:r>
              <a:rPr lang="en-US" altLang="zh-CN" kern="0" dirty="0" smtClean="0">
                <a:solidFill>
                  <a:srgbClr val="000000"/>
                </a:solidFill>
                <a:latin typeface="微软雅黑" panose="020B0503020204020204" pitchFamily="34" charset="-122"/>
                <a:ea typeface="微软雅黑" panose="020B0503020204020204" pitchFamily="34" charset="-122"/>
              </a:rPr>
              <a:t>PPT</a:t>
            </a:r>
            <a:endParaRPr lang="en-US" altLang="zh-CN"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3"/>
          <p:cNvSpPr txBox="1"/>
          <p:nvPr/>
        </p:nvSpPr>
        <p:spPr>
          <a:xfrm>
            <a:off x="1214755" y="571500"/>
            <a:ext cx="6399530" cy="52322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2800" b="1">
                <a:solidFill>
                  <a:srgbClr val="3D107B"/>
                </a:solidFill>
                <a:cs typeface="+mn-ea"/>
                <a:sym typeface="+mn-lt"/>
              </a:rPr>
              <a:t>二、答疑全频道</a:t>
            </a:r>
          </a:p>
        </p:txBody>
      </p:sp>
      <p:sp>
        <p:nvSpPr>
          <p:cNvPr id="14339" name="矩形 5"/>
          <p:cNvSpPr/>
          <p:nvPr/>
        </p:nvSpPr>
        <p:spPr>
          <a:xfrm>
            <a:off x="177800" y="1229995"/>
            <a:ext cx="8966200" cy="738664"/>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en-US" altLang="zh-CN" sz="2100">
                <a:solidFill>
                  <a:srgbClr val="1E1E1E"/>
                </a:solidFill>
                <a:cs typeface="+mn-ea"/>
                <a:sym typeface="+mn-lt"/>
              </a:rPr>
              <a:t>1</a:t>
            </a:r>
            <a:r>
              <a:rPr lang="zh-CN" altLang="en-US" sz="2100">
                <a:cs typeface="+mn-ea"/>
                <a:sym typeface="+mn-lt"/>
              </a:rPr>
              <a:t>.</a:t>
            </a:r>
            <a:r>
              <a:rPr sz="2100">
                <a:cs typeface="+mn-ea"/>
                <a:sym typeface="+mn-lt"/>
              </a:rPr>
              <a:t>生辰纲是什么？生辰纲是谁取的？又是从谁的手里取走的？是用怎样的方式取走的？</a:t>
            </a:r>
          </a:p>
        </p:txBody>
      </p:sp>
      <p:sp>
        <p:nvSpPr>
          <p:cNvPr id="13316" name="矩形 1"/>
          <p:cNvSpPr/>
          <p:nvPr/>
        </p:nvSpPr>
        <p:spPr>
          <a:xfrm>
            <a:off x="79377" y="1948815"/>
            <a:ext cx="9064625" cy="1546577"/>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lnSpc>
                <a:spcPct val="150000"/>
              </a:lnSpc>
              <a:spcBef>
                <a:spcPct val="0"/>
              </a:spcBef>
              <a:buNone/>
            </a:pPr>
            <a:r>
              <a:rPr lang="zh-CN" altLang="en-US" sz="2100">
                <a:cs typeface="+mn-ea"/>
                <a:sym typeface="+mn-lt"/>
              </a:rPr>
              <a:t>答疑：</a:t>
            </a:r>
            <a:endParaRPr lang="en-US" altLang="zh-CN" sz="2100">
              <a:cs typeface="+mn-ea"/>
              <a:sym typeface="+mn-lt"/>
            </a:endParaRPr>
          </a:p>
          <a:p>
            <a:pPr marL="0" lvl="0" indent="0" eaLnBrk="1" hangingPunct="1">
              <a:lnSpc>
                <a:spcPct val="150000"/>
              </a:lnSpc>
              <a:spcBef>
                <a:spcPct val="0"/>
              </a:spcBef>
              <a:buNone/>
            </a:pPr>
            <a:r>
              <a:rPr lang="zh-CN" altLang="en-US" sz="2100">
                <a:cs typeface="+mn-ea"/>
                <a:sym typeface="+mn-lt"/>
              </a:rPr>
              <a:t>生辰纲是为太师蔡京祝寿而进献的大批财物，其实质都是老百姓的血汗钱，是被搜刮来的不义之财。是晁盖、吴用等八条好汉取的，从杨志手中智取。</a:t>
            </a:r>
          </a:p>
        </p:txBody>
      </p:sp>
      <p:sp>
        <p:nvSpPr>
          <p:cNvPr id="16389" name="文本框 2"/>
          <p:cNvSpPr txBox="1"/>
          <p:nvPr/>
        </p:nvSpPr>
        <p:spPr>
          <a:xfrm>
            <a:off x="177800" y="3494088"/>
            <a:ext cx="7759700" cy="1546577"/>
          </a:xfrm>
          <a:prstGeom prst="rect">
            <a:avLst/>
          </a:prstGeom>
          <a:noFill/>
          <a:ln w="9525">
            <a:noFill/>
          </a:ln>
        </p:spPr>
        <p:txBody>
          <a:bodyPr wrap="square" anchor="t">
            <a:spAutoFit/>
          </a:bodyPr>
          <a:lstStyle/>
          <a:p>
            <a:pPr>
              <a:lnSpc>
                <a:spcPct val="150000"/>
              </a:lnSpc>
              <a:buClr>
                <a:srgbClr val="9BBB59"/>
              </a:buClr>
              <a:buFont typeface="Wingdings" panose="05000000000000000000" charset="0"/>
            </a:pPr>
            <a:r>
              <a:rPr lang="zh-CN" sz="2100">
                <a:solidFill>
                  <a:srgbClr val="FF0000"/>
                </a:solidFill>
                <a:latin typeface="+mn-lt"/>
                <a:ea typeface="+mn-ea"/>
                <a:cs typeface="+mn-ea"/>
                <a:sym typeface="+mn-lt"/>
              </a:rPr>
              <a:t>补充</a:t>
            </a:r>
            <a:r>
              <a:rPr lang="en-US" altLang="zh-CN" sz="2100">
                <a:solidFill>
                  <a:srgbClr val="FF0000"/>
                </a:solidFill>
                <a:latin typeface="+mn-lt"/>
                <a:ea typeface="+mn-ea"/>
                <a:cs typeface="+mn-ea"/>
                <a:sym typeface="+mn-lt"/>
              </a:rPr>
              <a:t>——</a:t>
            </a:r>
            <a:r>
              <a:rPr sz="2100">
                <a:solidFill>
                  <a:srgbClr val="FF0000"/>
                </a:solidFill>
                <a:latin typeface="+mn-lt"/>
                <a:ea typeface="+mn-ea"/>
                <a:cs typeface="+mn-ea"/>
                <a:sym typeface="+mn-lt"/>
              </a:rPr>
              <a:t>本文主要涉及的人物</a:t>
            </a:r>
            <a:r>
              <a:rPr lang="zh-CN" sz="2100">
                <a:solidFill>
                  <a:srgbClr val="FF0000"/>
                </a:solidFill>
                <a:latin typeface="+mn-lt"/>
                <a:ea typeface="+mn-ea"/>
                <a:cs typeface="+mn-ea"/>
                <a:sym typeface="+mn-lt"/>
              </a:rPr>
              <a:t>：</a:t>
            </a:r>
          </a:p>
          <a:p>
            <a:pPr>
              <a:lnSpc>
                <a:spcPct val="150000"/>
              </a:lnSpc>
              <a:buClr>
                <a:srgbClr val="9BBB59"/>
              </a:buClr>
              <a:buFont typeface="Wingdings" panose="05000000000000000000" charset="0"/>
            </a:pPr>
            <a:r>
              <a:rPr sz="2100">
                <a:latin typeface="+mn-lt"/>
                <a:ea typeface="+mn-ea"/>
                <a:cs typeface="+mn-ea"/>
                <a:sym typeface="+mn-lt"/>
              </a:rPr>
              <a:t>杨志、老督管、虞侯、军健</a:t>
            </a:r>
          </a:p>
          <a:p>
            <a:pPr>
              <a:lnSpc>
                <a:spcPct val="150000"/>
              </a:lnSpc>
              <a:buClr>
                <a:srgbClr val="9BBB59"/>
              </a:buClr>
              <a:buFont typeface="Wingdings" panose="05000000000000000000" charset="0"/>
            </a:pPr>
            <a:r>
              <a:rPr sz="2100">
                <a:latin typeface="+mn-lt"/>
                <a:ea typeface="+mn-ea"/>
                <a:cs typeface="+mn-ea"/>
                <a:sym typeface="+mn-lt"/>
              </a:rPr>
              <a:t>晁盖、吴用、白胜、公孙胜、刘唐、阮氏三兄弟</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316"/>
                                        </p:tgtEl>
                                        <p:attrNameLst>
                                          <p:attrName>style.visibility</p:attrName>
                                        </p:attrNameLst>
                                      </p:cBhvr>
                                      <p:to>
                                        <p:strVal val="visible"/>
                                      </p:to>
                                    </p:set>
                                    <p:animEffect transition="in" filter="blinds(horizontal)">
                                      <p:cBhvr>
                                        <p:cTn id="7" dur="500"/>
                                        <p:tgtEl>
                                          <p:spTgt spid="13316"/>
                                        </p:tgtEl>
                                      </p:cBhvr>
                                    </p:animEffect>
                                  </p:childTnLst>
                                </p:cTn>
                              </p:par>
                            </p:childTnLst>
                          </p:cTn>
                        </p:par>
                      </p:childTnLst>
                    </p:cTn>
                  </p:par>
                  <p:par>
                    <p:cTn id="8" fill="hold" nodeType="clickPar">
                      <p:stCondLst>
                        <p:cond delay="indefinite"/>
                      </p:stCondLst>
                      <p:childTnLst>
                        <p:par>
                          <p:cTn id="9" fill="hold" nodeType="after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6389"/>
                                        </p:tgtEl>
                                        <p:attrNameLst>
                                          <p:attrName>style.visibility</p:attrName>
                                        </p:attrNameLst>
                                      </p:cBhvr>
                                      <p:to>
                                        <p:strVal val="visible"/>
                                      </p:to>
                                    </p:set>
                                    <p:animEffect transition="in" filter="box(in)">
                                      <p:cBhvr>
                                        <p:cTn id="12" dur="2000"/>
                                        <p:tgtEl>
                                          <p:spTgt spid="163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p:bldP spid="1638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3"/>
          <p:cNvSpPr txBox="1"/>
          <p:nvPr/>
        </p:nvSpPr>
        <p:spPr>
          <a:xfrm>
            <a:off x="1214755" y="571500"/>
            <a:ext cx="6399530" cy="52322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2800" b="1">
                <a:solidFill>
                  <a:srgbClr val="3D107B"/>
                </a:solidFill>
                <a:cs typeface="+mn-ea"/>
                <a:sym typeface="+mn-lt"/>
              </a:rPr>
              <a:t>二、答疑全频道</a:t>
            </a:r>
          </a:p>
        </p:txBody>
      </p:sp>
      <p:sp>
        <p:nvSpPr>
          <p:cNvPr id="14339" name="矩形 5"/>
          <p:cNvSpPr/>
          <p:nvPr/>
        </p:nvSpPr>
        <p:spPr>
          <a:xfrm>
            <a:off x="177800" y="1229996"/>
            <a:ext cx="8966200" cy="1061829"/>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en-US" altLang="zh-CN" sz="2100">
                <a:cs typeface="+mn-ea"/>
                <a:sym typeface="+mn-lt"/>
              </a:rPr>
              <a:t>2</a:t>
            </a:r>
            <a:r>
              <a:rPr lang="zh-CN" altLang="en-US" sz="2100">
                <a:cs typeface="+mn-ea"/>
                <a:sym typeface="+mn-lt"/>
              </a:rPr>
              <a:t>. 小说以“生辰纲”的争夺为中心事件，采用了双线结构，明线是什么？暗线是什么？请大家跳读课文，筛选信息，以人物的主要行动为归纳点，分别用简要的语言概括出明、暗两条线索的故事情节。</a:t>
            </a:r>
          </a:p>
        </p:txBody>
      </p:sp>
      <p:sp>
        <p:nvSpPr>
          <p:cNvPr id="13316" name="矩形 1"/>
          <p:cNvSpPr/>
          <p:nvPr/>
        </p:nvSpPr>
        <p:spPr>
          <a:xfrm>
            <a:off x="285752" y="2414271"/>
            <a:ext cx="3281045" cy="1546577"/>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lnSpc>
                <a:spcPct val="150000"/>
              </a:lnSpc>
              <a:spcBef>
                <a:spcPct val="0"/>
              </a:spcBef>
              <a:buNone/>
            </a:pPr>
            <a:r>
              <a:rPr lang="zh-CN" altLang="en-US" sz="2100">
                <a:cs typeface="+mn-ea"/>
                <a:sym typeface="+mn-lt"/>
              </a:rPr>
              <a:t>答疑：</a:t>
            </a:r>
            <a:endParaRPr lang="en-US" altLang="zh-CN" sz="2100">
              <a:cs typeface="+mn-ea"/>
              <a:sym typeface="+mn-lt"/>
            </a:endParaRPr>
          </a:p>
          <a:p>
            <a:pPr marL="0" lvl="0" indent="0" eaLnBrk="1" hangingPunct="1">
              <a:lnSpc>
                <a:spcPct val="150000"/>
              </a:lnSpc>
              <a:spcBef>
                <a:spcPct val="0"/>
              </a:spcBef>
              <a:buNone/>
            </a:pPr>
            <a:r>
              <a:rPr lang="zh-CN" altLang="en-US" sz="2100">
                <a:cs typeface="+mn-ea"/>
                <a:sym typeface="+mn-lt"/>
              </a:rPr>
              <a:t>明线——杨志押送生辰纲    </a:t>
            </a:r>
          </a:p>
          <a:p>
            <a:pPr marL="0" lvl="0" indent="0" eaLnBrk="1" hangingPunct="1">
              <a:lnSpc>
                <a:spcPct val="150000"/>
              </a:lnSpc>
              <a:spcBef>
                <a:spcPct val="0"/>
              </a:spcBef>
              <a:buNone/>
            </a:pPr>
            <a:r>
              <a:rPr lang="zh-CN" altLang="en-US" sz="2100">
                <a:cs typeface="+mn-ea"/>
                <a:sym typeface="+mn-lt"/>
              </a:rPr>
              <a:t>暗线——晁盖智取生辰纲   </a:t>
            </a:r>
          </a:p>
        </p:txBody>
      </p:sp>
      <p:sp>
        <p:nvSpPr>
          <p:cNvPr id="2" name="矩形 1"/>
          <p:cNvSpPr/>
          <p:nvPr/>
        </p:nvSpPr>
        <p:spPr>
          <a:xfrm>
            <a:off x="4104007" y="2414271"/>
            <a:ext cx="3388995" cy="1546577"/>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lnSpc>
                <a:spcPct val="150000"/>
              </a:lnSpc>
              <a:spcBef>
                <a:spcPct val="0"/>
              </a:spcBef>
              <a:buNone/>
            </a:pPr>
            <a:r>
              <a:rPr lang="zh-CN" altLang="en-US" sz="2100">
                <a:cs typeface="+mn-ea"/>
                <a:sym typeface="+mn-lt"/>
              </a:rPr>
              <a:t>答疑：</a:t>
            </a:r>
            <a:endParaRPr lang="en-US" altLang="zh-CN" sz="2100">
              <a:cs typeface="+mn-ea"/>
              <a:sym typeface="+mn-lt"/>
            </a:endParaRPr>
          </a:p>
          <a:p>
            <a:pPr marL="0" lvl="0" indent="0" eaLnBrk="1" hangingPunct="1">
              <a:lnSpc>
                <a:spcPct val="150000"/>
              </a:lnSpc>
              <a:spcBef>
                <a:spcPct val="0"/>
              </a:spcBef>
              <a:buNone/>
            </a:pPr>
            <a:r>
              <a:rPr lang="zh-CN" altLang="en-US" sz="2100">
                <a:cs typeface="+mn-ea"/>
                <a:sym typeface="+mn-lt"/>
              </a:rPr>
              <a:t>上路----中计-----失纲</a:t>
            </a:r>
          </a:p>
          <a:p>
            <a:pPr marL="0" lvl="0" indent="0" eaLnBrk="1" hangingPunct="1">
              <a:lnSpc>
                <a:spcPct val="150000"/>
              </a:lnSpc>
              <a:spcBef>
                <a:spcPct val="0"/>
              </a:spcBef>
              <a:buNone/>
            </a:pPr>
            <a:r>
              <a:rPr lang="zh-CN" altLang="en-US" sz="2100">
                <a:cs typeface="+mn-ea"/>
                <a:sym typeface="+mn-lt"/>
              </a:rPr>
              <a:t>定计----施计-----劫纲</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316"/>
                                        </p:tgtEl>
                                        <p:attrNameLst>
                                          <p:attrName>style.visibility</p:attrName>
                                        </p:attrNameLst>
                                      </p:cBhvr>
                                      <p:to>
                                        <p:strVal val="visible"/>
                                      </p:to>
                                    </p:set>
                                    <p:animEffect transition="in" filter="blinds(horizontal)">
                                      <p:cBhvr>
                                        <p:cTn id="7" dur="500"/>
                                        <p:tgtEl>
                                          <p:spTgt spid="13316"/>
                                        </p:tgtEl>
                                      </p:cBhvr>
                                    </p:animEffect>
                                  </p:childTnLst>
                                </p:cTn>
                              </p:par>
                            </p:childTnLst>
                          </p:cTn>
                        </p:par>
                      </p:childTnLst>
                    </p:cTn>
                  </p:par>
                  <p:par>
                    <p:cTn id="8" fill="hold" nodeType="clickPar">
                      <p:stCondLst>
                        <p:cond delay="indefinite"/>
                      </p:stCondLst>
                      <p:childTnLst>
                        <p:par>
                          <p:cTn id="9" fill="hold" nodeType="after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3"/>
          <p:cNvSpPr txBox="1"/>
          <p:nvPr/>
        </p:nvSpPr>
        <p:spPr>
          <a:xfrm>
            <a:off x="1214755" y="571500"/>
            <a:ext cx="6399530" cy="52322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2800" b="1">
                <a:solidFill>
                  <a:srgbClr val="3D107B"/>
                </a:solidFill>
                <a:cs typeface="+mn-ea"/>
                <a:sym typeface="+mn-lt"/>
              </a:rPr>
              <a:t>二、答疑全频道</a:t>
            </a:r>
          </a:p>
        </p:txBody>
      </p:sp>
      <p:sp>
        <p:nvSpPr>
          <p:cNvPr id="14339" name="矩形 5"/>
          <p:cNvSpPr/>
          <p:nvPr/>
        </p:nvSpPr>
        <p:spPr>
          <a:xfrm>
            <a:off x="177800" y="1229995"/>
            <a:ext cx="8966200" cy="415498"/>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en-US" altLang="zh-CN" sz="2100">
                <a:cs typeface="+mn-ea"/>
                <a:sym typeface="+mn-lt"/>
              </a:rPr>
              <a:t>3</a:t>
            </a:r>
            <a:r>
              <a:rPr lang="zh-CN" altLang="en-US" sz="2100">
                <a:cs typeface="+mn-ea"/>
                <a:sym typeface="+mn-lt"/>
              </a:rPr>
              <a:t>. 明、暗两线是什么时间、什么地点交接在一起的？</a:t>
            </a:r>
          </a:p>
        </p:txBody>
      </p:sp>
      <p:sp>
        <p:nvSpPr>
          <p:cNvPr id="13316" name="矩形 1"/>
          <p:cNvSpPr/>
          <p:nvPr/>
        </p:nvSpPr>
        <p:spPr>
          <a:xfrm>
            <a:off x="231775" y="2393633"/>
            <a:ext cx="8858250" cy="1061829"/>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lnSpc>
                <a:spcPct val="150000"/>
              </a:lnSpc>
              <a:spcBef>
                <a:spcPct val="0"/>
              </a:spcBef>
              <a:buNone/>
            </a:pPr>
            <a:r>
              <a:rPr lang="zh-CN" altLang="en-US" sz="2100">
                <a:cs typeface="+mn-ea"/>
                <a:sym typeface="+mn-lt"/>
              </a:rPr>
              <a:t>答疑：</a:t>
            </a:r>
            <a:endParaRPr lang="en-US" altLang="zh-CN" sz="2100">
              <a:cs typeface="+mn-ea"/>
              <a:sym typeface="+mn-lt"/>
            </a:endParaRPr>
          </a:p>
          <a:p>
            <a:pPr marL="0" lvl="0" indent="0" eaLnBrk="1" hangingPunct="1">
              <a:lnSpc>
                <a:spcPct val="150000"/>
              </a:lnSpc>
              <a:spcBef>
                <a:spcPct val="0"/>
              </a:spcBef>
              <a:buNone/>
            </a:pPr>
            <a:r>
              <a:rPr lang="zh-CN" altLang="en-US" sz="2100">
                <a:cs typeface="+mn-ea"/>
                <a:sym typeface="+mn-lt"/>
              </a:rPr>
              <a:t>六月初四正午；黄泥岗松树林。</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316"/>
                                        </p:tgtEl>
                                        <p:attrNameLst>
                                          <p:attrName>style.visibility</p:attrName>
                                        </p:attrNameLst>
                                      </p:cBhvr>
                                      <p:to>
                                        <p:strVal val="visible"/>
                                      </p:to>
                                    </p:set>
                                    <p:animEffect transition="in" filter="blinds(horizontal)">
                                      <p:cBhvr>
                                        <p:cTn id="7" dur="500"/>
                                        <p:tgtEl>
                                          <p:spTgt spid="133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3"/>
          <p:cNvSpPr txBox="1"/>
          <p:nvPr/>
        </p:nvSpPr>
        <p:spPr>
          <a:xfrm>
            <a:off x="1214755" y="571500"/>
            <a:ext cx="6399530" cy="52322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2800" b="1">
                <a:solidFill>
                  <a:srgbClr val="3D107B"/>
                </a:solidFill>
                <a:cs typeface="+mn-ea"/>
                <a:sym typeface="+mn-lt"/>
              </a:rPr>
              <a:t>二、答疑全频道</a:t>
            </a:r>
          </a:p>
        </p:txBody>
      </p:sp>
      <p:sp>
        <p:nvSpPr>
          <p:cNvPr id="14339" name="矩形 5"/>
          <p:cNvSpPr/>
          <p:nvPr/>
        </p:nvSpPr>
        <p:spPr>
          <a:xfrm>
            <a:off x="34925" y="1247140"/>
            <a:ext cx="8966200" cy="415498"/>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en-US" altLang="zh-CN" sz="2100">
                <a:cs typeface="+mn-ea"/>
                <a:sym typeface="+mn-lt"/>
              </a:rPr>
              <a:t>4</a:t>
            </a:r>
            <a:r>
              <a:rPr lang="zh-CN" altLang="en-US" sz="2100">
                <a:cs typeface="+mn-ea"/>
                <a:sym typeface="+mn-lt"/>
              </a:rPr>
              <a:t>. 晁盖、吴用等人劫取生辰纲用“智”主要体现在哪些方面？</a:t>
            </a:r>
          </a:p>
        </p:txBody>
      </p:sp>
      <p:sp>
        <p:nvSpPr>
          <p:cNvPr id="13316" name="矩形 1"/>
          <p:cNvSpPr/>
          <p:nvPr/>
        </p:nvSpPr>
        <p:spPr>
          <a:xfrm>
            <a:off x="88900" y="1599248"/>
            <a:ext cx="8858250" cy="348557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lnSpc>
                <a:spcPct val="150000"/>
              </a:lnSpc>
              <a:spcBef>
                <a:spcPct val="0"/>
              </a:spcBef>
              <a:buNone/>
            </a:pPr>
            <a:r>
              <a:rPr lang="zh-CN" altLang="en-US" sz="2100">
                <a:cs typeface="+mn-ea"/>
                <a:sym typeface="+mn-lt"/>
              </a:rPr>
              <a:t>答疑：（1）智用天时：杨志押送生辰纲正赶上酷热的季节，“此时正是五月半天气，过了十四五日后天气未及晌午，一轮红日当天，没半点云彩，其实十分大热。众军看那天时，四下里无半点云彩，其实那热不可当。”在短短几行文字中便出现两次热，天气的特征已得到极其鲜明的表现，所以军汉们一见到迎面的土冈子，便都去松树下睡倒了。暑热加上一路疲惫，使杨志的随从几乎无还击之力。而晁盖、吴用等人早已等候在此，以逸代劳，可以说已掌握了智取的首要有利因素。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316"/>
                                        </p:tgtEl>
                                        <p:attrNameLst>
                                          <p:attrName>style.visibility</p:attrName>
                                        </p:attrNameLst>
                                      </p:cBhvr>
                                      <p:to>
                                        <p:strVal val="visible"/>
                                      </p:to>
                                    </p:set>
                                    <p:animEffect transition="in" filter="blinds(horizontal)">
                                      <p:cBhvr>
                                        <p:cTn id="7" dur="500"/>
                                        <p:tgtEl>
                                          <p:spTgt spid="133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3"/>
          <p:cNvSpPr txBox="1"/>
          <p:nvPr/>
        </p:nvSpPr>
        <p:spPr>
          <a:xfrm>
            <a:off x="1214755" y="571500"/>
            <a:ext cx="6399530" cy="52322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2800" b="1">
                <a:solidFill>
                  <a:srgbClr val="3D107B"/>
                </a:solidFill>
                <a:cs typeface="+mn-ea"/>
                <a:sym typeface="+mn-lt"/>
              </a:rPr>
              <a:t>二、答疑全频道</a:t>
            </a:r>
          </a:p>
        </p:txBody>
      </p:sp>
      <p:sp>
        <p:nvSpPr>
          <p:cNvPr id="14339" name="矩形 5"/>
          <p:cNvSpPr/>
          <p:nvPr/>
        </p:nvSpPr>
        <p:spPr>
          <a:xfrm>
            <a:off x="34925" y="1247140"/>
            <a:ext cx="8966200" cy="415498"/>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en-US" altLang="zh-CN" sz="2100">
                <a:cs typeface="+mn-ea"/>
                <a:sym typeface="+mn-lt"/>
              </a:rPr>
              <a:t>4</a:t>
            </a:r>
            <a:r>
              <a:rPr lang="zh-CN" altLang="en-US" sz="2100">
                <a:cs typeface="+mn-ea"/>
                <a:sym typeface="+mn-lt"/>
              </a:rPr>
              <a:t>. 晁盖、吴用等人劫取生辰纲用“智”主要体现在哪些方面？</a:t>
            </a:r>
          </a:p>
        </p:txBody>
      </p:sp>
      <p:sp>
        <p:nvSpPr>
          <p:cNvPr id="13316" name="矩形 1"/>
          <p:cNvSpPr/>
          <p:nvPr/>
        </p:nvSpPr>
        <p:spPr>
          <a:xfrm>
            <a:off x="142875" y="1660843"/>
            <a:ext cx="8858250" cy="348557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lnSpc>
                <a:spcPct val="150000"/>
              </a:lnSpc>
              <a:spcBef>
                <a:spcPct val="0"/>
              </a:spcBef>
              <a:buNone/>
            </a:pPr>
            <a:r>
              <a:rPr lang="zh-CN" altLang="en-US" sz="2100">
                <a:cs typeface="+mn-ea"/>
                <a:sym typeface="+mn-lt"/>
              </a:rPr>
              <a:t>答疑：（2）智用地利：晁盖等人选择了山冈和树林作为劫取生辰纲的最佳地点，自然有其中原因。黄泥冈可以作为掩护，松林既可引诱急欲避暑歇息的杨志一行人进入，又可模糊敌人的视线，使他们看不清松林内的真切情况。这前两智充分说明晃盖等人做到了知已知彼，且深入调查研究了杨志一行人的行进时间、速度和路线。他们断定在近正午时分，杨志一行人将抵达黄泥冈，而且军汉们急于歇息。晁盖等人为杨志一行已画好了他们情愿也好不情愿也罢都将进入的埋伏圈。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316"/>
                                        </p:tgtEl>
                                        <p:attrNameLst>
                                          <p:attrName>style.visibility</p:attrName>
                                        </p:attrNameLst>
                                      </p:cBhvr>
                                      <p:to>
                                        <p:strVal val="visible"/>
                                      </p:to>
                                    </p:set>
                                    <p:animEffect transition="in" filter="blinds(horizontal)">
                                      <p:cBhvr>
                                        <p:cTn id="7" dur="500"/>
                                        <p:tgtEl>
                                          <p:spTgt spid="133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3"/>
          <p:cNvSpPr txBox="1"/>
          <p:nvPr/>
        </p:nvSpPr>
        <p:spPr>
          <a:xfrm>
            <a:off x="1214755" y="571500"/>
            <a:ext cx="6399530" cy="52322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2800" b="1">
                <a:solidFill>
                  <a:srgbClr val="3D107B"/>
                </a:solidFill>
                <a:cs typeface="+mn-ea"/>
                <a:sym typeface="+mn-lt"/>
              </a:rPr>
              <a:t>二、答疑全频道</a:t>
            </a:r>
          </a:p>
        </p:txBody>
      </p:sp>
      <p:sp>
        <p:nvSpPr>
          <p:cNvPr id="14339" name="矩形 5"/>
          <p:cNvSpPr/>
          <p:nvPr/>
        </p:nvSpPr>
        <p:spPr>
          <a:xfrm>
            <a:off x="34925" y="1247140"/>
            <a:ext cx="8966200" cy="415498"/>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en-US" altLang="zh-CN" sz="2100">
                <a:cs typeface="+mn-ea"/>
                <a:sym typeface="+mn-lt"/>
              </a:rPr>
              <a:t>4</a:t>
            </a:r>
            <a:r>
              <a:rPr lang="zh-CN" altLang="en-US" sz="2100">
                <a:cs typeface="+mn-ea"/>
                <a:sym typeface="+mn-lt"/>
              </a:rPr>
              <a:t>. 晁盖、吴用等人劫取生辰纲用“智”主要体现在哪些方面？</a:t>
            </a:r>
          </a:p>
        </p:txBody>
      </p:sp>
      <p:sp>
        <p:nvSpPr>
          <p:cNvPr id="13316" name="矩形 1"/>
          <p:cNvSpPr/>
          <p:nvPr/>
        </p:nvSpPr>
        <p:spPr>
          <a:xfrm>
            <a:off x="88900" y="1728154"/>
            <a:ext cx="8858250" cy="348557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lnSpc>
                <a:spcPct val="150000"/>
              </a:lnSpc>
              <a:spcBef>
                <a:spcPct val="0"/>
              </a:spcBef>
              <a:buNone/>
            </a:pPr>
            <a:r>
              <a:rPr lang="zh-CN" altLang="en-US" sz="2100">
                <a:cs typeface="+mn-ea"/>
                <a:sym typeface="+mn-lt"/>
              </a:rPr>
              <a:t>答疑：（3）智用矛盾（智用人和）：同样通过仔细的观察和分析，晁盖等人发现了杨志一行人内部的矛盾并且利用了这一矛盾。矛盾使内部分裂，给了晁盖等人可乘之机。此智更说明晁盖等人运用前两智的高明得当。 </a:t>
            </a:r>
          </a:p>
          <a:p>
            <a:pPr marL="0" lvl="0" indent="0" eaLnBrk="1" hangingPunct="1">
              <a:lnSpc>
                <a:spcPct val="150000"/>
              </a:lnSpc>
              <a:spcBef>
                <a:spcPct val="0"/>
              </a:spcBef>
              <a:buNone/>
            </a:pPr>
            <a:r>
              <a:rPr lang="zh-CN" altLang="en-US" sz="2100">
                <a:cs typeface="+mn-ea"/>
                <a:sym typeface="+mn-lt"/>
              </a:rPr>
              <a:t>（4）智用计谋：</a:t>
            </a:r>
          </a:p>
          <a:p>
            <a:pPr marL="0" lvl="0" indent="0" eaLnBrk="1" hangingPunct="1">
              <a:lnSpc>
                <a:spcPct val="150000"/>
              </a:lnSpc>
              <a:spcBef>
                <a:spcPct val="0"/>
              </a:spcBef>
              <a:buNone/>
            </a:pPr>
            <a:r>
              <a:rPr lang="zh-CN" altLang="en-US" sz="2100">
                <a:cs typeface="+mn-ea"/>
                <a:sym typeface="+mn-lt"/>
              </a:rPr>
              <a:t>一稳——扮客商，稳住对方         （初消疑心）</a:t>
            </a:r>
          </a:p>
          <a:p>
            <a:pPr marL="0" lvl="0" indent="0" eaLnBrk="1" hangingPunct="1">
              <a:lnSpc>
                <a:spcPct val="150000"/>
              </a:lnSpc>
              <a:spcBef>
                <a:spcPct val="0"/>
              </a:spcBef>
              <a:buNone/>
            </a:pPr>
            <a:r>
              <a:rPr lang="zh-CN" altLang="en-US" sz="2100">
                <a:cs typeface="+mn-ea"/>
                <a:sym typeface="+mn-lt"/>
              </a:rPr>
              <a:t>二诱——佯争酒，引诱对方         （消尽疑心）</a:t>
            </a:r>
          </a:p>
          <a:p>
            <a:pPr marL="0" lvl="0" indent="0" eaLnBrk="1" hangingPunct="1">
              <a:lnSpc>
                <a:spcPct val="150000"/>
              </a:lnSpc>
              <a:spcBef>
                <a:spcPct val="0"/>
              </a:spcBef>
              <a:buNone/>
            </a:pPr>
            <a:r>
              <a:rPr lang="zh-CN" altLang="en-US" sz="2100">
                <a:cs typeface="+mn-ea"/>
                <a:sym typeface="+mn-lt"/>
              </a:rPr>
              <a:t>三麻——巧下药，麻翻对方         （全部放倒）</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316"/>
                                        </p:tgtEl>
                                        <p:attrNameLst>
                                          <p:attrName>style.visibility</p:attrName>
                                        </p:attrNameLst>
                                      </p:cBhvr>
                                      <p:to>
                                        <p:strVal val="visible"/>
                                      </p:to>
                                    </p:set>
                                    <p:animEffect transition="in" filter="blinds(horizontal)">
                                      <p:cBhvr>
                                        <p:cTn id="7" dur="500"/>
                                        <p:tgtEl>
                                          <p:spTgt spid="133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3"/>
          <p:cNvSpPr txBox="1"/>
          <p:nvPr/>
        </p:nvSpPr>
        <p:spPr>
          <a:xfrm>
            <a:off x="1214755" y="571500"/>
            <a:ext cx="6399530" cy="52322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2800" b="1">
                <a:solidFill>
                  <a:srgbClr val="3D107B"/>
                </a:solidFill>
                <a:cs typeface="+mn-ea"/>
                <a:sym typeface="+mn-lt"/>
              </a:rPr>
              <a:t>二、答疑全频道</a:t>
            </a:r>
          </a:p>
        </p:txBody>
      </p:sp>
      <p:sp>
        <p:nvSpPr>
          <p:cNvPr id="14339" name="矩形 5"/>
          <p:cNvSpPr/>
          <p:nvPr/>
        </p:nvSpPr>
        <p:spPr>
          <a:xfrm>
            <a:off x="177800" y="1229995"/>
            <a:ext cx="8966200" cy="738664"/>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en-US" altLang="zh-CN" sz="2100">
                <a:cs typeface="+mn-ea"/>
                <a:sym typeface="+mn-lt"/>
              </a:rPr>
              <a:t>5</a:t>
            </a:r>
            <a:r>
              <a:rPr lang="zh-CN" altLang="en-US" sz="2100">
                <a:cs typeface="+mn-ea"/>
                <a:sym typeface="+mn-lt"/>
              </a:rPr>
              <a:t>.小组合作思考：杨志最终失陷生辰纲从而贻误终身，是否在他身上确实无智可言呢？</a:t>
            </a:r>
          </a:p>
        </p:txBody>
      </p:sp>
      <p:sp>
        <p:nvSpPr>
          <p:cNvPr id="13316" name="矩形 1"/>
          <p:cNvSpPr/>
          <p:nvPr/>
        </p:nvSpPr>
        <p:spPr>
          <a:xfrm>
            <a:off x="53975" y="1748473"/>
            <a:ext cx="8858250" cy="348557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lnSpc>
                <a:spcPct val="150000"/>
              </a:lnSpc>
              <a:spcBef>
                <a:spcPct val="0"/>
              </a:spcBef>
              <a:buNone/>
            </a:pPr>
            <a:r>
              <a:rPr lang="zh-CN" altLang="en-US" sz="2100">
                <a:cs typeface="+mn-ea"/>
                <a:sym typeface="+mn-lt"/>
              </a:rPr>
              <a:t>答疑：杨志为了押运成功，也是殚精竭虑、绞尽脑汁，文中许多地方可看出他的智谋： ①他不多带些兵，伪装成客商就是为了掩人耳目，智藏行踪。</a:t>
            </a:r>
          </a:p>
          <a:p>
            <a:pPr marL="0" lvl="0" indent="0" eaLnBrk="1" hangingPunct="1">
              <a:lnSpc>
                <a:spcPct val="150000"/>
              </a:lnSpc>
              <a:spcBef>
                <a:spcPct val="0"/>
              </a:spcBef>
              <a:buNone/>
            </a:pPr>
            <a:r>
              <a:rPr lang="zh-CN" altLang="en-US" sz="2100">
                <a:cs typeface="+mn-ea"/>
                <a:sym typeface="+mn-lt"/>
              </a:rPr>
              <a:t>②离京五七日后杨志对时间作了调整：五更→日中，辰牌→申时；说明他小心谨慎，智变行辰。怕在晨光中或暮色中遭偷袭，而正午天气炎热，恐怕歹人也不愿出来活动。③杨志一行人放着宽平的官道不走，而净找偏僻崎岖的小径：说明他智选路径。这样艰难的路径，连强盗也不愿走。由此可以看出杨志是用心良苦的，为保生辰纲的安全是煞费苦心的。</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316"/>
                                        </p:tgtEl>
                                        <p:attrNameLst>
                                          <p:attrName>style.visibility</p:attrName>
                                        </p:attrNameLst>
                                      </p:cBhvr>
                                      <p:to>
                                        <p:strVal val="visible"/>
                                      </p:to>
                                    </p:set>
                                    <p:animEffect transition="in" filter="blinds(horizontal)">
                                      <p:cBhvr>
                                        <p:cTn id="7" dur="500"/>
                                        <p:tgtEl>
                                          <p:spTgt spid="133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3"/>
          <p:cNvSpPr txBox="1"/>
          <p:nvPr/>
        </p:nvSpPr>
        <p:spPr>
          <a:xfrm>
            <a:off x="1292225" y="582930"/>
            <a:ext cx="6399530" cy="52322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2800" b="1">
                <a:solidFill>
                  <a:srgbClr val="3D107B"/>
                </a:solidFill>
                <a:cs typeface="+mn-ea"/>
                <a:sym typeface="+mn-lt"/>
              </a:rPr>
              <a:t>二、答疑全频道</a:t>
            </a:r>
          </a:p>
        </p:txBody>
      </p:sp>
      <p:sp>
        <p:nvSpPr>
          <p:cNvPr id="14339" name="矩形 5"/>
          <p:cNvSpPr/>
          <p:nvPr/>
        </p:nvSpPr>
        <p:spPr>
          <a:xfrm>
            <a:off x="177800" y="1229996"/>
            <a:ext cx="8966200" cy="1061829"/>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en-US" altLang="zh-CN" sz="2100">
                <a:cs typeface="+mn-ea"/>
                <a:sym typeface="+mn-lt"/>
              </a:rPr>
              <a:t>6</a:t>
            </a:r>
            <a:r>
              <a:rPr lang="zh-CN" altLang="en-US" sz="2100">
                <a:cs typeface="+mn-ea"/>
                <a:sym typeface="+mn-lt"/>
              </a:rPr>
              <a:t>. 从“智藏行踪、智变行辰、智选路径”，可以看出杨志为了保证生辰纲安全，也是煞费苦心。请同学们再在课文中找找，为了确保生辰纲的安全，杨志还有哪些举措？</a:t>
            </a:r>
          </a:p>
        </p:txBody>
      </p:sp>
      <p:sp>
        <p:nvSpPr>
          <p:cNvPr id="13316" name="矩形 1"/>
          <p:cNvSpPr/>
          <p:nvPr/>
        </p:nvSpPr>
        <p:spPr>
          <a:xfrm>
            <a:off x="142875" y="2367599"/>
            <a:ext cx="8858250" cy="2192908"/>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lnSpc>
                <a:spcPct val="150000"/>
              </a:lnSpc>
              <a:spcBef>
                <a:spcPct val="0"/>
              </a:spcBef>
              <a:buNone/>
            </a:pPr>
            <a:r>
              <a:rPr lang="zh-CN" altLang="en-US" sz="2100">
                <a:cs typeface="+mn-ea"/>
                <a:sym typeface="+mn-lt"/>
              </a:rPr>
              <a:t>答疑：</a:t>
            </a:r>
          </a:p>
          <a:p>
            <a:pPr marL="0" lvl="0" indent="0" eaLnBrk="1" hangingPunct="1">
              <a:lnSpc>
                <a:spcPct val="100000"/>
              </a:lnSpc>
              <a:spcBef>
                <a:spcPct val="0"/>
              </a:spcBef>
              <a:buNone/>
            </a:pPr>
            <a:r>
              <a:rPr lang="zh-CN" altLang="en-US" sz="2100">
                <a:cs typeface="+mn-ea"/>
                <a:sym typeface="+mn-lt"/>
              </a:rPr>
              <a:t>①逼赶：怕路长梦多，不惜打骂军士，斥责虞侯，得罪老都管；②减少中途休息：担心军士懈怠；③审察枣贩：谨慎，多疑；④对卖酒汉子高度警惕；⑤喝酒时慎之又慎，小心翼翼。</a:t>
            </a:r>
          </a:p>
          <a:p>
            <a:pPr marL="0" lvl="0" indent="0" eaLnBrk="1" hangingPunct="1">
              <a:lnSpc>
                <a:spcPct val="100000"/>
              </a:lnSpc>
              <a:spcBef>
                <a:spcPct val="0"/>
              </a:spcBef>
              <a:buNone/>
            </a:pPr>
            <a:endParaRPr lang="zh-CN" altLang="en-US" sz="2100">
              <a:cs typeface="+mn-ea"/>
              <a:sym typeface="+mn-lt"/>
            </a:endParaRPr>
          </a:p>
          <a:p>
            <a:pPr marL="0" lvl="0" indent="0" eaLnBrk="1" hangingPunct="1">
              <a:lnSpc>
                <a:spcPct val="100000"/>
              </a:lnSpc>
              <a:spcBef>
                <a:spcPct val="0"/>
              </a:spcBef>
              <a:buNone/>
            </a:pPr>
            <a:r>
              <a:rPr lang="zh-CN" altLang="en-US" sz="2100">
                <a:cs typeface="+mn-ea"/>
                <a:sym typeface="+mn-lt"/>
              </a:rPr>
              <a:t>这说明杨志是个精明、谨慎、多智之人</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316"/>
                                        </p:tgtEl>
                                        <p:attrNameLst>
                                          <p:attrName>style.visibility</p:attrName>
                                        </p:attrNameLst>
                                      </p:cBhvr>
                                      <p:to>
                                        <p:strVal val="visible"/>
                                      </p:to>
                                    </p:set>
                                    <p:animEffect transition="in" filter="blinds(horizontal)">
                                      <p:cBhvr>
                                        <p:cTn id="7" dur="500"/>
                                        <p:tgtEl>
                                          <p:spTgt spid="133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3"/>
          <p:cNvSpPr txBox="1"/>
          <p:nvPr/>
        </p:nvSpPr>
        <p:spPr>
          <a:xfrm>
            <a:off x="1214755" y="571500"/>
            <a:ext cx="6399530" cy="52322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2800" b="1">
                <a:solidFill>
                  <a:srgbClr val="3D107B"/>
                </a:solidFill>
                <a:cs typeface="+mn-ea"/>
                <a:sym typeface="+mn-lt"/>
              </a:rPr>
              <a:t>二、答疑全频道</a:t>
            </a:r>
          </a:p>
        </p:txBody>
      </p:sp>
      <p:sp>
        <p:nvSpPr>
          <p:cNvPr id="14339" name="矩形 5"/>
          <p:cNvSpPr/>
          <p:nvPr/>
        </p:nvSpPr>
        <p:spPr>
          <a:xfrm>
            <a:off x="177800" y="1229995"/>
            <a:ext cx="8966200" cy="738664"/>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en-US" altLang="zh-CN" sz="2100">
                <a:cs typeface="+mn-ea"/>
                <a:sym typeface="+mn-lt"/>
              </a:rPr>
              <a:t>7</a:t>
            </a:r>
            <a:r>
              <a:rPr lang="zh-CN" altLang="en-US" sz="2100">
                <a:cs typeface="+mn-ea"/>
                <a:sym typeface="+mn-lt"/>
              </a:rPr>
              <a:t>. 小说的环境分为社会环境与自然环境，请在文章中找出相应的内容，分析其在文章中起什么作用。 </a:t>
            </a:r>
          </a:p>
        </p:txBody>
      </p:sp>
      <p:sp>
        <p:nvSpPr>
          <p:cNvPr id="13316" name="矩形 1"/>
          <p:cNvSpPr/>
          <p:nvPr/>
        </p:nvSpPr>
        <p:spPr>
          <a:xfrm>
            <a:off x="231775" y="1966914"/>
            <a:ext cx="8858250" cy="3000821"/>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lnSpc>
                <a:spcPct val="150000"/>
              </a:lnSpc>
              <a:spcBef>
                <a:spcPct val="0"/>
              </a:spcBef>
              <a:buNone/>
            </a:pPr>
            <a:r>
              <a:rPr lang="zh-CN" altLang="en-US" sz="2100">
                <a:cs typeface="+mn-ea"/>
                <a:sym typeface="+mn-lt"/>
              </a:rPr>
              <a:t>答疑：</a:t>
            </a:r>
          </a:p>
          <a:p>
            <a:pPr marL="0" lvl="0" indent="0" eaLnBrk="1" hangingPunct="1">
              <a:lnSpc>
                <a:spcPct val="150000"/>
              </a:lnSpc>
              <a:spcBef>
                <a:spcPct val="0"/>
              </a:spcBef>
              <a:buNone/>
            </a:pPr>
            <a:r>
              <a:rPr lang="zh-CN" altLang="en-US" sz="2100">
                <a:solidFill>
                  <a:srgbClr val="FF0000"/>
                </a:solidFill>
                <a:cs typeface="+mn-ea"/>
                <a:sym typeface="+mn-lt"/>
              </a:rPr>
              <a:t>社会环境：</a:t>
            </a:r>
            <a:r>
              <a:rPr lang="zh-CN" altLang="en-US" sz="2100">
                <a:cs typeface="+mn-ea"/>
                <a:sym typeface="+mn-lt"/>
              </a:rPr>
              <a:t>一方面是指当时的尖锐的阶级矛盾，如白胜歌中所唱“农夫心内如汤煮，楼上王孙把扇摇”；另一方面是指都管等人对杨志的歧视、轻视，如“量你个遭死的军人”“芥菜子大小的管职，值得恁地逞能”，揭示了内部的矛盾，交代了冲突的内因也暗示了杨志不得志于统治者的悲剧命运。</a:t>
            </a:r>
            <a:endParaRPr lang="zh-CN" altLang="en-US" sz="2100">
              <a:solidFill>
                <a:srgbClr val="FF0000"/>
              </a:solidFill>
              <a:cs typeface="+mn-ea"/>
              <a:sym typeface="+mn-l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316"/>
                                        </p:tgtEl>
                                        <p:attrNameLst>
                                          <p:attrName>style.visibility</p:attrName>
                                        </p:attrNameLst>
                                      </p:cBhvr>
                                      <p:to>
                                        <p:strVal val="visible"/>
                                      </p:to>
                                    </p:set>
                                    <p:animEffect transition="in" filter="blinds(horizontal)">
                                      <p:cBhvr>
                                        <p:cTn id="7" dur="500"/>
                                        <p:tgtEl>
                                          <p:spTgt spid="133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3"/>
          <p:cNvSpPr txBox="1"/>
          <p:nvPr/>
        </p:nvSpPr>
        <p:spPr>
          <a:xfrm>
            <a:off x="1214755" y="571500"/>
            <a:ext cx="6399530" cy="52322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2800" b="1">
                <a:solidFill>
                  <a:srgbClr val="3D107B"/>
                </a:solidFill>
                <a:cs typeface="+mn-ea"/>
                <a:sym typeface="+mn-lt"/>
              </a:rPr>
              <a:t>二、答疑全频道</a:t>
            </a:r>
          </a:p>
        </p:txBody>
      </p:sp>
      <p:sp>
        <p:nvSpPr>
          <p:cNvPr id="14339" name="矩形 5"/>
          <p:cNvSpPr/>
          <p:nvPr/>
        </p:nvSpPr>
        <p:spPr>
          <a:xfrm>
            <a:off x="177800" y="1229995"/>
            <a:ext cx="8966200" cy="738664"/>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en-US" altLang="zh-CN" sz="2100">
                <a:cs typeface="+mn-ea"/>
                <a:sym typeface="+mn-lt"/>
              </a:rPr>
              <a:t>7</a:t>
            </a:r>
            <a:r>
              <a:rPr lang="zh-CN" altLang="en-US" sz="2100">
                <a:cs typeface="+mn-ea"/>
                <a:sym typeface="+mn-lt"/>
              </a:rPr>
              <a:t>. 小说的环境分为社会环境与自然环境，请在文章中找出相应的内容，分析其在文章中起什么作用。 </a:t>
            </a:r>
          </a:p>
        </p:txBody>
      </p:sp>
      <p:sp>
        <p:nvSpPr>
          <p:cNvPr id="13316" name="矩形 1"/>
          <p:cNvSpPr/>
          <p:nvPr/>
        </p:nvSpPr>
        <p:spPr>
          <a:xfrm>
            <a:off x="177800" y="1836738"/>
            <a:ext cx="8858250" cy="3000821"/>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lnSpc>
                <a:spcPct val="150000"/>
              </a:lnSpc>
              <a:spcBef>
                <a:spcPct val="0"/>
              </a:spcBef>
              <a:buNone/>
            </a:pPr>
            <a:r>
              <a:rPr lang="zh-CN" altLang="en-US" sz="2100">
                <a:cs typeface="+mn-ea"/>
                <a:sym typeface="+mn-lt"/>
              </a:rPr>
              <a:t>答疑：</a:t>
            </a:r>
          </a:p>
          <a:p>
            <a:pPr marL="0" lvl="0" indent="0" eaLnBrk="1" hangingPunct="1">
              <a:lnSpc>
                <a:spcPct val="150000"/>
              </a:lnSpc>
              <a:spcBef>
                <a:spcPct val="0"/>
              </a:spcBef>
              <a:buNone/>
            </a:pPr>
            <a:r>
              <a:rPr lang="zh-CN" altLang="en-US" sz="2100">
                <a:solidFill>
                  <a:srgbClr val="FF0000"/>
                </a:solidFill>
                <a:cs typeface="+mn-ea"/>
                <a:sym typeface="+mn-lt"/>
              </a:rPr>
              <a:t>自然环境：</a:t>
            </a:r>
            <a:r>
              <a:rPr lang="zh-CN" altLang="en-US" sz="2100">
                <a:cs typeface="+mn-ea"/>
                <a:sym typeface="+mn-lt"/>
              </a:rPr>
              <a:t>天气酷热，因此下文的众人行动困难，为下文的军士买酒解渴埋下伏笔；黄泥岗上松树林内，是交代劫生辰纲的地方。 </a:t>
            </a:r>
          </a:p>
          <a:p>
            <a:pPr marL="0" lvl="0" indent="0" eaLnBrk="1" hangingPunct="1">
              <a:lnSpc>
                <a:spcPct val="150000"/>
              </a:lnSpc>
              <a:spcBef>
                <a:spcPct val="0"/>
              </a:spcBef>
              <a:buNone/>
            </a:pPr>
            <a:endParaRPr lang="zh-CN" altLang="en-US" sz="2100">
              <a:solidFill>
                <a:srgbClr val="FF0000"/>
              </a:solidFill>
              <a:cs typeface="+mn-ea"/>
              <a:sym typeface="+mn-lt"/>
            </a:endParaRPr>
          </a:p>
          <a:p>
            <a:pPr marL="0" lvl="0" indent="0" eaLnBrk="1" hangingPunct="1">
              <a:lnSpc>
                <a:spcPct val="150000"/>
              </a:lnSpc>
              <a:spcBef>
                <a:spcPct val="0"/>
              </a:spcBef>
              <a:buNone/>
            </a:pPr>
            <a:r>
              <a:rPr lang="zh-CN" altLang="en-US" sz="2100">
                <a:solidFill>
                  <a:srgbClr val="FF0000"/>
                </a:solidFill>
                <a:cs typeface="+mn-ea"/>
                <a:sym typeface="+mn-lt"/>
              </a:rPr>
              <a:t>   小说的环境描写，在作品中一方面为推动情节的发展服务，另一方面则烘托人物性格与暗示人物命运。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316"/>
                                        </p:tgtEl>
                                        <p:attrNameLst>
                                          <p:attrName>style.visibility</p:attrName>
                                        </p:attrNameLst>
                                      </p:cBhvr>
                                      <p:to>
                                        <p:strVal val="visible"/>
                                      </p:to>
                                    </p:set>
                                    <p:animEffect transition="in" filter="blinds(horizontal)">
                                      <p:cBhvr>
                                        <p:cTn id="7" dur="500"/>
                                        <p:tgtEl>
                                          <p:spTgt spid="133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Group 41"/>
          <p:cNvGraphicFramePr>
            <a:graphicFrameLocks noGrp="1"/>
          </p:cNvGraphicFramePr>
          <p:nvPr>
            <p:extLst>
              <p:ext uri="{D42A27DB-BD31-4B8C-83A1-F6EECF244321}">
                <p14:modId xmlns:p14="http://schemas.microsoft.com/office/powerpoint/2010/main" val="175429400"/>
              </p:ext>
            </p:extLst>
          </p:nvPr>
        </p:nvGraphicFramePr>
        <p:xfrm>
          <a:off x="192405" y="1095375"/>
          <a:ext cx="8248650" cy="4052385"/>
        </p:xfrm>
        <a:graphic>
          <a:graphicData uri="http://schemas.openxmlformats.org/drawingml/2006/table">
            <a:tbl>
              <a:tblPr/>
              <a:tblGrid>
                <a:gridCol w="1428750"/>
                <a:gridCol w="6819900"/>
              </a:tblGrid>
              <a:tr h="826743">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2000" b="0" i="0" u="none" strike="noStrike" cap="none" normalizeH="0" baseline="0" dirty="0" smtClean="0">
                          <a:ln>
                            <a:noFill/>
                          </a:ln>
                          <a:solidFill>
                            <a:schemeClr val="tx1"/>
                          </a:solidFill>
                          <a:effectLst/>
                          <a:latin typeface="+mn-lt"/>
                          <a:ea typeface="+mn-ea"/>
                          <a:cs typeface="+mn-ea"/>
                          <a:sym typeface="+mn-lt"/>
                        </a:rPr>
                        <a:t>必背字词</a:t>
                      </a:r>
                    </a:p>
                  </a:txBody>
                  <a:tcPr marL="91439" marR="91439" marT="34294" marB="34294"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nSpc>
                          <a:spcPct val="150000"/>
                        </a:lnSpc>
                      </a:pPr>
                      <a:r>
                        <a:rPr lang="zh-CN" altLang="en-US" sz="1800" dirty="0" smtClean="0">
                          <a:latin typeface="+mn-lt"/>
                          <a:ea typeface="+mn-ea"/>
                          <a:cs typeface="+mn-ea"/>
                          <a:sym typeface="+mn-lt"/>
                        </a:rPr>
                        <a:t>趱行  尴尬 省得 崎岖  兀的  剜  忒  面面厮觑  聒噪 </a:t>
                      </a:r>
                    </a:p>
                  </a:txBody>
                  <a:tcPr marL="91439" marR="91439" marT="34294" marB="34294"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87403">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000" b="0" i="0" u="none" strike="noStrike" cap="none" normalizeH="0" baseline="0" smtClean="0">
                        <a:ln>
                          <a:noFill/>
                        </a:ln>
                        <a:solidFill>
                          <a:schemeClr val="tx1"/>
                        </a:solidFill>
                        <a:effectLst/>
                        <a:latin typeface="+mn-lt"/>
                        <a:ea typeface="+mn-ea"/>
                        <a:cs typeface="+mn-ea"/>
                        <a:sym typeface="+mn-lt"/>
                      </a:endParaRPr>
                    </a:p>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000" b="0" i="0" u="none" strike="noStrike" cap="none" normalizeH="0" baseline="0" smtClean="0">
                        <a:ln>
                          <a:noFill/>
                        </a:ln>
                        <a:solidFill>
                          <a:schemeClr val="tx1"/>
                        </a:solidFill>
                        <a:effectLst/>
                        <a:latin typeface="+mn-lt"/>
                        <a:ea typeface="+mn-ea"/>
                        <a:cs typeface="+mn-ea"/>
                        <a:sym typeface="+mn-lt"/>
                      </a:endParaRPr>
                    </a:p>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0" i="0" u="none" strike="noStrike" cap="none" normalizeH="0" baseline="0" smtClean="0">
                          <a:ln>
                            <a:noFill/>
                          </a:ln>
                          <a:solidFill>
                            <a:schemeClr val="tx1"/>
                          </a:solidFill>
                          <a:effectLst/>
                          <a:latin typeface="+mn-lt"/>
                          <a:ea typeface="+mn-ea"/>
                          <a:cs typeface="+mn-ea"/>
                          <a:sym typeface="+mn-lt"/>
                        </a:rPr>
                        <a:t>必背句子</a:t>
                      </a:r>
                    </a:p>
                  </a:txBody>
                  <a:tcPr marL="91439" marR="91439" marT="34294" marB="3429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lvl="0" algn="l">
                        <a:lnSpc>
                          <a:spcPct val="100000"/>
                        </a:lnSpc>
                        <a:buNone/>
                      </a:pPr>
                      <a:r>
                        <a:rPr lang="zh-CN" altLang="en-US" sz="2000" smtClean="0">
                          <a:latin typeface="+mn-lt"/>
                          <a:ea typeface="+mn-ea"/>
                          <a:cs typeface="+mn-ea"/>
                          <a:sym typeface="+mn-lt"/>
                        </a:rPr>
                        <a:t>此时正是五月半天气，虽是睛明得好，只是酷热难行。        那汉看见,抢来劈手夺住,望桶里一倾,便盖了桶盖,将瓢望地下一丢,口里说道：“你这客人好不君子相!戴头识脸的,也这般罗噪!” </a:t>
                      </a:r>
                    </a:p>
                  </a:txBody>
                  <a:tcPr marL="91439" marR="91439" marT="34294" marB="34294"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55251">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2000" b="0" i="0" u="none" strike="noStrike" cap="none" normalizeH="0" baseline="0" smtClean="0">
                          <a:ln>
                            <a:noFill/>
                          </a:ln>
                          <a:solidFill>
                            <a:schemeClr val="tx1"/>
                          </a:solidFill>
                          <a:effectLst/>
                          <a:latin typeface="+mn-lt"/>
                          <a:ea typeface="+mn-ea"/>
                          <a:cs typeface="+mn-ea"/>
                          <a:sym typeface="+mn-lt"/>
                        </a:rPr>
                        <a:t>疑难问题</a:t>
                      </a:r>
                    </a:p>
                  </a:txBody>
                  <a:tcPr marL="91439" marR="91439" marT="34294" marB="34294"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l">
                        <a:buNone/>
                      </a:pPr>
                      <a:r>
                        <a:rPr lang="zh-CN" altLang="en-US" sz="2000" smtClean="0">
                          <a:latin typeface="+mn-lt"/>
                          <a:ea typeface="+mn-ea"/>
                          <a:cs typeface="+mn-ea"/>
                          <a:sym typeface="+mn-lt"/>
                        </a:rPr>
                        <a:t>整体感知课文内容，理清线索，把握情节。</a:t>
                      </a:r>
                    </a:p>
                    <a:p>
                      <a:pPr algn="l">
                        <a:buNone/>
                      </a:pPr>
                      <a:r>
                        <a:rPr lang="zh-CN" altLang="en-US" sz="2000" smtClean="0">
                          <a:latin typeface="+mn-lt"/>
                          <a:ea typeface="+mn-ea"/>
                          <a:cs typeface="+mn-ea"/>
                          <a:sym typeface="+mn-lt"/>
                        </a:rPr>
                        <a:t>了解作品的双线叙事线索的结构艺术。</a:t>
                      </a:r>
                    </a:p>
                    <a:p>
                      <a:pPr algn="l">
                        <a:buNone/>
                      </a:pPr>
                      <a:r>
                        <a:rPr lang="zh-CN" altLang="en-US" sz="2000" smtClean="0">
                          <a:latin typeface="+mn-lt"/>
                          <a:ea typeface="+mn-ea"/>
                          <a:cs typeface="+mn-ea"/>
                          <a:sym typeface="+mn-lt"/>
                        </a:rPr>
                        <a:t>学习小说刻画人物的方法，理解人物形象。</a:t>
                      </a:r>
                    </a:p>
                  </a:txBody>
                  <a:tcPr marL="91439" marR="91439" marT="34294" marB="34294"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55251">
                <a:tc>
                  <a:txBody>
                    <a:bodyPr/>
                    <a:lstStyle/>
                    <a:p>
                      <a:pPr marL="0" marR="0" lvl="0" indent="0" algn="l" defTabSz="914400" rtl="0" eaLnBrk="1" fontAlgn="base" latinLnBrk="0" hangingPunct="1">
                        <a:lnSpc>
                          <a:spcPct val="100000"/>
                        </a:lnSpc>
                        <a:spcBef>
                          <a:spcPct val="20000"/>
                        </a:spcBef>
                        <a:spcAft>
                          <a:spcPct val="0"/>
                        </a:spcAft>
                        <a:buClrTx/>
                        <a:buSzTx/>
                        <a:buFont typeface="Arial" panose="020B0604020202020204" pitchFamily="34" charset="0"/>
                        <a:buNone/>
                      </a:pPr>
                      <a:r>
                        <a:rPr kumimoji="0" lang="zh-CN" altLang="en-US" sz="2000" b="0" i="0" u="none" strike="noStrike" cap="none" normalizeH="0" baseline="0" smtClean="0">
                          <a:ln>
                            <a:noFill/>
                          </a:ln>
                          <a:solidFill>
                            <a:schemeClr val="tx1"/>
                          </a:solidFill>
                          <a:effectLst/>
                          <a:latin typeface="+mn-lt"/>
                          <a:ea typeface="+mn-ea"/>
                          <a:cs typeface="+mn-ea"/>
                          <a:sym typeface="+mn-lt"/>
                        </a:rPr>
                        <a:t>易错问题</a:t>
                      </a:r>
                    </a:p>
                  </a:txBody>
                  <a:tcPr marL="91439" marR="91439" marT="34294" marB="34294"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lang="zh-CN" altLang="en-US" sz="2000" dirty="0" smtClean="0">
                          <a:latin typeface="+mn-lt"/>
                          <a:ea typeface="+mn-ea"/>
                          <a:cs typeface="+mn-ea"/>
                          <a:sym typeface="+mn-lt"/>
                        </a:rPr>
                        <a:t>学习本文精巧的构思，学习本文环境描写的艺术手法，在复杂的矛盾冲突中刻画人物性格的写法。</a:t>
                      </a:r>
                    </a:p>
                  </a:txBody>
                  <a:tcPr marL="91439" marR="91439" marT="34294" marB="34294"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163" name="TextBox 3"/>
          <p:cNvSpPr txBox="1"/>
          <p:nvPr/>
        </p:nvSpPr>
        <p:spPr>
          <a:xfrm>
            <a:off x="1214438" y="571501"/>
            <a:ext cx="2857500" cy="52322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2800" b="1">
                <a:solidFill>
                  <a:srgbClr val="3D107B"/>
                </a:solidFill>
                <a:cs typeface="+mn-ea"/>
                <a:sym typeface="+mn-lt"/>
              </a:rPr>
              <a:t>学习路线图</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3"/>
          <p:cNvSpPr txBox="1"/>
          <p:nvPr/>
        </p:nvSpPr>
        <p:spPr>
          <a:xfrm>
            <a:off x="1214755" y="571500"/>
            <a:ext cx="6399530" cy="52322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2800" b="1">
                <a:solidFill>
                  <a:srgbClr val="3D107B"/>
                </a:solidFill>
                <a:cs typeface="+mn-ea"/>
                <a:sym typeface="+mn-lt"/>
              </a:rPr>
              <a:t>二、答疑全频道</a:t>
            </a:r>
          </a:p>
        </p:txBody>
      </p:sp>
      <p:sp>
        <p:nvSpPr>
          <p:cNvPr id="14339" name="矩形 5"/>
          <p:cNvSpPr/>
          <p:nvPr/>
        </p:nvSpPr>
        <p:spPr>
          <a:xfrm>
            <a:off x="177800" y="1229995"/>
            <a:ext cx="8966200" cy="415498"/>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en-US" altLang="zh-CN" sz="2100">
                <a:cs typeface="+mn-ea"/>
                <a:sym typeface="+mn-lt"/>
              </a:rPr>
              <a:t>8</a:t>
            </a:r>
            <a:r>
              <a:rPr lang="zh-CN" altLang="en-US" sz="2100">
                <a:cs typeface="+mn-ea"/>
                <a:sym typeface="+mn-lt"/>
              </a:rPr>
              <a:t>. 这篇小说刻画人物的手法有什么特点？</a:t>
            </a:r>
          </a:p>
        </p:txBody>
      </p:sp>
      <p:sp>
        <p:nvSpPr>
          <p:cNvPr id="13316" name="矩形 1"/>
          <p:cNvSpPr/>
          <p:nvPr/>
        </p:nvSpPr>
        <p:spPr>
          <a:xfrm>
            <a:off x="73660" y="1584643"/>
            <a:ext cx="8858250" cy="348557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lnSpc>
                <a:spcPct val="150000"/>
              </a:lnSpc>
              <a:spcBef>
                <a:spcPct val="0"/>
              </a:spcBef>
              <a:buNone/>
            </a:pPr>
            <a:r>
              <a:rPr lang="zh-CN" altLang="en-US" sz="2100">
                <a:cs typeface="+mn-ea"/>
                <a:sym typeface="+mn-lt"/>
              </a:rPr>
              <a:t>答疑：</a:t>
            </a:r>
          </a:p>
          <a:p>
            <a:pPr marL="0" lvl="0" indent="0" eaLnBrk="1" hangingPunct="1">
              <a:lnSpc>
                <a:spcPct val="150000"/>
              </a:lnSpc>
              <a:spcBef>
                <a:spcPct val="0"/>
              </a:spcBef>
              <a:buNone/>
            </a:pPr>
            <a:r>
              <a:rPr lang="zh-CN" altLang="en-US" sz="2100">
                <a:cs typeface="+mn-ea"/>
                <a:sym typeface="+mn-lt"/>
              </a:rPr>
              <a:t>课文无论是对杨志精明、谨慎、蛮横的性格特征的刻画，还是对晁盖等七人足智多谋、随机应变、团结应战的群体描写，都是把他们放在故事情节中，通过他们的语言和行动来展现的。这是中国古典小说的一个特色，这与重视心理描写的现代小说有很大不同。在中国古典小说史上，从最初重故事叙述，轻视人物描写，到后来人物和故事并重，这是一个重大进步，《水浒》是这方面的代表。</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316"/>
                                        </p:tgtEl>
                                        <p:attrNameLst>
                                          <p:attrName>style.visibility</p:attrName>
                                        </p:attrNameLst>
                                      </p:cBhvr>
                                      <p:to>
                                        <p:strVal val="visible"/>
                                      </p:to>
                                    </p:set>
                                    <p:animEffect transition="in" filter="blinds(horizontal)">
                                      <p:cBhvr>
                                        <p:cTn id="7" dur="500"/>
                                        <p:tgtEl>
                                          <p:spTgt spid="133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3"/>
          <p:cNvSpPr txBox="1"/>
          <p:nvPr/>
        </p:nvSpPr>
        <p:spPr>
          <a:xfrm>
            <a:off x="1214755" y="571500"/>
            <a:ext cx="6399530" cy="52322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2800" b="1">
                <a:solidFill>
                  <a:srgbClr val="3D107B"/>
                </a:solidFill>
                <a:cs typeface="+mn-ea"/>
                <a:sym typeface="+mn-lt"/>
              </a:rPr>
              <a:t>二、答疑全频道</a:t>
            </a:r>
          </a:p>
        </p:txBody>
      </p:sp>
      <p:sp>
        <p:nvSpPr>
          <p:cNvPr id="14339" name="矩形 5"/>
          <p:cNvSpPr/>
          <p:nvPr/>
        </p:nvSpPr>
        <p:spPr>
          <a:xfrm>
            <a:off x="177800" y="1229995"/>
            <a:ext cx="8966200" cy="415498"/>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en-US" altLang="zh-CN" sz="2100">
                <a:cs typeface="+mn-ea"/>
                <a:sym typeface="+mn-lt"/>
              </a:rPr>
              <a:t>8</a:t>
            </a:r>
            <a:r>
              <a:rPr lang="zh-CN" altLang="en-US" sz="2100">
                <a:cs typeface="+mn-ea"/>
                <a:sym typeface="+mn-lt"/>
              </a:rPr>
              <a:t>. 这篇小说刻画人物的手法有什么特点？</a:t>
            </a:r>
          </a:p>
        </p:txBody>
      </p:sp>
      <p:sp>
        <p:nvSpPr>
          <p:cNvPr id="13316" name="矩形 1"/>
          <p:cNvSpPr/>
          <p:nvPr/>
        </p:nvSpPr>
        <p:spPr>
          <a:xfrm>
            <a:off x="142875" y="1643698"/>
            <a:ext cx="8858250" cy="348557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lnSpc>
                <a:spcPct val="150000"/>
              </a:lnSpc>
              <a:spcBef>
                <a:spcPct val="0"/>
              </a:spcBef>
              <a:buNone/>
            </a:pPr>
            <a:r>
              <a:rPr lang="zh-CN" altLang="en-US" sz="2100">
                <a:cs typeface="+mn-ea"/>
                <a:sym typeface="+mn-lt"/>
              </a:rPr>
              <a:t>答疑：《水浒》里，每一个英雄逼上梁山的过程，都有生动曲折的故事，而这情节又恰恰是人物性格发展的历史，不同的情节安排又与不同的性格刻画相适应。“三代将门之后”的杨志一心希望凭借浑身本领“博个封妻荫子”，所以一抓到机会就想拼命表现，于是就有点急功近利，再加上暴躁的性格，终于导致自己与众军士矛盾的激化，饶是精明能干，却也不由自己，最终不免失败。而集中笔墨描写杨志的精明，不仅增加了这个人物身上的悲剧色彩，同时也反衬了吴用等人的智慧。</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316"/>
                                        </p:tgtEl>
                                        <p:attrNameLst>
                                          <p:attrName>style.visibility</p:attrName>
                                        </p:attrNameLst>
                                      </p:cBhvr>
                                      <p:to>
                                        <p:strVal val="visible"/>
                                      </p:to>
                                    </p:set>
                                    <p:animEffect transition="in" filter="blinds(horizontal)">
                                      <p:cBhvr>
                                        <p:cTn id="7" dur="500"/>
                                        <p:tgtEl>
                                          <p:spTgt spid="133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Box 3"/>
          <p:cNvSpPr txBox="1"/>
          <p:nvPr/>
        </p:nvSpPr>
        <p:spPr>
          <a:xfrm>
            <a:off x="1214438" y="571501"/>
            <a:ext cx="2857500" cy="52322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2800" b="1">
                <a:solidFill>
                  <a:srgbClr val="3D107B"/>
                </a:solidFill>
                <a:cs typeface="+mn-ea"/>
                <a:sym typeface="+mn-lt"/>
              </a:rPr>
              <a:t>三、纠错笔记本</a:t>
            </a:r>
          </a:p>
        </p:txBody>
      </p:sp>
      <p:sp>
        <p:nvSpPr>
          <p:cNvPr id="23555" name="Rectangle 2"/>
          <p:cNvSpPr>
            <a:spLocks noGrp="1"/>
          </p:cNvSpPr>
          <p:nvPr>
            <p:ph idx="1"/>
          </p:nvPr>
        </p:nvSpPr>
        <p:spPr>
          <a:xfrm>
            <a:off x="367032" y="1193484"/>
            <a:ext cx="8143875" cy="422275"/>
          </a:xfrm>
        </p:spPr>
        <p:txBody>
          <a:bodyPr vert="horz" wrap="square" lIns="91440" tIns="45720" rIns="91440" bIns="45720" anchor="t"/>
          <a:lstStyle/>
          <a:p>
            <a:pPr marL="0" indent="0" eaLnBrk="1" hangingPunct="1">
              <a:lnSpc>
                <a:spcPct val="120000"/>
              </a:lnSpc>
              <a:spcBef>
                <a:spcPct val="0"/>
              </a:spcBef>
              <a:buNone/>
            </a:pPr>
            <a:r>
              <a:rPr lang="zh-CN" altLang="en-US" sz="2100">
                <a:cs typeface="+mn-ea"/>
                <a:sym typeface="+mn-lt"/>
              </a:rPr>
              <a:t>易错点</a:t>
            </a:r>
            <a:r>
              <a:rPr lang="en-US" altLang="zh-CN" sz="2100">
                <a:cs typeface="+mn-ea"/>
                <a:sym typeface="+mn-lt"/>
              </a:rPr>
              <a:t>1</a:t>
            </a:r>
            <a:r>
              <a:rPr sz="2100">
                <a:cs typeface="+mn-ea"/>
                <a:sym typeface="+mn-lt"/>
              </a:rPr>
              <a:t>课文中有哪些矛盾冲突？</a:t>
            </a:r>
          </a:p>
        </p:txBody>
      </p:sp>
      <p:sp>
        <p:nvSpPr>
          <p:cNvPr id="5" name="文本框 4"/>
          <p:cNvSpPr txBox="1"/>
          <p:nvPr/>
        </p:nvSpPr>
        <p:spPr>
          <a:xfrm>
            <a:off x="6606541" y="1852295"/>
            <a:ext cx="598805" cy="369332"/>
          </a:xfrm>
          <a:prstGeom prst="rect">
            <a:avLst/>
          </a:prstGeom>
          <a:solidFill>
            <a:schemeClr val="bg1"/>
          </a:solidFill>
        </p:spPr>
        <p:txBody>
          <a:bodyPr wrap="square" rtlCol="0">
            <a:spAutoFit/>
          </a:bodyPr>
          <a:lstStyle/>
          <a:p>
            <a:endParaRPr lang="zh-CN" altLang="en-US">
              <a:latin typeface="+mn-lt"/>
              <a:ea typeface="+mn-ea"/>
              <a:cs typeface="+mn-ea"/>
              <a:sym typeface="+mn-lt"/>
            </a:endParaRPr>
          </a:p>
        </p:txBody>
      </p:sp>
      <p:sp>
        <p:nvSpPr>
          <p:cNvPr id="6" name="Rectangle 2"/>
          <p:cNvSpPr>
            <a:spLocks noGrp="1"/>
          </p:cNvSpPr>
          <p:nvPr/>
        </p:nvSpPr>
        <p:spPr>
          <a:xfrm>
            <a:off x="195582" y="2584451"/>
            <a:ext cx="8143875" cy="1759585"/>
          </a:xfrm>
          <a:prstGeom prst="rect">
            <a:avLst/>
          </a:prstGeom>
          <a:noFill/>
          <a:ln w="9525">
            <a:noFill/>
          </a:ln>
        </p:spPr>
        <p:txBody>
          <a:bodyPr vert="horz" wrap="square" lIns="91440" tIns="45720" rIns="91440" bIns="45720" anchor="t"/>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eaLnBrk="1" hangingPunct="1">
              <a:lnSpc>
                <a:spcPct val="120000"/>
              </a:lnSpc>
              <a:spcBef>
                <a:spcPct val="0"/>
              </a:spcBef>
              <a:buNone/>
            </a:pPr>
            <a:endParaRPr lang="zh-CN" altLang="en-US" sz="2100">
              <a:solidFill>
                <a:srgbClr val="000000"/>
              </a:solidFill>
              <a:cs typeface="+mn-ea"/>
              <a:sym typeface="+mn-lt"/>
            </a:endParaRPr>
          </a:p>
          <a:p>
            <a:pPr marL="0" indent="0" eaLnBrk="1" hangingPunct="1">
              <a:lnSpc>
                <a:spcPct val="120000"/>
              </a:lnSpc>
              <a:spcBef>
                <a:spcPct val="0"/>
              </a:spcBef>
              <a:buNone/>
            </a:pPr>
            <a:endParaRPr lang="zh-CN" altLang="en-US" sz="2400">
              <a:cs typeface="+mn-ea"/>
              <a:sym typeface="+mn-lt"/>
            </a:endParaRPr>
          </a:p>
          <a:p>
            <a:pPr marL="0" indent="0" eaLnBrk="1" hangingPunct="1">
              <a:lnSpc>
                <a:spcPct val="120000"/>
              </a:lnSpc>
              <a:spcBef>
                <a:spcPct val="0"/>
              </a:spcBef>
              <a:buNone/>
            </a:pPr>
            <a:endParaRPr lang="zh-CN" altLang="en-US" sz="2400">
              <a:cs typeface="+mn-ea"/>
              <a:sym typeface="+mn-lt"/>
            </a:endParaRPr>
          </a:p>
          <a:p>
            <a:pPr marL="0" indent="0" eaLnBrk="1" hangingPunct="1">
              <a:lnSpc>
                <a:spcPct val="120000"/>
              </a:lnSpc>
              <a:spcBef>
                <a:spcPct val="0"/>
              </a:spcBef>
              <a:buNone/>
            </a:pPr>
            <a:endParaRPr lang="en-US" sz="2100">
              <a:solidFill>
                <a:srgbClr val="FF0000"/>
              </a:solidFill>
              <a:cs typeface="+mn-ea"/>
              <a:sym typeface="+mn-lt"/>
            </a:endParaRPr>
          </a:p>
          <a:p>
            <a:pPr marL="0" indent="0" eaLnBrk="1" hangingPunct="1">
              <a:lnSpc>
                <a:spcPct val="120000"/>
              </a:lnSpc>
              <a:spcBef>
                <a:spcPct val="0"/>
              </a:spcBef>
              <a:buNone/>
            </a:pPr>
            <a:endParaRPr lang="zh-CN" sz="2100">
              <a:cs typeface="+mn-ea"/>
              <a:sym typeface="+mn-lt"/>
            </a:endParaRPr>
          </a:p>
        </p:txBody>
      </p:sp>
      <p:sp>
        <p:nvSpPr>
          <p:cNvPr id="10" name="文本框 9"/>
          <p:cNvSpPr txBox="1"/>
          <p:nvPr/>
        </p:nvSpPr>
        <p:spPr>
          <a:xfrm>
            <a:off x="367030" y="1852295"/>
            <a:ext cx="8397240" cy="1887696"/>
          </a:xfrm>
          <a:prstGeom prst="rect">
            <a:avLst/>
          </a:prstGeom>
          <a:noFill/>
        </p:spPr>
        <p:txBody>
          <a:bodyPr wrap="square" rtlCol="0" anchor="t">
            <a:spAutoFit/>
          </a:bodyPr>
          <a:lstStyle/>
          <a:p>
            <a:pPr marL="0" indent="0" eaLnBrk="1" hangingPunct="1">
              <a:lnSpc>
                <a:spcPts val="3500"/>
              </a:lnSpc>
              <a:buNone/>
            </a:pPr>
            <a:r>
              <a:rPr lang="zh-CN" altLang="en-US" sz="2100">
                <a:latin typeface="+mn-lt"/>
                <a:ea typeface="+mn-ea"/>
                <a:cs typeface="+mn-ea"/>
                <a:sym typeface="+mn-lt"/>
              </a:rPr>
              <a:t>答疑</a:t>
            </a:r>
          </a:p>
          <a:p>
            <a:pPr marL="0" indent="0" eaLnBrk="1" hangingPunct="1">
              <a:lnSpc>
                <a:spcPts val="3500"/>
              </a:lnSpc>
              <a:buNone/>
            </a:pPr>
            <a:r>
              <a:rPr lang="zh-CN" altLang="en-US" sz="2100">
                <a:latin typeface="+mn-lt"/>
                <a:ea typeface="+mn-ea"/>
                <a:cs typeface="+mn-ea"/>
                <a:sym typeface="+mn-lt"/>
              </a:rPr>
              <a:t>杨志押送与晁、吴等人夺取的矛盾冲突——主要矛盾冲突</a:t>
            </a:r>
          </a:p>
          <a:p>
            <a:pPr marL="0" indent="0" eaLnBrk="1" hangingPunct="1">
              <a:lnSpc>
                <a:spcPts val="3500"/>
              </a:lnSpc>
              <a:buNone/>
            </a:pPr>
            <a:endParaRPr lang="zh-CN" altLang="en-US" sz="2100">
              <a:latin typeface="+mn-lt"/>
              <a:ea typeface="+mn-ea"/>
              <a:cs typeface="+mn-ea"/>
              <a:sym typeface="+mn-lt"/>
            </a:endParaRPr>
          </a:p>
          <a:p>
            <a:pPr marL="0" indent="0" eaLnBrk="1" hangingPunct="1">
              <a:lnSpc>
                <a:spcPts val="3500"/>
              </a:lnSpc>
              <a:buNone/>
            </a:pPr>
            <a:r>
              <a:rPr lang="zh-CN" altLang="en-US" sz="2100">
                <a:latin typeface="+mn-lt"/>
                <a:ea typeface="+mn-ea"/>
                <a:cs typeface="+mn-ea"/>
                <a:sym typeface="+mn-lt"/>
              </a:rPr>
              <a:t>杨志与军健、虞候、老都管之间的内部矛盾冲突——次要矛盾冲突</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Box 3"/>
          <p:cNvSpPr txBox="1"/>
          <p:nvPr/>
        </p:nvSpPr>
        <p:spPr>
          <a:xfrm>
            <a:off x="1214438" y="571501"/>
            <a:ext cx="2857500" cy="52322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2800" b="1">
                <a:solidFill>
                  <a:srgbClr val="3D107B"/>
                </a:solidFill>
                <a:cs typeface="+mn-ea"/>
                <a:sym typeface="+mn-lt"/>
              </a:rPr>
              <a:t>三、纠错笔记本</a:t>
            </a:r>
          </a:p>
        </p:txBody>
      </p:sp>
      <p:sp>
        <p:nvSpPr>
          <p:cNvPr id="25603" name="Rectangle 2"/>
          <p:cNvSpPr>
            <a:spLocks noGrp="1"/>
          </p:cNvSpPr>
          <p:nvPr>
            <p:ph idx="1"/>
          </p:nvPr>
        </p:nvSpPr>
        <p:spPr>
          <a:xfrm>
            <a:off x="187327" y="1095376"/>
            <a:ext cx="8143875" cy="948055"/>
          </a:xfrm>
        </p:spPr>
        <p:txBody>
          <a:bodyPr vert="horz" wrap="square" lIns="91440" tIns="45720" rIns="91440" bIns="45720" anchor="t"/>
          <a:lstStyle/>
          <a:p>
            <a:pPr marL="0" indent="0" eaLnBrk="1" hangingPunct="1">
              <a:lnSpc>
                <a:spcPct val="120000"/>
              </a:lnSpc>
              <a:spcBef>
                <a:spcPct val="0"/>
              </a:spcBef>
              <a:buNone/>
            </a:pPr>
            <a:r>
              <a:rPr lang="zh-CN" altLang="en-US" sz="2100">
                <a:cs typeface="+mn-ea"/>
                <a:sym typeface="+mn-lt"/>
              </a:rPr>
              <a:t>易错点</a:t>
            </a:r>
            <a:r>
              <a:rPr lang="en-US" altLang="zh-CN" sz="2100">
                <a:cs typeface="+mn-ea"/>
                <a:sym typeface="+mn-lt"/>
              </a:rPr>
              <a:t>2.</a:t>
            </a:r>
            <a:r>
              <a:rPr lang="zh-CN" altLang="en-US" sz="2100">
                <a:cs typeface="+mn-ea"/>
                <a:sym typeface="+mn-lt"/>
              </a:rPr>
              <a:t>为什么一个如此精明、谨慎、多智的杨志押送生辰纲仍摆脱不了失败的命运呢？请同学们替他总结一下失败的原因是什么。</a:t>
            </a:r>
          </a:p>
        </p:txBody>
      </p:sp>
      <p:sp>
        <p:nvSpPr>
          <p:cNvPr id="2" name="矩形 1"/>
          <p:cNvSpPr/>
          <p:nvPr/>
        </p:nvSpPr>
        <p:spPr>
          <a:xfrm>
            <a:off x="53340" y="1962597"/>
            <a:ext cx="8188960" cy="3033138"/>
          </a:xfrm>
          <a:prstGeom prst="rect">
            <a:avLst/>
          </a:prstGeom>
          <a:noFill/>
          <a:ln w="9525">
            <a:noFill/>
          </a:ln>
        </p:spPr>
        <p:txBody>
          <a:bodyPr wrap="square" anchor="ctr">
            <a:spAutoFit/>
          </a:bodyPr>
          <a:lstStyle/>
          <a:p>
            <a:pPr>
              <a:lnSpc>
                <a:spcPct val="130000"/>
              </a:lnSpc>
              <a:spcBef>
                <a:spcPct val="50000"/>
              </a:spcBef>
            </a:pPr>
            <a:r>
              <a:rPr lang="zh-CN" altLang="en-US" sz="2100">
                <a:latin typeface="+mn-lt"/>
                <a:ea typeface="+mn-ea"/>
                <a:cs typeface="+mn-ea"/>
                <a:sym typeface="+mn-lt"/>
              </a:rPr>
              <a:t>答疑：(1)没有处理好内部关系。军士、虞候、老都管，无不怨恨。杨志把生辰纲看成是自己东山再起的赌注，为确保其安全不惜采用任何方法，这种急功近利导致他欠理智，失人和。攘外必先安内。堡垒都是从内部被攻破的，杨志一行人内部矛盾重重，这就为失败埋下了隐患。(2)天外有天，人外有人。智多星吴用计谋比青面兽杨志的计谋要高明。杨志棋差一招。杨志之智，更加衬托出吴用之智的高明。可以说杨志输智，吴用有用。</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Box 3"/>
          <p:cNvSpPr txBox="1"/>
          <p:nvPr/>
        </p:nvSpPr>
        <p:spPr>
          <a:xfrm>
            <a:off x="1214438" y="571501"/>
            <a:ext cx="2857500" cy="52322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2800" b="1">
                <a:solidFill>
                  <a:srgbClr val="3D107B"/>
                </a:solidFill>
                <a:cs typeface="+mn-ea"/>
                <a:sym typeface="+mn-lt"/>
              </a:rPr>
              <a:t>三、纠错笔记本</a:t>
            </a:r>
          </a:p>
        </p:txBody>
      </p:sp>
      <p:sp>
        <p:nvSpPr>
          <p:cNvPr id="25603" name="Rectangle 2"/>
          <p:cNvSpPr>
            <a:spLocks noGrp="1"/>
          </p:cNvSpPr>
          <p:nvPr>
            <p:ph idx="1"/>
          </p:nvPr>
        </p:nvSpPr>
        <p:spPr>
          <a:xfrm>
            <a:off x="187962" y="1187451"/>
            <a:ext cx="8143875" cy="679450"/>
          </a:xfrm>
        </p:spPr>
        <p:txBody>
          <a:bodyPr vert="horz" wrap="square" lIns="91440" tIns="45720" rIns="91440" bIns="45720" anchor="t"/>
          <a:lstStyle/>
          <a:p>
            <a:pPr marL="0" indent="0" eaLnBrk="1" hangingPunct="1">
              <a:lnSpc>
                <a:spcPct val="120000"/>
              </a:lnSpc>
              <a:spcBef>
                <a:spcPct val="0"/>
              </a:spcBef>
              <a:buNone/>
            </a:pPr>
            <a:r>
              <a:rPr lang="zh-CN" altLang="en-US" sz="2100">
                <a:cs typeface="+mn-ea"/>
                <a:sym typeface="+mn-lt"/>
              </a:rPr>
              <a:t>易错点</a:t>
            </a:r>
            <a:r>
              <a:rPr lang="en-US" altLang="zh-CN" sz="2100">
                <a:cs typeface="+mn-ea"/>
                <a:sym typeface="+mn-lt"/>
              </a:rPr>
              <a:t>3.</a:t>
            </a:r>
            <a:r>
              <a:rPr lang="zh-CN" altLang="en-US" sz="2100">
                <a:cs typeface="+mn-ea"/>
                <a:sym typeface="+mn-lt"/>
              </a:rPr>
              <a:t>速读课文，画出小说中能够表现杨志思想性格的语句。归纳其性格特点。</a:t>
            </a:r>
          </a:p>
        </p:txBody>
      </p:sp>
      <p:sp>
        <p:nvSpPr>
          <p:cNvPr id="2" name="矩形 1"/>
          <p:cNvSpPr/>
          <p:nvPr/>
        </p:nvSpPr>
        <p:spPr>
          <a:xfrm>
            <a:off x="187962" y="1958341"/>
            <a:ext cx="8768715" cy="2516073"/>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nSpc>
                <a:spcPct val="150000"/>
              </a:lnSpc>
              <a:spcBef>
                <a:spcPct val="0"/>
              </a:spcBef>
              <a:buNone/>
            </a:pPr>
            <a:r>
              <a:rPr sz="2100">
                <a:cs typeface="+mn-ea"/>
                <a:sym typeface="+mn-lt"/>
              </a:rPr>
              <a:t> </a:t>
            </a:r>
            <a:r>
              <a:rPr lang="zh-CN" sz="2100">
                <a:cs typeface="+mn-ea"/>
                <a:sym typeface="+mn-lt"/>
              </a:rPr>
              <a:t>答疑：</a:t>
            </a:r>
            <a:r>
              <a:rPr sz="2100">
                <a:cs typeface="+mn-ea"/>
                <a:sym typeface="+mn-lt"/>
              </a:rPr>
              <a:t>(1)忠于职守、精明谨慎：如“五七日后，人家渐少，行客又稀，一站站都是山路。杨志却要辰牌起身，申时便歇。”</a:t>
            </a:r>
          </a:p>
          <a:p>
            <a:pPr marL="0" lvl="0" indent="0">
              <a:lnSpc>
                <a:spcPct val="150000"/>
              </a:lnSpc>
              <a:spcBef>
                <a:spcPct val="0"/>
              </a:spcBef>
              <a:buNone/>
            </a:pPr>
            <a:r>
              <a:rPr sz="2100">
                <a:cs typeface="+mn-ea"/>
                <a:sym typeface="+mn-lt"/>
              </a:rPr>
              <a:t>(2)急功近利、蛮横粗暴：如“杨志赶着催促要行，如若停住，轻则痛骂，重则藤条便打，逼赶要行。”“杨志跳起来喝道：‘那里去！且睡了，却理会。’”“杨志大骂道：‘你们省得甚么！’拿了藤条要打。”</a:t>
            </a:r>
          </a:p>
        </p:txBody>
      </p:sp>
      <p:sp>
        <p:nvSpPr>
          <p:cNvPr id="3" name="矩形 1"/>
          <p:cNvSpPr/>
          <p:nvPr/>
        </p:nvSpPr>
        <p:spPr>
          <a:xfrm>
            <a:off x="187960" y="4473576"/>
            <a:ext cx="9024620" cy="577081"/>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nSpc>
                <a:spcPct val="150000"/>
              </a:lnSpc>
              <a:spcBef>
                <a:spcPct val="0"/>
              </a:spcBef>
              <a:buNone/>
            </a:pPr>
            <a:r>
              <a:rPr lang="zh-CN" sz="2100">
                <a:solidFill>
                  <a:srgbClr val="FF0000"/>
                </a:solidFill>
                <a:cs typeface="+mn-ea"/>
                <a:sym typeface="+mn-lt"/>
              </a:rPr>
              <a:t>学会多角度分析人物形象的方法。</a:t>
            </a:r>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Box 3"/>
          <p:cNvSpPr txBox="1"/>
          <p:nvPr/>
        </p:nvSpPr>
        <p:spPr>
          <a:xfrm>
            <a:off x="1214438" y="571501"/>
            <a:ext cx="2857500" cy="52322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2800" b="1">
                <a:solidFill>
                  <a:srgbClr val="3D107B"/>
                </a:solidFill>
                <a:cs typeface="+mn-ea"/>
                <a:sym typeface="+mn-lt"/>
              </a:rPr>
              <a:t>四、畅通中考站</a:t>
            </a:r>
          </a:p>
        </p:txBody>
      </p:sp>
      <p:sp>
        <p:nvSpPr>
          <p:cNvPr id="29699" name="矩形 1"/>
          <p:cNvSpPr/>
          <p:nvPr/>
        </p:nvSpPr>
        <p:spPr>
          <a:xfrm>
            <a:off x="104142" y="1095058"/>
            <a:ext cx="8424863" cy="512448"/>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nSpc>
                <a:spcPct val="130000"/>
              </a:lnSpc>
              <a:spcBef>
                <a:spcPct val="0"/>
              </a:spcBef>
              <a:buNone/>
            </a:pPr>
            <a:r>
              <a:rPr lang="zh-CN" sz="2100">
                <a:cs typeface="+mn-ea"/>
                <a:sym typeface="+mn-lt"/>
              </a:rPr>
              <a:t>一、阅读下面材料，按要求完成综合性学习任务</a:t>
            </a:r>
            <a:r>
              <a:rPr lang="zh-CN" sz="2100" smtClean="0">
                <a:cs typeface="+mn-ea"/>
                <a:sym typeface="+mn-lt"/>
              </a:rPr>
              <a:t>。</a:t>
            </a:r>
            <a:endParaRPr lang="zh-CN" sz="2100">
              <a:cs typeface="+mn-ea"/>
              <a:sym typeface="+mn-lt"/>
            </a:endParaRPr>
          </a:p>
        </p:txBody>
      </p:sp>
      <p:sp>
        <p:nvSpPr>
          <p:cNvPr id="100" name="文本框 99"/>
          <p:cNvSpPr txBox="1"/>
          <p:nvPr/>
        </p:nvSpPr>
        <p:spPr>
          <a:xfrm>
            <a:off x="62230" y="1606551"/>
            <a:ext cx="8802370" cy="3000821"/>
          </a:xfrm>
          <a:prstGeom prst="rect">
            <a:avLst/>
          </a:prstGeom>
          <a:noFill/>
          <a:ln w="9525">
            <a:noFill/>
          </a:ln>
        </p:spPr>
        <p:txBody>
          <a:bodyPr wrap="square">
            <a:spAutoFit/>
          </a:bodyPr>
          <a:lstStyle/>
          <a:p>
            <a:pPr indent="267970"/>
            <a:r>
              <a:rPr sz="2100">
                <a:latin typeface="+mn-lt"/>
                <a:ea typeface="+mn-ea"/>
                <a:cs typeface="+mn-ea"/>
                <a:sym typeface="+mn-lt"/>
              </a:rPr>
              <a:t>[材料一]习总书记说: “古诗文经典已融入中华民族的血脉，成了我的基因我们现在一说话就蹦出来的那些东西，都是小时候记下的。语文课应该学古诗文经典，把中华民族优秀传统文化不断传承下去。”</a:t>
            </a:r>
          </a:p>
          <a:p>
            <a:pPr indent="267970"/>
            <a:r>
              <a:rPr sz="2100">
                <a:latin typeface="+mn-lt"/>
                <a:ea typeface="+mn-ea"/>
                <a:cs typeface="+mn-ea"/>
                <a:sym typeface="+mn-lt"/>
              </a:rPr>
              <a:t>(选自《习近平与中华优秀传统文化》，2017年12月21日人民网)</a:t>
            </a:r>
          </a:p>
          <a:p>
            <a:pPr indent="267970"/>
            <a:endParaRPr sz="2100">
              <a:latin typeface="+mn-lt"/>
              <a:ea typeface="+mn-ea"/>
              <a:cs typeface="+mn-ea"/>
              <a:sym typeface="+mn-lt"/>
            </a:endParaRPr>
          </a:p>
          <a:p>
            <a:pPr indent="267970"/>
            <a:r>
              <a:rPr sz="2100">
                <a:latin typeface="+mn-lt"/>
                <a:ea typeface="+mn-ea"/>
                <a:cs typeface="+mn-ea"/>
                <a:sym typeface="+mn-lt"/>
              </a:rPr>
              <a:t>[材料二]教育部部长陈宝生说:“目前中小学教材中的优秀古诗文比例已经提升了，这很必要。诗歌朗朗上口，又有节律，读起来能调节身体，还能调节心情，孩子们会很喜欢。”</a:t>
            </a:r>
          </a:p>
          <a:p>
            <a:pPr indent="267970"/>
            <a:r>
              <a:rPr sz="2100">
                <a:latin typeface="+mn-lt"/>
                <a:ea typeface="+mn-ea"/>
                <a:cs typeface="+mn-ea"/>
                <a:sym typeface="+mn-lt"/>
              </a:rPr>
              <a:t>(选自《传统文化进校园要做好三件事》，2018年3月20日教育部网站)</a:t>
            </a:r>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Box 3"/>
          <p:cNvSpPr txBox="1"/>
          <p:nvPr/>
        </p:nvSpPr>
        <p:spPr>
          <a:xfrm>
            <a:off x="1214438" y="571501"/>
            <a:ext cx="2857500" cy="52322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2800" b="1">
                <a:solidFill>
                  <a:srgbClr val="3D107B"/>
                </a:solidFill>
                <a:cs typeface="+mn-ea"/>
                <a:sym typeface="+mn-lt"/>
              </a:rPr>
              <a:t>四、畅通中考站</a:t>
            </a:r>
          </a:p>
        </p:txBody>
      </p:sp>
      <p:sp>
        <p:nvSpPr>
          <p:cNvPr id="29699" name="矩形 1"/>
          <p:cNvSpPr/>
          <p:nvPr/>
        </p:nvSpPr>
        <p:spPr>
          <a:xfrm>
            <a:off x="104142" y="1095058"/>
            <a:ext cx="8424863" cy="512448"/>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nSpc>
                <a:spcPct val="130000"/>
              </a:lnSpc>
              <a:spcBef>
                <a:spcPct val="0"/>
              </a:spcBef>
              <a:buNone/>
            </a:pPr>
            <a:r>
              <a:rPr lang="zh-CN" sz="2100">
                <a:cs typeface="+mn-ea"/>
                <a:sym typeface="+mn-lt"/>
              </a:rPr>
              <a:t>一、阅读下面材料，按要求完成综合性学习任务。(7分)</a:t>
            </a:r>
          </a:p>
        </p:txBody>
      </p:sp>
      <p:sp>
        <p:nvSpPr>
          <p:cNvPr id="100" name="文本框 99"/>
          <p:cNvSpPr txBox="1"/>
          <p:nvPr/>
        </p:nvSpPr>
        <p:spPr>
          <a:xfrm>
            <a:off x="62230" y="1606550"/>
            <a:ext cx="8802370" cy="738664"/>
          </a:xfrm>
          <a:prstGeom prst="rect">
            <a:avLst/>
          </a:prstGeom>
          <a:noFill/>
          <a:ln w="9525">
            <a:noFill/>
          </a:ln>
        </p:spPr>
        <p:txBody>
          <a:bodyPr wrap="square">
            <a:spAutoFit/>
          </a:bodyPr>
          <a:lstStyle/>
          <a:p>
            <a:pPr indent="267970"/>
            <a:r>
              <a:rPr sz="2100">
                <a:latin typeface="+mn-lt"/>
                <a:ea typeface="+mn-ea"/>
                <a:cs typeface="+mn-ea"/>
                <a:sym typeface="+mn-lt"/>
              </a:rPr>
              <a:t>(2)小明拿到语文书说:“我很想学好古诗文，但它太难了，学不进去。”请你联系上述材料，给他写几句鼓励的话。(2分)</a:t>
            </a:r>
          </a:p>
        </p:txBody>
      </p:sp>
      <p:sp>
        <p:nvSpPr>
          <p:cNvPr id="2" name="文本框 1"/>
          <p:cNvSpPr txBox="1"/>
          <p:nvPr/>
        </p:nvSpPr>
        <p:spPr>
          <a:xfrm>
            <a:off x="61597" y="2562861"/>
            <a:ext cx="8965565" cy="1384995"/>
          </a:xfrm>
          <a:prstGeom prst="rect">
            <a:avLst/>
          </a:prstGeom>
          <a:noFill/>
          <a:ln w="9525">
            <a:noFill/>
          </a:ln>
        </p:spPr>
        <p:txBody>
          <a:bodyPr wrap="square">
            <a:spAutoFit/>
          </a:bodyPr>
          <a:lstStyle/>
          <a:p>
            <a:pPr indent="267970"/>
            <a:r>
              <a:rPr sz="2100">
                <a:latin typeface="+mn-lt"/>
                <a:ea typeface="+mn-ea"/>
                <a:cs typeface="+mn-ea"/>
                <a:sym typeface="+mn-lt"/>
              </a:rPr>
              <a:t>小明同学，古诗文刚开始学的时候，是有一些难度</a:t>
            </a:r>
            <a:r>
              <a:rPr lang="zh-CN" sz="2100">
                <a:latin typeface="+mn-lt"/>
                <a:ea typeface="+mn-ea"/>
                <a:cs typeface="+mn-ea"/>
                <a:sym typeface="+mn-lt"/>
              </a:rPr>
              <a:t>。</a:t>
            </a:r>
            <a:r>
              <a:rPr sz="2100">
                <a:latin typeface="+mn-lt"/>
                <a:ea typeface="+mn-ea"/>
                <a:cs typeface="+mn-ea"/>
                <a:sym typeface="+mn-lt"/>
              </a:rPr>
              <a:t>不要急，要坚持学，书读百遍其意自现，当你走进古诗文中，领略了它的风采，你会发现中华民族优秀传统文化的精华，阅读古诗文可以提高个人文化素养，丰富内涵。</a:t>
            </a:r>
          </a:p>
        </p:txBody>
      </p:sp>
      <p:sp>
        <p:nvSpPr>
          <p:cNvPr id="3" name="文本框 2"/>
          <p:cNvSpPr txBox="1"/>
          <p:nvPr/>
        </p:nvSpPr>
        <p:spPr>
          <a:xfrm>
            <a:off x="143510" y="4150996"/>
            <a:ext cx="8802370" cy="738664"/>
          </a:xfrm>
          <a:prstGeom prst="rect">
            <a:avLst/>
          </a:prstGeom>
          <a:noFill/>
          <a:ln w="9525">
            <a:noFill/>
          </a:ln>
        </p:spPr>
        <p:txBody>
          <a:bodyPr wrap="square">
            <a:spAutoFit/>
          </a:bodyPr>
          <a:lstStyle/>
          <a:p>
            <a:pPr indent="267970"/>
            <a:r>
              <a:rPr lang="zh-CN" sz="2100">
                <a:solidFill>
                  <a:srgbClr val="FF0000"/>
                </a:solidFill>
                <a:latin typeface="+mn-lt"/>
                <a:ea typeface="+mn-ea"/>
                <a:cs typeface="+mn-ea"/>
                <a:sym typeface="+mn-lt"/>
              </a:rPr>
              <a:t>开放性试题，</a:t>
            </a:r>
            <a:r>
              <a:rPr sz="2100">
                <a:solidFill>
                  <a:srgbClr val="FF0000"/>
                </a:solidFill>
                <a:latin typeface="+mn-lt"/>
                <a:ea typeface="+mn-ea"/>
                <a:cs typeface="+mn-ea"/>
                <a:sym typeface="+mn-lt"/>
              </a:rPr>
              <a:t>围绕劝说言之和理即可</a:t>
            </a:r>
            <a:r>
              <a:rPr lang="zh-CN" sz="2100">
                <a:solidFill>
                  <a:srgbClr val="FF0000"/>
                </a:solidFill>
                <a:latin typeface="+mn-lt"/>
                <a:ea typeface="+mn-ea"/>
                <a:cs typeface="+mn-ea"/>
                <a:sym typeface="+mn-lt"/>
              </a:rPr>
              <a:t>。注意语句通顺，符合逻辑，没有错别字。</a:t>
            </a:r>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Box 3"/>
          <p:cNvSpPr txBox="1"/>
          <p:nvPr/>
        </p:nvSpPr>
        <p:spPr>
          <a:xfrm>
            <a:off x="1214438" y="571501"/>
            <a:ext cx="2857500" cy="52322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2800" b="1">
                <a:solidFill>
                  <a:srgbClr val="3D107B"/>
                </a:solidFill>
                <a:cs typeface="+mn-ea"/>
                <a:sym typeface="+mn-lt"/>
              </a:rPr>
              <a:t>四、畅通中考站</a:t>
            </a:r>
          </a:p>
        </p:txBody>
      </p:sp>
      <p:sp>
        <p:nvSpPr>
          <p:cNvPr id="29699" name="矩形 1"/>
          <p:cNvSpPr/>
          <p:nvPr/>
        </p:nvSpPr>
        <p:spPr>
          <a:xfrm>
            <a:off x="104142" y="1095058"/>
            <a:ext cx="8424863" cy="512448"/>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nSpc>
                <a:spcPct val="130000"/>
              </a:lnSpc>
              <a:spcBef>
                <a:spcPct val="0"/>
              </a:spcBef>
              <a:buNone/>
            </a:pPr>
            <a:r>
              <a:rPr lang="zh-CN" sz="2100">
                <a:cs typeface="+mn-ea"/>
                <a:sym typeface="+mn-lt"/>
              </a:rPr>
              <a:t>一、阅读下面材料，按要求完成综合性学习任务。(7分)</a:t>
            </a:r>
          </a:p>
        </p:txBody>
      </p:sp>
      <p:sp>
        <p:nvSpPr>
          <p:cNvPr id="100" name="文本框 99"/>
          <p:cNvSpPr txBox="1"/>
          <p:nvPr/>
        </p:nvSpPr>
        <p:spPr>
          <a:xfrm>
            <a:off x="62230" y="1606550"/>
            <a:ext cx="8802370" cy="738664"/>
          </a:xfrm>
          <a:prstGeom prst="rect">
            <a:avLst/>
          </a:prstGeom>
          <a:noFill/>
          <a:ln w="9525">
            <a:noFill/>
          </a:ln>
        </p:spPr>
        <p:txBody>
          <a:bodyPr wrap="square">
            <a:spAutoFit/>
          </a:bodyPr>
          <a:lstStyle/>
          <a:p>
            <a:pPr indent="267970"/>
            <a:r>
              <a:rPr sz="2100">
                <a:latin typeface="+mn-lt"/>
                <a:ea typeface="+mn-ea"/>
                <a:cs typeface="+mn-ea"/>
                <a:sym typeface="+mn-lt"/>
              </a:rPr>
              <a:t>(3)西楚中学将聘请丁立梅老师担任校“经典咏流传”大赛评委，聘期三年。请你今天以该校名义拟写一份聘请书。(3分</a:t>
            </a:r>
            <a:r>
              <a:rPr lang="zh-CN" sz="2100">
                <a:latin typeface="+mn-lt"/>
                <a:ea typeface="+mn-ea"/>
                <a:cs typeface="+mn-ea"/>
                <a:sym typeface="+mn-lt"/>
              </a:rPr>
              <a:t>）</a:t>
            </a:r>
          </a:p>
        </p:txBody>
      </p:sp>
      <p:sp>
        <p:nvSpPr>
          <p:cNvPr id="2" name="文本框 1"/>
          <p:cNvSpPr txBox="1"/>
          <p:nvPr/>
        </p:nvSpPr>
        <p:spPr>
          <a:xfrm>
            <a:off x="61597" y="2562861"/>
            <a:ext cx="8965565" cy="1384995"/>
          </a:xfrm>
          <a:prstGeom prst="rect">
            <a:avLst/>
          </a:prstGeom>
          <a:noFill/>
          <a:ln w="9525">
            <a:noFill/>
          </a:ln>
        </p:spPr>
        <p:txBody>
          <a:bodyPr wrap="square">
            <a:spAutoFit/>
          </a:bodyPr>
          <a:lstStyle/>
          <a:p>
            <a:pPr indent="267970" algn="ctr"/>
            <a:r>
              <a:rPr sz="2100">
                <a:latin typeface="+mn-lt"/>
                <a:ea typeface="+mn-ea"/>
                <a:cs typeface="+mn-ea"/>
                <a:sym typeface="+mn-lt"/>
              </a:rPr>
              <a:t>聘请书</a:t>
            </a:r>
          </a:p>
          <a:p>
            <a:pPr indent="267970"/>
            <a:r>
              <a:rPr sz="2100">
                <a:latin typeface="+mn-lt"/>
                <a:ea typeface="+mn-ea"/>
                <a:cs typeface="+mn-ea"/>
                <a:sym typeface="+mn-lt"/>
              </a:rPr>
              <a:t>兹聘请丁立梅老师为我校“经典咏流传”大赛评委，聘用3年。</a:t>
            </a:r>
          </a:p>
          <a:p>
            <a:pPr indent="267970"/>
            <a:r>
              <a:rPr sz="2100">
                <a:latin typeface="+mn-lt"/>
                <a:ea typeface="+mn-ea"/>
                <a:cs typeface="+mn-ea"/>
                <a:sym typeface="+mn-lt"/>
              </a:rPr>
              <a:t>                                                                                         西楚中学</a:t>
            </a:r>
          </a:p>
          <a:p>
            <a:pPr indent="267970" algn="r"/>
            <a:r>
              <a:rPr sz="2100">
                <a:latin typeface="+mn-lt"/>
                <a:ea typeface="+mn-ea"/>
                <a:cs typeface="+mn-ea"/>
                <a:sym typeface="+mn-lt"/>
              </a:rPr>
              <a:t>2018年6月15日</a:t>
            </a:r>
          </a:p>
        </p:txBody>
      </p:sp>
      <p:sp>
        <p:nvSpPr>
          <p:cNvPr id="3" name="文本框 2"/>
          <p:cNvSpPr txBox="1"/>
          <p:nvPr/>
        </p:nvSpPr>
        <p:spPr>
          <a:xfrm>
            <a:off x="143510" y="4150996"/>
            <a:ext cx="8802370" cy="738664"/>
          </a:xfrm>
          <a:prstGeom prst="rect">
            <a:avLst/>
          </a:prstGeom>
          <a:noFill/>
          <a:ln w="9525">
            <a:noFill/>
          </a:ln>
        </p:spPr>
        <p:txBody>
          <a:bodyPr wrap="square">
            <a:spAutoFit/>
          </a:bodyPr>
          <a:lstStyle/>
          <a:p>
            <a:pPr indent="267970"/>
            <a:r>
              <a:rPr lang="zh-CN" sz="2100">
                <a:solidFill>
                  <a:srgbClr val="FF0000"/>
                </a:solidFill>
                <a:latin typeface="+mn-lt"/>
                <a:ea typeface="+mn-ea"/>
                <a:cs typeface="+mn-ea"/>
                <a:sym typeface="+mn-lt"/>
              </a:rPr>
              <a:t>注意聘书格式。通知、发言稿、信件等特殊文体有特殊的格式要求，要注意积累训练。</a:t>
            </a:r>
          </a:p>
        </p:txBody>
      </p:sp>
      <p:pic>
        <p:nvPicPr>
          <p:cNvPr id="29700" name="New picture" hidden="1"/>
          <p:cNvPicPr/>
          <p:nvPr/>
        </p:nvPicPr>
        <p:blipFill>
          <a:blip r:embed="rId3"/>
          <a:stretch>
            <a:fillRect/>
          </a:stretch>
        </p:blipFill>
        <p:spPr>
          <a:xfrm>
            <a:off x="12484100" y="11836400"/>
            <a:ext cx="317500" cy="342900"/>
          </a:xfrm>
          <a:prstGeom prst="cube">
            <a:avLst/>
          </a:prstGeom>
        </p:spPr>
      </p:pic>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eaLnBrk="1" fontAlgn="auto" hangingPunct="1">
              <a:spcBef>
                <a:spcPts val="0"/>
              </a:spcBef>
              <a:spcAft>
                <a:spcPts val="0"/>
              </a:spcAft>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eaLnBrk="1" fontAlgn="auto" hangingPunct="1">
              <a:spcBef>
                <a:spcPts val="0"/>
              </a:spcBef>
              <a:spcAft>
                <a:spcPts val="0"/>
              </a:spcAft>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eaLnBrk="1" fontAlgn="auto" hangingPunct="1">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019589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矩形 14"/>
          <p:cNvSpPr/>
          <p:nvPr/>
        </p:nvSpPr>
        <p:spPr>
          <a:xfrm>
            <a:off x="118110" y="1217614"/>
            <a:ext cx="1754006" cy="41549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en-US" altLang="zh-CN" sz="2100">
                <a:cs typeface="+mn-ea"/>
                <a:sym typeface="+mn-lt"/>
              </a:rPr>
              <a:t>1.</a:t>
            </a:r>
            <a:r>
              <a:rPr lang="zh-CN" altLang="en-US" sz="2100">
                <a:cs typeface="+mn-ea"/>
                <a:sym typeface="+mn-lt"/>
              </a:rPr>
              <a:t>快速识字词</a:t>
            </a:r>
            <a:endParaRPr lang="en-US" altLang="zh-CN" sz="2100">
              <a:cs typeface="+mn-ea"/>
              <a:sym typeface="+mn-lt"/>
            </a:endParaRPr>
          </a:p>
        </p:txBody>
      </p:sp>
      <p:sp>
        <p:nvSpPr>
          <p:cNvPr id="8195" name="TextBox 3"/>
          <p:cNvSpPr txBox="1"/>
          <p:nvPr/>
        </p:nvSpPr>
        <p:spPr>
          <a:xfrm>
            <a:off x="1214438" y="571501"/>
            <a:ext cx="2857500" cy="52322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2800" b="1" dirty="0">
                <a:solidFill>
                  <a:srgbClr val="3D107B"/>
                </a:solidFill>
                <a:cs typeface="+mn-ea"/>
                <a:sym typeface="+mn-lt"/>
              </a:rPr>
              <a:t>一、魔法背知识</a:t>
            </a:r>
          </a:p>
        </p:txBody>
      </p:sp>
      <p:sp>
        <p:nvSpPr>
          <p:cNvPr id="11" name="矩形 10"/>
          <p:cNvSpPr/>
          <p:nvPr/>
        </p:nvSpPr>
        <p:spPr>
          <a:xfrm>
            <a:off x="-769166" y="2793227"/>
            <a:ext cx="3528391" cy="584775"/>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uLnTx/>
                <a:uFillTx/>
                <a:latin typeface="+mn-lt"/>
                <a:ea typeface="+mn-ea"/>
                <a:cs typeface="+mn-ea"/>
                <a:sym typeface="+mn-lt"/>
              </a:rPr>
              <a:t>魔法记忆</a:t>
            </a:r>
          </a:p>
        </p:txBody>
      </p:sp>
      <p:sp>
        <p:nvSpPr>
          <p:cNvPr id="2" name="文本框 1"/>
          <p:cNvSpPr txBox="1"/>
          <p:nvPr/>
        </p:nvSpPr>
        <p:spPr>
          <a:xfrm>
            <a:off x="153672" y="1565276"/>
            <a:ext cx="8837295" cy="1061829"/>
          </a:xfrm>
          <a:prstGeom prst="rect">
            <a:avLst/>
          </a:prstGeom>
          <a:noFill/>
        </p:spPr>
        <p:txBody>
          <a:bodyPr wrap="square" rtlCol="0" anchor="t">
            <a:spAutoFit/>
          </a:bodyPr>
          <a:lstStyle/>
          <a:p>
            <a:r>
              <a:rPr lang="zh-CN" altLang="en-US" sz="2100">
                <a:latin typeface="+mn-lt"/>
                <a:ea typeface="+mn-ea"/>
                <a:cs typeface="+mn-ea"/>
                <a:sym typeface="+mn-lt"/>
              </a:rPr>
              <a:t>趱（zǎn）行    尴尬（gān gà）  省（xǐng）得      崎岖（qíqū）</a:t>
            </a:r>
          </a:p>
          <a:p>
            <a:r>
              <a:rPr lang="zh-CN" altLang="en-US" sz="2100">
                <a:latin typeface="+mn-lt"/>
                <a:ea typeface="+mn-ea"/>
                <a:cs typeface="+mn-ea"/>
                <a:sym typeface="+mn-lt"/>
              </a:rPr>
              <a:t> </a:t>
            </a:r>
          </a:p>
          <a:p>
            <a:r>
              <a:rPr lang="zh-CN" altLang="en-US" sz="2100">
                <a:latin typeface="+mn-lt"/>
                <a:ea typeface="+mn-ea"/>
                <a:cs typeface="+mn-ea"/>
                <a:sym typeface="+mn-lt"/>
              </a:rPr>
              <a:t>剜（wān）  忒（tuī）  兀的（wù dì） 面面厮觑（qù）    聒（guō）噪 </a:t>
            </a:r>
          </a:p>
        </p:txBody>
      </p:sp>
      <p:sp>
        <p:nvSpPr>
          <p:cNvPr id="3" name="文本框 2"/>
          <p:cNvSpPr txBox="1"/>
          <p:nvPr/>
        </p:nvSpPr>
        <p:spPr>
          <a:xfrm>
            <a:off x="2" y="3546476"/>
            <a:ext cx="9144635" cy="1061829"/>
          </a:xfrm>
          <a:prstGeom prst="rect">
            <a:avLst/>
          </a:prstGeom>
          <a:noFill/>
        </p:spPr>
        <p:txBody>
          <a:bodyPr wrap="square" rtlCol="0" anchor="t">
            <a:spAutoFit/>
          </a:bodyPr>
          <a:lstStyle/>
          <a:p>
            <a:r>
              <a:rPr lang="zh-CN" altLang="en-US" sz="2100">
                <a:latin typeface="+mn-lt"/>
                <a:ea typeface="+mn-ea"/>
                <a:cs typeface="+mn-ea"/>
                <a:sym typeface="+mn-lt"/>
              </a:rPr>
              <a:t>趱（zǎn）：赶快，与攒（zǎn）：积聚，音同形不同，注意区别记忆。</a:t>
            </a:r>
          </a:p>
          <a:p>
            <a:r>
              <a:rPr lang="zh-CN" altLang="en-US" sz="2100">
                <a:latin typeface="+mn-lt"/>
                <a:ea typeface="+mn-ea"/>
                <a:cs typeface="+mn-ea"/>
                <a:sym typeface="+mn-lt"/>
              </a:rPr>
              <a:t>省：多音字，本文是</a:t>
            </a:r>
            <a:r>
              <a:rPr lang="en-US" altLang="zh-CN" sz="2100">
                <a:latin typeface="+mn-lt"/>
                <a:ea typeface="+mn-ea"/>
                <a:cs typeface="+mn-ea"/>
                <a:sym typeface="+mn-lt"/>
              </a:rPr>
              <a:t>“</a:t>
            </a:r>
            <a:r>
              <a:rPr lang="zh-CN" altLang="en-US" sz="2100">
                <a:latin typeface="+mn-lt"/>
                <a:ea typeface="+mn-ea"/>
                <a:cs typeface="+mn-ea"/>
                <a:sym typeface="+mn-lt"/>
              </a:rPr>
              <a:t>觉悟、明白</a:t>
            </a:r>
            <a:r>
              <a:rPr lang="en-US" altLang="zh-CN" sz="2100">
                <a:latin typeface="+mn-lt"/>
                <a:ea typeface="+mn-ea"/>
                <a:cs typeface="+mn-ea"/>
                <a:sym typeface="+mn-lt"/>
              </a:rPr>
              <a:t>”</a:t>
            </a:r>
            <a:r>
              <a:rPr lang="zh-CN" altLang="en-US" sz="2100">
                <a:latin typeface="+mn-lt"/>
                <a:ea typeface="+mn-ea"/>
                <a:cs typeface="+mn-ea"/>
                <a:sym typeface="+mn-lt"/>
              </a:rPr>
              <a:t>意，读三声</a:t>
            </a:r>
            <a:r>
              <a:rPr lang="en-US" altLang="zh-CN" sz="2100">
                <a:latin typeface="+mn-lt"/>
                <a:ea typeface="+mn-ea"/>
                <a:cs typeface="+mn-ea"/>
                <a:sym typeface="+mn-lt"/>
              </a:rPr>
              <a:t>“</a:t>
            </a:r>
            <a:r>
              <a:rPr lang="zh-CN" altLang="en-US" sz="2100">
                <a:latin typeface="+mn-lt"/>
                <a:ea typeface="+mn-ea"/>
                <a:cs typeface="+mn-ea"/>
                <a:sym typeface="+mn-lt"/>
              </a:rPr>
              <a:t>xǐng</a:t>
            </a:r>
            <a:r>
              <a:rPr lang="en-US" altLang="zh-CN" sz="2100">
                <a:latin typeface="+mn-lt"/>
                <a:ea typeface="+mn-ea"/>
                <a:cs typeface="+mn-ea"/>
                <a:sym typeface="+mn-lt"/>
              </a:rPr>
              <a:t>”</a:t>
            </a:r>
            <a:r>
              <a:rPr lang="zh-CN" altLang="en-US" sz="2100">
                <a:latin typeface="+mn-lt"/>
                <a:ea typeface="+mn-ea"/>
                <a:cs typeface="+mn-ea"/>
                <a:sym typeface="+mn-lt"/>
              </a:rPr>
              <a:t>。</a:t>
            </a:r>
          </a:p>
          <a:p>
            <a:r>
              <a:rPr lang="zh-CN" altLang="en-US" sz="2100">
                <a:latin typeface="+mn-lt"/>
                <a:ea typeface="+mn-ea"/>
                <a:cs typeface="+mn-ea"/>
                <a:sym typeface="+mn-lt"/>
              </a:rPr>
              <a:t>兀（wù）：会意字，从一在人上。高而上平也（高而上平，高高突起）。 </a:t>
            </a:r>
          </a:p>
        </p:txBody>
      </p:sp>
      <p:sp>
        <p:nvSpPr>
          <p:cNvPr id="4" name="文本框 3"/>
          <p:cNvSpPr txBox="1"/>
          <p:nvPr/>
        </p:nvSpPr>
        <p:spPr>
          <a:xfrm>
            <a:off x="5868144" y="483518"/>
            <a:ext cx="1440160" cy="230832"/>
          </a:xfrm>
          <a:prstGeom prst="rect">
            <a:avLst/>
          </a:prstGeom>
          <a:noFill/>
        </p:spPr>
        <p:txBody>
          <a:bodyPr wrap="square" rtlCol="0">
            <a:spAutoFit/>
          </a:bodyPr>
          <a:lstStyle/>
          <a:p>
            <a:r>
              <a:rPr lang="en-US" altLang="zh-CN" sz="900" dirty="0">
                <a:solidFill>
                  <a:srgbClr val="FFFFFF"/>
                </a:solidFill>
              </a:rPr>
              <a:t>https://www.ypppt.com/</a:t>
            </a:r>
            <a:endParaRPr lang="zh-CN" altLang="en-US" sz="900" dirty="0">
              <a:solidFill>
                <a:srgbClr val="FFFFFF"/>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3" presetClass="entr" presetSubtype="1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30" name="矩形 14"/>
          <p:cNvSpPr/>
          <p:nvPr/>
        </p:nvSpPr>
        <p:spPr>
          <a:xfrm>
            <a:off x="149860" y="1156654"/>
            <a:ext cx="1754006" cy="41549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buNone/>
            </a:pPr>
            <a:r>
              <a:rPr lang="en-US" altLang="zh-CN" sz="2100">
                <a:cs typeface="+mn-ea"/>
                <a:sym typeface="+mn-lt"/>
              </a:rPr>
              <a:t>2.</a:t>
            </a:r>
            <a:r>
              <a:rPr lang="zh-CN" altLang="en-US" sz="2100">
                <a:cs typeface="+mn-ea"/>
                <a:sym typeface="+mn-lt"/>
              </a:rPr>
              <a:t>轻松学词语</a:t>
            </a:r>
            <a:endParaRPr lang="en-US" altLang="zh-CN" sz="2100">
              <a:cs typeface="+mn-ea"/>
              <a:sym typeface="+mn-lt"/>
            </a:endParaRPr>
          </a:p>
        </p:txBody>
      </p:sp>
      <p:sp>
        <p:nvSpPr>
          <p:cNvPr id="9231" name="TextBox 3"/>
          <p:cNvSpPr txBox="1"/>
          <p:nvPr/>
        </p:nvSpPr>
        <p:spPr>
          <a:xfrm>
            <a:off x="1214438" y="571501"/>
            <a:ext cx="2857500" cy="52322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2800" b="1">
                <a:solidFill>
                  <a:srgbClr val="3D107B"/>
                </a:solidFill>
                <a:cs typeface="+mn-ea"/>
                <a:sym typeface="+mn-lt"/>
              </a:rPr>
              <a:t>一、魔法背知识</a:t>
            </a:r>
          </a:p>
        </p:txBody>
      </p:sp>
      <p:sp>
        <p:nvSpPr>
          <p:cNvPr id="9232" name="矩形 5"/>
          <p:cNvSpPr/>
          <p:nvPr/>
        </p:nvSpPr>
        <p:spPr>
          <a:xfrm>
            <a:off x="69215" y="1475741"/>
            <a:ext cx="9005570" cy="2192908"/>
          </a:xfrm>
          <a:prstGeom prst="rect">
            <a:avLst/>
          </a:prstGeom>
          <a:noFill/>
          <a:ln>
            <a:noFill/>
          </a:ln>
          <a:extLst>
            <a:ext uri="{909E8E84-426E-40DD-AFC4-6F175D3DCCD1}">
              <a14:hiddenFill xmlns:a14="http://schemas.microsoft.com/office/drawing/2010/main">
                <a:solidFill>
                  <a:schemeClr val="lt1"/>
                </a:solidFill>
              </a14:hiddenFill>
            </a:ext>
          </a:extLst>
        </p:spPr>
        <p:style>
          <a:lnRef idx="2">
            <a:schemeClr val="accent1"/>
          </a:lnRef>
          <a:fillRef idx="1">
            <a:schemeClr val="lt1"/>
          </a:fillRef>
          <a:effectRef idx="0">
            <a:schemeClr val="accent1"/>
          </a:effectRef>
          <a:fontRef idx="minor">
            <a:schemeClr val="dk1"/>
          </a:fontRef>
        </p:style>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nSpc>
                <a:spcPct val="130000"/>
              </a:lnSpc>
              <a:spcBef>
                <a:spcPct val="0"/>
              </a:spcBef>
              <a:buNone/>
            </a:pPr>
            <a:r>
              <a:rPr lang="zh-CN" altLang="en-US" sz="2100">
                <a:cs typeface="+mn-ea"/>
                <a:sym typeface="+mn-lt"/>
              </a:rPr>
              <a:t>兀自：尚且，还。              </a:t>
            </a:r>
          </a:p>
          <a:p>
            <a:pPr marL="0" lvl="0" indent="0">
              <a:lnSpc>
                <a:spcPct val="130000"/>
              </a:lnSpc>
              <a:spcBef>
                <a:spcPct val="0"/>
              </a:spcBef>
              <a:buNone/>
            </a:pPr>
            <a:r>
              <a:rPr lang="zh-CN" altLang="en-US" sz="2100">
                <a:cs typeface="+mn-ea"/>
                <a:sym typeface="+mn-lt"/>
              </a:rPr>
              <a:t>逞辩：卖弄口舌。</a:t>
            </a:r>
          </a:p>
          <a:p>
            <a:pPr marL="0" lvl="0" indent="0">
              <a:lnSpc>
                <a:spcPct val="130000"/>
              </a:lnSpc>
              <a:spcBef>
                <a:spcPct val="0"/>
              </a:spcBef>
              <a:buNone/>
            </a:pPr>
            <a:r>
              <a:rPr lang="zh-CN" altLang="en-US" sz="2100">
                <a:cs typeface="+mn-ea"/>
                <a:sym typeface="+mn-lt"/>
              </a:rPr>
              <a:t>喃喃呐呐：连续不断地小声说话的声音。</a:t>
            </a:r>
          </a:p>
          <a:p>
            <a:pPr marL="0" lvl="0" indent="0">
              <a:lnSpc>
                <a:spcPct val="130000"/>
              </a:lnSpc>
              <a:spcBef>
                <a:spcPct val="0"/>
              </a:spcBef>
              <a:buNone/>
            </a:pPr>
            <a:r>
              <a:rPr lang="zh-CN" altLang="en-US" sz="2100">
                <a:cs typeface="+mn-ea"/>
                <a:sym typeface="+mn-lt"/>
              </a:rPr>
              <a:t>忍气吞声：形容受了气而强自忍耐，不说什么话。</a:t>
            </a:r>
          </a:p>
          <a:p>
            <a:pPr marL="0" lvl="0" indent="0">
              <a:lnSpc>
                <a:spcPct val="130000"/>
              </a:lnSpc>
              <a:spcBef>
                <a:spcPct val="0"/>
              </a:spcBef>
              <a:buNone/>
            </a:pPr>
            <a:r>
              <a:rPr lang="zh-CN" altLang="en-US" sz="2100">
                <a:cs typeface="+mn-ea"/>
                <a:sym typeface="+mn-lt"/>
              </a:rPr>
              <a:t>聒噪：早期白话小说中江湖人物打招呼的常用语。即打扰了，麻烦了。</a:t>
            </a:r>
          </a:p>
        </p:txBody>
      </p:sp>
      <p:sp>
        <p:nvSpPr>
          <p:cNvPr id="11" name="矩形 10"/>
          <p:cNvSpPr/>
          <p:nvPr/>
        </p:nvSpPr>
        <p:spPr>
          <a:xfrm>
            <a:off x="-901882" y="3579357"/>
            <a:ext cx="3528391" cy="584775"/>
          </a:xfrm>
          <a:prstGeom prst="rect">
            <a:avLst/>
          </a:prstGeom>
          <a:noFill/>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uLnTx/>
                <a:uFillTx/>
                <a:latin typeface="+mn-lt"/>
                <a:ea typeface="+mn-ea"/>
                <a:cs typeface="+mn-ea"/>
                <a:sym typeface="+mn-lt"/>
              </a:rPr>
              <a:t>魔法记忆</a:t>
            </a:r>
          </a:p>
        </p:txBody>
      </p:sp>
      <p:sp>
        <p:nvSpPr>
          <p:cNvPr id="2" name="矩形 5"/>
          <p:cNvSpPr/>
          <p:nvPr/>
        </p:nvSpPr>
        <p:spPr>
          <a:xfrm>
            <a:off x="-50165" y="3493136"/>
            <a:ext cx="9005570" cy="932563"/>
          </a:xfrm>
          <a:prstGeom prst="rect">
            <a:avLst/>
          </a:prstGeom>
          <a:noFill/>
          <a:ln>
            <a:noFill/>
          </a:ln>
          <a:extLst>
            <a:ext uri="{909E8E84-426E-40DD-AFC4-6F175D3DCCD1}">
              <a14:hiddenFill xmlns:a14="http://schemas.microsoft.com/office/drawing/2010/main">
                <a:solidFill>
                  <a:schemeClr val="lt1"/>
                </a:solidFill>
              </a14:hiddenFill>
            </a:ext>
          </a:extLst>
        </p:spPr>
        <p:style>
          <a:lnRef idx="2">
            <a:schemeClr val="accent1"/>
          </a:lnRef>
          <a:fillRef idx="1">
            <a:schemeClr val="lt1"/>
          </a:fillRef>
          <a:effectRef idx="0">
            <a:schemeClr val="accent1"/>
          </a:effectRef>
          <a:fontRef idx="minor">
            <a:schemeClr val="dk1"/>
          </a:fontRef>
        </p:style>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nSpc>
                <a:spcPct val="130000"/>
              </a:lnSpc>
              <a:spcBef>
                <a:spcPct val="0"/>
              </a:spcBef>
              <a:buNone/>
            </a:pPr>
            <a:endParaRPr lang="zh-CN" altLang="en-US" sz="2100">
              <a:cs typeface="+mn-ea"/>
              <a:sym typeface="+mn-lt"/>
            </a:endParaRPr>
          </a:p>
          <a:p>
            <a:pPr marL="0" lvl="0" indent="0">
              <a:lnSpc>
                <a:spcPct val="130000"/>
              </a:lnSpc>
              <a:spcBef>
                <a:spcPct val="0"/>
              </a:spcBef>
              <a:buNone/>
            </a:pPr>
            <a:endParaRPr lang="zh-CN" altLang="en-US" sz="2100">
              <a:cs typeface="+mn-ea"/>
              <a:sym typeface="+mn-lt"/>
            </a:endParaRPr>
          </a:p>
        </p:txBody>
      </p:sp>
      <p:sp>
        <p:nvSpPr>
          <p:cNvPr id="3" name="矩形 5"/>
          <p:cNvSpPr/>
          <p:nvPr/>
        </p:nvSpPr>
        <p:spPr>
          <a:xfrm>
            <a:off x="149860" y="4061461"/>
            <a:ext cx="9005570" cy="932563"/>
          </a:xfrm>
          <a:prstGeom prst="rect">
            <a:avLst/>
          </a:prstGeom>
          <a:noFill/>
          <a:ln>
            <a:noFill/>
          </a:ln>
          <a:extLst>
            <a:ext uri="{909E8E84-426E-40DD-AFC4-6F175D3DCCD1}">
              <a14:hiddenFill xmlns:a14="http://schemas.microsoft.com/office/drawing/2010/main">
                <a:solidFill>
                  <a:schemeClr val="lt1"/>
                </a:solidFill>
              </a14:hiddenFill>
            </a:ext>
          </a:extLst>
        </p:spPr>
        <p:style>
          <a:lnRef idx="2">
            <a:schemeClr val="accent1"/>
          </a:lnRef>
          <a:fillRef idx="1">
            <a:schemeClr val="lt1"/>
          </a:fillRef>
          <a:effectRef idx="0">
            <a:schemeClr val="accent1"/>
          </a:effectRef>
          <a:fontRef idx="minor">
            <a:schemeClr val="dk1"/>
          </a:fontRef>
        </p:style>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nSpc>
                <a:spcPct val="130000"/>
              </a:lnSpc>
              <a:spcBef>
                <a:spcPct val="0"/>
              </a:spcBef>
              <a:buNone/>
            </a:pPr>
            <a:r>
              <a:rPr lang="zh-CN" altLang="en-US" sz="2100">
                <a:cs typeface="+mn-ea"/>
                <a:sym typeface="+mn-lt"/>
              </a:rPr>
              <a:t>逞辩：犹雄辩。辩，通"辨"。意思是卖弄口舌。</a:t>
            </a:r>
          </a:p>
          <a:p>
            <a:pPr marL="0" lvl="0" indent="0">
              <a:lnSpc>
                <a:spcPct val="130000"/>
              </a:lnSpc>
              <a:spcBef>
                <a:spcPct val="0"/>
              </a:spcBef>
              <a:buNone/>
            </a:pPr>
            <a:r>
              <a:rPr lang="zh-CN" altLang="en-US" sz="2100">
                <a:cs typeface="+mn-ea"/>
                <a:sym typeface="+mn-lt"/>
              </a:rPr>
              <a:t>喃喃呐呐：连续不断地小声说话的声音，所以都是口字旁。</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3" presetClass="entr" presetSubtype="1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矩形 2"/>
          <p:cNvSpPr/>
          <p:nvPr/>
        </p:nvSpPr>
        <p:spPr>
          <a:xfrm>
            <a:off x="285750" y="1357313"/>
            <a:ext cx="1754006" cy="41549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en-US" altLang="zh-CN" sz="2100">
                <a:cs typeface="+mn-ea"/>
                <a:sym typeface="+mn-lt"/>
              </a:rPr>
              <a:t>3.</a:t>
            </a:r>
            <a:r>
              <a:rPr lang="zh-CN" altLang="en-US" sz="2100">
                <a:cs typeface="+mn-ea"/>
                <a:sym typeface="+mn-lt"/>
              </a:rPr>
              <a:t>快乐背句子</a:t>
            </a:r>
          </a:p>
        </p:txBody>
      </p:sp>
      <p:sp>
        <p:nvSpPr>
          <p:cNvPr id="11267" name="矩形 1"/>
          <p:cNvSpPr/>
          <p:nvPr/>
        </p:nvSpPr>
        <p:spPr>
          <a:xfrm>
            <a:off x="285750" y="1700214"/>
            <a:ext cx="8750300" cy="577081"/>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nSpc>
                <a:spcPct val="150000"/>
              </a:lnSpc>
              <a:spcBef>
                <a:spcPct val="0"/>
              </a:spcBef>
              <a:buNone/>
            </a:pPr>
            <a:r>
              <a:rPr lang="zh-CN" altLang="en-US" sz="2000">
                <a:solidFill>
                  <a:srgbClr val="1E1E1E"/>
                </a:solidFill>
                <a:cs typeface="+mn-ea"/>
                <a:sym typeface="+mn-lt"/>
              </a:rPr>
              <a:t>     （</a:t>
            </a:r>
            <a:r>
              <a:rPr lang="en-US" altLang="zh-CN" sz="2000">
                <a:solidFill>
                  <a:srgbClr val="1E1E1E"/>
                </a:solidFill>
                <a:cs typeface="+mn-ea"/>
                <a:sym typeface="+mn-lt"/>
              </a:rPr>
              <a:t>1</a:t>
            </a:r>
            <a:r>
              <a:rPr lang="zh-CN" altLang="en-US" sz="2000">
                <a:solidFill>
                  <a:srgbClr val="1E1E1E"/>
                </a:solidFill>
                <a:cs typeface="+mn-ea"/>
                <a:sym typeface="+mn-lt"/>
              </a:rPr>
              <a:t>）</a:t>
            </a:r>
            <a:r>
              <a:rPr lang="zh-CN" altLang="en-US" sz="2100">
                <a:cs typeface="+mn-ea"/>
                <a:sym typeface="+mn-lt"/>
              </a:rPr>
              <a:t>此时正是五月半天气，虽是睛明得好，只是酷热难行。</a:t>
            </a:r>
          </a:p>
        </p:txBody>
      </p:sp>
      <p:sp>
        <p:nvSpPr>
          <p:cNvPr id="11268" name="TextBox 3"/>
          <p:cNvSpPr txBox="1"/>
          <p:nvPr/>
        </p:nvSpPr>
        <p:spPr>
          <a:xfrm>
            <a:off x="1214438" y="571501"/>
            <a:ext cx="2857500" cy="52322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2800" b="1">
                <a:solidFill>
                  <a:srgbClr val="3D107B"/>
                </a:solidFill>
                <a:cs typeface="+mn-ea"/>
                <a:sym typeface="+mn-lt"/>
              </a:rPr>
              <a:t>一、魔法背知识</a:t>
            </a:r>
          </a:p>
        </p:txBody>
      </p:sp>
      <p:sp>
        <p:nvSpPr>
          <p:cNvPr id="2" name="矩形 1"/>
          <p:cNvSpPr/>
          <p:nvPr/>
        </p:nvSpPr>
        <p:spPr>
          <a:xfrm>
            <a:off x="196850" y="2535874"/>
            <a:ext cx="8750300" cy="203132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nSpc>
                <a:spcPct val="150000"/>
              </a:lnSpc>
              <a:spcBef>
                <a:spcPct val="0"/>
              </a:spcBef>
              <a:buNone/>
            </a:pPr>
            <a:r>
              <a:rPr lang="zh-CN" altLang="en-US" sz="2000">
                <a:solidFill>
                  <a:srgbClr val="1E1E1E"/>
                </a:solidFill>
                <a:cs typeface="+mn-ea"/>
                <a:sym typeface="+mn-lt"/>
              </a:rPr>
              <a:t>     </a:t>
            </a:r>
            <a:r>
              <a:rPr lang="zh-CN" altLang="en-US" sz="2100">
                <a:cs typeface="+mn-ea"/>
                <a:sym typeface="+mn-lt"/>
              </a:rPr>
              <a:t>点评： 交代故事发生的时间，为情节发展提供必要的环境，“酷热难行”为全文情节的发展张本。如果没有了“酷热”，则杨志与厢禁军的矛盾，吴用等人的智慧都会没有办法表现出来。 </a:t>
            </a:r>
          </a:p>
          <a:p>
            <a:pPr marL="0" lvl="0" indent="0">
              <a:lnSpc>
                <a:spcPct val="150000"/>
              </a:lnSpc>
              <a:spcBef>
                <a:spcPct val="0"/>
              </a:spcBef>
              <a:buNone/>
            </a:pPr>
            <a:endParaRPr lang="zh-CN" altLang="en-US" sz="2100">
              <a:cs typeface="+mn-ea"/>
              <a:sym typeface="+mn-lt"/>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矩形 2"/>
          <p:cNvSpPr/>
          <p:nvPr/>
        </p:nvSpPr>
        <p:spPr>
          <a:xfrm>
            <a:off x="285750" y="1357313"/>
            <a:ext cx="1754006" cy="41549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en-US" altLang="zh-CN" sz="2100">
                <a:cs typeface="+mn-ea"/>
                <a:sym typeface="+mn-lt"/>
              </a:rPr>
              <a:t>3.</a:t>
            </a:r>
            <a:r>
              <a:rPr lang="zh-CN" altLang="en-US" sz="2100">
                <a:cs typeface="+mn-ea"/>
                <a:sym typeface="+mn-lt"/>
              </a:rPr>
              <a:t>快乐背句子</a:t>
            </a:r>
          </a:p>
        </p:txBody>
      </p:sp>
      <p:sp>
        <p:nvSpPr>
          <p:cNvPr id="11267" name="矩形 1"/>
          <p:cNvSpPr/>
          <p:nvPr/>
        </p:nvSpPr>
        <p:spPr>
          <a:xfrm>
            <a:off x="285750" y="1700214"/>
            <a:ext cx="8750300" cy="1061829"/>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nSpc>
                <a:spcPct val="150000"/>
              </a:lnSpc>
              <a:spcBef>
                <a:spcPct val="0"/>
              </a:spcBef>
              <a:buNone/>
            </a:pPr>
            <a:r>
              <a:rPr lang="zh-CN" altLang="en-US" sz="2000">
                <a:solidFill>
                  <a:srgbClr val="1E1E1E"/>
                </a:solidFill>
                <a:cs typeface="+mn-ea"/>
                <a:sym typeface="+mn-lt"/>
              </a:rPr>
              <a:t>     （</a:t>
            </a:r>
            <a:r>
              <a:rPr lang="en-US" altLang="zh-CN" sz="2000">
                <a:solidFill>
                  <a:srgbClr val="1E1E1E"/>
                </a:solidFill>
                <a:cs typeface="+mn-ea"/>
                <a:sym typeface="+mn-lt"/>
              </a:rPr>
              <a:t>2</a:t>
            </a:r>
            <a:r>
              <a:rPr lang="zh-CN" altLang="en-US" sz="2000">
                <a:solidFill>
                  <a:srgbClr val="1E1E1E"/>
                </a:solidFill>
                <a:cs typeface="+mn-ea"/>
                <a:sym typeface="+mn-lt"/>
              </a:rPr>
              <a:t>）</a:t>
            </a:r>
            <a:r>
              <a:rPr lang="zh-CN" altLang="en-US" sz="2100">
                <a:cs typeface="+mn-ea"/>
                <a:sym typeface="+mn-lt"/>
              </a:rPr>
              <a:t>那汉看见,抢来劈手夺住,望桶里一倾,便盖了桶盖,将瓢望地下一丢,口里说道：“你这客人好不君子相!戴头识脸的,也这般罗噪!”</a:t>
            </a:r>
          </a:p>
        </p:txBody>
      </p:sp>
      <p:sp>
        <p:nvSpPr>
          <p:cNvPr id="11268" name="TextBox 3"/>
          <p:cNvSpPr txBox="1"/>
          <p:nvPr/>
        </p:nvSpPr>
        <p:spPr>
          <a:xfrm>
            <a:off x="1214438" y="571501"/>
            <a:ext cx="2857500" cy="52322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2800" b="1">
                <a:solidFill>
                  <a:srgbClr val="3D107B"/>
                </a:solidFill>
                <a:cs typeface="+mn-ea"/>
                <a:sym typeface="+mn-lt"/>
              </a:rPr>
              <a:t>一、魔法背知识</a:t>
            </a:r>
          </a:p>
        </p:txBody>
      </p:sp>
      <p:sp>
        <p:nvSpPr>
          <p:cNvPr id="2" name="矩形 1"/>
          <p:cNvSpPr/>
          <p:nvPr/>
        </p:nvSpPr>
        <p:spPr>
          <a:xfrm>
            <a:off x="196850" y="2871789"/>
            <a:ext cx="8750300" cy="1061829"/>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nSpc>
                <a:spcPct val="150000"/>
              </a:lnSpc>
              <a:spcBef>
                <a:spcPct val="0"/>
              </a:spcBef>
              <a:buNone/>
            </a:pPr>
            <a:r>
              <a:rPr lang="zh-CN" altLang="en-US" sz="2000">
                <a:solidFill>
                  <a:srgbClr val="1E1E1E"/>
                </a:solidFill>
                <a:cs typeface="+mn-ea"/>
                <a:sym typeface="+mn-lt"/>
              </a:rPr>
              <a:t>     </a:t>
            </a:r>
            <a:r>
              <a:rPr lang="zh-CN" altLang="en-US" sz="2100">
                <a:cs typeface="+mn-ea"/>
                <a:sym typeface="+mn-lt"/>
              </a:rPr>
              <a:t>点评： 一连串的动词,一气呵成,自然流畅,把那汉的愤怒很好地表现了出来.</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内容占位符 2"/>
          <p:cNvSpPr>
            <a:spLocks noGrp="1"/>
          </p:cNvSpPr>
          <p:nvPr>
            <p:ph idx="1"/>
          </p:nvPr>
        </p:nvSpPr>
        <p:spPr>
          <a:xfrm>
            <a:off x="11432" y="1220470"/>
            <a:ext cx="8715375" cy="446088"/>
          </a:xfrm>
        </p:spPr>
        <p:txBody>
          <a:bodyPr vert="horz" wrap="square" lIns="91440" tIns="45720" rIns="91440" bIns="45720" anchor="t"/>
          <a:lstStyle/>
          <a:p>
            <a:pPr marL="0" indent="0" eaLnBrk="1" hangingPunct="1">
              <a:lnSpc>
                <a:spcPct val="120000"/>
              </a:lnSpc>
              <a:spcBef>
                <a:spcPct val="0"/>
              </a:spcBef>
              <a:buNone/>
            </a:pPr>
            <a:r>
              <a:rPr lang="en-US" altLang="zh-CN" sz="2100">
                <a:cs typeface="+mn-ea"/>
                <a:sym typeface="+mn-lt"/>
              </a:rPr>
              <a:t>4.</a:t>
            </a:r>
            <a:r>
              <a:rPr lang="zh-CN" altLang="en-US" sz="2100">
                <a:cs typeface="+mn-ea"/>
                <a:sym typeface="+mn-lt"/>
              </a:rPr>
              <a:t>写作背景：作者简介</a:t>
            </a:r>
          </a:p>
        </p:txBody>
      </p:sp>
      <p:sp>
        <p:nvSpPr>
          <p:cNvPr id="13315" name="TextBox 3"/>
          <p:cNvSpPr txBox="1"/>
          <p:nvPr/>
        </p:nvSpPr>
        <p:spPr>
          <a:xfrm>
            <a:off x="1225868" y="582931"/>
            <a:ext cx="2857500" cy="52322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2800" b="1">
                <a:solidFill>
                  <a:srgbClr val="3D107B"/>
                </a:solidFill>
                <a:cs typeface="+mn-ea"/>
                <a:sym typeface="+mn-lt"/>
              </a:rPr>
              <a:t>一、魔法背知识</a:t>
            </a:r>
          </a:p>
        </p:txBody>
      </p:sp>
      <p:sp>
        <p:nvSpPr>
          <p:cNvPr id="13316" name="Rectangle 8"/>
          <p:cNvSpPr/>
          <p:nvPr/>
        </p:nvSpPr>
        <p:spPr>
          <a:xfrm>
            <a:off x="11432" y="2270277"/>
            <a:ext cx="8989695" cy="1255728"/>
          </a:xfrm>
          <a:prstGeom prst="rect">
            <a:avLst/>
          </a:prstGeom>
          <a:noFill/>
          <a:ln w="12700">
            <a:noFill/>
          </a:ln>
        </p:spPr>
        <p:txBody>
          <a:bodyPr wrap="squar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algn="l" eaLnBrk="1" hangingPunct="1">
              <a:lnSpc>
                <a:spcPct val="120000"/>
              </a:lnSpc>
              <a:buNone/>
            </a:pPr>
            <a:r>
              <a:rPr lang="en-US" sz="2100" b="1" dirty="0">
                <a:cs typeface="+mn-ea"/>
                <a:sym typeface="+mn-lt"/>
              </a:rPr>
              <a:t>   </a:t>
            </a:r>
            <a:r>
              <a:rPr lang="zh-CN" altLang="en-US" sz="2100" dirty="0">
                <a:cs typeface="+mn-ea"/>
                <a:sym typeface="+mn-lt"/>
              </a:rPr>
              <a:t>施耐庵，元末明初著名小说家，生平事迹不详。他生活在元明之际，目睹当时朝廷的黑暗、统治的昏庸、政治的腐败、社会的不平，便作《水浒传》以抒发胸中的愤慨。</a:t>
            </a:r>
          </a:p>
        </p:txBody>
      </p:sp>
      <p:pic>
        <p:nvPicPr>
          <p:cNvPr id="13317" name="Picture 9" descr="C:\Users\Administrator\AppData\Roaming\Tencent\QQ\Temp\FF4A172767B84469BB77D9ECFC891E52.gif"/>
          <p:cNvPicPr>
            <a:picLocks noChangeAspect="1"/>
          </p:cNvPicPr>
          <p:nvPr/>
        </p:nvPicPr>
        <p:blipFill>
          <a:blip r:embed="rId3"/>
          <a:stretch>
            <a:fillRect/>
          </a:stretch>
        </p:blipFill>
        <p:spPr>
          <a:xfrm>
            <a:off x="1773238" y="2728913"/>
            <a:ext cx="19050" cy="19050"/>
          </a:xfrm>
          <a:prstGeom prst="rect">
            <a:avLst/>
          </a:prstGeom>
          <a:noFill/>
          <a:ln w="9525">
            <a:noFill/>
          </a:ln>
        </p:spPr>
      </p:pic>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内容占位符 2"/>
          <p:cNvSpPr>
            <a:spLocks noGrp="1"/>
          </p:cNvSpPr>
          <p:nvPr>
            <p:ph idx="1"/>
          </p:nvPr>
        </p:nvSpPr>
        <p:spPr>
          <a:xfrm>
            <a:off x="11432" y="1220470"/>
            <a:ext cx="8715375" cy="446088"/>
          </a:xfrm>
        </p:spPr>
        <p:txBody>
          <a:bodyPr vert="horz" wrap="square" lIns="91440" tIns="45720" rIns="91440" bIns="45720" anchor="t"/>
          <a:lstStyle/>
          <a:p>
            <a:pPr marL="0" indent="0" eaLnBrk="1" hangingPunct="1">
              <a:lnSpc>
                <a:spcPct val="120000"/>
              </a:lnSpc>
              <a:spcBef>
                <a:spcPct val="0"/>
              </a:spcBef>
              <a:buNone/>
            </a:pPr>
            <a:r>
              <a:rPr lang="en-US" altLang="zh-CN" sz="2100">
                <a:cs typeface="+mn-ea"/>
                <a:sym typeface="+mn-lt"/>
              </a:rPr>
              <a:t>4.</a:t>
            </a:r>
            <a:r>
              <a:rPr lang="zh-CN" altLang="en-US" sz="2100">
                <a:cs typeface="+mn-ea"/>
                <a:sym typeface="+mn-lt"/>
              </a:rPr>
              <a:t>写作背景：《水浒传》</a:t>
            </a:r>
          </a:p>
        </p:txBody>
      </p:sp>
      <p:sp>
        <p:nvSpPr>
          <p:cNvPr id="13315" name="TextBox 3"/>
          <p:cNvSpPr txBox="1"/>
          <p:nvPr/>
        </p:nvSpPr>
        <p:spPr>
          <a:xfrm>
            <a:off x="1225868" y="582931"/>
            <a:ext cx="2857500" cy="52322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2800" b="1">
                <a:solidFill>
                  <a:srgbClr val="3D107B"/>
                </a:solidFill>
                <a:cs typeface="+mn-ea"/>
                <a:sym typeface="+mn-lt"/>
              </a:rPr>
              <a:t>一、魔法背知识</a:t>
            </a:r>
          </a:p>
        </p:txBody>
      </p:sp>
      <p:sp>
        <p:nvSpPr>
          <p:cNvPr id="13316" name="Rectangle 8"/>
          <p:cNvSpPr/>
          <p:nvPr/>
        </p:nvSpPr>
        <p:spPr>
          <a:xfrm>
            <a:off x="149862" y="1631683"/>
            <a:ext cx="8989695" cy="3259354"/>
          </a:xfrm>
          <a:prstGeom prst="rect">
            <a:avLst/>
          </a:prstGeom>
          <a:noFill/>
          <a:ln w="12700">
            <a:noFill/>
          </a:ln>
        </p:spPr>
        <p:txBody>
          <a:bodyPr wrap="squar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algn="l" eaLnBrk="1" hangingPunct="1">
              <a:lnSpc>
                <a:spcPct val="120000"/>
              </a:lnSpc>
              <a:buNone/>
            </a:pPr>
            <a:r>
              <a:rPr lang="en-US" sz="2100" b="1" dirty="0">
                <a:cs typeface="+mn-ea"/>
                <a:sym typeface="+mn-lt"/>
              </a:rPr>
              <a:t>   </a:t>
            </a:r>
            <a:r>
              <a:rPr lang="zh-CN" altLang="en-US" sz="2100" dirty="0">
                <a:cs typeface="+mn-ea"/>
                <a:sym typeface="+mn-lt"/>
              </a:rPr>
              <a:t>《水浒传》也称《水浒》、《忠义水浒传》，是明代长篇小说，它的作者，明人说法不一，有人说是施耐庵和他的学生罗贯中合作，现在大都认为是施耐庵所作。《水浒传》是中国文学史上第一部描写农民起义全过程的长篇小说，并非一人一时之作，而是在民间口头传说、艺人讲说演唱的基础上，由文人加工编撰而成。全书前半部写“官逼民反”，后半部写宋江被招安，攻辽、打方腊，最后以悲剧结局。本书结构严整，以官逼民反、替天行道为主线，每个故事又独立成章。</a:t>
            </a:r>
          </a:p>
          <a:p>
            <a:pPr marL="0" algn="l" eaLnBrk="1" hangingPunct="1">
              <a:lnSpc>
                <a:spcPct val="120000"/>
              </a:lnSpc>
              <a:buNone/>
            </a:pPr>
            <a:r>
              <a:rPr lang="zh-CN" altLang="en-US" sz="2100" dirty="0">
                <a:solidFill>
                  <a:srgbClr val="FF0000"/>
                </a:solidFill>
                <a:cs typeface="+mn-ea"/>
                <a:sym typeface="+mn-lt"/>
              </a:rPr>
              <a:t>《水浒传》也是中国历史上第一部用白话文写成的章回小说。</a:t>
            </a:r>
          </a:p>
        </p:txBody>
      </p:sp>
      <p:pic>
        <p:nvPicPr>
          <p:cNvPr id="13317" name="Picture 9" descr="C:\Users\Administrator\AppData\Roaming\Tencent\QQ\Temp\FF4A172767B84469BB77D9ECFC891E52.gif"/>
          <p:cNvPicPr>
            <a:picLocks noChangeAspect="1"/>
          </p:cNvPicPr>
          <p:nvPr/>
        </p:nvPicPr>
        <p:blipFill>
          <a:blip r:embed="rId3"/>
          <a:stretch>
            <a:fillRect/>
          </a:stretch>
        </p:blipFill>
        <p:spPr>
          <a:xfrm>
            <a:off x="1773238" y="2728913"/>
            <a:ext cx="19050" cy="19050"/>
          </a:xfrm>
          <a:prstGeom prst="rect">
            <a:avLst/>
          </a:prstGeom>
          <a:noFill/>
          <a:ln w="9525">
            <a:noFill/>
          </a:ln>
        </p:spPr>
      </p:pic>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内容占位符 2"/>
          <p:cNvSpPr>
            <a:spLocks noGrp="1"/>
          </p:cNvSpPr>
          <p:nvPr>
            <p:ph idx="1"/>
          </p:nvPr>
        </p:nvSpPr>
        <p:spPr>
          <a:xfrm>
            <a:off x="11432" y="1220470"/>
            <a:ext cx="8715375" cy="446088"/>
          </a:xfrm>
        </p:spPr>
        <p:txBody>
          <a:bodyPr vert="horz" wrap="square" lIns="91440" tIns="45720" rIns="91440" bIns="45720" anchor="t"/>
          <a:lstStyle/>
          <a:p>
            <a:pPr marL="0" indent="0" eaLnBrk="1" hangingPunct="1">
              <a:lnSpc>
                <a:spcPct val="120000"/>
              </a:lnSpc>
              <a:spcBef>
                <a:spcPct val="0"/>
              </a:spcBef>
              <a:buNone/>
            </a:pPr>
            <a:r>
              <a:rPr lang="en-US" altLang="zh-CN" sz="2100">
                <a:cs typeface="+mn-ea"/>
                <a:sym typeface="+mn-lt"/>
              </a:rPr>
              <a:t>4.</a:t>
            </a:r>
            <a:r>
              <a:rPr lang="zh-CN" altLang="en-US" sz="2100">
                <a:cs typeface="+mn-ea"/>
                <a:sym typeface="+mn-lt"/>
              </a:rPr>
              <a:t>写作背景：《智取生辰纲》知识链接</a:t>
            </a:r>
          </a:p>
        </p:txBody>
      </p:sp>
      <p:sp>
        <p:nvSpPr>
          <p:cNvPr id="13315" name="TextBox 3"/>
          <p:cNvSpPr txBox="1"/>
          <p:nvPr/>
        </p:nvSpPr>
        <p:spPr>
          <a:xfrm>
            <a:off x="1225868" y="582931"/>
            <a:ext cx="2857500" cy="52322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2800" b="1">
                <a:solidFill>
                  <a:srgbClr val="3D107B"/>
                </a:solidFill>
                <a:cs typeface="+mn-ea"/>
                <a:sym typeface="+mn-lt"/>
              </a:rPr>
              <a:t>一、魔法背知识</a:t>
            </a:r>
          </a:p>
        </p:txBody>
      </p:sp>
      <p:sp>
        <p:nvSpPr>
          <p:cNvPr id="13316" name="Rectangle 8"/>
          <p:cNvSpPr/>
          <p:nvPr/>
        </p:nvSpPr>
        <p:spPr>
          <a:xfrm>
            <a:off x="77472" y="1664068"/>
            <a:ext cx="8989695" cy="3259354"/>
          </a:xfrm>
          <a:prstGeom prst="rect">
            <a:avLst/>
          </a:prstGeom>
          <a:noFill/>
          <a:ln w="12700">
            <a:noFill/>
          </a:ln>
        </p:spPr>
        <p:txBody>
          <a:bodyPr wrap="squar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algn="l" eaLnBrk="1" hangingPunct="1">
              <a:lnSpc>
                <a:spcPct val="120000"/>
              </a:lnSpc>
              <a:buNone/>
            </a:pPr>
            <a:r>
              <a:rPr lang="en-US" sz="2100" b="1" dirty="0">
                <a:cs typeface="+mn-ea"/>
                <a:sym typeface="+mn-lt"/>
              </a:rPr>
              <a:t>   </a:t>
            </a:r>
            <a:r>
              <a:rPr lang="zh-CN" altLang="en-US" sz="2100" dirty="0">
                <a:cs typeface="+mn-ea"/>
                <a:sym typeface="+mn-lt"/>
              </a:rPr>
              <a:t>前面说到“三代将门之后”的杨志“指望把一身本事，边庭上一刀一枪，博个封妻荫子，也与祖宗争口气”，不想命运多舛，先是失陷了“花石纲”，又在盛气之下杀了泼皮牛二，吃了官司，被发配充军。后得梁中书抬举，收在门下，“早晚殷勤听候使唤”，并把押运生辰纲的任务交托给他。</a:t>
            </a:r>
          </a:p>
          <a:p>
            <a:pPr marL="0" algn="l" eaLnBrk="1" hangingPunct="1">
              <a:lnSpc>
                <a:spcPct val="120000"/>
              </a:lnSpc>
              <a:buNone/>
            </a:pPr>
            <a:r>
              <a:rPr lang="zh-CN" altLang="en-US" sz="2100" dirty="0">
                <a:cs typeface="+mn-ea"/>
                <a:sym typeface="+mn-lt"/>
              </a:rPr>
              <a:t>　　谁知生辰纲还未启运，风声早已传出，由刘唐开始，串珠子一般牵出晁盖、吴用等七条好汉，欲齐心协力夺取这批贵重的财宝，并由吴用定了一条智取之策。课文所选的这一部分就是从杨志上路开始写起的，这也是整个故事的高潮部分。虽然是节选，但有相对独立的故事情节，富有戏剧性。</a:t>
            </a:r>
          </a:p>
        </p:txBody>
      </p:sp>
      <p:pic>
        <p:nvPicPr>
          <p:cNvPr id="13317" name="Picture 9" descr="C:\Users\Administrator\AppData\Roaming\Tencent\QQ\Temp\FF4A172767B84469BB77D9ECFC891E52.gif"/>
          <p:cNvPicPr>
            <a:picLocks noChangeAspect="1"/>
          </p:cNvPicPr>
          <p:nvPr/>
        </p:nvPicPr>
        <p:blipFill>
          <a:blip r:embed="rId3"/>
          <a:stretch>
            <a:fillRect/>
          </a:stretch>
        </p:blipFill>
        <p:spPr>
          <a:xfrm>
            <a:off x="1773238" y="2728913"/>
            <a:ext cx="19050" cy="19050"/>
          </a:xfrm>
          <a:prstGeom prst="rect">
            <a:avLst/>
          </a:prstGeom>
          <a:noFill/>
          <a:ln w="9525">
            <a:noFill/>
          </a:ln>
        </p:spPr>
      </p:pic>
    </p:spTree>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1.7601 Service Pack 1"/>
  <p:tag name="AS_RELEASE_DATE" val="2020.05.14"/>
  <p:tag name="AS_TITLE" val="Aspose.Slides for .NET 4.0 Client Profile"/>
  <p:tag name="AS_VERSION" val="20.5"/>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rtmioxxs">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TotalTime>
  <Words>2943</Words>
  <Application>Microsoft Office PowerPoint</Application>
  <PresentationFormat>全屏显示(16:9)</PresentationFormat>
  <Paragraphs>171</Paragraphs>
  <Slides>28</Slides>
  <Notes>16</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28</vt:i4>
      </vt:variant>
    </vt:vector>
  </HeadingPairs>
  <TitlesOfParts>
    <vt:vector size="37" baseType="lpstr">
      <vt:lpstr>Meiryo</vt:lpstr>
      <vt:lpstr>宋体</vt:lpstr>
      <vt:lpstr>微软雅黑</vt:lpstr>
      <vt:lpstr>Arial</vt:lpstr>
      <vt:lpstr>Calibri</vt:lpstr>
      <vt:lpstr>Calibri Light</vt:lpstr>
      <vt:lpstr>Wingdings</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211</cp:revision>
  <dcterms:created xsi:type="dcterms:W3CDTF">2002-12-18T12:01:00Z</dcterms:created>
  <dcterms:modified xsi:type="dcterms:W3CDTF">2022-02-03T23:38:59Z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2052-10.1.0.7224</vt:lpwstr>
  </property>
</Properties>
</file>