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2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3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5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85D0D-3349-422A-B061-260C03ADEE21}" type="datetimeFigureOut">
              <a:rPr lang="zh-CN" altLang="en-US" smtClean="0"/>
              <a:t>2022/2/3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03CA7-4373-4813-806C-F781F8E1D3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857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03CA7-4373-4813-806C-F781F8E1D3B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787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03CA7-4373-4813-806C-F781F8E1D3B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106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9698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479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0857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012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80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549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9775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562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562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037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2880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6407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822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4923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82370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0258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17345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0285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3560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0248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190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404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2189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5187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3245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129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6313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942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87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809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700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044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379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237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07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533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544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200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7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8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image" Target="../media/image10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12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image" Target="../media/image13.jpeg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2"/>
          <p:cNvSpPr txBox="1"/>
          <p:nvPr/>
        </p:nvSpPr>
        <p:spPr>
          <a:xfrm>
            <a:off x="2216373" y="1131590"/>
            <a:ext cx="6911975" cy="181280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《创造宣言》</a:t>
            </a:r>
            <a:endParaRPr lang="en-US" altLang="zh-CN" sz="4000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prstClr val="black"/>
                </a:solidFill>
                <a:latin typeface="宋体" panose="02010600030101010101" pitchFamily="2" charset="-122"/>
              </a:rPr>
              <a:t>            </a:t>
            </a:r>
            <a:r>
              <a:rPr lang="en-US" altLang="zh-CN" sz="3200" b="1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华文行楷" panose="02010800040101010101" pitchFamily="2" charset="-122"/>
              </a:rPr>
              <a:t> ——</a:t>
            </a:r>
            <a:r>
              <a:rPr lang="zh-CN" altLang="zh-CN" sz="3200" b="1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华文行楷" panose="02010800040101010101" pitchFamily="2" charset="-122"/>
              </a:rPr>
              <a:t>陶行知</a:t>
            </a:r>
            <a:endParaRPr lang="zh-CN" altLang="en-US" sz="3200" b="1" dirty="0">
              <a:solidFill>
                <a:prstClr val="black"/>
              </a:solidFill>
              <a:latin typeface="华文行楷" panose="02010800040101010101" pitchFamily="2" charset="-122"/>
              <a:ea typeface="华文行楷" panose="02010800040101010101" pitchFamily="2" charset="-122"/>
              <a:cs typeface="华文行楷" panose="02010800040101010101" pitchFamily="2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 bwMode="auto">
          <a:xfrm>
            <a:off x="3923928" y="3147814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 bwMode="auto">
          <a:xfrm>
            <a:off x="5300291" y="3147814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 bwMode="auto">
          <a:xfrm>
            <a:off x="6675066" y="3147814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pic>
        <p:nvPicPr>
          <p:cNvPr id="6" name="Picture 18" descr="http://img1.cache.netease.com/catchpic/B/B0/B00EAE4739063655BB6D9082EBE83C7A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775" y="483518"/>
            <a:ext cx="2736304" cy="34509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0" y="4443958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6542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12"/>
          <p:cNvSpPr txBox="1"/>
          <p:nvPr/>
        </p:nvSpPr>
        <p:spPr>
          <a:xfrm>
            <a:off x="1331913" y="194628"/>
            <a:ext cx="239712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840740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179763" y="840740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683568" y="906414"/>
            <a:ext cx="7776864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作者的观点是怎样的？从文中找出能表明作者观点的句子，并说明在文中什么位置。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99592" y="1923678"/>
            <a:ext cx="1440160" cy="770384"/>
            <a:chOff x="827584" y="1923678"/>
            <a:chExt cx="1440160" cy="770384"/>
          </a:xfrm>
        </p:grpSpPr>
        <p:sp>
          <p:nvSpPr>
            <p:cNvPr id="8" name="七角星 7"/>
            <p:cNvSpPr/>
            <p:nvPr/>
          </p:nvSpPr>
          <p:spPr>
            <a:xfrm>
              <a:off x="827584" y="1923678"/>
              <a:ext cx="1440160" cy="770384"/>
            </a:xfrm>
            <a:prstGeom prst="star7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15616" y="2139702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观点</a:t>
              </a: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2339752" y="2571750"/>
            <a:ext cx="504056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899592" y="2787774"/>
            <a:ext cx="1440160" cy="770384"/>
            <a:chOff x="827584" y="1923678"/>
            <a:chExt cx="1440160" cy="770384"/>
          </a:xfrm>
        </p:grpSpPr>
        <p:sp>
          <p:nvSpPr>
            <p:cNvPr id="17" name="七角星 16"/>
            <p:cNvSpPr/>
            <p:nvPr/>
          </p:nvSpPr>
          <p:spPr>
            <a:xfrm>
              <a:off x="827584" y="1923678"/>
              <a:ext cx="1440160" cy="770384"/>
            </a:xfrm>
            <a:prstGeom prst="star7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15616" y="2139702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句子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2267744" y="3651870"/>
            <a:ext cx="504056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2555017" y="1995686"/>
            <a:ext cx="5904656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4BACC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创造是人类发展的强大推动力</a:t>
            </a: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2267997" y="2687379"/>
            <a:ext cx="5256584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4BACC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处处是创造之地，天天是创造</a:t>
            </a:r>
          </a:p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4BACC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之时，人人是创造之人。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99592" y="3795886"/>
            <a:ext cx="1440160" cy="770384"/>
            <a:chOff x="827584" y="1923678"/>
            <a:chExt cx="1440160" cy="770384"/>
          </a:xfrm>
        </p:grpSpPr>
        <p:sp>
          <p:nvSpPr>
            <p:cNvPr id="22" name="七角星 21"/>
            <p:cNvSpPr/>
            <p:nvPr/>
          </p:nvSpPr>
          <p:spPr>
            <a:xfrm>
              <a:off x="827584" y="1923678"/>
              <a:ext cx="1440160" cy="770384"/>
            </a:xfrm>
            <a:prstGeom prst="star7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15616" y="2139702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位置</a:t>
              </a: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2339752" y="4515966"/>
            <a:ext cx="4968552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555776" y="4011910"/>
            <a:ext cx="246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4BACC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它在文章的中间部分</a:t>
            </a:r>
          </a:p>
        </p:txBody>
      </p:sp>
      <p:pic>
        <p:nvPicPr>
          <p:cNvPr id="14338" name="Picture 2" descr="http://p0.so.qhimgs1.com/bdr/_240_/t018f2c3f62a162c66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2170187"/>
            <a:ext cx="1872208" cy="228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9817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67586" grpId="0" bldLvl="0" animBg="1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12"/>
          <p:cNvSpPr txBox="1"/>
          <p:nvPr/>
        </p:nvSpPr>
        <p:spPr>
          <a:xfrm>
            <a:off x="1331913" y="194628"/>
            <a:ext cx="23971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840740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179763" y="840740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347028" y="916048"/>
            <a:ext cx="8418195" cy="4996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本文属于驳论文，作者主要针对哪几种错误观点进行反驳？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grpSp>
        <p:nvGrpSpPr>
          <p:cNvPr id="2" name="组合 7"/>
          <p:cNvGrpSpPr/>
          <p:nvPr/>
        </p:nvGrpSpPr>
        <p:grpSpPr bwMode="auto">
          <a:xfrm rot="16200000">
            <a:off x="2699792" y="1635394"/>
            <a:ext cx="1008113" cy="1872208"/>
            <a:chOff x="2979254" y="1879849"/>
            <a:chExt cx="1488166" cy="1579550"/>
          </a:xfrm>
        </p:grpSpPr>
        <p:sp>
          <p:nvSpPr>
            <p:cNvPr id="16" name="六边形 15"/>
            <p:cNvSpPr>
              <a:spLocks noChangeArrowheads="1"/>
            </p:cNvSpPr>
            <p:nvPr/>
          </p:nvSpPr>
          <p:spPr bwMode="auto">
            <a:xfrm>
              <a:off x="2979254" y="1879849"/>
              <a:ext cx="1488166" cy="1579550"/>
            </a:xfrm>
            <a:prstGeom prst="hexagon">
              <a:avLst>
                <a:gd name="adj" fmla="val 28044"/>
                <a:gd name="vf" fmla="val 115470"/>
              </a:avLst>
            </a:prstGeom>
            <a:gradFill rotWithShape="1">
              <a:gsLst>
                <a:gs pos="0">
                  <a:srgbClr val="FCD5B5"/>
                </a:gs>
                <a:gs pos="100000">
                  <a:srgbClr val="FAC090"/>
                </a:gs>
              </a:gsLst>
              <a:lin ang="13500000" scaled="1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椭圆​​ 40"/>
            <p:cNvSpPr>
              <a:spLocks noChangeArrowheads="1"/>
            </p:cNvSpPr>
            <p:nvPr/>
          </p:nvSpPr>
          <p:spPr bwMode="auto">
            <a:xfrm>
              <a:off x="3191848" y="2001352"/>
              <a:ext cx="956679" cy="1336543"/>
            </a:xfrm>
            <a:prstGeom prst="ellipse">
              <a:avLst/>
            </a:prstGeom>
            <a:solidFill>
              <a:srgbClr val="F79646"/>
            </a:solidFill>
            <a:ln w="38100" algn="ctr">
              <a:solidFill>
                <a:schemeClr val="bg1"/>
              </a:solidFill>
              <a:round/>
            </a:ln>
            <a:effectLst>
              <a:innerShdw blurRad="114300">
                <a:prstClr val="black"/>
              </a:innerShdw>
            </a:effectLst>
          </p:spPr>
          <p:txBody>
            <a:bodyPr vert="eaVert"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411760" y="2427481"/>
            <a:ext cx="1656184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zh-CN" alt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环境太平凡</a:t>
            </a:r>
            <a:endParaRPr lang="zh-CN" altLang="en-US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7"/>
          <p:cNvGrpSpPr/>
          <p:nvPr/>
        </p:nvGrpSpPr>
        <p:grpSpPr bwMode="auto">
          <a:xfrm rot="16200000">
            <a:off x="5292081" y="1707402"/>
            <a:ext cx="1008113" cy="1872208"/>
            <a:chOff x="2979254" y="1879849"/>
            <a:chExt cx="1488166" cy="1579550"/>
          </a:xfrm>
        </p:grpSpPr>
        <p:sp>
          <p:nvSpPr>
            <p:cNvPr id="23" name="六边形 22"/>
            <p:cNvSpPr>
              <a:spLocks noChangeArrowheads="1"/>
            </p:cNvSpPr>
            <p:nvPr/>
          </p:nvSpPr>
          <p:spPr bwMode="auto">
            <a:xfrm>
              <a:off x="2979254" y="1879849"/>
              <a:ext cx="1488166" cy="1579550"/>
            </a:xfrm>
            <a:prstGeom prst="hexagon">
              <a:avLst>
                <a:gd name="adj" fmla="val 28044"/>
                <a:gd name="vf" fmla="val 115470"/>
              </a:avLst>
            </a:prstGeom>
            <a:gradFill rotWithShape="1">
              <a:gsLst>
                <a:gs pos="0">
                  <a:srgbClr val="FCD5B5"/>
                </a:gs>
                <a:gs pos="100000">
                  <a:srgbClr val="FAC090"/>
                </a:gs>
              </a:gsLst>
              <a:lin ang="13500000" scaled="1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椭圆​​ 40"/>
            <p:cNvSpPr>
              <a:spLocks noChangeArrowheads="1"/>
            </p:cNvSpPr>
            <p:nvPr/>
          </p:nvSpPr>
          <p:spPr bwMode="auto">
            <a:xfrm>
              <a:off x="3191848" y="2001352"/>
              <a:ext cx="956679" cy="1336543"/>
            </a:xfrm>
            <a:prstGeom prst="ellipse">
              <a:avLst/>
            </a:prstGeom>
            <a:solidFill>
              <a:srgbClr val="F79646"/>
            </a:solidFill>
            <a:ln w="38100" algn="ctr">
              <a:solidFill>
                <a:schemeClr val="bg1"/>
              </a:solidFill>
              <a:round/>
            </a:ln>
            <a:effectLst>
              <a:innerShdw blurRad="114300">
                <a:prstClr val="black"/>
              </a:innerShdw>
            </a:effectLst>
          </p:spPr>
          <p:txBody>
            <a:bodyPr vert="eaVert"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5004048" y="2499489"/>
            <a:ext cx="1656184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zh-CN" alt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生活太单调</a:t>
            </a:r>
            <a:endParaRPr lang="zh-CN" altLang="en-US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31"/>
          <p:cNvGrpSpPr/>
          <p:nvPr/>
        </p:nvGrpSpPr>
        <p:grpSpPr>
          <a:xfrm>
            <a:off x="1115618" y="3220581"/>
            <a:ext cx="1872208" cy="1008113"/>
            <a:chOff x="1115618" y="3435846"/>
            <a:chExt cx="1872208" cy="1008113"/>
          </a:xfrm>
        </p:grpSpPr>
        <p:grpSp>
          <p:nvGrpSpPr>
            <p:cNvPr id="9" name="组合 7"/>
            <p:cNvGrpSpPr/>
            <p:nvPr/>
          </p:nvGrpSpPr>
          <p:grpSpPr bwMode="auto">
            <a:xfrm rot="16200000">
              <a:off x="1547665" y="3003798"/>
              <a:ext cx="1008113" cy="1872208"/>
              <a:chOff x="2979254" y="1879849"/>
              <a:chExt cx="1488166" cy="1579550"/>
            </a:xfrm>
          </p:grpSpPr>
          <p:sp>
            <p:nvSpPr>
              <p:cNvPr id="29" name="六边形 28"/>
              <p:cNvSpPr>
                <a:spLocks noChangeArrowheads="1"/>
              </p:cNvSpPr>
              <p:nvPr/>
            </p:nvSpPr>
            <p:spPr bwMode="auto">
              <a:xfrm>
                <a:off x="2979254" y="1879849"/>
                <a:ext cx="1488166" cy="1579550"/>
              </a:xfrm>
              <a:prstGeom prst="hexagon">
                <a:avLst>
                  <a:gd name="adj" fmla="val 28044"/>
                  <a:gd name="vf" fmla="val 115470"/>
                </a:avLst>
              </a:prstGeom>
              <a:gradFill rotWithShape="1">
                <a:gsLst>
                  <a:gs pos="0">
                    <a:srgbClr val="FCD5B5"/>
                  </a:gs>
                  <a:gs pos="100000">
                    <a:srgbClr val="FAC090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椭圆​​ 40"/>
              <p:cNvSpPr>
                <a:spLocks noChangeArrowheads="1"/>
              </p:cNvSpPr>
              <p:nvPr/>
            </p:nvSpPr>
            <p:spPr bwMode="auto">
              <a:xfrm>
                <a:off x="3191848" y="2001352"/>
                <a:ext cx="956679" cy="1336543"/>
              </a:xfrm>
              <a:prstGeom prst="ellipse">
                <a:avLst/>
              </a:prstGeom>
              <a:solidFill>
                <a:srgbClr val="F79646"/>
              </a:solidFill>
              <a:ln w="38100" algn="ctr">
                <a:solidFill>
                  <a:schemeClr val="bg1"/>
                </a:solidFill>
                <a:round/>
              </a:ln>
              <a:effectLst>
                <a:innerShdw blurRad="114300">
                  <a:prstClr val="black"/>
                </a:innerShdw>
              </a:effectLst>
            </p:spPr>
            <p:txBody>
              <a:bodyPr vert="eaVert"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1331640" y="3795886"/>
              <a:ext cx="1325880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0000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③</a:t>
              </a:r>
              <a:r>
                <a:rPr lang="zh-CN" altLang="zh-CN" b="1" dirty="0">
                  <a:solidFill>
                    <a:srgbClr val="0000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年纪太小</a:t>
              </a:r>
              <a:endParaRPr lang="zh-CN" altLang="en-US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32"/>
          <p:cNvGrpSpPr/>
          <p:nvPr/>
        </p:nvGrpSpPr>
        <p:grpSpPr>
          <a:xfrm>
            <a:off x="3419872" y="3220581"/>
            <a:ext cx="1872208" cy="1008113"/>
            <a:chOff x="1115618" y="3435845"/>
            <a:chExt cx="1872208" cy="1008113"/>
          </a:xfrm>
        </p:grpSpPr>
        <p:grpSp>
          <p:nvGrpSpPr>
            <p:cNvPr id="11" name="组合 7"/>
            <p:cNvGrpSpPr/>
            <p:nvPr/>
          </p:nvGrpSpPr>
          <p:grpSpPr bwMode="auto">
            <a:xfrm rot="16200000">
              <a:off x="1547665" y="3003798"/>
              <a:ext cx="1008113" cy="1872208"/>
              <a:chOff x="2979254" y="1879849"/>
              <a:chExt cx="1488166" cy="1579550"/>
            </a:xfrm>
          </p:grpSpPr>
          <p:sp>
            <p:nvSpPr>
              <p:cNvPr id="36" name="六边形 35"/>
              <p:cNvSpPr>
                <a:spLocks noChangeArrowheads="1"/>
              </p:cNvSpPr>
              <p:nvPr/>
            </p:nvSpPr>
            <p:spPr bwMode="auto">
              <a:xfrm>
                <a:off x="2979254" y="1879849"/>
                <a:ext cx="1488166" cy="1579550"/>
              </a:xfrm>
              <a:prstGeom prst="hexagon">
                <a:avLst>
                  <a:gd name="adj" fmla="val 28044"/>
                  <a:gd name="vf" fmla="val 115470"/>
                </a:avLst>
              </a:prstGeom>
              <a:gradFill rotWithShape="1">
                <a:gsLst>
                  <a:gs pos="0">
                    <a:srgbClr val="FCD5B5"/>
                  </a:gs>
                  <a:gs pos="100000">
                    <a:srgbClr val="FAC090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椭圆​​ 40"/>
              <p:cNvSpPr>
                <a:spLocks noChangeArrowheads="1"/>
              </p:cNvSpPr>
              <p:nvPr/>
            </p:nvSpPr>
            <p:spPr bwMode="auto">
              <a:xfrm>
                <a:off x="3191848" y="2001352"/>
                <a:ext cx="956679" cy="1336543"/>
              </a:xfrm>
              <a:prstGeom prst="ellipse">
                <a:avLst/>
              </a:prstGeom>
              <a:solidFill>
                <a:srgbClr val="F79646"/>
              </a:solidFill>
              <a:ln w="38100" algn="ctr">
                <a:solidFill>
                  <a:schemeClr val="bg1"/>
                </a:solidFill>
                <a:round/>
              </a:ln>
              <a:effectLst>
                <a:innerShdw blurRad="114300">
                  <a:prstClr val="black"/>
                </a:innerShdw>
              </a:effectLst>
            </p:spPr>
            <p:txBody>
              <a:bodyPr vert="eaVert"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1331640" y="3795886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0000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④</a:t>
              </a:r>
              <a:r>
                <a:rPr lang="zh-CN" altLang="zh-CN" b="1" dirty="0">
                  <a:solidFill>
                    <a:srgbClr val="0000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太无能</a:t>
              </a:r>
              <a:endParaRPr lang="zh-CN" altLang="en-US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37"/>
          <p:cNvGrpSpPr/>
          <p:nvPr/>
        </p:nvGrpSpPr>
        <p:grpSpPr>
          <a:xfrm>
            <a:off x="5724128" y="3220581"/>
            <a:ext cx="3168352" cy="1008113"/>
            <a:chOff x="1115618" y="3435845"/>
            <a:chExt cx="1872208" cy="1008113"/>
          </a:xfrm>
        </p:grpSpPr>
        <p:grpSp>
          <p:nvGrpSpPr>
            <p:cNvPr id="13" name="组合 7"/>
            <p:cNvGrpSpPr/>
            <p:nvPr/>
          </p:nvGrpSpPr>
          <p:grpSpPr bwMode="auto">
            <a:xfrm rot="16200000">
              <a:off x="1547665" y="3003798"/>
              <a:ext cx="1008113" cy="1872208"/>
              <a:chOff x="2979254" y="1879849"/>
              <a:chExt cx="1488166" cy="1579550"/>
            </a:xfrm>
          </p:grpSpPr>
          <p:sp>
            <p:nvSpPr>
              <p:cNvPr id="41" name="六边形 40"/>
              <p:cNvSpPr>
                <a:spLocks noChangeArrowheads="1"/>
              </p:cNvSpPr>
              <p:nvPr/>
            </p:nvSpPr>
            <p:spPr bwMode="auto">
              <a:xfrm>
                <a:off x="2979254" y="1879849"/>
                <a:ext cx="1488166" cy="1579550"/>
              </a:xfrm>
              <a:prstGeom prst="hexagon">
                <a:avLst>
                  <a:gd name="adj" fmla="val 28044"/>
                  <a:gd name="vf" fmla="val 115470"/>
                </a:avLst>
              </a:prstGeom>
              <a:gradFill rotWithShape="1">
                <a:gsLst>
                  <a:gs pos="0">
                    <a:srgbClr val="FCD5B5"/>
                  </a:gs>
                  <a:gs pos="100000">
                    <a:srgbClr val="FAC090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srgbClr val="000000">
                    <a:alpha val="39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椭圆​​ 40"/>
              <p:cNvSpPr>
                <a:spLocks noChangeArrowheads="1"/>
              </p:cNvSpPr>
              <p:nvPr/>
            </p:nvSpPr>
            <p:spPr bwMode="auto">
              <a:xfrm>
                <a:off x="3191848" y="2001352"/>
                <a:ext cx="956679" cy="1336543"/>
              </a:xfrm>
              <a:prstGeom prst="ellipse">
                <a:avLst/>
              </a:prstGeom>
              <a:solidFill>
                <a:srgbClr val="F79646"/>
              </a:solidFill>
              <a:ln w="38100" algn="ctr">
                <a:solidFill>
                  <a:schemeClr val="bg1"/>
                </a:solidFill>
                <a:round/>
              </a:ln>
              <a:effectLst>
                <a:innerShdw blurRad="114300">
                  <a:prstClr val="black"/>
                </a:innerShdw>
              </a:effectLst>
            </p:spPr>
            <p:txBody>
              <a:bodyPr vert="eaVert"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1285819" y="3651869"/>
              <a:ext cx="157108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0000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⑤</a:t>
              </a:r>
              <a:r>
                <a:rPr lang="zh-CN" altLang="zh-CN" b="1" dirty="0">
                  <a:solidFill>
                    <a:srgbClr val="0000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山穷水尽，走投无路，陷入绝境，等死而已。</a:t>
              </a:r>
              <a:endParaRPr lang="zh-CN" altLang="en-US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802561" y="1611516"/>
            <a:ext cx="648072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作者围绕五种</a:t>
            </a:r>
            <a:r>
              <a:rPr lang="en-US" alt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不能创造</a:t>
            </a:r>
            <a:r>
              <a:rPr lang="en-US" alt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的借口，进行了针锋相对的批驳</a:t>
            </a:r>
            <a:r>
              <a:rPr lang="zh-CN" altLang="en-US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846237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12"/>
          <p:cNvSpPr txBox="1"/>
          <p:nvPr/>
        </p:nvSpPr>
        <p:spPr>
          <a:xfrm>
            <a:off x="1331913" y="194628"/>
            <a:ext cx="239712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840740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179763" y="840740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611560" y="1014757"/>
            <a:ext cx="5328592" cy="59880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zh-CN" sz="2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r>
              <a:rPr lang="en-US" altLang="zh-CN" sz="2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是怎样对错误观点进行批驳的？</a:t>
            </a:r>
            <a:endParaRPr lang="zh-CN" altLang="en-US" sz="2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8" name="任意多边形 7"/>
          <p:cNvSpPr/>
          <p:nvPr>
            <p:custDataLst>
              <p:tags r:id="rId5"/>
            </p:custDataLst>
          </p:nvPr>
        </p:nvSpPr>
        <p:spPr>
          <a:xfrm>
            <a:off x="1115616" y="2283718"/>
            <a:ext cx="1056216" cy="768349"/>
          </a:xfrm>
          <a:custGeom>
            <a:avLst/>
            <a:gdLst>
              <a:gd name="connsiteX0" fmla="*/ 697058 w 800580"/>
              <a:gd name="connsiteY0" fmla="*/ 60232 h 756662"/>
              <a:gd name="connsiteX1" fmla="*/ 653766 w 800580"/>
              <a:gd name="connsiteY1" fmla="*/ 99132 h 756662"/>
              <a:gd name="connsiteX2" fmla="*/ 697058 w 800580"/>
              <a:gd name="connsiteY2" fmla="*/ 138032 h 756662"/>
              <a:gd name="connsiteX3" fmla="*/ 740350 w 800580"/>
              <a:gd name="connsiteY3" fmla="*/ 99132 h 756662"/>
              <a:gd name="connsiteX4" fmla="*/ 697058 w 800580"/>
              <a:gd name="connsiteY4" fmla="*/ 60232 h 756662"/>
              <a:gd name="connsiteX5" fmla="*/ 400291 w 800580"/>
              <a:gd name="connsiteY5" fmla="*/ 0 h 756662"/>
              <a:gd name="connsiteX6" fmla="*/ 800580 w 800580"/>
              <a:gd name="connsiteY6" fmla="*/ 0 h 756662"/>
              <a:gd name="connsiteX7" fmla="*/ 800580 w 800580"/>
              <a:gd name="connsiteY7" fmla="*/ 378331 h 756662"/>
              <a:gd name="connsiteX8" fmla="*/ 400290 w 800580"/>
              <a:gd name="connsiteY8" fmla="*/ 756662 h 756662"/>
              <a:gd name="connsiteX9" fmla="*/ 0 w 800580"/>
              <a:gd name="connsiteY9" fmla="*/ 378331 h 756662"/>
              <a:gd name="connsiteX10" fmla="*/ 1 w 800580"/>
              <a:gd name="connsiteY10" fmla="*/ 378331 h 756662"/>
              <a:gd name="connsiteX11" fmla="*/ 400291 w 800580"/>
              <a:gd name="connsiteY11" fmla="*/ 0 h 75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6662">
                <a:moveTo>
                  <a:pt x="697058" y="60232"/>
                </a:moveTo>
                <a:cubicBezTo>
                  <a:pt x="673148" y="60232"/>
                  <a:pt x="653766" y="77648"/>
                  <a:pt x="653766" y="99132"/>
                </a:cubicBezTo>
                <a:cubicBezTo>
                  <a:pt x="653766" y="120616"/>
                  <a:pt x="673148" y="138032"/>
                  <a:pt x="697058" y="138032"/>
                </a:cubicBezTo>
                <a:cubicBezTo>
                  <a:pt x="720968" y="138032"/>
                  <a:pt x="740350" y="120616"/>
                  <a:pt x="740350" y="99132"/>
                </a:cubicBezTo>
                <a:cubicBezTo>
                  <a:pt x="740350" y="77648"/>
                  <a:pt x="720968" y="60232"/>
                  <a:pt x="697058" y="60232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8331"/>
                </a:lnTo>
                <a:cubicBezTo>
                  <a:pt x="800580" y="587277"/>
                  <a:pt x="621364" y="756662"/>
                  <a:pt x="400290" y="756662"/>
                </a:cubicBezTo>
                <a:cubicBezTo>
                  <a:pt x="179216" y="756662"/>
                  <a:pt x="0" y="587277"/>
                  <a:pt x="0" y="378331"/>
                </a:cubicBezTo>
                <a:lnTo>
                  <a:pt x="1" y="378331"/>
                </a:lnTo>
                <a:cubicBezTo>
                  <a:pt x="1" y="169385"/>
                  <a:pt x="179217" y="0"/>
                  <a:pt x="400291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2051720" y="2402063"/>
            <a:ext cx="5976664" cy="506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作者主要运用了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典型事例</a:t>
            </a:r>
            <a:r>
              <a:rPr lang="zh-CN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名言警句</a:t>
            </a:r>
            <a:r>
              <a:rPr lang="zh-CN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来进行反驳。</a:t>
            </a:r>
            <a:endParaRPr lang="zh-CN" altLang="en-US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68250" y="3147814"/>
            <a:ext cx="5760640" cy="50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运用了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举例论证和引用论证</a:t>
            </a:r>
            <a:r>
              <a:rPr lang="zh-CN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这两种论证方法。</a:t>
            </a:r>
            <a:endParaRPr lang="zh-CN" altLang="en-US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827584" y="2067694"/>
            <a:ext cx="511256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659" name="Picture 3" descr="C:\Users\Administrator\Desktop\最拥有图片\好看的人物\图片11245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4055" y="550834"/>
            <a:ext cx="2517629" cy="1541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62437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0658" grpId="0" bldLvl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12"/>
          <p:cNvSpPr txBox="1"/>
          <p:nvPr/>
        </p:nvSpPr>
        <p:spPr>
          <a:xfrm>
            <a:off x="1331913" y="194628"/>
            <a:ext cx="239712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840740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179763" y="840740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727249" y="1080606"/>
            <a:ext cx="685863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文章中有作者的正面观点吗？如果有，是什么？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635646"/>
            <a:ext cx="6624736" cy="302433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3131840" y="2232677"/>
            <a:ext cx="4644008" cy="12913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作者在批驳了五种错误观点后，直接提出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处处是创造之地，天天是创造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之时，人人是创造之人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的观点，鼓励人们进行创造。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72707" name="Picture 3" descr="C:\Users\Administrator\Desktop\最拥有图片\102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7075" y="2047240"/>
            <a:ext cx="1781810" cy="2201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6814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12"/>
          <p:cNvSpPr txBox="1"/>
          <p:nvPr/>
        </p:nvSpPr>
        <p:spPr>
          <a:xfrm>
            <a:off x="1331913" y="194628"/>
            <a:ext cx="239712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840740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179763" y="840740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413311" y="1027519"/>
            <a:ext cx="743013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</a:t>
            </a:r>
            <a:r>
              <a:rPr lang="zh-CN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文章题为《创造宣言》，那么作者的宣言是什么？</a:t>
            </a:r>
            <a:endParaRPr lang="zh-CN" altLang="zh-CN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419872" y="1902563"/>
            <a:ext cx="5112569" cy="193802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   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作者在文章结尾，充满激情地道出：“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只要有一滴汗，一滴血，一滴热情，便是创造之神所爱住的行宫，就能开创造之花，结创造之果，繁殖创造之森林。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”</a:t>
            </a:r>
            <a:endParaRPr lang="zh-CN" altLang="en-US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3314" name="Picture 2" descr="C:\Users\Administrator\Desktop\最拥有图片\新建文件夹\QQ截图20180317071939_副本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" y="1733550"/>
            <a:ext cx="2856230" cy="1544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42373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12"/>
          <p:cNvSpPr txBox="1"/>
          <p:nvPr/>
        </p:nvSpPr>
        <p:spPr>
          <a:xfrm>
            <a:off x="1331913" y="194628"/>
            <a:ext cx="23971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840740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179763" y="840740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1804988" y="84074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1560" y="988080"/>
            <a:ext cx="777686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</a:t>
            </a:r>
            <a:r>
              <a:rPr lang="zh-CN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梳理文章的论证思路，给文章划分层次，并概括层意。</a:t>
            </a: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  </a:t>
            </a:r>
            <a:endParaRPr lang="zh-CN" altLang="zh-CN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8"/>
          <p:cNvGrpSpPr/>
          <p:nvPr/>
        </p:nvGrpSpPr>
        <p:grpSpPr>
          <a:xfrm>
            <a:off x="539552" y="1563639"/>
            <a:ext cx="1224136" cy="504056"/>
            <a:chOff x="373033" y="2077982"/>
            <a:chExt cx="841594" cy="648072"/>
          </a:xfrm>
        </p:grpSpPr>
        <p:sp>
          <p:nvSpPr>
            <p:cNvPr id="27" name="椭圆 26"/>
            <p:cNvSpPr/>
            <p:nvPr/>
          </p:nvSpPr>
          <p:spPr>
            <a:xfrm>
              <a:off x="373034" y="2077982"/>
              <a:ext cx="792088" cy="648072"/>
            </a:xfrm>
            <a:prstGeom prst="ellipse">
              <a:avLst/>
            </a:prstGeom>
            <a:gradFill flip="none" rotWithShape="1">
              <a:gsLst>
                <a:gs pos="0">
                  <a:srgbClr val="B3DCE7"/>
                </a:gs>
                <a:gs pos="43000">
                  <a:srgbClr val="4BACC6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3033" y="2170562"/>
              <a:ext cx="841594" cy="435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第一部分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1907704" y="1491883"/>
            <a:ext cx="6696744" cy="875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600" dirty="0">
                <a:solidFill>
                  <a:srgbClr val="F7964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①～③：由艺术家造石像谈起，引出教育家的创造不同于前两者，“所要创造的是</a:t>
            </a:r>
            <a:r>
              <a:rPr lang="zh-CN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真善美</a:t>
            </a:r>
            <a:r>
              <a:rPr lang="zh-CN" altLang="zh-CN" sz="1600" dirty="0">
                <a:solidFill>
                  <a:srgbClr val="F7964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的活人”。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 </a:t>
            </a:r>
            <a:endParaRPr lang="zh-CN" altLang="en-US" sz="1600" dirty="0">
              <a:solidFill>
                <a:srgbClr val="003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30"/>
          <p:cNvGrpSpPr/>
          <p:nvPr/>
        </p:nvGrpSpPr>
        <p:grpSpPr>
          <a:xfrm>
            <a:off x="539552" y="2211710"/>
            <a:ext cx="1152128" cy="504056"/>
            <a:chOff x="367533" y="2355726"/>
            <a:chExt cx="704078" cy="648072"/>
          </a:xfrm>
        </p:grpSpPr>
        <p:sp>
          <p:nvSpPr>
            <p:cNvPr id="32" name="椭圆 31"/>
            <p:cNvSpPr/>
            <p:nvPr/>
          </p:nvSpPr>
          <p:spPr>
            <a:xfrm>
              <a:off x="367533" y="2355726"/>
              <a:ext cx="704078" cy="648072"/>
            </a:xfrm>
            <a:prstGeom prst="ellipse">
              <a:avLst/>
            </a:prstGeom>
            <a:gradFill flip="none" rotWithShape="1">
              <a:gsLst>
                <a:gs pos="0">
                  <a:srgbClr val="B3DCE7"/>
                </a:gs>
                <a:gs pos="43000">
                  <a:srgbClr val="4BACC6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1538" y="2448308"/>
              <a:ext cx="614413" cy="435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zh-CN" sz="16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  <a:endPara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1979712" y="2211710"/>
            <a:ext cx="662473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600" dirty="0">
                <a:solidFill>
                  <a:srgbClr val="4BACC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④～⑩：作者罗列出五种“不能创造”的错误观点，以一连串的不可争辩的实例，一一予以反驳，从中确立起“</a:t>
            </a:r>
            <a:r>
              <a:rPr lang="zh-CN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人人是创造之人</a:t>
            </a:r>
            <a:r>
              <a:rPr lang="zh-CN" altLang="zh-CN" sz="1600" dirty="0">
                <a:solidFill>
                  <a:srgbClr val="4BACC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”的观点。</a:t>
            </a:r>
            <a:r>
              <a:rPr lang="en-US" altLang="zh-CN" sz="1600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 </a:t>
            </a:r>
            <a:endParaRPr lang="zh-CN" altLang="en-US" sz="1600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30"/>
          <p:cNvGrpSpPr/>
          <p:nvPr/>
        </p:nvGrpSpPr>
        <p:grpSpPr>
          <a:xfrm>
            <a:off x="539552" y="2859782"/>
            <a:ext cx="1152127" cy="504056"/>
            <a:chOff x="323528" y="2355726"/>
            <a:chExt cx="792088" cy="648072"/>
          </a:xfrm>
        </p:grpSpPr>
        <p:sp>
          <p:nvSpPr>
            <p:cNvPr id="37" name="椭圆 36"/>
            <p:cNvSpPr/>
            <p:nvPr/>
          </p:nvSpPr>
          <p:spPr>
            <a:xfrm>
              <a:off x="323528" y="2355726"/>
              <a:ext cx="792088" cy="648072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22539" y="2448308"/>
              <a:ext cx="633908" cy="435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zh-CN" sz="16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第一层</a:t>
              </a:r>
              <a:r>
                <a:rPr lang="en-US" altLang="zh-CN" sz="16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6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endParaRPr lang="zh-CN" altLang="en-US" sz="16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1979712" y="3147308"/>
            <a:ext cx="6336704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600" dirty="0">
                <a:solidFill>
                  <a:srgbClr val="9BBB59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④～⑦：</a:t>
            </a:r>
            <a:r>
              <a:rPr lang="zh-CN" altLang="zh-CN" dirty="0">
                <a:solidFill>
                  <a:srgbClr val="9BBB59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批驳了“平凡”“单调”不能创造的观点。</a:t>
            </a:r>
          </a:p>
        </p:txBody>
      </p:sp>
      <p:grpSp>
        <p:nvGrpSpPr>
          <p:cNvPr id="10" name="组合 30"/>
          <p:cNvGrpSpPr/>
          <p:nvPr/>
        </p:nvGrpSpPr>
        <p:grpSpPr>
          <a:xfrm>
            <a:off x="539552" y="3579862"/>
            <a:ext cx="1152127" cy="504056"/>
            <a:chOff x="323528" y="2355726"/>
            <a:chExt cx="792088" cy="648072"/>
          </a:xfrm>
        </p:grpSpPr>
        <p:sp>
          <p:nvSpPr>
            <p:cNvPr id="24" name="椭圆 23"/>
            <p:cNvSpPr/>
            <p:nvPr/>
          </p:nvSpPr>
          <p:spPr>
            <a:xfrm>
              <a:off x="323528" y="2355726"/>
              <a:ext cx="792088" cy="648072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2539" y="2448308"/>
              <a:ext cx="633908" cy="435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zh-CN" sz="16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zh-CN" altLang="en-US" sz="16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r>
                <a:rPr lang="zh-CN" altLang="zh-CN" sz="16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层</a:t>
              </a:r>
              <a:r>
                <a:rPr lang="en-US" altLang="zh-CN" sz="16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600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endParaRPr lang="zh-CN" altLang="en-US" sz="16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979712" y="3651870"/>
            <a:ext cx="374441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6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⑧～⑩：批驳了“年纪太小”“太无能”“陷入绝境”不能创造的观点。</a:t>
            </a:r>
            <a:r>
              <a:rPr lang="en-US" altLang="zh-CN" sz="16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 </a:t>
            </a:r>
          </a:p>
        </p:txBody>
      </p:sp>
      <p:pic>
        <p:nvPicPr>
          <p:cNvPr id="8194" name="Picture 2" descr="http://p0.so.qhimgs1.com/bdr/_240_/t013350953cd049fc3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7736" y="3515603"/>
            <a:ext cx="1885950" cy="14939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3715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39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12"/>
          <p:cNvSpPr txBox="1"/>
          <p:nvPr/>
        </p:nvSpPr>
        <p:spPr>
          <a:xfrm>
            <a:off x="1331913" y="266383"/>
            <a:ext cx="23971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912495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804988" y="912495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179763" y="912495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1804988" y="912495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1560" y="1059835"/>
            <a:ext cx="7776864" cy="4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10.</a:t>
            </a:r>
            <a:r>
              <a:rPr lang="zh-CN" altLang="zh-CN" sz="2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梳理文章的论证思路，给文章划分层次，并概括层意。</a:t>
            </a:r>
            <a:r>
              <a:rPr lang="en-US" altLang="zh-CN" sz="2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  </a:t>
            </a:r>
            <a:endParaRPr lang="zh-CN" altLang="zh-CN" sz="2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8"/>
          <p:cNvGrpSpPr/>
          <p:nvPr/>
        </p:nvGrpSpPr>
        <p:grpSpPr>
          <a:xfrm>
            <a:off x="611560" y="1851670"/>
            <a:ext cx="1224136" cy="504056"/>
            <a:chOff x="373033" y="2077982"/>
            <a:chExt cx="841594" cy="648072"/>
          </a:xfrm>
        </p:grpSpPr>
        <p:sp>
          <p:nvSpPr>
            <p:cNvPr id="27" name="椭圆 26"/>
            <p:cNvSpPr/>
            <p:nvPr/>
          </p:nvSpPr>
          <p:spPr>
            <a:xfrm>
              <a:off x="373034" y="2077982"/>
              <a:ext cx="792088" cy="648072"/>
            </a:xfrm>
            <a:prstGeom prst="ellipse">
              <a:avLst/>
            </a:prstGeom>
            <a:gradFill flip="none" rotWithShape="1">
              <a:gsLst>
                <a:gs pos="0">
                  <a:srgbClr val="B3DCE7"/>
                </a:gs>
                <a:gs pos="43000">
                  <a:srgbClr val="4BACC6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3033" y="2170562"/>
              <a:ext cx="841594" cy="474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第三部分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1835696" y="1786141"/>
            <a:ext cx="6192688" cy="50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7964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⑪</a:t>
            </a:r>
            <a:r>
              <a:rPr lang="zh-CN" altLang="zh-CN" dirty="0">
                <a:solidFill>
                  <a:srgbClr val="F7964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dirty="0">
                <a:solidFill>
                  <a:srgbClr val="F7964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⑮</a:t>
            </a:r>
            <a:r>
              <a:rPr lang="zh-CN" altLang="zh-CN" dirty="0">
                <a:solidFill>
                  <a:srgbClr val="F7964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：以东山樵夫的故事为喻</a:t>
            </a:r>
            <a:r>
              <a:rPr lang="en-US" altLang="zh-CN" dirty="0">
                <a:solidFill>
                  <a:srgbClr val="F7964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dirty="0">
                <a:solidFill>
                  <a:srgbClr val="F7964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说明丧失创造力的可悲下场。</a:t>
            </a:r>
          </a:p>
        </p:txBody>
      </p:sp>
      <p:grpSp>
        <p:nvGrpSpPr>
          <p:cNvPr id="6" name="组合 30"/>
          <p:cNvGrpSpPr/>
          <p:nvPr/>
        </p:nvGrpSpPr>
        <p:grpSpPr>
          <a:xfrm>
            <a:off x="611560" y="2859782"/>
            <a:ext cx="1296144" cy="504056"/>
            <a:chOff x="367533" y="2355726"/>
            <a:chExt cx="792088" cy="648072"/>
          </a:xfrm>
        </p:grpSpPr>
        <p:sp>
          <p:nvSpPr>
            <p:cNvPr id="32" name="椭圆 31"/>
            <p:cNvSpPr/>
            <p:nvPr/>
          </p:nvSpPr>
          <p:spPr>
            <a:xfrm>
              <a:off x="367533" y="2355726"/>
              <a:ext cx="704078" cy="648072"/>
            </a:xfrm>
            <a:prstGeom prst="ellipse">
              <a:avLst/>
            </a:prstGeom>
            <a:gradFill flip="none" rotWithShape="1">
              <a:gsLst>
                <a:gs pos="0">
                  <a:srgbClr val="B3DCE7"/>
                </a:gs>
                <a:gs pos="43000">
                  <a:srgbClr val="4BACC6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1538" y="2448308"/>
              <a:ext cx="748083" cy="474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zh-CN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r>
                <a:rPr lang="zh-CN" altLang="zh-CN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部分</a:t>
              </a:r>
              <a:endPara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1907957" y="2428999"/>
            <a:ext cx="6264696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7964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⑯</a:t>
            </a:r>
            <a:r>
              <a:rPr lang="zh-CN" altLang="zh-CN" dirty="0">
                <a:solidFill>
                  <a:srgbClr val="F7964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作者以排比的手法，鲜明地指出“死人才无意于创造”，只要你是一个“活人”，“只要有一滴汗，一滴血，一滴热情，便是创造之神所爱住的行宫，就能开创造之花，结创造之果，繁殖创造之森林。”这样的结尾富有感召力。</a:t>
            </a:r>
          </a:p>
        </p:txBody>
      </p:sp>
    </p:spTree>
    <p:extLst>
      <p:ext uri="{BB962C8B-B14F-4D97-AF65-F5344CB8AC3E}">
        <p14:creationId xmlns:p14="http://schemas.microsoft.com/office/powerpoint/2010/main" val="12454739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08286" y="1354465"/>
            <a:ext cx="4104456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本文中作者运用典型事例和名言警句对五种“不能创造”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 </a:t>
            </a:r>
            <a:r>
              <a:rPr lang="zh-CN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的错误观点展开了有力的批驳，提出了“人人是创造之人”的观点。</a:t>
            </a:r>
          </a:p>
        </p:txBody>
      </p:sp>
      <p:sp>
        <p:nvSpPr>
          <p:cNvPr id="19459" name="文本框 12"/>
          <p:cNvSpPr txBox="1"/>
          <p:nvPr/>
        </p:nvSpPr>
        <p:spPr>
          <a:xfrm>
            <a:off x="1311275" y="263208"/>
            <a:ext cx="23971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中心主旨</a:t>
            </a: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 bwMode="auto">
          <a:xfrm>
            <a:off x="428625" y="912495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179763" y="912495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1804988" y="912495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pic>
        <p:nvPicPr>
          <p:cNvPr id="6145" name="Picture 1" descr="C:\Users\Administrator\Desktop\最拥有图片\新建文件夹\t01eaeb1facb690ceb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4441" y="1505089"/>
            <a:ext cx="3030984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5154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文本框 1"/>
          <p:cNvSpPr txBox="1"/>
          <p:nvPr/>
        </p:nvSpPr>
        <p:spPr>
          <a:xfrm>
            <a:off x="1382713" y="334963"/>
            <a:ext cx="23971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随堂检测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984250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179763" y="984250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1804988" y="98425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552" y="1203598"/>
            <a:ext cx="7704856" cy="1337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1.《</a:t>
            </a: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创造宣言</a:t>
            </a: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是一篇</a:t>
            </a: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</a:t>
            </a: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，作者反驳了</a:t>
            </a: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</a:t>
            </a: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种不能创造的错误观点，从而得出</a:t>
            </a: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</a:t>
            </a: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</a:t>
            </a: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</a:t>
            </a: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的结论。</a:t>
            </a:r>
          </a:p>
        </p:txBody>
      </p:sp>
      <p:sp>
        <p:nvSpPr>
          <p:cNvPr id="7" name="矩形 6"/>
          <p:cNvSpPr/>
          <p:nvPr/>
        </p:nvSpPr>
        <p:spPr>
          <a:xfrm>
            <a:off x="1295128" y="1203598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驳论文                               五  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处处是创造之地，天天是创造之时，人人是创造之人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11560" y="2644200"/>
            <a:ext cx="8064896" cy="1337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创造宣言</a:t>
            </a: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这篇驳论文运用的主要写法是（    ）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b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．先破后立     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．先立后破　　 </a:t>
            </a:r>
            <a:b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Ｃ．边破边立　 Ｄ．先破后立再破 </a:t>
            </a:r>
            <a:r>
              <a:rPr lang="zh-CN" altLang="en-US" u="sng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52120" y="2787774"/>
            <a:ext cx="346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2392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1" descr="e553cbf40faa8515b0c4dc469301b2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425" y="1441450"/>
            <a:ext cx="4129088" cy="260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2" name="文本框 12"/>
          <p:cNvSpPr txBox="1"/>
          <p:nvPr/>
        </p:nvSpPr>
        <p:spPr>
          <a:xfrm>
            <a:off x="1382713" y="334963"/>
            <a:ext cx="23971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984250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179763" y="984250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1804988" y="984250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4824" name="Rectangle 8"/>
          <p:cNvSpPr/>
          <p:nvPr/>
        </p:nvSpPr>
        <p:spPr>
          <a:xfrm>
            <a:off x="3979863" y="1857375"/>
            <a:ext cx="4176712" cy="119856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2667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完成同步练习。</a:t>
            </a:r>
          </a:p>
          <a:p>
            <a:pPr indent="2667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预习课文的后部分</a:t>
            </a:r>
          </a:p>
        </p:txBody>
      </p:sp>
      <p:pic>
        <p:nvPicPr>
          <p:cNvPr id="30727" name="图片 5" descr="07b2ca806fc15761d1134f8e43e3084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379538"/>
            <a:ext cx="2662237" cy="306705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41096585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2"/>
          <p:cNvSpPr txBox="1"/>
          <p:nvPr/>
        </p:nvSpPr>
        <p:spPr>
          <a:xfrm>
            <a:off x="1473200" y="195263"/>
            <a:ext cx="2138363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情景导入</a:t>
            </a: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428625" y="912813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1804988" y="912813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179763" y="912813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07904" y="1203598"/>
            <a:ext cx="4612060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部分同学对自己缺乏自信，而许多人在遭遇到人生挫折或陷入事业、人生的低谷时，难免会丧失自信心。如何重树自信，重新开创自己灿烂的人生，是许多人所关注的问题。陶行知先生的这篇《创造宣言》，为我们提供了很好的答案。</a:t>
            </a:r>
          </a:p>
        </p:txBody>
      </p:sp>
      <p:pic>
        <p:nvPicPr>
          <p:cNvPr id="23554" name="Picture 2" descr="http://p4.so.qhmsg.com/bdr/_240_/t010023121de9521de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419622"/>
            <a:ext cx="3048000" cy="228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31589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3" grpId="3"/>
      <p:bldP spid="3" grpId="4"/>
      <p:bldP spid="3" grpId="5"/>
      <p:bldP spid="3" grpId="6"/>
      <p:bldP spid="3" grpId="7"/>
      <p:bldP spid="3" grpId="8"/>
      <p:bldP spid="3" grpId="9"/>
      <p:bldP spid="3" grpId="10"/>
      <p:bldP spid="3" grpId="11"/>
      <p:bldP spid="3" grpId="12"/>
      <p:bldP spid="3" grpId="13"/>
      <p:bldP spid="3" grpId="14"/>
      <p:bldP spid="3" grpId="15"/>
      <p:bldP spid="3" grpId="16"/>
      <p:bldP spid="3" grpId="17"/>
      <p:bldP spid="3" grpId="18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/>
          <p:nvPr/>
        </p:nvSpPr>
        <p:spPr>
          <a:xfrm>
            <a:off x="0" y="1635646"/>
            <a:ext cx="9144000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600" dirty="0">
                <a:solidFill>
                  <a:srgbClr val="027F8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再见</a:t>
            </a:r>
          </a:p>
        </p:txBody>
      </p:sp>
    </p:spTree>
    <p:extLst>
      <p:ext uri="{BB962C8B-B14F-4D97-AF65-F5344CB8AC3E}">
        <p14:creationId xmlns:p14="http://schemas.microsoft.com/office/powerpoint/2010/main" val="1891258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225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29923" y="1021100"/>
            <a:ext cx="7285038" cy="25533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理解字、词，了解课文内容。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了解演讲辞的文体特点。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通过学生自主合作学习，培养学生分析问题解决问题的能力。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树立创造意识，培养敢于创造的精神。</a:t>
            </a: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428625" y="912813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1804988" y="912813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179763" y="912813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9222" name="文本框 9"/>
          <p:cNvSpPr txBox="1"/>
          <p:nvPr/>
        </p:nvSpPr>
        <p:spPr>
          <a:xfrm>
            <a:off x="1454150" y="263525"/>
            <a:ext cx="23971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12160" y="627534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327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15"/>
          <p:cNvSpPr txBox="1"/>
          <p:nvPr>
            <p:custDataLst>
              <p:tags r:id="rId1"/>
            </p:custDataLst>
          </p:nvPr>
        </p:nvSpPr>
        <p:spPr>
          <a:xfrm rot="5400000">
            <a:off x="1643063" y="2174875"/>
            <a:ext cx="1168400" cy="585788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8800" dirty="0">
              <a:solidFill>
                <a:srgbClr val="D2DBE6"/>
              </a:solidFill>
              <a:latin typeface="Baskerville Old Face" panose="02020602080505020303" pitchFamily="18" charset="0"/>
              <a:ea typeface="华文新魏" panose="020108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71850" y="1235710"/>
            <a:ext cx="4785360" cy="2861310"/>
          </a:xfrm>
          <a:prstGeom prst="rect">
            <a:avLst/>
          </a:prstGeom>
          <a:solidFill>
            <a:schemeClr val="accent5">
              <a:lumMod val="75000"/>
              <a:alpha val="41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宋体"/>
                <a:sym typeface="+mn-ea"/>
              </a:rPr>
              <a:t>    </a:t>
            </a:r>
            <a:r>
              <a:rPr lang="zh-CN" altLang="en-US" sz="2000" b="1" dirty="0">
                <a:solidFill>
                  <a:prstClr val="black"/>
                </a:solidFill>
                <a:latin typeface="宋体"/>
                <a:sym typeface="+mn-ea"/>
              </a:rPr>
              <a:t>安徽歙（</a:t>
            </a:r>
            <a:r>
              <a:rPr lang="en-US" altLang="zh-CN" sz="2000" b="1" dirty="0" err="1">
                <a:solidFill>
                  <a:prstClr val="black"/>
                </a:solidFill>
                <a:latin typeface="宋体"/>
                <a:sym typeface="+mn-ea"/>
              </a:rPr>
              <a:t>shè</a:t>
            </a:r>
            <a:r>
              <a:rPr lang="zh-CN" altLang="en-US" sz="2000" b="1" dirty="0">
                <a:solidFill>
                  <a:prstClr val="black"/>
                </a:solidFill>
                <a:latin typeface="宋体"/>
                <a:sym typeface="+mn-ea"/>
              </a:rPr>
              <a:t>）县人，著名教育家和实践家。他在实践中创立的以“生活即教育”“教学做合一”“社会即学校”为中心的教育理论，是我国教育思想史上的一座丰碑。主要著作有</a:t>
            </a:r>
            <a:r>
              <a:rPr lang="en-US" altLang="zh-CN" sz="2000" b="1" dirty="0">
                <a:solidFill>
                  <a:srgbClr val="FF0000"/>
                </a:solidFill>
                <a:latin typeface="宋体"/>
                <a:sym typeface="+mn-ea"/>
              </a:rPr>
              <a:t>《</a:t>
            </a:r>
            <a:r>
              <a:rPr lang="zh-CN" altLang="en-US" sz="2000" b="1" dirty="0">
                <a:solidFill>
                  <a:srgbClr val="FF0000"/>
                </a:solidFill>
                <a:latin typeface="宋体"/>
                <a:sym typeface="+mn-ea"/>
              </a:rPr>
              <a:t>中国教育改造</a:t>
            </a:r>
            <a:r>
              <a:rPr lang="en-US" altLang="zh-CN" sz="2000" b="1" dirty="0">
                <a:solidFill>
                  <a:srgbClr val="FF0000"/>
                </a:solidFill>
                <a:latin typeface="宋体"/>
                <a:sym typeface="+mn-ea"/>
              </a:rPr>
              <a:t>》《</a:t>
            </a:r>
            <a:r>
              <a:rPr lang="zh-CN" altLang="en-US" sz="2000" b="1" dirty="0">
                <a:solidFill>
                  <a:srgbClr val="FF0000"/>
                </a:solidFill>
                <a:latin typeface="宋体"/>
                <a:sym typeface="+mn-ea"/>
              </a:rPr>
              <a:t>中国大众教育问题</a:t>
            </a:r>
            <a:r>
              <a:rPr lang="en-US" altLang="zh-CN" sz="2000" b="1" dirty="0">
                <a:solidFill>
                  <a:srgbClr val="FF0000"/>
                </a:solidFill>
                <a:latin typeface="宋体"/>
                <a:sym typeface="+mn-ea"/>
              </a:rPr>
              <a:t>》</a:t>
            </a:r>
            <a:r>
              <a:rPr lang="zh-CN" altLang="en-US" sz="2000" b="1" dirty="0">
                <a:solidFill>
                  <a:prstClr val="black"/>
                </a:solidFill>
                <a:latin typeface="宋体"/>
                <a:sym typeface="+mn-ea"/>
              </a:rPr>
              <a:t>等。</a:t>
            </a:r>
            <a:endParaRPr lang="zh-CN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3" name="文本框 12"/>
          <p:cNvSpPr txBox="1"/>
          <p:nvPr/>
        </p:nvSpPr>
        <p:spPr>
          <a:xfrm>
            <a:off x="1454150" y="263525"/>
            <a:ext cx="23971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走近作者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28625" y="912813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 bwMode="auto">
          <a:xfrm>
            <a:off x="1804988" y="912813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3179763" y="912813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pic>
        <p:nvPicPr>
          <p:cNvPr id="19462" name="Picture 18" descr="http://img1.cache.netease.com/catchpic/B/B0/B00EAE4739063655BB6D9082EBE83C7A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95" y="1166495"/>
            <a:ext cx="2115185" cy="26676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999490" y="3896995"/>
            <a:ext cx="23723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prstClr val="black"/>
                </a:solidFill>
                <a:latin typeface="宋体"/>
                <a:sym typeface="+mn-ea"/>
              </a:rPr>
              <a:t>陶行知（</a:t>
            </a:r>
            <a:r>
              <a:rPr lang="en-US" altLang="zh-CN" b="1" dirty="0">
                <a:solidFill>
                  <a:prstClr val="black"/>
                </a:solidFill>
                <a:latin typeface="宋体"/>
                <a:sym typeface="+mn-ea"/>
              </a:rPr>
              <a:t>1891-1946</a:t>
            </a:r>
            <a:r>
              <a:rPr lang="zh-CN" altLang="en-US" b="1" dirty="0">
                <a:solidFill>
                  <a:prstClr val="black"/>
                </a:solidFill>
                <a:latin typeface="宋体"/>
                <a:sym typeface="+mn-ea"/>
              </a:rPr>
              <a:t>）</a:t>
            </a:r>
            <a:endParaRPr lang="zh-CN" altLang="zh-CN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2227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文本框 1"/>
          <p:cNvSpPr txBox="1"/>
          <p:nvPr/>
        </p:nvSpPr>
        <p:spPr>
          <a:xfrm>
            <a:off x="3131840" y="1131590"/>
            <a:ext cx="5544616" cy="299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本文创作于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 1943</a:t>
            </a:r>
            <a:r>
              <a:rPr lang="zh-CN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日，选自《陶行知全集》第四卷（四川教育出版社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</a:t>
            </a:r>
            <a:r>
              <a:rPr lang="zh-CN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年版）。陶行知在文中的基本观点是：处处是创造之地，天天是创造之时，人人是创造之人。陶先生写此文， 着重启发青年人，去掉在科学创造方面的妄自菲薄、无所作为的五 大思想障碍：环境平凡，生活单调，年龄幼小，能力薄弱，困难当道。</a:t>
            </a:r>
          </a:p>
        </p:txBody>
      </p:sp>
      <p:sp>
        <p:nvSpPr>
          <p:cNvPr id="11266" name="文本框 12"/>
          <p:cNvSpPr txBox="1"/>
          <p:nvPr/>
        </p:nvSpPr>
        <p:spPr>
          <a:xfrm>
            <a:off x="1454150" y="263525"/>
            <a:ext cx="23971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创作背景</a:t>
            </a: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 bwMode="auto">
          <a:xfrm>
            <a:off x="428625" y="912813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1804988" y="912813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 bwMode="auto">
          <a:xfrm>
            <a:off x="3179763" y="912813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pic>
        <p:nvPicPr>
          <p:cNvPr id="20482" name="Picture 2" descr="http://p0.so.qhmsg.com/bdr/_240_/t0121b4d2dd3fbfcd6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1419622"/>
            <a:ext cx="1809750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0774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Administrator\Desktop\最拥有图片\新建文件夹 (3)\u=158083358,2610670436&amp;fm=200&amp;gp=0_副本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3626" y="428460"/>
            <a:ext cx="7266766" cy="6996430"/>
          </a:xfrm>
          <a:prstGeom prst="rect">
            <a:avLst/>
          </a:prstGeom>
          <a:noFill/>
        </p:spPr>
      </p:pic>
      <p:sp>
        <p:nvSpPr>
          <p:cNvPr id="11266" name="文本框 12"/>
          <p:cNvSpPr txBox="1"/>
          <p:nvPr/>
        </p:nvSpPr>
        <p:spPr>
          <a:xfrm>
            <a:off x="1454150" y="263525"/>
            <a:ext cx="23971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文体知识</a:t>
            </a: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 bwMode="auto">
          <a:xfrm>
            <a:off x="428625" y="912813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1804988" y="912813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 bwMode="auto">
          <a:xfrm>
            <a:off x="3179763" y="912813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3851275" y="1563638"/>
            <a:ext cx="3960440" cy="193899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“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宣言”是一种演讲辞，既是演讲，那它一定具备演讲稿的特点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——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文辞优美、感情充沛、说理生动、鼓动性强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。</a:t>
            </a:r>
            <a:endParaRPr lang="zh-CN" altLang="en-US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73734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1"/>
          <p:cNvSpPr txBox="1"/>
          <p:nvPr/>
        </p:nvSpPr>
        <p:spPr>
          <a:xfrm>
            <a:off x="748665" y="1236345"/>
            <a:ext cx="21996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准确朗读</a:t>
            </a:r>
          </a:p>
        </p:txBody>
      </p:sp>
      <p:sp>
        <p:nvSpPr>
          <p:cNvPr id="12300" name="文本框 12"/>
          <p:cNvSpPr txBox="1"/>
          <p:nvPr/>
        </p:nvSpPr>
        <p:spPr>
          <a:xfrm>
            <a:off x="1311275" y="263525"/>
            <a:ext cx="23971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基础知识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912813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804988" y="912813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 bwMode="auto">
          <a:xfrm>
            <a:off x="3179763" y="912813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64018" y="1923172"/>
            <a:ext cx="8395247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懒惰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   )   </a:t>
            </a:r>
            <a:r>
              <a:rPr lang="zh-CN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遁</a:t>
            </a:r>
            <a:r>
              <a:rPr lang="zh-CN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)  </a:t>
            </a:r>
            <a:r>
              <a:rPr lang="zh-CN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懦夫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) </a:t>
            </a:r>
            <a:endParaRPr lang="zh-CN" altLang="zh-CN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　　　　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豢</a:t>
            </a:r>
            <a:r>
              <a:rPr lang="zh-CN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)        </a:t>
            </a:r>
            <a:r>
              <a:rPr lang="zh-CN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灌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溉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   )</a:t>
            </a:r>
            <a:endParaRPr lang="zh-CN" altLang="zh-CN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482" name="Picture 2" descr="C:\Users\Administrator\Desktop\最拥有图片\新建文件夹\u=2994711468,415939841&amp;fm=26&amp;gp=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2310" y="2162175"/>
            <a:ext cx="1354455" cy="2295525"/>
          </a:xfrm>
          <a:prstGeom prst="rect">
            <a:avLst/>
          </a:prstGeom>
          <a:noFill/>
        </p:spPr>
      </p:pic>
      <p:sp>
        <p:nvSpPr>
          <p:cNvPr id="17" name="矩形 16"/>
          <p:cNvSpPr/>
          <p:nvPr/>
        </p:nvSpPr>
        <p:spPr>
          <a:xfrm>
            <a:off x="1762676" y="1923172"/>
            <a:ext cx="1119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dirty="0" err="1">
                <a:solidFill>
                  <a:srgbClr val="FF0000"/>
                </a:solidFill>
              </a:rPr>
              <a:t>lǎn</a:t>
            </a:r>
            <a:r>
              <a:rPr lang="en-US" altLang="zh-CN" sz="2400" dirty="0">
                <a:solidFill>
                  <a:srgbClr val="FF0000"/>
                </a:solidFill>
              </a:rPr>
              <a:t> </a:t>
            </a:r>
            <a:r>
              <a:rPr lang="en-US" altLang="zh-CN" sz="2400" dirty="0" err="1">
                <a:solidFill>
                  <a:srgbClr val="FF0000"/>
                </a:solidFill>
              </a:rPr>
              <a:t>duò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54964" y="1923172"/>
            <a:ext cx="670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dirty="0" err="1">
                <a:solidFill>
                  <a:srgbClr val="FF0000"/>
                </a:solidFill>
              </a:rPr>
              <a:t>dùn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011148" y="1923172"/>
            <a:ext cx="86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dirty="0" err="1">
                <a:solidFill>
                  <a:srgbClr val="FF0000"/>
                </a:solidFill>
              </a:rPr>
              <a:t>nuò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62676" y="2643252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dirty="0" err="1">
                <a:solidFill>
                  <a:srgbClr val="FF0000"/>
                </a:solidFill>
              </a:rPr>
              <a:t>huàn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706892" y="2643252"/>
            <a:ext cx="1915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         </a:t>
            </a:r>
            <a:r>
              <a:rPr lang="en-US" altLang="zh-CN" sz="2400" dirty="0" err="1">
                <a:solidFill>
                  <a:srgbClr val="FF0000"/>
                </a:solidFill>
              </a:rPr>
              <a:t>guàn</a:t>
            </a:r>
            <a:r>
              <a:rPr lang="en-US" altLang="zh-CN" sz="2400" dirty="0">
                <a:solidFill>
                  <a:srgbClr val="FF0000"/>
                </a:solidFill>
              </a:rPr>
              <a:t> </a:t>
            </a:r>
            <a:r>
              <a:rPr lang="en-US" altLang="zh-CN" sz="2400" dirty="0" err="1">
                <a:solidFill>
                  <a:srgbClr val="FF0000"/>
                </a:solidFill>
              </a:rPr>
              <a:t>gài</a:t>
            </a:r>
            <a:r>
              <a:rPr lang="en-US" altLang="zh-CN" sz="2400" dirty="0">
                <a:solidFill>
                  <a:prstClr val="black"/>
                </a:solidFill>
              </a:rPr>
              <a:t> 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909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331640" y="1421393"/>
            <a:ext cx="1476686" cy="258532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画龙点睛：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自暴自弃：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山穷水尽：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投无路：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14343" name="文本框 16"/>
          <p:cNvSpPr txBox="1"/>
          <p:nvPr/>
        </p:nvSpPr>
        <p:spPr>
          <a:xfrm>
            <a:off x="885825" y="1052830"/>
            <a:ext cx="27146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解释词语</a:t>
            </a:r>
          </a:p>
        </p:txBody>
      </p:sp>
      <p:sp>
        <p:nvSpPr>
          <p:cNvPr id="14344" name="文本框 12"/>
          <p:cNvSpPr txBox="1"/>
          <p:nvPr/>
        </p:nvSpPr>
        <p:spPr>
          <a:xfrm>
            <a:off x="1311275" y="263525"/>
            <a:ext cx="23971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基础知识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912813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804988" y="912813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 bwMode="auto">
          <a:xfrm>
            <a:off x="3179763" y="912813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03648" y="1421393"/>
            <a:ext cx="64807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原形容梁代画家张僧繇作画的神妙。后多比喻写文章或讲话时，在关键处用几句话点明实质，使内容生动有力。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暴，糟蹋、损害；弃，鄙弃。意为自己瞧不起自己，甘于落后或堕落。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意为山和水都到了尽头，借以比喻无路可走陷入绝境。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zh-CN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无路可走。比喻陷入绝境，没有出路。</a:t>
            </a:r>
          </a:p>
        </p:txBody>
      </p:sp>
    </p:spTree>
    <p:extLst>
      <p:ext uri="{BB962C8B-B14F-4D97-AF65-F5344CB8AC3E}">
        <p14:creationId xmlns:p14="http://schemas.microsoft.com/office/powerpoint/2010/main" val="91530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12"/>
          <p:cNvSpPr txBox="1"/>
          <p:nvPr/>
        </p:nvSpPr>
        <p:spPr>
          <a:xfrm>
            <a:off x="1311275" y="263208"/>
            <a:ext cx="2397125" cy="64633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428625" y="912495"/>
            <a:ext cx="1376363" cy="3651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804988" y="912495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179763" y="912495"/>
            <a:ext cx="1376363" cy="3651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1804988" y="912495"/>
            <a:ext cx="1374775" cy="3651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仿宋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7109" y="1132096"/>
            <a:ext cx="7776864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zh-CN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看完整篇文章后的感觉是什么？文章中的材料涉及哪些方面？</a:t>
            </a:r>
          </a:p>
        </p:txBody>
      </p:sp>
      <p:pic>
        <p:nvPicPr>
          <p:cNvPr id="17410" name="Picture 2" descr="C:\Users\Administrator\Desktop\最拥有图片\课件图片\思考人物\u=2548029047,2376811187&amp;fm=21&amp;gp=0_副本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22985" y="1786890"/>
            <a:ext cx="1588770" cy="2184400"/>
          </a:xfrm>
          <a:prstGeom prst="rect">
            <a:avLst/>
          </a:prstGeom>
          <a:noFill/>
        </p:spPr>
      </p:pic>
      <p:sp>
        <p:nvSpPr>
          <p:cNvPr id="11" name="矩形 10"/>
          <p:cNvSpPr/>
          <p:nvPr/>
        </p:nvSpPr>
        <p:spPr>
          <a:xfrm>
            <a:off x="2700298" y="2140208"/>
            <a:ext cx="4991928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大量的人、事和很多经典的句子。</a:t>
            </a:r>
            <a:endParaRPr lang="zh-CN" altLang="en-US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700298" y="2524709"/>
            <a:ext cx="4968552" cy="87440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文中的材料取自古今中外，涉及图画、雕塑、</a:t>
            </a:r>
            <a:r>
              <a:rPr lang="en-US" altLang="zh-CN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  </a:t>
            </a:r>
            <a:r>
              <a:rPr lang="zh-CN" altLang="en-US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文学、音乐、数学、物理、地理等领域。</a:t>
            </a:r>
            <a:endParaRPr lang="zh-CN" altLang="en-US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18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ldLvl="0" animBg="1"/>
      <p:bldP spid="2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22357"/>
  <p:tag name="MH_LIBRARY" val="GRAPHIC"/>
  <p:tag name="MH_ORDER" val="文本框 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519"/>
  <p:tag name="MH_LIBRARY" val="GRAPHIC"/>
  <p:tag name="MH_ORDER" val="Freeform 5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 fontAlgn="base">
          <a:defRPr lang="zh-CN" altLang="en-US" strike="noStrike" noProof="1"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1126</Words>
  <Application>Microsoft Office PowerPoint</Application>
  <PresentationFormat>全屏显示(16:9)</PresentationFormat>
  <Paragraphs>112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Baskerville Old Face</vt:lpstr>
      <vt:lpstr>Meiryo</vt:lpstr>
      <vt:lpstr>仿宋</vt:lpstr>
      <vt:lpstr>华文新魏</vt:lpstr>
      <vt:lpstr>华文行楷</vt:lpstr>
      <vt:lpstr>宋体</vt:lpstr>
      <vt:lpstr>微软雅黑</vt:lpstr>
      <vt:lpstr>Arial</vt:lpstr>
      <vt:lpstr>Calibri</vt:lpstr>
      <vt:lpstr>Calibri Light</vt:lpstr>
      <vt:lpstr>Courier New</vt:lpstr>
      <vt:lpstr>Times New Roman</vt:lpstr>
      <vt:lpstr>第一PPT模板网-WWW.1PPT.COM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2020-04-27T02:18:05Z</dcterms:created>
  <dcterms:modified xsi:type="dcterms:W3CDTF">2022-02-03T10:57:05Z</dcterms:modified>
</cp:coreProperties>
</file>