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8"/>
  </p:notesMasterIdLst>
  <p:sldIdLst>
    <p:sldId id="371" r:id="rId3"/>
    <p:sldId id="388" r:id="rId4"/>
    <p:sldId id="389" r:id="rId5"/>
    <p:sldId id="403" r:id="rId6"/>
    <p:sldId id="390" r:id="rId7"/>
    <p:sldId id="546" r:id="rId8"/>
    <p:sldId id="397" r:id="rId9"/>
    <p:sldId id="415" r:id="rId10"/>
    <p:sldId id="490" r:id="rId11"/>
    <p:sldId id="547" r:id="rId12"/>
    <p:sldId id="491" r:id="rId13"/>
    <p:sldId id="492" r:id="rId14"/>
    <p:sldId id="548" r:id="rId15"/>
    <p:sldId id="494" r:id="rId16"/>
    <p:sldId id="496" r:id="rId17"/>
    <p:sldId id="528" r:id="rId18"/>
    <p:sldId id="538" r:id="rId19"/>
    <p:sldId id="414" r:id="rId20"/>
    <p:sldId id="416" r:id="rId21"/>
    <p:sldId id="530" r:id="rId22"/>
    <p:sldId id="526" r:id="rId23"/>
    <p:sldId id="550" r:id="rId24"/>
    <p:sldId id="551" r:id="rId25"/>
    <p:sldId id="564" r:id="rId26"/>
    <p:sldId id="565" r:id="rId27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50">
          <p15:clr>
            <a:srgbClr val="A4A3A4"/>
          </p15:clr>
        </p15:guide>
        <p15:guide id="2" pos="23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/>
    <p:restoredTop sz="96314" autoAdjust="0"/>
  </p:normalViewPr>
  <p:slideViewPr>
    <p:cSldViewPr showGuides="1">
      <p:cViewPr varScale="1">
        <p:scale>
          <a:sx n="143" d="100"/>
          <a:sy n="143" d="100"/>
        </p:scale>
        <p:origin x="684" y="120"/>
      </p:cViewPr>
      <p:guideLst>
        <p:guide orient="horz" pos="850"/>
        <p:guide pos="2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276798E-810E-4EC8-84ED-B9A46EF35B8A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/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27201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defPPr/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t" anchorCtr="0" compatLnSpc="1"/>
          <a:lstStyle>
            <a:defPPr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5124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defPPr/>
          </a:lstStyle>
          <a:p>
            <a:pPr lvl="0" algn="r"/>
            <a:fld id="{9A0DB2DC-4C9A-4742-B13C-FB6460FD3503}" type="slidenum">
              <a:rPr lang="zh-CN" altLang="en-US" sz="1200"/>
              <a:pPr/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578753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>
            <a:defPPr/>
          </a:lstStyle>
          <a:p>
            <a:pPr lvl="0" eaLnBrk="1" hangingPunct="1"/>
            <a:endParaRPr lang="zh-CN" altLang="en-US"/>
          </a:p>
        </p:txBody>
      </p:sp>
      <p:sp>
        <p:nvSpPr>
          <p:cNvPr id="26628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defPPr/>
          </a:lstStyle>
          <a:p>
            <a:pPr lvl="0" algn="r"/>
            <a:fld id="{9A0DB2DC-4C9A-4742-B13C-FB6460FD3503}" type="slidenum">
              <a:rPr lang="zh-CN" altLang="en-US" sz="1200"/>
              <a:pPr/>
              <a:t>20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069259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>
            <a:defPPr/>
          </a:lstStyle>
          <a:p>
            <a:pPr lvl="0" eaLnBrk="1" hangingPunct="1"/>
            <a:endParaRPr lang="zh-CN" altLang="en-US"/>
          </a:p>
        </p:txBody>
      </p:sp>
      <p:sp>
        <p:nvSpPr>
          <p:cNvPr id="26628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defPPr/>
          </a:lstStyle>
          <a:p>
            <a:pPr lvl="0" algn="r"/>
            <a:fld id="{9A0DB2DC-4C9A-4742-B13C-FB6460FD3503}" type="slidenum">
              <a:rPr lang="zh-CN" altLang="en-US" sz="1200"/>
              <a:pPr/>
              <a:t>21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3647251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>
            <a:defPPr/>
          </a:lstStyle>
          <a:p>
            <a:pPr lvl="0" eaLnBrk="1" hangingPunct="1"/>
            <a:endParaRPr lang="zh-CN" altLang="en-US"/>
          </a:p>
        </p:txBody>
      </p:sp>
      <p:sp>
        <p:nvSpPr>
          <p:cNvPr id="30724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defPPr/>
          </a:lstStyle>
          <a:p>
            <a:pPr lvl="0" algn="r"/>
            <a:fld id="{9A0DB2DC-4C9A-4742-B13C-FB6460FD3503}" type="slidenum">
              <a:rPr lang="zh-CN" altLang="en-US" sz="1200"/>
              <a:pPr/>
              <a:t>22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0666191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>
            <a:defPPr/>
          </a:lstStyle>
          <a:p>
            <a:pPr lvl="0" eaLnBrk="1" hangingPunct="1"/>
            <a:endParaRPr lang="zh-CN" altLang="en-US"/>
          </a:p>
        </p:txBody>
      </p:sp>
      <p:sp>
        <p:nvSpPr>
          <p:cNvPr id="30724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defPPr/>
          </a:lstStyle>
          <a:p>
            <a:pPr lvl="0" algn="r"/>
            <a:fld id="{9A0DB2DC-4C9A-4742-B13C-FB6460FD3503}" type="slidenum">
              <a:rPr lang="zh-CN" altLang="en-US" sz="1200"/>
              <a:pPr/>
              <a:t>23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7125766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>
            <a:defPPr/>
          </a:lstStyle>
          <a:p>
            <a:pPr lvl="0" eaLnBrk="1" hangingPunct="1"/>
            <a:endParaRPr lang="zh-CN" altLang="en-US"/>
          </a:p>
        </p:txBody>
      </p:sp>
      <p:sp>
        <p:nvSpPr>
          <p:cNvPr id="30724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defPPr/>
          </a:lstStyle>
          <a:p>
            <a:pPr lvl="0" algn="r"/>
            <a:fld id="{9A0DB2DC-4C9A-4742-B13C-FB6460FD3503}" type="slidenum">
              <a:rPr lang="zh-CN" altLang="en-US" sz="1200"/>
              <a:pPr/>
              <a:t>24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7443034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8569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>
            <a:defPPr/>
          </a:lstStyle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7172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defPPr/>
          </a:lstStyle>
          <a:p>
            <a:pPr lvl="0" algn="r"/>
            <a:fld id="{9A0DB2DC-4C9A-4742-B13C-FB6460FD3503}" type="slidenum">
              <a:rPr lang="zh-CN" altLang="en-US" sz="1200"/>
              <a:pPr/>
              <a:t>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413590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rtlCol="0" anchor="t" anchorCtr="0" compatLnSpc="1"/>
          <a:lstStyle>
            <a:defPPr/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44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defPPr/>
          </a:lstStyle>
          <a:p>
            <a:pPr lvl="0" algn="r"/>
            <a:fld id="{9A0DB2DC-4C9A-4742-B13C-FB6460FD3503}" type="slidenum">
              <a:rPr lang="zh-CN" altLang="en-US" sz="1200"/>
              <a:pPr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98909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>
            <a:defPPr/>
          </a:lstStyle>
          <a:p>
            <a:pPr lvl="0"/>
            <a:endParaRPr lang="zh-CN" altLang="en-US"/>
          </a:p>
        </p:txBody>
      </p:sp>
      <p:sp>
        <p:nvSpPr>
          <p:cNvPr id="12292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defPPr/>
          </a:lstStyle>
          <a:p>
            <a:pPr lvl="0" algn="r"/>
            <a:fld id="{9A0DB2DC-4C9A-4742-B13C-FB6460FD3503}" type="slidenum">
              <a:rPr lang="zh-CN" altLang="en-US" sz="1200"/>
              <a:pPr/>
              <a:t>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727792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>
            <a:defPPr/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120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>
            <a:defPPr/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326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61487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>
            <a:defPPr/>
          </a:lstStyle>
          <a:p>
            <a:pPr lvl="0" eaLnBrk="1" hangingPunct="1"/>
            <a:endParaRPr lang="zh-CN" altLang="en-US"/>
          </a:p>
        </p:txBody>
      </p:sp>
      <p:sp>
        <p:nvSpPr>
          <p:cNvPr id="24580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defPPr/>
          </a:lstStyle>
          <a:p>
            <a:pPr lvl="0" algn="r"/>
            <a:fld id="{9A0DB2DC-4C9A-4742-B13C-FB6460FD3503}" type="slidenum">
              <a:rPr lang="zh-CN" altLang="en-US" sz="1200"/>
              <a:pPr/>
              <a:t>18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6220235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>
            <a:defPPr/>
          </a:lstStyle>
          <a:p>
            <a:pPr lvl="0" eaLnBrk="1" hangingPunct="1"/>
            <a:endParaRPr lang="zh-CN" altLang="en-US"/>
          </a:p>
        </p:txBody>
      </p:sp>
      <p:sp>
        <p:nvSpPr>
          <p:cNvPr id="26628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defPPr/>
          </a:lstStyle>
          <a:p>
            <a:pPr lvl="0" algn="r"/>
            <a:fld id="{9A0DB2DC-4C9A-4742-B13C-FB6460FD3503}" type="slidenum">
              <a:rPr lang="zh-CN" altLang="en-US" sz="1200"/>
              <a:pPr/>
              <a:t>19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899840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defPPr/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defPPr/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5A58218-1C25-4B06-9413-FD5CC1ADE675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/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defPPr/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5A58218-1C25-4B06-9413-FD5CC1ADE675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/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>
            <a:defPPr/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>
            <a:defPPr/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5A58218-1C25-4B06-9413-FD5CC1ADE675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/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defPPr/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defPPr/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defPPr/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defPPr/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CEF2124-7C8F-4AD7-A124-DFF73B5012F6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/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5241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821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0931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1927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9228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0593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256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defPPr/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5A58218-1C25-4B06-9413-FD5CC1ADE675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/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4995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8224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1913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251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defPPr/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defPPr/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5A58218-1C25-4B06-9413-FD5CC1ADE675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/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defPPr/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defPPr/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5A58218-1C25-4B06-9413-FD5CC1ADE675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/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defPPr/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defPPr/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defPPr/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defPPr/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5A58218-1C25-4B06-9413-FD5CC1ADE675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/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5A58218-1C25-4B06-9413-FD5CC1ADE675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/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5A58218-1C25-4B06-9413-FD5CC1ADE675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/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defPPr/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defPPr/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defPPr/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5A58218-1C25-4B06-9413-FD5CC1ADE675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/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defPPr/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defPPr/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5A58218-1C25-4B06-9413-FD5CC1ADE675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/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defPPr/>
          </a:lstStyle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/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defPPr/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5A58218-1C25-4B06-9413-FD5CC1ADE675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/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split orient="vert"/>
  </p:transition>
  <p:txStyles>
    <p:titleStyle>
      <a:defPPr/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54255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9"/>
          <p:cNvSpPr/>
          <p:nvPr/>
        </p:nvSpPr>
        <p:spPr>
          <a:xfrm>
            <a:off x="3157189" y="1635647"/>
            <a:ext cx="2829621" cy="83099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50000"/>
              </a:spcBef>
              <a:buNone/>
            </a:pPr>
            <a:r>
              <a:rPr lang="zh-CN" altLang="en-US" sz="4800" b="1" dirty="0">
                <a:solidFill>
                  <a:srgbClr val="CC0000"/>
                </a:solidFill>
                <a:cs typeface="+mn-ea"/>
                <a:sym typeface="+mn-lt"/>
              </a:rPr>
              <a:t>创造宣言 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4083919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/>
          <p:nvPr/>
        </p:nvSpPr>
        <p:spPr>
          <a:xfrm>
            <a:off x="1214755" y="571500"/>
            <a:ext cx="639953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D107B"/>
                </a:solidFill>
                <a:cs typeface="+mn-ea"/>
                <a:sym typeface="+mn-lt"/>
              </a:rPr>
              <a:t>二、答疑全频道</a:t>
            </a:r>
          </a:p>
        </p:txBody>
      </p:sp>
      <p:sp>
        <p:nvSpPr>
          <p:cNvPr id="14339" name="矩形 5"/>
          <p:cNvSpPr/>
          <p:nvPr/>
        </p:nvSpPr>
        <p:spPr>
          <a:xfrm>
            <a:off x="177800" y="1229995"/>
            <a:ext cx="8966200" cy="4154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100">
                <a:cs typeface="+mn-ea"/>
                <a:sym typeface="+mn-lt"/>
              </a:rPr>
              <a:t>2</a:t>
            </a:r>
            <a:r>
              <a:rPr lang="zh-CN" altLang="en-US" sz="2100">
                <a:cs typeface="+mn-ea"/>
                <a:sym typeface="+mn-lt"/>
              </a:rPr>
              <a:t>. 这篇文章的层次结构是怎样的？</a:t>
            </a:r>
          </a:p>
        </p:txBody>
      </p:sp>
      <p:sp>
        <p:nvSpPr>
          <p:cNvPr id="13316" name="矩形 1"/>
          <p:cNvSpPr/>
          <p:nvPr/>
        </p:nvSpPr>
        <p:spPr>
          <a:xfrm>
            <a:off x="142875" y="1564324"/>
            <a:ext cx="8858250" cy="34855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答疑：</a:t>
            </a:r>
            <a:endParaRPr lang="en-US" altLang="zh-CN" sz="2100">
              <a:cs typeface="+mn-ea"/>
              <a:sym typeface="+mn-lt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第三部分（11—15段）：以东山樵夫的故事为喻,说明丧失创造力的可悲下场。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第四部分（16段）：作者以排比的手法，鲜明地指出“死人才无意于创造”，只要你是一个“活人”，“只要有一滴汗，一滴血，一滴热情，便是创造之神所爱住的行宫，就能开创造之花，结创造之果，繁殖创造之森林。”这样的结尾富有感召力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/>
          <p:nvPr/>
        </p:nvSpPr>
        <p:spPr>
          <a:xfrm>
            <a:off x="1214755" y="571500"/>
            <a:ext cx="639953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D107B"/>
                </a:solidFill>
                <a:cs typeface="+mn-ea"/>
                <a:sym typeface="+mn-lt"/>
              </a:rPr>
              <a:t>二、答疑全频道</a:t>
            </a:r>
          </a:p>
        </p:txBody>
      </p:sp>
      <p:sp>
        <p:nvSpPr>
          <p:cNvPr id="14339" name="矩形 5"/>
          <p:cNvSpPr/>
          <p:nvPr/>
        </p:nvSpPr>
        <p:spPr>
          <a:xfrm>
            <a:off x="88900" y="1172845"/>
            <a:ext cx="8966200" cy="4154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100">
                <a:cs typeface="+mn-ea"/>
                <a:sym typeface="+mn-lt"/>
              </a:rPr>
              <a:t>3.</a:t>
            </a:r>
            <a:r>
              <a:rPr lang="zh-CN" altLang="en-US" sz="2100">
                <a:cs typeface="+mn-ea"/>
                <a:sym typeface="+mn-lt"/>
              </a:rPr>
              <a:t> </a:t>
            </a:r>
            <a:r>
              <a:rPr sz="2100">
                <a:cs typeface="+mn-ea"/>
                <a:sym typeface="+mn-lt"/>
              </a:rPr>
              <a:t>第一部分涉及的人和事有哪些？作者认为教育的最大成功是什么？</a:t>
            </a:r>
          </a:p>
        </p:txBody>
      </p:sp>
      <p:sp>
        <p:nvSpPr>
          <p:cNvPr id="3" name="矩形 1"/>
          <p:cNvSpPr/>
          <p:nvPr/>
        </p:nvSpPr>
        <p:spPr>
          <a:xfrm>
            <a:off x="142875" y="1798638"/>
            <a:ext cx="8858250" cy="154657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答疑：</a:t>
            </a:r>
            <a:endParaRPr lang="en-US" altLang="zh-CN" sz="2100">
              <a:cs typeface="+mn-ea"/>
              <a:sym typeface="+mn-lt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美术家(罗丹)一面造石像,一面崇拜自己的创造；作者认为教育的最大成功是:学生先生合而创造出值得彼此崇拜之活人。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/>
          <p:nvPr/>
        </p:nvSpPr>
        <p:spPr>
          <a:xfrm>
            <a:off x="1214755" y="571500"/>
            <a:ext cx="639953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D107B"/>
                </a:solidFill>
                <a:cs typeface="+mn-ea"/>
                <a:sym typeface="+mn-lt"/>
              </a:rPr>
              <a:t>二、答疑全频道</a:t>
            </a:r>
          </a:p>
        </p:txBody>
      </p:sp>
      <p:sp>
        <p:nvSpPr>
          <p:cNvPr id="14339" name="矩形 5"/>
          <p:cNvSpPr/>
          <p:nvPr/>
        </p:nvSpPr>
        <p:spPr>
          <a:xfrm>
            <a:off x="34925" y="1247141"/>
            <a:ext cx="8966200" cy="7386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100">
                <a:cs typeface="+mn-ea"/>
                <a:sym typeface="+mn-lt"/>
              </a:rPr>
              <a:t>4</a:t>
            </a:r>
            <a:r>
              <a:rPr lang="zh-CN" altLang="en-US" sz="2100">
                <a:cs typeface="+mn-ea"/>
                <a:sym typeface="+mn-lt"/>
              </a:rPr>
              <a:t>. 第二部分涉及的人和事有哪些？文中批评了哪五种“不能创造”的错误观点？作者得出的结论是什么？</a:t>
            </a:r>
          </a:p>
        </p:txBody>
      </p:sp>
      <p:sp>
        <p:nvSpPr>
          <p:cNvPr id="13316" name="矩形 1"/>
          <p:cNvSpPr/>
          <p:nvPr/>
        </p:nvSpPr>
        <p:spPr>
          <a:xfrm>
            <a:off x="142875" y="2043749"/>
            <a:ext cx="8858250" cy="300082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答疑：</a:t>
            </a:r>
            <a:endParaRPr lang="en-US" altLang="zh-CN" sz="2100">
              <a:cs typeface="+mn-ea"/>
              <a:sym typeface="+mn-lt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八大山人朱耷挥毫画几笔便成为一幅名贵的杰作；法国企业家雷塞布竟能在沙漠中造成苏伊士运河；不识字的惠能据说本是目不识丁的樵夫，偶听人讲经，顿悟佛理，后来成为禅宗的南宗开创者；遭遇八十一难之玄奘，毕竟取得佛经……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zh-CN" altLang="en-US" sz="2100"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/>
          <p:nvPr/>
        </p:nvSpPr>
        <p:spPr>
          <a:xfrm>
            <a:off x="1214755" y="571500"/>
            <a:ext cx="639953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D107B"/>
                </a:solidFill>
                <a:cs typeface="+mn-ea"/>
                <a:sym typeface="+mn-lt"/>
              </a:rPr>
              <a:t>二、答疑全频道</a:t>
            </a:r>
          </a:p>
        </p:txBody>
      </p:sp>
      <p:sp>
        <p:nvSpPr>
          <p:cNvPr id="14339" name="矩形 5"/>
          <p:cNvSpPr/>
          <p:nvPr/>
        </p:nvSpPr>
        <p:spPr>
          <a:xfrm>
            <a:off x="34925" y="1247141"/>
            <a:ext cx="8966200" cy="7386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100">
                <a:cs typeface="+mn-ea"/>
                <a:sym typeface="+mn-lt"/>
              </a:rPr>
              <a:t>4</a:t>
            </a:r>
            <a:r>
              <a:rPr lang="zh-CN" altLang="en-US" sz="2100">
                <a:cs typeface="+mn-ea"/>
                <a:sym typeface="+mn-lt"/>
              </a:rPr>
              <a:t>. 第二部分涉及的人和事有哪些？文中批评了哪五种“不能创造”的错误观点？作者得出的结论是什么？</a:t>
            </a:r>
          </a:p>
        </p:txBody>
      </p:sp>
      <p:sp>
        <p:nvSpPr>
          <p:cNvPr id="13316" name="矩形 1"/>
          <p:cNvSpPr/>
          <p:nvPr/>
        </p:nvSpPr>
        <p:spPr>
          <a:xfrm>
            <a:off x="142875" y="1984059"/>
            <a:ext cx="8858250" cy="300082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答疑：</a:t>
            </a:r>
            <a:endParaRPr lang="en-US" altLang="zh-CN" sz="2100">
              <a:cs typeface="+mn-ea"/>
              <a:sym typeface="+mn-lt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作者用这些例子来驳斥五个错误观点：①环境平凡不能创造，②生活单调不能创造，③年纪大小不能创造，④太无能了不能创造，⑤陷入绝境不能创造。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说明处处都需要创造，天天都有创造的机会，人人都可以创造。这种论证方法是驳论文章的写法。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/>
          <p:nvPr/>
        </p:nvSpPr>
        <p:spPr>
          <a:xfrm>
            <a:off x="1214755" y="571500"/>
            <a:ext cx="639953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D107B"/>
                </a:solidFill>
                <a:cs typeface="+mn-ea"/>
                <a:sym typeface="+mn-lt"/>
              </a:rPr>
              <a:t>二、答疑全频道</a:t>
            </a:r>
          </a:p>
        </p:txBody>
      </p:sp>
      <p:sp>
        <p:nvSpPr>
          <p:cNvPr id="14339" name="矩形 5"/>
          <p:cNvSpPr/>
          <p:nvPr/>
        </p:nvSpPr>
        <p:spPr>
          <a:xfrm>
            <a:off x="177800" y="1229995"/>
            <a:ext cx="8966200" cy="73866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100">
                <a:cs typeface="+mn-ea"/>
                <a:sym typeface="+mn-lt"/>
              </a:rPr>
              <a:t>5</a:t>
            </a:r>
            <a:r>
              <a:rPr lang="zh-CN" altLang="en-US" sz="2100">
                <a:cs typeface="+mn-ea"/>
                <a:sym typeface="+mn-lt"/>
              </a:rPr>
              <a:t>.从文中我们可以看到作者的感情是怎样的？哪些句子明显表明了作者的感情？</a:t>
            </a:r>
          </a:p>
        </p:txBody>
      </p:sp>
      <p:sp>
        <p:nvSpPr>
          <p:cNvPr id="13316" name="矩形 1"/>
          <p:cNvSpPr/>
          <p:nvPr/>
        </p:nvSpPr>
        <p:spPr>
          <a:xfrm>
            <a:off x="142875" y="1826579"/>
            <a:ext cx="8858250" cy="251607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答疑：</a:t>
            </a:r>
            <a:endParaRPr lang="zh-CN" altLang="en-US" sz="2100" i="1">
              <a:solidFill>
                <a:srgbClr val="0000FF"/>
              </a:solidFill>
              <a:cs typeface="+mn-ea"/>
              <a:sym typeface="+mn-lt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作者渴望创造，热切呼唤“创造之神，你回来呀！只要你肯回来，我们愿意把一切——我们的汗，我们的血，我们的心，我们的生命——都献给你。只要有一滴汗，一滴血，一滴热情，便是创造之神所爱住的行宫，就能开创造之花，结创造之果，繁殖创造之森林”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/>
          <p:nvPr/>
        </p:nvSpPr>
        <p:spPr>
          <a:xfrm>
            <a:off x="1292225" y="582930"/>
            <a:ext cx="639953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D107B"/>
                </a:solidFill>
                <a:cs typeface="+mn-ea"/>
                <a:sym typeface="+mn-lt"/>
              </a:rPr>
              <a:t>二、答疑全频道</a:t>
            </a:r>
          </a:p>
        </p:txBody>
      </p:sp>
      <p:sp>
        <p:nvSpPr>
          <p:cNvPr id="14339" name="矩形 5"/>
          <p:cNvSpPr/>
          <p:nvPr/>
        </p:nvSpPr>
        <p:spPr>
          <a:xfrm>
            <a:off x="177800" y="1229995"/>
            <a:ext cx="8966200" cy="4154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100">
                <a:cs typeface="+mn-ea"/>
                <a:sym typeface="+mn-lt"/>
              </a:rPr>
              <a:t>6</a:t>
            </a:r>
            <a:r>
              <a:rPr lang="zh-CN" altLang="en-US" sz="2100">
                <a:cs typeface="+mn-ea"/>
                <a:sym typeface="+mn-lt"/>
              </a:rPr>
              <a:t>. 东山樵夫的故事是怎样的？这个人物还让你想到谁？这个故事说明什么？</a:t>
            </a:r>
          </a:p>
        </p:txBody>
      </p:sp>
      <p:sp>
        <p:nvSpPr>
          <p:cNvPr id="13316" name="矩形 1"/>
          <p:cNvSpPr/>
          <p:nvPr/>
        </p:nvSpPr>
        <p:spPr>
          <a:xfrm>
            <a:off x="142875" y="1883729"/>
            <a:ext cx="8858250" cy="12234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答疑：</a:t>
            </a: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他将泰山的茅草连同树苗带回家里焚烧取火，以东山樵夫的故事为喻，说明丧失创造力的可悲下场。想起了相比之下富有创造精神的愚公。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/>
          <p:nvPr/>
        </p:nvSpPr>
        <p:spPr>
          <a:xfrm>
            <a:off x="1214755" y="571500"/>
            <a:ext cx="639953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D107B"/>
                </a:solidFill>
                <a:cs typeface="+mn-ea"/>
                <a:sym typeface="+mn-lt"/>
              </a:rPr>
              <a:t>二、答疑全频道</a:t>
            </a:r>
          </a:p>
        </p:txBody>
      </p:sp>
      <p:sp>
        <p:nvSpPr>
          <p:cNvPr id="14339" name="矩形 5"/>
          <p:cNvSpPr/>
          <p:nvPr/>
        </p:nvSpPr>
        <p:spPr>
          <a:xfrm>
            <a:off x="177800" y="1229995"/>
            <a:ext cx="8966200" cy="4154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100">
                <a:cs typeface="+mn-ea"/>
                <a:sym typeface="+mn-lt"/>
              </a:rPr>
              <a:t>7</a:t>
            </a:r>
            <a:r>
              <a:rPr lang="zh-CN" altLang="en-US" sz="2100">
                <a:cs typeface="+mn-ea"/>
                <a:sym typeface="+mn-lt"/>
              </a:rPr>
              <a:t>. 文章题为《创造宣言》，那么作者的宣言是什么？</a:t>
            </a:r>
          </a:p>
        </p:txBody>
      </p:sp>
      <p:sp>
        <p:nvSpPr>
          <p:cNvPr id="13316" name="矩形 1"/>
          <p:cNvSpPr/>
          <p:nvPr/>
        </p:nvSpPr>
        <p:spPr>
          <a:xfrm>
            <a:off x="177800" y="1836104"/>
            <a:ext cx="8858250" cy="2031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答疑：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作者在文章结尾，充满激情地道出：“只要有一滴汗，一滴血，一滴热情，便是创造之神所爱住的行宫，就能开创造之花，结创造之果，繁殖创造之森林。”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/>
          <p:nvPr/>
        </p:nvSpPr>
        <p:spPr>
          <a:xfrm>
            <a:off x="1214755" y="571500"/>
            <a:ext cx="639953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D107B"/>
                </a:solidFill>
                <a:cs typeface="+mn-ea"/>
                <a:sym typeface="+mn-lt"/>
              </a:rPr>
              <a:t>二、答疑全频道</a:t>
            </a:r>
          </a:p>
        </p:txBody>
      </p:sp>
      <p:sp>
        <p:nvSpPr>
          <p:cNvPr id="14339" name="矩形 5"/>
          <p:cNvSpPr/>
          <p:nvPr/>
        </p:nvSpPr>
        <p:spPr>
          <a:xfrm>
            <a:off x="177800" y="1229995"/>
            <a:ext cx="8966200" cy="4154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100">
                <a:cs typeface="+mn-ea"/>
                <a:sym typeface="+mn-lt"/>
              </a:rPr>
              <a:t>8</a:t>
            </a:r>
            <a:r>
              <a:rPr lang="zh-CN" altLang="en-US" sz="2100">
                <a:cs typeface="+mn-ea"/>
                <a:sym typeface="+mn-lt"/>
              </a:rPr>
              <a:t>. 文章主要采用了哪种表达方式？请结合课文加以分析。</a:t>
            </a:r>
          </a:p>
        </p:txBody>
      </p:sp>
      <p:sp>
        <p:nvSpPr>
          <p:cNvPr id="13316" name="矩形 1"/>
          <p:cNvSpPr/>
          <p:nvPr/>
        </p:nvSpPr>
        <p:spPr>
          <a:xfrm>
            <a:off x="177800" y="1801814"/>
            <a:ext cx="8858250" cy="251607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答疑：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文章主要运用了叙议结合的表达方式。记叙主要指文中摆出具体事例时所运用的表达方式。议论则是对事例进行分析或表达观点时采用的表达方式，如批驳了第二个错误观点后的简单总结，又如批驳了第五个错误观点后的分析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3"/>
          <p:cNvSpPr txBox="1"/>
          <p:nvPr/>
        </p:nvSpPr>
        <p:spPr>
          <a:xfrm>
            <a:off x="1214438" y="571501"/>
            <a:ext cx="28575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3D107B"/>
                </a:solidFill>
                <a:cs typeface="+mn-ea"/>
                <a:sym typeface="+mn-lt"/>
              </a:rPr>
              <a:t>三、纠错笔记本</a:t>
            </a:r>
          </a:p>
        </p:txBody>
      </p:sp>
      <p:sp>
        <p:nvSpPr>
          <p:cNvPr id="23555" name="Rectangle 2"/>
          <p:cNvSpPr>
            <a:spLocks noGrp="1"/>
          </p:cNvSpPr>
          <p:nvPr>
            <p:ph idx="1"/>
          </p:nvPr>
        </p:nvSpPr>
        <p:spPr>
          <a:xfrm>
            <a:off x="367032" y="1193484"/>
            <a:ext cx="8143875" cy="422275"/>
          </a:xfrm>
        </p:spPr>
        <p:txBody>
          <a:bodyPr vert="horz" wrap="square" lIns="91440" tIns="45720" rIns="91440" bIns="45720" anchor="t"/>
          <a:lstStyle>
            <a:defPPr/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易错点</a:t>
            </a:r>
            <a:r>
              <a:rPr lang="en-US" altLang="zh-CN" sz="2100">
                <a:cs typeface="+mn-ea"/>
                <a:sym typeface="+mn-lt"/>
              </a:rPr>
              <a:t>1.</a:t>
            </a:r>
            <a:r>
              <a:rPr lang="zh-CN" altLang="en-US" sz="2100">
                <a:cs typeface="+mn-ea"/>
                <a:sym typeface="+mn-lt"/>
              </a:rPr>
              <a:t>区别文章表达方式和论证方法</a:t>
            </a:r>
            <a:endParaRPr lang="zh-CN" sz="210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06541" y="1852295"/>
            <a:ext cx="59880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/>
          </a:lstStyle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Rectangle 2"/>
          <p:cNvSpPr>
            <a:spLocks noGrp="1"/>
          </p:cNvSpPr>
          <p:nvPr/>
        </p:nvSpPr>
        <p:spPr>
          <a:xfrm>
            <a:off x="195582" y="2584451"/>
            <a:ext cx="8143875" cy="175958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100">
              <a:solidFill>
                <a:srgbClr val="000000"/>
              </a:solidFill>
              <a:cs typeface="+mn-ea"/>
              <a:sym typeface="+mn-lt"/>
            </a:endParaRP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400">
              <a:cs typeface="+mn-ea"/>
              <a:sym typeface="+mn-lt"/>
            </a:endParaRP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400">
              <a:cs typeface="+mn-ea"/>
              <a:sym typeface="+mn-lt"/>
            </a:endParaRP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en-US" sz="2100">
              <a:solidFill>
                <a:srgbClr val="FF0000"/>
              </a:solidFill>
              <a:cs typeface="+mn-ea"/>
              <a:sym typeface="+mn-lt"/>
            </a:endParaRP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sz="210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67030" y="1743076"/>
            <a:ext cx="8397240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/>
          </a:lstStyle>
          <a:p>
            <a:pPr marL="0" indent="0" eaLnBrk="1" hangingPunct="1">
              <a:lnSpc>
                <a:spcPts val="3500"/>
              </a:lnSpc>
              <a:buNone/>
            </a:pP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文章的表达方式：</a:t>
            </a:r>
          </a:p>
          <a:p>
            <a:pPr marL="0" indent="0" eaLnBrk="1" hangingPunct="1">
              <a:lnSpc>
                <a:spcPts val="3500"/>
              </a:lnSpc>
              <a:buNone/>
            </a:pP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1、记叙   2、说明   3、议论   4、描写   5、抒情</a:t>
            </a:r>
          </a:p>
          <a:p>
            <a:pPr marL="0" indent="0" eaLnBrk="1" hangingPunct="1">
              <a:lnSpc>
                <a:spcPts val="3500"/>
              </a:lnSpc>
              <a:buNone/>
            </a:pPr>
            <a:endParaRPr lang="zh-CN" altLang="en-US" sz="2100">
              <a:latin typeface="+mn-lt"/>
              <a:ea typeface="+mn-ea"/>
              <a:cs typeface="+mn-ea"/>
              <a:sym typeface="+mn-lt"/>
            </a:endParaRPr>
          </a:p>
          <a:p>
            <a:pPr marL="0" indent="0" eaLnBrk="1" hangingPunct="1">
              <a:lnSpc>
                <a:spcPts val="3500"/>
              </a:lnSpc>
              <a:buNone/>
            </a:pP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议论文的论证方法：</a:t>
            </a:r>
          </a:p>
          <a:p>
            <a:pPr marL="0" indent="0" eaLnBrk="1" hangingPunct="1">
              <a:lnSpc>
                <a:spcPts val="3500"/>
              </a:lnSpc>
              <a:buNone/>
            </a:pP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1、举例论证  2、引用论证  3、对比论证  4、比喻论证</a:t>
            </a:r>
          </a:p>
          <a:p>
            <a:pPr marL="0" indent="0" eaLnBrk="1" hangingPunct="1">
              <a:lnSpc>
                <a:spcPts val="3500"/>
              </a:lnSpc>
              <a:buNone/>
            </a:pP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5、归纳论证  6、演绎论证  7、类比论证  8、因果论证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3"/>
          <p:cNvSpPr txBox="1"/>
          <p:nvPr/>
        </p:nvSpPr>
        <p:spPr>
          <a:xfrm>
            <a:off x="1214438" y="571501"/>
            <a:ext cx="28575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D107B"/>
                </a:solidFill>
                <a:cs typeface="+mn-ea"/>
                <a:sym typeface="+mn-lt"/>
              </a:rPr>
              <a:t>三、纠错笔记本</a:t>
            </a:r>
          </a:p>
        </p:txBody>
      </p:sp>
      <p:sp>
        <p:nvSpPr>
          <p:cNvPr id="25603" name="Rectangle 2"/>
          <p:cNvSpPr>
            <a:spLocks noGrp="1"/>
          </p:cNvSpPr>
          <p:nvPr>
            <p:ph idx="1"/>
          </p:nvPr>
        </p:nvSpPr>
        <p:spPr>
          <a:xfrm>
            <a:off x="285752" y="1357314"/>
            <a:ext cx="8143875" cy="422275"/>
          </a:xfrm>
        </p:spPr>
        <p:txBody>
          <a:bodyPr vert="horz" wrap="square" lIns="91440" tIns="45720" rIns="91440" bIns="45720" anchor="t"/>
          <a:lstStyle>
            <a:defPPr/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易错点</a:t>
            </a:r>
            <a:r>
              <a:rPr lang="en-US" altLang="zh-CN" sz="2100">
                <a:cs typeface="+mn-ea"/>
                <a:sym typeface="+mn-lt"/>
              </a:rPr>
              <a:t>2.</a:t>
            </a:r>
            <a:r>
              <a:rPr lang="zh-CN" altLang="en-US" sz="2100">
                <a:cs typeface="+mn-ea"/>
                <a:sym typeface="+mn-lt"/>
              </a:rPr>
              <a:t>议论文比喻论证分析</a:t>
            </a:r>
          </a:p>
        </p:txBody>
      </p:sp>
      <p:sp>
        <p:nvSpPr>
          <p:cNvPr id="130052" name="矩形 130051"/>
          <p:cNvSpPr/>
          <p:nvPr/>
        </p:nvSpPr>
        <p:spPr>
          <a:xfrm>
            <a:off x="477520" y="1895412"/>
            <a:ext cx="8188960" cy="1352678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>
            <a:defPPr/>
          </a:lstStyle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 下列语段使用了什么论证方法？有什么作用？</a:t>
            </a:r>
          </a:p>
          <a:p>
            <a:pPr indent="720090">
              <a:lnSpc>
                <a:spcPct val="130000"/>
              </a:lnSpc>
              <a:spcBef>
                <a:spcPct val="0"/>
              </a:spcBef>
            </a:pP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像屋檐水一样，一点一滴，滴穿阶沿石。点滴的创造固不如整体的创造，但不要轻视点滴的创造而不为，呆望着大创造从天而降。</a:t>
            </a:r>
          </a:p>
        </p:txBody>
      </p:sp>
      <p:sp>
        <p:nvSpPr>
          <p:cNvPr id="2" name="矩形 1"/>
          <p:cNvSpPr/>
          <p:nvPr/>
        </p:nvSpPr>
        <p:spPr>
          <a:xfrm>
            <a:off x="394335" y="3605975"/>
            <a:ext cx="8188960" cy="932563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>
            <a:defPPr/>
          </a:lstStyle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【参考答案】比喻论证，把点滴的创造比作屋檐水，形象生动地论证了我们要重视点滴创造这个观点。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374004"/>
              </p:ext>
            </p:extLst>
          </p:nvPr>
        </p:nvGraphicFramePr>
        <p:xfrm>
          <a:off x="192405" y="1095375"/>
          <a:ext cx="8248650" cy="3999944"/>
        </p:xfrm>
        <a:graphic>
          <a:graphicData uri="http://schemas.openxmlformats.org/drawingml/2006/table">
            <a:tbl>
              <a:tblPr/>
              <a:tblGrid>
                <a:gridCol w="1428750"/>
                <a:gridCol w="6819900"/>
              </a:tblGrid>
              <a:tr h="681790">
                <a:tc>
                  <a:txBody>
                    <a:bodyPr/>
                    <a:lstStyle>
                      <a:defPPr/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必背字词</a:t>
                      </a:r>
                    </a:p>
                  </a:txBody>
                  <a:tcPr marL="91439" marR="91439" marT="34294" marB="3429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/>
                    </a:lstStyle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180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中伤  遁词  鲁钝  懦夫  豢养  灌溉  自暴自弃  走投无路  </a:t>
                      </a:r>
                    </a:p>
                  </a:txBody>
                  <a:tcPr marL="91439" marR="91439" marT="34294" marB="342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8464">
                <a:tc>
                  <a:txBody>
                    <a:bodyPr/>
                    <a:lstStyle>
                      <a:defPPr/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必背句子</a:t>
                      </a:r>
                    </a:p>
                  </a:txBody>
                  <a:tcPr marL="91439" marR="91439" marT="34294" marB="3429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/>
                    </a:lstStyle>
                    <a:p>
                      <a:pPr marL="0" lvl="0" algn="l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在一个集体当中，每一个活人之塑像，是这个人来一刀，那个人来一刀，有时是万刀齐发。倘使刀法不合于交响曲之节奏，那便处处是伤痕，而难以成为真善美之活塑像。在刀法之交响中，投入一丝一毫的杂声，都是中伤整个的和谐。</a:t>
                      </a:r>
                      <a:r>
                        <a:rPr lang="zh-CN" altLang="en-US" sz="20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</a:p>
                  </a:txBody>
                  <a:tcPr marL="91439" marR="91439" marT="34294" marB="342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2462">
                <a:tc>
                  <a:txBody>
                    <a:bodyPr/>
                    <a:lstStyle>
                      <a:defPPr/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疑难问题</a:t>
                      </a:r>
                    </a:p>
                  </a:txBody>
                  <a:tcPr marL="91439" marR="91439" marT="34294" marB="3429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/>
                    </a:lstStyle>
                    <a:p>
                      <a:pPr algn="l">
                        <a:buNone/>
                      </a:pPr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掌握字词的音形义，通读课文，把握文章主要内容。</a:t>
                      </a:r>
                    </a:p>
                    <a:p>
                      <a:pPr algn="l">
                        <a:buNone/>
                      </a:pPr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理解并学会运用记叙和议论相结合的表达方式。</a:t>
                      </a:r>
                    </a:p>
                    <a:p>
                      <a:pPr algn="l">
                        <a:buNone/>
                      </a:pPr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品味文章语言的精妙。</a:t>
                      </a:r>
                    </a:p>
                  </a:txBody>
                  <a:tcPr marL="91439" marR="91439" marT="34294" marB="342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931">
                <a:tc>
                  <a:txBody>
                    <a:bodyPr/>
                    <a:lstStyle>
                      <a:defPPr/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易错问题</a:t>
                      </a:r>
                    </a:p>
                  </a:txBody>
                  <a:tcPr marL="91439" marR="91439" marT="34294" marB="3429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/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800" dirty="0" smtClean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学习运用具体事例及理论论据驳斥错误观点，从而得出正确观点的驳论方法。</a:t>
                      </a:r>
                    </a:p>
                  </a:txBody>
                  <a:tcPr marL="91439" marR="91439" marT="34294" marB="3429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63" name="TextBox 3"/>
          <p:cNvSpPr txBox="1"/>
          <p:nvPr/>
        </p:nvSpPr>
        <p:spPr>
          <a:xfrm>
            <a:off x="1214438" y="571501"/>
            <a:ext cx="28575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D107B"/>
                </a:solidFill>
                <a:cs typeface="+mn-ea"/>
                <a:sym typeface="+mn-lt"/>
              </a:rPr>
              <a:t>学习路线图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3"/>
          <p:cNvSpPr txBox="1"/>
          <p:nvPr/>
        </p:nvSpPr>
        <p:spPr>
          <a:xfrm>
            <a:off x="1214438" y="571501"/>
            <a:ext cx="28575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D107B"/>
                </a:solidFill>
                <a:cs typeface="+mn-ea"/>
                <a:sym typeface="+mn-lt"/>
              </a:rPr>
              <a:t>三、纠错笔记本</a:t>
            </a:r>
          </a:p>
        </p:txBody>
      </p:sp>
      <p:sp>
        <p:nvSpPr>
          <p:cNvPr id="25603" name="Rectangle 2"/>
          <p:cNvSpPr>
            <a:spLocks noGrp="1"/>
          </p:cNvSpPr>
          <p:nvPr>
            <p:ph idx="1"/>
          </p:nvPr>
        </p:nvSpPr>
        <p:spPr>
          <a:xfrm>
            <a:off x="323852" y="1190309"/>
            <a:ext cx="8143875" cy="422275"/>
          </a:xfrm>
        </p:spPr>
        <p:txBody>
          <a:bodyPr vert="horz" wrap="square" lIns="91440" tIns="45720" rIns="91440" bIns="45720" anchor="t"/>
          <a:lstStyle>
            <a:defPPr/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易错点</a:t>
            </a:r>
            <a:r>
              <a:rPr lang="en-US" altLang="zh-CN" sz="2100">
                <a:cs typeface="+mn-ea"/>
                <a:sym typeface="+mn-lt"/>
              </a:rPr>
              <a:t>3.</a:t>
            </a:r>
            <a:r>
              <a:rPr lang="zh-CN" altLang="en-US" sz="2100">
                <a:cs typeface="+mn-ea"/>
                <a:sym typeface="+mn-lt"/>
              </a:rPr>
              <a:t>掌握重要字形</a:t>
            </a:r>
          </a:p>
        </p:txBody>
      </p:sp>
      <p:sp>
        <p:nvSpPr>
          <p:cNvPr id="2" name="矩形 1"/>
          <p:cNvSpPr/>
          <p:nvPr/>
        </p:nvSpPr>
        <p:spPr>
          <a:xfrm>
            <a:off x="187962" y="1701801"/>
            <a:ext cx="8768715" cy="251607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sz="2100">
                <a:cs typeface="+mn-ea"/>
                <a:sym typeface="+mn-lt"/>
              </a:rPr>
              <a:t> 下列词语书写完全正确的一项是(    )</a:t>
            </a: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sz="2100">
                <a:cs typeface="+mn-ea"/>
                <a:sym typeface="+mn-lt"/>
              </a:rPr>
              <a:t>A．塑相　　六贤祠　　哑口无言　　山穷水尽</a:t>
            </a: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sz="2100">
                <a:cs typeface="+mn-ea"/>
                <a:sym typeface="+mn-lt"/>
              </a:rPr>
              <a:t>B．金刚　　无字碑　　走头无路　　众叛亲离</a:t>
            </a: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sz="2100">
                <a:cs typeface="+mn-ea"/>
                <a:sym typeface="+mn-lt"/>
              </a:rPr>
              <a:t>C．卦辞　　茅草房　　画龙点晴　　陷入绝境</a:t>
            </a: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sz="2100">
                <a:cs typeface="+mn-ea"/>
                <a:sym typeface="+mn-lt"/>
              </a:rPr>
              <a:t>D．封锁　　安魂曲　　自暴自弃　　接二连三</a:t>
            </a:r>
          </a:p>
        </p:txBody>
      </p:sp>
      <p:sp>
        <p:nvSpPr>
          <p:cNvPr id="3" name="矩形 1"/>
          <p:cNvSpPr/>
          <p:nvPr/>
        </p:nvSpPr>
        <p:spPr>
          <a:xfrm>
            <a:off x="60325" y="4298316"/>
            <a:ext cx="9024620" cy="57708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sz="2100">
                <a:cs typeface="+mn-ea"/>
                <a:sym typeface="+mn-lt"/>
              </a:rPr>
              <a:t>(</a:t>
            </a:r>
            <a:r>
              <a:rPr lang="en-US" sz="2100">
                <a:cs typeface="+mn-ea"/>
                <a:sym typeface="+mn-lt"/>
              </a:rPr>
              <a:t>D</a:t>
            </a:r>
            <a:r>
              <a:rPr sz="2100">
                <a:cs typeface="+mn-ea"/>
                <a:sym typeface="+mn-lt"/>
              </a:rPr>
              <a:t>：A.“相”应</a:t>
            </a:r>
            <a:r>
              <a:rPr lang="zh-CN" sz="2100">
                <a:cs typeface="+mn-ea"/>
                <a:sym typeface="+mn-lt"/>
              </a:rPr>
              <a:t>为</a:t>
            </a:r>
            <a:r>
              <a:rPr sz="2100">
                <a:cs typeface="+mn-ea"/>
                <a:sym typeface="+mn-lt"/>
              </a:rPr>
              <a:t>“像”；B.“头”应</a:t>
            </a:r>
            <a:r>
              <a:rPr lang="zh-CN" sz="2100">
                <a:cs typeface="+mn-ea"/>
                <a:sym typeface="+mn-lt"/>
              </a:rPr>
              <a:t>为</a:t>
            </a:r>
            <a:r>
              <a:rPr sz="2100">
                <a:cs typeface="+mn-ea"/>
                <a:sym typeface="+mn-lt"/>
              </a:rPr>
              <a:t>“投”；C.“晴”应</a:t>
            </a:r>
            <a:r>
              <a:rPr lang="zh-CN" sz="2100">
                <a:cs typeface="+mn-ea"/>
                <a:sym typeface="+mn-lt"/>
              </a:rPr>
              <a:t>为</a:t>
            </a:r>
            <a:r>
              <a:rPr sz="2100">
                <a:cs typeface="+mn-ea"/>
                <a:sym typeface="+mn-lt"/>
              </a:rPr>
              <a:t>“睛</a:t>
            </a:r>
            <a:r>
              <a:rPr lang="en-US" sz="2100">
                <a:cs typeface="+mn-ea"/>
                <a:sym typeface="+mn-lt"/>
              </a:rPr>
              <a:t>”</a:t>
            </a:r>
            <a:r>
              <a:rPr lang="zh-CN" altLang="en-US" sz="2100">
                <a:cs typeface="+mn-ea"/>
                <a:sym typeface="+mn-lt"/>
              </a:rPr>
              <a:t>。</a:t>
            </a:r>
            <a:r>
              <a:rPr sz="2100">
                <a:cs typeface="+mn-ea"/>
                <a:sym typeface="+mn-lt"/>
              </a:rPr>
              <a:t>)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3"/>
          <p:cNvSpPr txBox="1"/>
          <p:nvPr/>
        </p:nvSpPr>
        <p:spPr>
          <a:xfrm>
            <a:off x="1214438" y="571501"/>
            <a:ext cx="28575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D107B"/>
                </a:solidFill>
                <a:cs typeface="+mn-ea"/>
                <a:sym typeface="+mn-lt"/>
              </a:rPr>
              <a:t>三、纠错笔记本</a:t>
            </a:r>
          </a:p>
        </p:txBody>
      </p:sp>
      <p:sp>
        <p:nvSpPr>
          <p:cNvPr id="25603" name="Rectangle 2"/>
          <p:cNvSpPr>
            <a:spLocks noGrp="1"/>
          </p:cNvSpPr>
          <p:nvPr>
            <p:ph idx="1"/>
          </p:nvPr>
        </p:nvSpPr>
        <p:spPr>
          <a:xfrm>
            <a:off x="147957" y="1176974"/>
            <a:ext cx="8143875" cy="422275"/>
          </a:xfrm>
        </p:spPr>
        <p:txBody>
          <a:bodyPr vert="horz" wrap="square" lIns="91440" tIns="45720" rIns="91440" bIns="45720" anchor="t"/>
          <a:lstStyle>
            <a:defPPr/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易错点</a:t>
            </a:r>
            <a:r>
              <a:rPr lang="en-US" altLang="zh-CN" sz="2100">
                <a:cs typeface="+mn-ea"/>
                <a:sym typeface="+mn-lt"/>
              </a:rPr>
              <a:t>4.</a:t>
            </a:r>
            <a:r>
              <a:rPr lang="zh-CN" altLang="en-US" sz="2100">
                <a:cs typeface="+mn-ea"/>
                <a:sym typeface="+mn-lt"/>
              </a:rPr>
              <a:t>排比和比喻的修辞手法分析</a:t>
            </a:r>
          </a:p>
        </p:txBody>
      </p:sp>
      <p:sp>
        <p:nvSpPr>
          <p:cNvPr id="25604" name="矩形 1"/>
          <p:cNvSpPr/>
          <p:nvPr/>
        </p:nvSpPr>
        <p:spPr>
          <a:xfrm>
            <a:off x="147957" y="1681480"/>
            <a:ext cx="8768715" cy="34855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sz="2100">
                <a:cs typeface="+mn-ea"/>
                <a:sym typeface="+mn-lt"/>
              </a:rPr>
              <a:t> 排比：“只要有一滴汗，一滴血，一滴热情，便是创造之神所爱住的行宫，就能开创造之花，结创造之果，繁殖创造之森林。”强调任何一点的创造力，都会促进成就的取得。</a:t>
            </a:r>
          </a:p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sz="2100">
                <a:cs typeface="+mn-ea"/>
                <a:sym typeface="+mn-lt"/>
              </a:rPr>
              <a:t>比喻：“当英雄无用武之地，他除了大无畏之斧，还得有智慧之剑，金刚之信念与意志，才能开出一条生路。”把勇气比作斧，把智慧比作剑，把信念和意志比作金刚，说明了当陷入绝境、走投无路时，只有勇气、智慧、信念与意志，才能使人绝处逢生，闯出一条生路。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3"/>
          <p:cNvSpPr txBox="1"/>
          <p:nvPr/>
        </p:nvSpPr>
        <p:spPr>
          <a:xfrm>
            <a:off x="1214438" y="571501"/>
            <a:ext cx="28575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3D107B"/>
                </a:solidFill>
                <a:cs typeface="+mn-ea"/>
                <a:sym typeface="+mn-lt"/>
              </a:rPr>
              <a:t>四、畅通中考站</a:t>
            </a:r>
          </a:p>
        </p:txBody>
      </p:sp>
      <p:sp>
        <p:nvSpPr>
          <p:cNvPr id="29699" name="矩形 1"/>
          <p:cNvSpPr/>
          <p:nvPr/>
        </p:nvSpPr>
        <p:spPr>
          <a:xfrm>
            <a:off x="104142" y="1095058"/>
            <a:ext cx="8424863" cy="51244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sz="2100">
                <a:cs typeface="+mn-ea"/>
                <a:sym typeface="+mn-lt"/>
              </a:rPr>
              <a:t>一、阅读题：《“咬牙”是一种修炼》向贤彪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62230" y="1606551"/>
            <a:ext cx="8802370" cy="300082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/>
          </a:lstStyle>
          <a:p>
            <a:pPr indent="267970"/>
            <a:r>
              <a:rPr lang="zh-CN" sz="2100">
                <a:latin typeface="+mn-lt"/>
                <a:ea typeface="+mn-ea"/>
                <a:cs typeface="+mn-ea"/>
                <a:sym typeface="+mn-lt"/>
              </a:rPr>
              <a:t>　……⑥行百里者半九十。越接近成功就越艰难，越艰难就越要坚持，否则就会前功尽弃、半途而废。从某种意义上说，“咬牙”是成功的序曲。</a:t>
            </a:r>
            <a:r>
              <a:rPr lang="zh-CN" sz="2100" u="sng">
                <a:latin typeface="+mn-lt"/>
                <a:ea typeface="+mn-ea"/>
                <a:cs typeface="+mn-ea"/>
                <a:sym typeface="+mn-lt"/>
              </a:rPr>
              <a:t>没有松骨峰战斗中志愿军的“咬牙”，就没有以“气”胜“钢”的功绩；没有谷文昌一次次面对失败后的“咬牙”，就没有沙海变绿洲的奇迹；</a:t>
            </a:r>
            <a:r>
              <a:rPr lang="en-US" altLang="zh-CN" sz="2100">
                <a:latin typeface="+mn-lt"/>
                <a:ea typeface="+mn-ea"/>
                <a:cs typeface="+mn-ea"/>
                <a:sym typeface="+mn-lt"/>
              </a:rPr>
              <a:t>______________________________________________________________</a:t>
            </a:r>
            <a:r>
              <a:rPr lang="zh-CN" sz="2100">
                <a:latin typeface="+mn-lt"/>
                <a:ea typeface="+mn-ea"/>
                <a:cs typeface="+mn-ea"/>
                <a:sym typeface="+mn-lt"/>
              </a:rPr>
              <a:t> 。拿出不达目的誓不罢休的执着，砥砺千磨万击还坚劲的意志，知难而进、久久为功，多经历几次“咬牙”，一个人必能闯关夺隘、化险为夷，用奋斗之犁开辟前行之路……</a:t>
            </a:r>
          </a:p>
          <a:p>
            <a:pPr indent="267970"/>
            <a:r>
              <a:rPr lang="zh-CN" sz="2100">
                <a:latin typeface="+mn-lt"/>
                <a:ea typeface="+mn-ea"/>
                <a:cs typeface="+mn-ea"/>
                <a:sym typeface="+mn-lt"/>
              </a:rPr>
              <a:t>                                （选自《人民日报》2018年5月15日，有删改）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3"/>
          <p:cNvSpPr txBox="1"/>
          <p:nvPr/>
        </p:nvSpPr>
        <p:spPr>
          <a:xfrm>
            <a:off x="1214438" y="571501"/>
            <a:ext cx="28575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D107B"/>
                </a:solidFill>
                <a:cs typeface="+mn-ea"/>
                <a:sym typeface="+mn-lt"/>
              </a:rPr>
              <a:t>四、畅通中考站</a:t>
            </a:r>
          </a:p>
        </p:txBody>
      </p:sp>
      <p:sp>
        <p:nvSpPr>
          <p:cNvPr id="29699" name="矩形 1"/>
          <p:cNvSpPr/>
          <p:nvPr/>
        </p:nvSpPr>
        <p:spPr>
          <a:xfrm>
            <a:off x="104142" y="1095058"/>
            <a:ext cx="8424863" cy="51244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sz="2100">
                <a:cs typeface="+mn-ea"/>
                <a:sym typeface="+mn-lt"/>
              </a:rPr>
              <a:t>一、阅读题：《“咬牙”是一种修炼》向贤彪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62230" y="1606550"/>
            <a:ext cx="8802370" cy="41549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/>
          </a:lstStyle>
          <a:p>
            <a:pPr indent="267970"/>
            <a:r>
              <a:rPr lang="zh-CN" sz="2100">
                <a:latin typeface="+mn-lt"/>
                <a:ea typeface="+mn-ea"/>
                <a:cs typeface="+mn-ea"/>
                <a:sym typeface="+mn-lt"/>
              </a:rPr>
              <a:t>　</a:t>
            </a:r>
            <a:r>
              <a:rPr sz="2100">
                <a:latin typeface="+mn-lt"/>
                <a:ea typeface="+mn-ea"/>
                <a:cs typeface="+mn-ea"/>
                <a:sym typeface="+mn-lt"/>
              </a:rPr>
              <a:t>16.模仿第⑥段画线句的句式，给本段补充一个论据。（3分）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2230" y="2112011"/>
            <a:ext cx="8802370" cy="7386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/>
          </a:lstStyle>
          <a:p>
            <a:pPr indent="267970"/>
            <a:r>
              <a:rPr lang="zh-CN" sz="21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答疑：</a:t>
            </a:r>
            <a:r>
              <a:rPr lang="zh-CN" sz="2100">
                <a:latin typeface="+mn-lt"/>
                <a:ea typeface="+mn-ea"/>
                <a:cs typeface="+mn-ea"/>
                <a:sym typeface="+mn-lt"/>
              </a:rPr>
              <a:t>（示例）没有王进喜用身体堵住井喷的“咬牙”，就没有大庆油田的传奇。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0815" y="3054986"/>
            <a:ext cx="8802370" cy="10618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/>
          </a:lstStyle>
          <a:p>
            <a:pPr indent="267970"/>
            <a:r>
              <a:rPr lang="zh-CN" sz="21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没有王进喜用身体堵住井喷的“咬牙”，就没有大庆油田的传奇；</a:t>
            </a:r>
          </a:p>
          <a:p>
            <a:pPr indent="267970"/>
            <a:r>
              <a:rPr lang="zh-CN" sz="21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没有爱迪生面对失败的一次次“咬牙”，就没有发明成功后的喜悦；</a:t>
            </a:r>
          </a:p>
          <a:p>
            <a:pPr indent="267970"/>
            <a:r>
              <a:rPr lang="zh-CN" sz="21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没有司马迁在酷刑面前的“咬牙”，就没有史学巨著《史记》的问世。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3"/>
          <p:cNvSpPr txBox="1"/>
          <p:nvPr/>
        </p:nvSpPr>
        <p:spPr>
          <a:xfrm>
            <a:off x="1214438" y="571501"/>
            <a:ext cx="28575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D107B"/>
                </a:solidFill>
                <a:cs typeface="+mn-ea"/>
                <a:sym typeface="+mn-lt"/>
              </a:rPr>
              <a:t>四、畅通中考站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48922" y="1451611"/>
            <a:ext cx="8448675" cy="267765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/>
          </a:lstStyle>
          <a:p>
            <a:pPr indent="267970"/>
            <a:r>
              <a:rPr 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【解析】本题考查围绕论点选择事实论据的能力和仿写能力。认真读第⑥段划线句子，分析句子特点：两个分句内容上都是列举事实，我们补充的论据也应该是事实论据；两个句子结构上都采用“没有…就没有…”的句式，我们仿写的句子也应该采用这种句式。</a:t>
            </a:r>
          </a:p>
          <a:p>
            <a:pPr indent="267970"/>
            <a:r>
              <a:rPr 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仿写要注意，句式一致或者说结构一致，内容相仿或者相关联。中招题型会越来越灵活，但是本质不变，不要被蒙蔽！</a:t>
            </a:r>
          </a:p>
        </p:txBody>
      </p:sp>
      <p:pic>
        <p:nvPicPr>
          <p:cNvPr id="29699" name="New picture" hidden="1"/>
          <p:cNvPicPr/>
          <p:nvPr/>
        </p:nvPicPr>
        <p:blipFill>
          <a:blip r:embed="rId3"/>
          <a:stretch>
            <a:fillRect/>
          </a:stretch>
        </p:blipFill>
        <p:spPr>
          <a:xfrm>
            <a:off x="10553700" y="11137900"/>
            <a:ext cx="292100" cy="3429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952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4"/>
          <p:cNvSpPr/>
          <p:nvPr/>
        </p:nvSpPr>
        <p:spPr>
          <a:xfrm>
            <a:off x="118110" y="1217614"/>
            <a:ext cx="1754006" cy="4154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100">
                <a:cs typeface="+mn-ea"/>
                <a:sym typeface="+mn-lt"/>
              </a:rPr>
              <a:t>1.</a:t>
            </a:r>
            <a:r>
              <a:rPr lang="zh-CN" altLang="en-US" sz="2100">
                <a:cs typeface="+mn-ea"/>
                <a:sym typeface="+mn-lt"/>
              </a:rPr>
              <a:t>快速识字词</a:t>
            </a:r>
            <a:endParaRPr lang="en-US" altLang="zh-CN" sz="2100">
              <a:cs typeface="+mn-ea"/>
              <a:sym typeface="+mn-lt"/>
            </a:endParaRPr>
          </a:p>
        </p:txBody>
      </p:sp>
      <p:sp>
        <p:nvSpPr>
          <p:cNvPr id="8195" name="TextBox 3"/>
          <p:cNvSpPr txBox="1"/>
          <p:nvPr/>
        </p:nvSpPr>
        <p:spPr>
          <a:xfrm>
            <a:off x="1214438" y="571501"/>
            <a:ext cx="28575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3D107B"/>
                </a:solidFill>
                <a:cs typeface="+mn-ea"/>
                <a:sym typeface="+mn-lt"/>
              </a:rPr>
              <a:t>一、魔法背知识</a:t>
            </a:r>
          </a:p>
        </p:txBody>
      </p:sp>
      <p:sp>
        <p:nvSpPr>
          <p:cNvPr id="11" name="矩形 10"/>
          <p:cNvSpPr/>
          <p:nvPr/>
        </p:nvSpPr>
        <p:spPr>
          <a:xfrm>
            <a:off x="-769166" y="2961502"/>
            <a:ext cx="3528391" cy="5847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/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魔法记忆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18112" y="1800861"/>
            <a:ext cx="8837295" cy="1061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/>
          </a:lstStyle>
          <a:p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中伤（zhòng）遁词（dùn）鲁钝（dùn）  懦夫（nuò） 豢养（huàn）     </a:t>
            </a:r>
          </a:p>
          <a:p>
            <a:endParaRPr lang="zh-CN" altLang="en-US" sz="210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陡然（dǒu） 灌溉（guàn） 自暴自弃（qì）  走投无路（tóu） 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" y="3546476"/>
            <a:ext cx="9144635" cy="1061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/>
          </a:lstStyle>
          <a:p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中伤（zhòng）：诬蔑别人使受损害，</a:t>
            </a:r>
            <a:r>
              <a:rPr lang="en-US" altLang="zh-CN" sz="210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中</a:t>
            </a:r>
            <a:r>
              <a:rPr lang="en-US" altLang="zh-CN" sz="210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读四声。</a:t>
            </a:r>
          </a:p>
          <a:p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豢（huàn）：形声字，从豕(shǐ，猪)，帣（juàn）声，设围栏以谷物养猪。   </a:t>
            </a:r>
          </a:p>
          <a:p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投（tóu） ：投奔，不可写成</a:t>
            </a:r>
            <a:r>
              <a:rPr lang="en-US" altLang="zh-CN" sz="210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头</a:t>
            </a:r>
            <a:r>
              <a:rPr lang="en-US" altLang="zh-CN" sz="210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100">
                <a:latin typeface="+mn-lt"/>
                <a:ea typeface="+mn-ea"/>
                <a:cs typeface="+mn-ea"/>
                <a:sym typeface="+mn-lt"/>
              </a:rPr>
              <a:t>。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508104" y="571501"/>
            <a:ext cx="15841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0" name="矩形 14"/>
          <p:cNvSpPr/>
          <p:nvPr/>
        </p:nvSpPr>
        <p:spPr>
          <a:xfrm>
            <a:off x="149860" y="1156654"/>
            <a:ext cx="1754006" cy="4154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2100">
                <a:cs typeface="+mn-ea"/>
                <a:sym typeface="+mn-lt"/>
              </a:rPr>
              <a:t>2.</a:t>
            </a:r>
            <a:r>
              <a:rPr lang="zh-CN" altLang="en-US" sz="2100">
                <a:cs typeface="+mn-ea"/>
                <a:sym typeface="+mn-lt"/>
              </a:rPr>
              <a:t>轻松学词语</a:t>
            </a:r>
            <a:endParaRPr lang="en-US" altLang="zh-CN" sz="2100">
              <a:cs typeface="+mn-ea"/>
              <a:sym typeface="+mn-lt"/>
            </a:endParaRPr>
          </a:p>
        </p:txBody>
      </p:sp>
      <p:sp>
        <p:nvSpPr>
          <p:cNvPr id="9231" name="TextBox 3"/>
          <p:cNvSpPr txBox="1"/>
          <p:nvPr/>
        </p:nvSpPr>
        <p:spPr>
          <a:xfrm>
            <a:off x="1214438" y="571501"/>
            <a:ext cx="28575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D107B"/>
                </a:solidFill>
                <a:cs typeface="+mn-ea"/>
                <a:sym typeface="+mn-lt"/>
              </a:rPr>
              <a:t>一、魔法背知识</a:t>
            </a:r>
          </a:p>
        </p:txBody>
      </p:sp>
      <p:sp>
        <p:nvSpPr>
          <p:cNvPr id="9232" name="矩形 5"/>
          <p:cNvSpPr/>
          <p:nvPr/>
        </p:nvSpPr>
        <p:spPr>
          <a:xfrm>
            <a:off x="69215" y="1362711"/>
            <a:ext cx="9005570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遁词：指理屈词穷或不愿吐露真意时，用来支吾搪塞的话。</a:t>
            </a:r>
          </a:p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自暴自弃： 自己瞧不起自己，甘于落后或堕落。</a:t>
            </a:r>
          </a:p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走投无路：无路可走，已到绝境。比喻处境极困难，找不到出路。</a:t>
            </a:r>
          </a:p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画龙点睛：比喻写文章或讲话时在关键处用点明实质，使内容生动有力。</a:t>
            </a:r>
          </a:p>
        </p:txBody>
      </p:sp>
      <p:sp>
        <p:nvSpPr>
          <p:cNvPr id="11" name="矩形 10"/>
          <p:cNvSpPr/>
          <p:nvPr/>
        </p:nvSpPr>
        <p:spPr>
          <a:xfrm>
            <a:off x="-850447" y="3010397"/>
            <a:ext cx="3528391" cy="5847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/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魔法记忆</a:t>
            </a:r>
          </a:p>
        </p:txBody>
      </p:sp>
      <p:sp>
        <p:nvSpPr>
          <p:cNvPr id="2" name="矩形 5"/>
          <p:cNvSpPr/>
          <p:nvPr/>
        </p:nvSpPr>
        <p:spPr>
          <a:xfrm>
            <a:off x="-50165" y="3493135"/>
            <a:ext cx="9005570" cy="1732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自暴自弃：暴，糟蹋、损害；弃，鄙弃。暴；不能写作“爆”。</a:t>
            </a:r>
          </a:p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区别“走投无路”和</a:t>
            </a:r>
            <a:r>
              <a:rPr lang="en-US" altLang="zh-CN" sz="2100">
                <a:cs typeface="+mn-ea"/>
                <a:sym typeface="+mn-lt"/>
              </a:rPr>
              <a:t>“</a:t>
            </a:r>
            <a:r>
              <a:rPr lang="zh-CN" altLang="en-US" sz="2100">
                <a:cs typeface="+mn-ea"/>
                <a:sym typeface="+mn-lt"/>
              </a:rPr>
              <a:t>穷途末路</a:t>
            </a:r>
            <a:r>
              <a:rPr lang="en-US" altLang="zh-CN" sz="2100">
                <a:cs typeface="+mn-ea"/>
                <a:sym typeface="+mn-lt"/>
              </a:rPr>
              <a:t>”</a:t>
            </a:r>
            <a:r>
              <a:rPr lang="zh-CN" altLang="en-US" sz="2100">
                <a:cs typeface="+mn-ea"/>
                <a:sym typeface="+mn-lt"/>
              </a:rPr>
              <a:t>：</a:t>
            </a:r>
          </a:p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000">
                <a:cs typeface="+mn-ea"/>
                <a:sym typeface="+mn-lt"/>
              </a:rPr>
              <a:t>都含有“无路可走”的意思。不同主要在语法功能和词语搭配上。穷途末路常作“到、临”等动词的宾语。“走投无路”常作“逼”等词的补语；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2"/>
          <p:cNvSpPr/>
          <p:nvPr/>
        </p:nvSpPr>
        <p:spPr>
          <a:xfrm>
            <a:off x="285750" y="1357313"/>
            <a:ext cx="1754006" cy="4154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100">
                <a:cs typeface="+mn-ea"/>
                <a:sym typeface="+mn-lt"/>
              </a:rPr>
              <a:t>3.</a:t>
            </a:r>
            <a:r>
              <a:rPr lang="zh-CN" altLang="en-US" sz="2100">
                <a:cs typeface="+mn-ea"/>
                <a:sym typeface="+mn-lt"/>
              </a:rPr>
              <a:t>快乐背句子</a:t>
            </a:r>
          </a:p>
        </p:txBody>
      </p:sp>
      <p:sp>
        <p:nvSpPr>
          <p:cNvPr id="11267" name="矩形 1"/>
          <p:cNvSpPr/>
          <p:nvPr/>
        </p:nvSpPr>
        <p:spPr>
          <a:xfrm>
            <a:off x="285750" y="1700214"/>
            <a:ext cx="8750300" cy="2031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000">
                <a:solidFill>
                  <a:srgbClr val="1E1E1E"/>
                </a:solidFill>
                <a:cs typeface="+mn-ea"/>
                <a:sym typeface="+mn-lt"/>
              </a:rPr>
              <a:t>     </a:t>
            </a:r>
            <a:r>
              <a:rPr lang="zh-CN" altLang="en-US" sz="2100">
                <a:cs typeface="+mn-ea"/>
                <a:sym typeface="+mn-lt"/>
              </a:rPr>
              <a:t>在一个集体当中，每一个活人之塑像，是这个人来一刀，那个人来一刀，有时是万刀齐发。倘使刀法不合于交响曲之节奏，那便处处是伤痕，而难以成为真善美之活塑像。在刀法之交响中，投入一丝一毫的杂声，都是中伤整个的和谐。 </a:t>
            </a:r>
          </a:p>
        </p:txBody>
      </p:sp>
      <p:sp>
        <p:nvSpPr>
          <p:cNvPr id="11268" name="TextBox 3"/>
          <p:cNvSpPr txBox="1"/>
          <p:nvPr/>
        </p:nvSpPr>
        <p:spPr>
          <a:xfrm>
            <a:off x="1214438" y="571501"/>
            <a:ext cx="28575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D107B"/>
                </a:solidFill>
                <a:cs typeface="+mn-ea"/>
                <a:sym typeface="+mn-lt"/>
              </a:rPr>
              <a:t>一、魔法背知识</a:t>
            </a:r>
          </a:p>
        </p:txBody>
      </p:sp>
      <p:sp>
        <p:nvSpPr>
          <p:cNvPr id="2" name="矩形 1"/>
          <p:cNvSpPr/>
          <p:nvPr/>
        </p:nvSpPr>
        <p:spPr>
          <a:xfrm>
            <a:off x="196850" y="3730309"/>
            <a:ext cx="8750300" cy="10618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000">
                <a:solidFill>
                  <a:srgbClr val="1E1E1E"/>
                </a:solidFill>
                <a:cs typeface="+mn-ea"/>
                <a:sym typeface="+mn-lt"/>
              </a:rPr>
              <a:t>     </a:t>
            </a:r>
            <a:r>
              <a:rPr lang="zh-CN" altLang="en-US" sz="2100">
                <a:cs typeface="+mn-ea"/>
                <a:sym typeface="+mn-lt"/>
              </a:rPr>
              <a:t>点评：创造性的生活主要是创造自己的思维，在人事的跌宕起伏中坚守本心尤为重要。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内容占位符 2"/>
          <p:cNvSpPr>
            <a:spLocks noGrp="1"/>
          </p:cNvSpPr>
          <p:nvPr>
            <p:ph idx="1"/>
          </p:nvPr>
        </p:nvSpPr>
        <p:spPr>
          <a:xfrm>
            <a:off x="11432" y="1220470"/>
            <a:ext cx="8715375" cy="446088"/>
          </a:xfrm>
        </p:spPr>
        <p:txBody>
          <a:bodyPr vert="horz" wrap="square" lIns="91440" tIns="45720" rIns="91440" bIns="45720" anchor="t"/>
          <a:lstStyle>
            <a:defPPr/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100">
                <a:cs typeface="+mn-ea"/>
                <a:sym typeface="+mn-lt"/>
              </a:rPr>
              <a:t>4.</a:t>
            </a:r>
            <a:r>
              <a:rPr lang="zh-CN" altLang="en-US" sz="2100">
                <a:cs typeface="+mn-ea"/>
                <a:sym typeface="+mn-lt"/>
              </a:rPr>
              <a:t>写作背景：作者简介</a:t>
            </a:r>
          </a:p>
        </p:txBody>
      </p:sp>
      <p:sp>
        <p:nvSpPr>
          <p:cNvPr id="13315" name="TextBox 3"/>
          <p:cNvSpPr txBox="1"/>
          <p:nvPr/>
        </p:nvSpPr>
        <p:spPr>
          <a:xfrm>
            <a:off x="1225868" y="582931"/>
            <a:ext cx="28575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D107B"/>
                </a:solidFill>
                <a:cs typeface="+mn-ea"/>
                <a:sym typeface="+mn-lt"/>
              </a:rPr>
              <a:t>一、魔法背知识</a:t>
            </a:r>
          </a:p>
        </p:txBody>
      </p:sp>
      <p:sp>
        <p:nvSpPr>
          <p:cNvPr id="13316" name="Rectangle 8"/>
          <p:cNvSpPr/>
          <p:nvPr/>
        </p:nvSpPr>
        <p:spPr>
          <a:xfrm>
            <a:off x="11432" y="1882480"/>
            <a:ext cx="8989695" cy="2031325"/>
          </a:xfrm>
          <a:prstGeom prst="rect">
            <a:avLst/>
          </a:prstGeom>
          <a:noFill/>
          <a:ln w="12700">
            <a:noFill/>
          </a:ln>
        </p:spPr>
        <p:txBody>
          <a:bodyPr wrap="square" anchor="ctr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algn="l" eaLnBrk="1" hangingPunct="1">
              <a:lnSpc>
                <a:spcPct val="120000"/>
              </a:lnSpc>
              <a:buNone/>
            </a:pPr>
            <a:r>
              <a:rPr lang="en-US" sz="2100" b="1">
                <a:cs typeface="+mn-ea"/>
                <a:sym typeface="+mn-lt"/>
              </a:rPr>
              <a:t>   </a:t>
            </a:r>
            <a:r>
              <a:rPr lang="zh-CN" altLang="en-US" sz="2100">
                <a:cs typeface="+mn-ea"/>
                <a:sym typeface="+mn-lt"/>
              </a:rPr>
              <a:t>陶行知(1891—1946)，安徽歙县人，是我国近现代著名教育思想家和实践家。他早年留学美国，归国后，他终身致力于中国教育的改造，探索中国人民教育的新路，教育思想和实践经验都十分丰富。他在实践中创立的以“生活即教育”“教学做合一”“社会即学校”为中心的教育理论，是我国教育思想史上的一座丰碑。</a:t>
            </a:r>
          </a:p>
        </p:txBody>
      </p:sp>
      <p:pic>
        <p:nvPicPr>
          <p:cNvPr id="13317" name="Picture 9" descr="C:\Users\Administrator\AppData\Roaming\Tencent\QQ\Temp\FF4A172767B84469BB77D9ECFC891E5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3238" y="2728913"/>
            <a:ext cx="19050" cy="19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内容占位符 2"/>
          <p:cNvSpPr>
            <a:spLocks noGrp="1"/>
          </p:cNvSpPr>
          <p:nvPr>
            <p:ph idx="1"/>
          </p:nvPr>
        </p:nvSpPr>
        <p:spPr>
          <a:xfrm>
            <a:off x="11432" y="1220470"/>
            <a:ext cx="8715375" cy="446088"/>
          </a:xfrm>
        </p:spPr>
        <p:txBody>
          <a:bodyPr vert="horz" wrap="square" lIns="91440" tIns="45720" rIns="91440" bIns="45720" anchor="t"/>
          <a:lstStyle>
            <a:defPPr/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100">
                <a:cs typeface="+mn-ea"/>
                <a:sym typeface="+mn-lt"/>
              </a:rPr>
              <a:t>4.</a:t>
            </a:r>
            <a:r>
              <a:rPr lang="zh-CN" altLang="en-US" sz="2100">
                <a:cs typeface="+mn-ea"/>
                <a:sym typeface="+mn-lt"/>
              </a:rPr>
              <a:t>写作背景：文体简介</a:t>
            </a:r>
          </a:p>
        </p:txBody>
      </p:sp>
      <p:sp>
        <p:nvSpPr>
          <p:cNvPr id="13315" name="TextBox 3"/>
          <p:cNvSpPr txBox="1"/>
          <p:nvPr/>
        </p:nvSpPr>
        <p:spPr>
          <a:xfrm>
            <a:off x="1225868" y="582931"/>
            <a:ext cx="28575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D107B"/>
                </a:solidFill>
                <a:cs typeface="+mn-ea"/>
                <a:sym typeface="+mn-lt"/>
              </a:rPr>
              <a:t>一、魔法背知识</a:t>
            </a:r>
          </a:p>
        </p:txBody>
      </p:sp>
      <p:sp>
        <p:nvSpPr>
          <p:cNvPr id="13316" name="Rectangle 8"/>
          <p:cNvSpPr/>
          <p:nvPr/>
        </p:nvSpPr>
        <p:spPr>
          <a:xfrm>
            <a:off x="11432" y="1882480"/>
            <a:ext cx="8989695" cy="2031325"/>
          </a:xfrm>
          <a:prstGeom prst="rect">
            <a:avLst/>
          </a:prstGeom>
          <a:noFill/>
          <a:ln w="12700">
            <a:noFill/>
          </a:ln>
        </p:spPr>
        <p:txBody>
          <a:bodyPr wrap="square" anchor="ctr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algn="l" eaLnBrk="1" hangingPunct="1">
              <a:lnSpc>
                <a:spcPct val="120000"/>
              </a:lnSpc>
              <a:buNone/>
            </a:pPr>
            <a:r>
              <a:rPr lang="en-US" sz="2100" b="1">
                <a:cs typeface="+mn-ea"/>
                <a:sym typeface="+mn-lt"/>
              </a:rPr>
              <a:t>   </a:t>
            </a:r>
            <a:r>
              <a:rPr lang="zh-CN" altLang="en-US" sz="2100">
                <a:cs typeface="+mn-ea"/>
                <a:sym typeface="+mn-lt"/>
              </a:rPr>
              <a:t>“宣言”是一种演讲词，它文辞优美，感情充沛，说理生动，鼓动性强。宣言是一种很正式的文体，是国家或政治团体用以表明自己的政治纲领和重大问题的立场。在教育家中，用宣言的形式表明自己的教育主张，无论在国内还是国外并不多见。仅此一点，就可以看出作者对创造教育非常重视，对创造教育的追求十分执着。</a:t>
            </a:r>
          </a:p>
        </p:txBody>
      </p:sp>
      <p:pic>
        <p:nvPicPr>
          <p:cNvPr id="13317" name="Picture 9" descr="C:\Users\Administrator\AppData\Roaming\Tencent\QQ\Temp\FF4A172767B84469BB77D9ECFC891E5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3238" y="2728913"/>
            <a:ext cx="19050" cy="19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/>
          <p:nvPr/>
        </p:nvSpPr>
        <p:spPr>
          <a:xfrm>
            <a:off x="1214755" y="571500"/>
            <a:ext cx="639953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3D107B"/>
                </a:solidFill>
                <a:cs typeface="+mn-ea"/>
                <a:sym typeface="+mn-lt"/>
              </a:rPr>
              <a:t>二、答疑全频道</a:t>
            </a:r>
          </a:p>
        </p:txBody>
      </p:sp>
      <p:sp>
        <p:nvSpPr>
          <p:cNvPr id="14339" name="矩形 5"/>
          <p:cNvSpPr/>
          <p:nvPr/>
        </p:nvSpPr>
        <p:spPr>
          <a:xfrm>
            <a:off x="177800" y="1229995"/>
            <a:ext cx="8966200" cy="4154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100">
                <a:solidFill>
                  <a:srgbClr val="1E1E1E"/>
                </a:solidFill>
                <a:cs typeface="+mn-ea"/>
                <a:sym typeface="+mn-lt"/>
              </a:rPr>
              <a:t>1</a:t>
            </a:r>
            <a:r>
              <a:rPr lang="zh-CN" altLang="en-US" sz="2100">
                <a:cs typeface="+mn-ea"/>
                <a:sym typeface="+mn-lt"/>
              </a:rPr>
              <a:t>.</a:t>
            </a:r>
            <a:r>
              <a:rPr sz="2100">
                <a:cs typeface="+mn-ea"/>
                <a:sym typeface="+mn-lt"/>
              </a:rPr>
              <a:t>本文批驳的论点是什么？作者的论点是什么？</a:t>
            </a:r>
          </a:p>
        </p:txBody>
      </p:sp>
      <p:sp>
        <p:nvSpPr>
          <p:cNvPr id="13316" name="矩形 1"/>
          <p:cNvSpPr/>
          <p:nvPr/>
        </p:nvSpPr>
        <p:spPr>
          <a:xfrm>
            <a:off x="177800" y="1948499"/>
            <a:ext cx="8858250" cy="251607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答疑：</a:t>
            </a:r>
            <a:endParaRPr lang="en-US" altLang="zh-CN" sz="2100">
              <a:cs typeface="+mn-ea"/>
              <a:sym typeface="+mn-lt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本文作者通过运用典型事例和名言警句对五种“不能创造”的错误观点进行了有力的批驳，从而得出了“处处是创造之地，天天是创造之时，人人是创造之人”的结论。强调创造是人类发展的强大推动力，激励我们发掘潜能，创造美好未来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/>
          <p:nvPr/>
        </p:nvSpPr>
        <p:spPr>
          <a:xfrm>
            <a:off x="1214755" y="571500"/>
            <a:ext cx="639953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3D107B"/>
                </a:solidFill>
                <a:cs typeface="+mn-ea"/>
                <a:sym typeface="+mn-lt"/>
              </a:rPr>
              <a:t>二、答疑全频道</a:t>
            </a:r>
          </a:p>
        </p:txBody>
      </p:sp>
      <p:sp>
        <p:nvSpPr>
          <p:cNvPr id="14339" name="矩形 5"/>
          <p:cNvSpPr/>
          <p:nvPr/>
        </p:nvSpPr>
        <p:spPr>
          <a:xfrm>
            <a:off x="177800" y="1229995"/>
            <a:ext cx="8966200" cy="4154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100">
                <a:cs typeface="+mn-ea"/>
                <a:sym typeface="+mn-lt"/>
              </a:rPr>
              <a:t>2</a:t>
            </a:r>
            <a:r>
              <a:rPr lang="zh-CN" altLang="en-US" sz="2100">
                <a:cs typeface="+mn-ea"/>
                <a:sym typeface="+mn-lt"/>
              </a:rPr>
              <a:t>. 这篇文章的层次结构是怎样的？</a:t>
            </a:r>
          </a:p>
        </p:txBody>
      </p:sp>
      <p:sp>
        <p:nvSpPr>
          <p:cNvPr id="13316" name="矩形 1"/>
          <p:cNvSpPr/>
          <p:nvPr/>
        </p:nvSpPr>
        <p:spPr>
          <a:xfrm>
            <a:off x="142875" y="1703389"/>
            <a:ext cx="8858250" cy="34855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/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答疑：</a:t>
            </a:r>
            <a:endParaRPr lang="en-US" altLang="zh-CN" sz="2100">
              <a:cs typeface="+mn-ea"/>
              <a:sym typeface="+mn-lt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第一部分（1—3段）：由艺术家造石像谈起，引出教育家的创造不同于前两者，“所要创造的是真善美的活人”。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100">
                <a:cs typeface="+mn-ea"/>
                <a:sym typeface="+mn-lt"/>
              </a:rPr>
              <a:t>第二部分（4—10段）：作者罗列出五种“不能创造”的错误观点，以一连串的不可争辩的实例，一 一予以反驳，从中确立起“人人是创造之人”的观点。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zh-CN" altLang="en-US" sz="2100"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20.05.14"/>
  <p:tag name="AS_TITLE" val="Aspose.Slides for .NET 4.0 Client Profile"/>
  <p:tag name="AS_VERSION" val="20.5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xxtg53et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2213</Words>
  <Application>Microsoft Office PowerPoint</Application>
  <PresentationFormat>全屏显示(16:9)</PresentationFormat>
  <Paragraphs>151</Paragraphs>
  <Slides>25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208</cp:revision>
  <dcterms:created xsi:type="dcterms:W3CDTF">2002-12-18T12:01:00Z</dcterms:created>
  <dcterms:modified xsi:type="dcterms:W3CDTF">2022-02-03T10:11:30Z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