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2" r:id="rId2"/>
  </p:sldMasterIdLst>
  <p:notesMasterIdLst>
    <p:notesMasterId r:id="rId15"/>
  </p:notesMasterIdLst>
  <p:sldIdLst>
    <p:sldId id="462" r:id="rId3"/>
    <p:sldId id="463" r:id="rId4"/>
    <p:sldId id="464" r:id="rId5"/>
    <p:sldId id="465" r:id="rId6"/>
    <p:sldId id="466" r:id="rId7"/>
    <p:sldId id="467" r:id="rId8"/>
    <p:sldId id="468" r:id="rId9"/>
    <p:sldId id="469" r:id="rId10"/>
    <p:sldId id="471" r:id="rId11"/>
    <p:sldId id="472" r:id="rId12"/>
    <p:sldId id="473" r:id="rId13"/>
    <p:sldId id="474" r:id="rId14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6" d="100"/>
        <a:sy n="12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737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37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1336E0B8-5068-4C03-B215-DECC09D8DC1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739234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D9EAB1C9-1546-4452-A590-F1530094664F}" type="slidenum">
              <a:rPr lang="en-US" altLang="zh-CN" smtClean="0"/>
              <a:pPr eaLnBrk="1" hangingPunct="1"/>
              <a:t>1</a:t>
            </a:fld>
            <a:endParaRPr lang="en-US" altLang="zh-CN" smtClean="0"/>
          </a:p>
        </p:txBody>
      </p:sp>
      <p:sp>
        <p:nvSpPr>
          <p:cNvPr id="2765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7652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zh-CN" smtClean="0"/>
          </a:p>
        </p:txBody>
      </p:sp>
      <p:sp>
        <p:nvSpPr>
          <p:cNvPr id="27653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/>
            <a:fld id="{1B83F533-D50D-48E4-A7B4-6AB6CEFD321B}" type="slidenum">
              <a:rPr lang="en-US" altLang="zh-CN" sz="1200">
                <a:latin typeface="Calibri" pitchFamily="34" charset="0"/>
              </a:rPr>
              <a:pPr algn="r"/>
              <a:t>1</a:t>
            </a:fld>
            <a:endParaRPr lang="en-US" altLang="zh-CN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0555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36E0B8-5068-4C03-B215-DECC09D8DC1B}" type="slidenum">
              <a:rPr lang="en-US" altLang="zh-CN" smtClean="0"/>
              <a:pPr>
                <a:defRPr/>
              </a:pPr>
              <a:t>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064486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19178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8F35D-0C46-4738-B530-CB37DA3AE62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40598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6EDF4-6BB6-4C7D-86D1-12F3B28FBB0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66629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CF831-2570-419D-88D5-C4F7152D090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462651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2605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2722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2045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4311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3512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6211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8116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406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0BF5D-51F4-42A2-8791-A72167FA2F1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338654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1594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2906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97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E336F-0757-4252-AE32-66C5CAC677B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33576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25AAB-2C05-4079-AC91-51C7B6A1B0A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34845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DEE8B-89A7-4646-91AB-96B680A901C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00778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6FEF4-EA6C-4DE3-BA74-2638B9E7BF5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24309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665B3-FD73-49B3-8878-7FF69AED184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12734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D11DD-5038-41E6-B7DD-BD07F4B056C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71093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5D746-68C8-44E9-BCDC-691EFC581F0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02620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313C745C-7EE5-46B3-9BD2-0FD25E3CF0A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967173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" name="矩形 13"/>
          <p:cNvSpPr>
            <a:spLocks noChangeArrowheads="1"/>
          </p:cNvSpPr>
          <p:nvPr/>
        </p:nvSpPr>
        <p:spPr bwMode="auto">
          <a:xfrm>
            <a:off x="1524000" y="2362200"/>
            <a:ext cx="9144000" cy="1107996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457200" eaLnBrk="0" hangingPunct="0">
              <a:defRPr/>
            </a:pPr>
            <a:r>
              <a:rPr lang="zh-CN" altLang="en-US" sz="6600" b="1" dirty="0">
                <a:solidFill>
                  <a:schemeClr val="tx1"/>
                </a:solidFill>
                <a:latin typeface="华文行楷" pitchFamily="2" charset="-122"/>
                <a:ea typeface="华文行楷" pitchFamily="2" charset="-122"/>
              </a:rPr>
              <a:t>论证要合理</a:t>
            </a:r>
            <a:endParaRPr lang="zh-CN" altLang="zh-CN" sz="6600" b="1" dirty="0">
              <a:solidFill>
                <a:schemeClr val="tx1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2059" name="矩形 13"/>
          <p:cNvSpPr>
            <a:spLocks noChangeArrowheads="1"/>
          </p:cNvSpPr>
          <p:nvPr/>
        </p:nvSpPr>
        <p:spPr bwMode="auto">
          <a:xfrm>
            <a:off x="3240881" y="1145960"/>
            <a:ext cx="5710238" cy="769441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defTabSz="457200" eaLnBrk="0" hangingPunct="0">
              <a:defRPr/>
            </a:pPr>
            <a:r>
              <a:rPr lang="zh-CN" altLang="en-US" sz="44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第五单元  写作</a:t>
            </a:r>
            <a:endParaRPr lang="en-US" altLang="zh-CN" sz="4400" b="1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420174" y="5181601"/>
            <a:ext cx="1351652" cy="4985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18"/>
          <p:cNvSpPr txBox="1">
            <a:spLocks noChangeArrowheads="1"/>
          </p:cNvSpPr>
          <p:nvPr/>
        </p:nvSpPr>
        <p:spPr bwMode="auto">
          <a:xfrm>
            <a:off x="2239963" y="996951"/>
            <a:ext cx="30718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0000"/>
                </a:solidFill>
                <a:latin typeface="Calibri" pitchFamily="34" charset="0"/>
              </a:rPr>
              <a:t>素材一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39989" y="1289050"/>
            <a:ext cx="7312025" cy="373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457200" eaLnBrk="0" hangingPunct="0">
              <a:lnSpc>
                <a:spcPct val="130000"/>
              </a:lnSpc>
              <a:defRPr/>
            </a:pPr>
            <a:r>
              <a:rPr lang="en-US" altLang="zh-CN" sz="2100" b="1" dirty="0">
                <a:solidFill>
                  <a:srgbClr val="FF0000"/>
                </a:solidFill>
                <a:latin typeface="+mn-ea"/>
                <a:ea typeface="+mn-ea"/>
              </a:rPr>
              <a:t>  </a:t>
            </a:r>
            <a:r>
              <a:rPr lang="zh-CN" altLang="en-US" sz="2100" b="1" dirty="0">
                <a:solidFill>
                  <a:srgbClr val="FF0000"/>
                </a:solidFill>
                <a:latin typeface="+mn-ea"/>
                <a:ea typeface="+mn-ea"/>
              </a:rPr>
              <a:t>金钱不是万能的（节选）</a:t>
            </a:r>
            <a:endParaRPr lang="en-US" altLang="zh-CN" sz="21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defTabSz="457200" eaLnBrk="0" hangingPunct="0">
              <a:lnSpc>
                <a:spcPct val="130000"/>
              </a:lnSpc>
              <a:defRPr/>
            </a:pPr>
            <a:r>
              <a:rPr lang="en-US" altLang="zh-CN" sz="2100" b="1" dirty="0">
                <a:solidFill>
                  <a:srgbClr val="FF0000"/>
                </a:solidFill>
                <a:latin typeface="+mn-ea"/>
                <a:ea typeface="+mn-ea"/>
              </a:rPr>
              <a:t> 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    钱可以买到“药物”但却买不到“健康”。苹果公司的创始 人乔布斯，可以说是世界上屈指可数的富翁，他不可谓没有钱， 但还是被胰腺癌夺去了生命。“君子之交淡如水”，钱可以买到 高楼大厦，买到汽车洋房，但却买不到诚信和友谊。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2016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年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8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月， 钱志文从电视新闻上获悉，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2014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年自己曾经在网上卖出的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58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个 热水袋属于国家禁止销售的商品。这时，已经不再做网站的钱志 文开始四处寻找，赔钱把自己曾经销售的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58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个热水袋全部召回。 这是为了金钱吗？这是金钱所能买的吗？ 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3556" name="Picture 1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4800" y="1"/>
            <a:ext cx="3962400" cy="102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18"/>
          <p:cNvSpPr txBox="1">
            <a:spLocks noChangeArrowheads="1"/>
          </p:cNvSpPr>
          <p:nvPr/>
        </p:nvSpPr>
        <p:spPr bwMode="auto">
          <a:xfrm>
            <a:off x="2020889" y="995364"/>
            <a:ext cx="288448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0000"/>
                </a:solidFill>
                <a:latin typeface="Calibri" pitchFamily="34" charset="0"/>
              </a:rPr>
              <a:t>素材二</a:t>
            </a:r>
          </a:p>
        </p:txBody>
      </p:sp>
      <p:sp>
        <p:nvSpPr>
          <p:cNvPr id="2" name="Rectangle 12"/>
          <p:cNvSpPr>
            <a:spLocks noChangeArrowheads="1"/>
          </p:cNvSpPr>
          <p:nvPr/>
        </p:nvSpPr>
        <p:spPr bwMode="auto">
          <a:xfrm>
            <a:off x="2238375" y="2405640"/>
            <a:ext cx="8020050" cy="352785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bIns="95220" anchor="ctr">
            <a:spAutoFit/>
          </a:bodyPr>
          <a:lstStyle/>
          <a:p>
            <a:pPr indent="377825" defTabSz="457200" eaLnBrk="0" hangingPunct="0">
              <a:lnSpc>
                <a:spcPct val="110000"/>
              </a:lnSpc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+mn-ea"/>
                <a:ea typeface="+mn-ea"/>
              </a:rPr>
              <a:t>关于知足的名言</a:t>
            </a:r>
            <a:endParaRPr lang="en-US" altLang="zh-CN" sz="20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marL="4667250" indent="-4289425" defTabSz="457200" eaLnBrk="0" hangingPunct="0">
              <a:lnSpc>
                <a:spcPct val="110000"/>
              </a:lnSpc>
              <a:defRPr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、祸莫大於不知足，咎莫大於欲得，故知足之足常足矣。           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——《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老子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》</a:t>
            </a:r>
          </a:p>
          <a:p>
            <a:pPr marL="804863" indent="-427038" defTabSz="457200" eaLnBrk="0" hangingPunct="0">
              <a:lnSpc>
                <a:spcPct val="110000"/>
              </a:lnSpc>
              <a:defRPr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、当我们胆敢作恶，来满足卑下的希冀，我们就迷失了本性，不再是我们自己。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  <a:p>
            <a:pPr marL="1792288" indent="-87313" defTabSz="457200" eaLnBrk="0" hangingPunct="0">
              <a:lnSpc>
                <a:spcPct val="110000"/>
              </a:lnSpc>
              <a:defRPr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      ——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英国文艺复兴时期剧作家，诗人莎士比亚</a:t>
            </a:r>
          </a:p>
          <a:p>
            <a:pPr indent="377825" defTabSz="457200" eaLnBrk="0" hangingPunct="0">
              <a:lnSpc>
                <a:spcPct val="110000"/>
              </a:lnSpc>
              <a:defRPr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、幸福的最大障碍就是期待过多的幸福。      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丰特奈尔</a:t>
            </a:r>
          </a:p>
          <a:p>
            <a:pPr indent="377825" defTabSz="457200" eaLnBrk="0" hangingPunct="0">
              <a:lnSpc>
                <a:spcPct val="110000"/>
              </a:lnSpc>
              <a:defRPr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4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、知足而不贪，知节而不淫。          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北宋隐逸诗人林逋</a:t>
            </a:r>
          </a:p>
          <a:p>
            <a:pPr marL="804863" indent="-427038" defTabSz="457200" eaLnBrk="0" hangingPunct="0">
              <a:lnSpc>
                <a:spcPct val="110000"/>
              </a:lnSpc>
              <a:defRPr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、财富，帝国和权力不是满足欲望的更有力的手段，又是什么？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  <a:p>
            <a:pPr marL="804863" indent="2874963" defTabSz="457200" eaLnBrk="0" hangingPunct="0">
              <a:lnSpc>
                <a:spcPct val="110000"/>
              </a:lnSpc>
              <a:defRPr/>
            </a:pP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   ——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英国剧作家威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·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康格里夫 </a:t>
            </a:r>
          </a:p>
        </p:txBody>
      </p:sp>
      <p:pic>
        <p:nvPicPr>
          <p:cNvPr id="24580" name="Picture 1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4800" y="1"/>
            <a:ext cx="3962400" cy="102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0528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0" name="矩形 1"/>
          <p:cNvSpPr>
            <a:spLocks noChangeArrowheads="1"/>
          </p:cNvSpPr>
          <p:nvPr/>
        </p:nvSpPr>
        <p:spPr bwMode="auto">
          <a:xfrm>
            <a:off x="2152650" y="1198870"/>
            <a:ext cx="7981950" cy="409342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defTabSz="457200" eaLnBrk="0" hangingPunct="0">
              <a:lnSpc>
                <a:spcPct val="130000"/>
              </a:lnSpc>
              <a:defRPr/>
            </a:pPr>
            <a:r>
              <a:rPr lang="zh-CN" altLang="en-US" sz="2000" b="1" dirty="0">
                <a:latin typeface="+mn-ea"/>
                <a:ea typeface="+mn-ea"/>
              </a:rPr>
              <a:t>     写议论文离不开论证。论证，就是围绕观点， 把经过选择的论据组织起来，使二者有机结合， 从而推导出令人信服的合理结论。那么，如何使 “论证合理”呢？</a:t>
            </a:r>
          </a:p>
          <a:p>
            <a:pPr marL="446088" indent="-446088" defTabSz="457200" eaLnBrk="0" hangingPunct="0">
              <a:lnSpc>
                <a:spcPct val="130000"/>
              </a:lnSpc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+mn-ea"/>
                <a:ea typeface="+mn-ea"/>
              </a:rPr>
              <a:t>1.	</a:t>
            </a:r>
            <a:r>
              <a:rPr lang="zh-CN" altLang="en-US" sz="2000" b="1" dirty="0">
                <a:solidFill>
                  <a:srgbClr val="FF0000"/>
                </a:solidFill>
                <a:latin typeface="+mn-ea"/>
                <a:ea typeface="+mn-ea"/>
              </a:rPr>
              <a:t>论证要符合逻辑，观点要一致，概念要统一。</a:t>
            </a:r>
            <a:r>
              <a:rPr lang="zh-CN" altLang="en-US" sz="2000" b="1" dirty="0">
                <a:latin typeface="+mn-ea"/>
                <a:ea typeface="+mn-ea"/>
              </a:rPr>
              <a:t>论证是用道理和事实对观点进行证明和推理， 必须符合逻辑规律。论证时要避免犯逻辑错误， 如偷换概念、以偏概全、自相矛盾、倒因为果、 模棱两可等。</a:t>
            </a:r>
          </a:p>
          <a:p>
            <a:pPr marL="446088" indent="-446088" defTabSz="457200" eaLnBrk="0" hangingPunct="0">
              <a:lnSpc>
                <a:spcPct val="130000"/>
              </a:lnSpc>
              <a:defRPr/>
            </a:pPr>
            <a:r>
              <a:rPr lang="en-US" altLang="zh-CN" sz="2000" b="1" dirty="0">
                <a:solidFill>
                  <a:srgbClr val="FF0000"/>
                </a:solidFill>
                <a:latin typeface="+mn-ea"/>
                <a:ea typeface="+mn-ea"/>
              </a:rPr>
              <a:t>2.	</a:t>
            </a:r>
            <a:r>
              <a:rPr lang="zh-CN" altLang="en-US" sz="2000" b="1" dirty="0">
                <a:solidFill>
                  <a:srgbClr val="FF0000"/>
                </a:solidFill>
                <a:latin typeface="+mn-ea"/>
                <a:ea typeface="+mn-ea"/>
              </a:rPr>
              <a:t>要选择恰当的论证方法。</a:t>
            </a:r>
            <a:r>
              <a:rPr lang="zh-CN" altLang="en-US" sz="2000" b="1" dirty="0">
                <a:latin typeface="+mn-ea"/>
                <a:ea typeface="+mn-ea"/>
              </a:rPr>
              <a:t>论证的方法有讲 道理、摆事实、对比论证、比喻论证、类比论证等。 写作时根据内容的需要，选择合理的论证方法， 能够增强说服力，增加表达的丰富性。</a:t>
            </a:r>
          </a:p>
        </p:txBody>
      </p:sp>
      <p:pic>
        <p:nvPicPr>
          <p:cNvPr id="14339" name="Picture 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6725" y="157164"/>
            <a:ext cx="3640138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矩形 2"/>
          <p:cNvSpPr>
            <a:spLocks noChangeArrowheads="1"/>
          </p:cNvSpPr>
          <p:nvPr/>
        </p:nvSpPr>
        <p:spPr bwMode="auto">
          <a:xfrm>
            <a:off x="2439989" y="1847850"/>
            <a:ext cx="6867525" cy="286232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marL="446088" indent="-446088" defTabSz="457200" eaLnBrk="0" hangingPunct="0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+mn-ea"/>
              </a:rPr>
              <a:t>3.	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</a:rPr>
              <a:t>论证结构要合理，思路清晰。</a:t>
            </a:r>
            <a:r>
              <a:rPr lang="zh-CN" altLang="en-US" sz="2400" b="1" dirty="0">
                <a:latin typeface="+mn-ea"/>
              </a:rPr>
              <a:t>为了使论证 的结构合理，可以采取设置分论点的形式，从多 方面、多角度展开论证；也可以采用“提出问题一 分析问题一解决问题”的结构，层层深入展开 论证。</a:t>
            </a:r>
          </a:p>
        </p:txBody>
      </p:sp>
      <p:pic>
        <p:nvPicPr>
          <p:cNvPr id="15363" name="Picture 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6725" y="157164"/>
            <a:ext cx="3640138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4953000" y="4648200"/>
            <a:ext cx="2209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EFEFE"/>
                </a:solidFill>
              </a:rPr>
              <a:t>https://www.ypppt.com/</a:t>
            </a:r>
            <a:endParaRPr lang="zh-CN" altLang="en-US" sz="1400" dirty="0">
              <a:solidFill>
                <a:srgbClr val="FEFEFE"/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" name="矩形 1"/>
          <p:cNvSpPr>
            <a:spLocks noChangeArrowheads="1"/>
          </p:cNvSpPr>
          <p:nvPr/>
        </p:nvSpPr>
        <p:spPr bwMode="auto">
          <a:xfrm>
            <a:off x="2497139" y="941388"/>
            <a:ext cx="7077075" cy="4154984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defTabSz="457200" eaLnBrk="0" hangingPunct="0">
              <a:lnSpc>
                <a:spcPct val="150000"/>
              </a:lnSpc>
              <a:defRPr/>
            </a:pPr>
            <a:r>
              <a:rPr lang="zh-CN" altLang="en-US" sz="2200" b="1" dirty="0">
                <a:latin typeface="Calibri" pitchFamily="34" charset="0"/>
              </a:rPr>
              <a:t>         俗话说：“知足常乐。”有 的人却说：“知足未必常乐。”试围绕“</a:t>
            </a:r>
            <a:r>
              <a:rPr lang="zh-CN" altLang="en-US" sz="2200" b="1" dirty="0">
                <a:solidFill>
                  <a:srgbClr val="FF0000"/>
                </a:solidFill>
                <a:latin typeface="Calibri" pitchFamily="34" charset="0"/>
              </a:rPr>
              <a:t>知足与 快乐</a:t>
            </a:r>
            <a:r>
              <a:rPr lang="zh-CN" altLang="en-US" sz="2200" b="1" dirty="0">
                <a:latin typeface="Calibri" pitchFamily="34" charset="0"/>
              </a:rPr>
              <a:t>”这一话题，自定立意，自拟标题，写一篇 议论文。不少于</a:t>
            </a:r>
            <a:r>
              <a:rPr lang="en-US" altLang="zh-CN" sz="2200" b="1" dirty="0">
                <a:latin typeface="Calibri" pitchFamily="34" charset="0"/>
              </a:rPr>
              <a:t>600</a:t>
            </a:r>
            <a:r>
              <a:rPr lang="zh-CN" altLang="en-US" sz="2200" b="1" dirty="0">
                <a:latin typeface="Calibri" pitchFamily="34" charset="0"/>
              </a:rPr>
              <a:t>字。</a:t>
            </a:r>
          </a:p>
          <a:p>
            <a:pPr defTabSz="457200" eaLnBrk="0" hangingPunct="0">
              <a:lnSpc>
                <a:spcPct val="150000"/>
              </a:lnSpc>
              <a:defRPr/>
            </a:pPr>
            <a:r>
              <a:rPr lang="zh-CN" altLang="en-US" sz="2200" b="1" dirty="0">
                <a:solidFill>
                  <a:srgbClr val="0000FF"/>
                </a:solidFill>
                <a:latin typeface="Calibri" pitchFamily="34" charset="0"/>
              </a:rPr>
              <a:t>提示：</a:t>
            </a:r>
          </a:p>
          <a:p>
            <a:pPr defTabSz="457200" eaLnBrk="0" hangingPunct="0">
              <a:lnSpc>
                <a:spcPct val="150000"/>
              </a:lnSpc>
              <a:defRPr/>
            </a:pPr>
            <a:r>
              <a:rPr lang="en-US" altLang="zh-CN" sz="2200" b="1" dirty="0">
                <a:latin typeface="Calibri" pitchFamily="34" charset="0"/>
              </a:rPr>
              <a:t>1.	</a:t>
            </a:r>
            <a:r>
              <a:rPr lang="zh-CN" altLang="en-US" sz="2200" b="1" dirty="0">
                <a:latin typeface="Calibri" pitchFamily="34" charset="0"/>
              </a:rPr>
              <a:t>在标题或者文章的开头，明确表达自己 的观点。</a:t>
            </a:r>
          </a:p>
          <a:p>
            <a:pPr defTabSz="457200" eaLnBrk="0" hangingPunct="0">
              <a:lnSpc>
                <a:spcPct val="150000"/>
              </a:lnSpc>
              <a:defRPr/>
            </a:pPr>
            <a:r>
              <a:rPr lang="en-US" altLang="zh-CN" sz="2200" b="1" dirty="0">
                <a:latin typeface="Calibri" pitchFamily="34" charset="0"/>
              </a:rPr>
              <a:t>2.	</a:t>
            </a:r>
            <a:r>
              <a:rPr lang="zh-CN" altLang="en-US" sz="2200" b="1" dirty="0">
                <a:latin typeface="Calibri" pitchFamily="34" charset="0"/>
              </a:rPr>
              <a:t>恰当安排论证的结构，注意层次清晰， 逻辑严密。</a:t>
            </a:r>
          </a:p>
          <a:p>
            <a:pPr marL="446088" indent="-446088" defTabSz="457200" eaLnBrk="0" hangingPunct="0">
              <a:lnSpc>
                <a:spcPct val="150000"/>
              </a:lnSpc>
              <a:defRPr/>
            </a:pPr>
            <a:r>
              <a:rPr lang="en-US" altLang="zh-CN" sz="2200" b="1" dirty="0">
                <a:latin typeface="Calibri" pitchFamily="34" charset="0"/>
              </a:rPr>
              <a:t>3.	</a:t>
            </a:r>
            <a:r>
              <a:rPr lang="zh-CN" altLang="en-US" sz="2200" b="1" dirty="0">
                <a:latin typeface="Calibri" pitchFamily="34" charset="0"/>
              </a:rPr>
              <a:t>注意对运用的材料进行分析，突出材料 对观点的支撑或证明作用。</a:t>
            </a:r>
          </a:p>
        </p:txBody>
      </p:sp>
      <p:pic>
        <p:nvPicPr>
          <p:cNvPr id="16387" name="Picture 1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9900" y="179388"/>
            <a:ext cx="363378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2376" y="1058864"/>
            <a:ext cx="1554163" cy="54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Rectangle 16"/>
          <p:cNvSpPr>
            <a:spLocks noChangeArrowheads="1"/>
          </p:cNvSpPr>
          <p:nvPr/>
        </p:nvSpPr>
        <p:spPr bwMode="auto">
          <a:xfrm>
            <a:off x="2044701" y="1003612"/>
            <a:ext cx="1935163" cy="572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515938" defTabSz="457200" eaLnBrk="0" hangingPunct="0">
              <a:lnSpc>
                <a:spcPct val="130000"/>
              </a:lnSpc>
            </a:pPr>
            <a:r>
              <a:rPr lang="zh-CN" altLang="en-US" sz="2400" b="1" dirty="0">
                <a:solidFill>
                  <a:srgbClr val="C00000"/>
                </a:solidFill>
                <a:latin typeface="黑体" pitchFamily="49" charset="-122"/>
                <a:ea typeface="黑体" pitchFamily="49" charset="-122"/>
                <a:cs typeface="宋体" pitchFamily="2" charset="-122"/>
              </a:rPr>
              <a:t>思路指导</a:t>
            </a:r>
            <a:endParaRPr lang="zh-CN" altLang="en-US" sz="2400" dirty="0">
              <a:solidFill>
                <a:srgbClr val="C00000"/>
              </a:solidFill>
              <a:latin typeface="黑体" pitchFamily="49" charset="-122"/>
              <a:ea typeface="黑体" pitchFamily="49" charset="-122"/>
              <a:cs typeface="宋体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492376" y="1773239"/>
            <a:ext cx="7210425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457200" eaLnBrk="0" hangingPunct="0">
              <a:lnSpc>
                <a:spcPct val="110000"/>
              </a:lnSpc>
              <a:defRPr/>
            </a:pPr>
            <a:r>
              <a:rPr lang="en-US" altLang="zh-CN" sz="2000" b="1" dirty="0">
                <a:solidFill>
                  <a:srgbClr val="C00000"/>
                </a:solidFill>
                <a:latin typeface="+mn-ea"/>
                <a:ea typeface="+mn-ea"/>
              </a:rPr>
              <a:t>1.</a:t>
            </a:r>
            <a:r>
              <a:rPr lang="zh-CN" altLang="en-US" sz="2000" b="1" dirty="0">
                <a:solidFill>
                  <a:srgbClr val="C00000"/>
                </a:solidFill>
                <a:latin typeface="+mn-ea"/>
                <a:ea typeface="+mn-ea"/>
              </a:rPr>
              <a:t>审清要求，确立体裁。</a:t>
            </a:r>
            <a:endParaRPr lang="en-US" altLang="zh-CN" sz="2000" b="1" dirty="0">
              <a:solidFill>
                <a:srgbClr val="C00000"/>
              </a:solidFill>
              <a:latin typeface="+mn-ea"/>
              <a:ea typeface="+mn-ea"/>
            </a:endParaRPr>
          </a:p>
          <a:p>
            <a:pPr marL="269875" defTabSz="457200" eaLnBrk="0" hangingPunct="0">
              <a:lnSpc>
                <a:spcPct val="110000"/>
              </a:lnSpc>
              <a:defRPr/>
            </a:pPr>
            <a:r>
              <a:rPr lang="zh-CN" altLang="en-US" sz="2000" b="1" dirty="0">
                <a:latin typeface="+mn-ea"/>
                <a:ea typeface="+mn-ea"/>
              </a:rPr>
              <a:t>本次作文要求针 对“知足与快乐”的话题，写一篇议论文，</a:t>
            </a:r>
            <a:endParaRPr lang="en-US" altLang="zh-CN" sz="2000" b="1" dirty="0">
              <a:latin typeface="+mn-ea"/>
              <a:ea typeface="+mn-ea"/>
            </a:endParaRPr>
          </a:p>
          <a:p>
            <a:pPr marL="269875" defTabSz="457200" eaLnBrk="0" hangingPunct="0">
              <a:lnSpc>
                <a:spcPct val="110000"/>
              </a:lnSpc>
              <a:defRPr/>
            </a:pPr>
            <a:r>
              <a:rPr lang="zh-CN" altLang="en-US" sz="2000" b="1" dirty="0">
                <a:latin typeface="+mn-ea"/>
                <a:ea typeface="+mn-ea"/>
              </a:rPr>
              <a:t>我们 可以以“知足常乐” “知足与快乐之间的关系” 作为观点，写一篇立论文，也可以以“知足未必 常乐”或批驳“知足常乐”这一观点，写一篇驳 论文。</a:t>
            </a:r>
            <a:endParaRPr lang="en-US" altLang="zh-CN" sz="2000" b="1" dirty="0">
              <a:latin typeface="+mn-ea"/>
              <a:ea typeface="+mn-ea"/>
            </a:endParaRPr>
          </a:p>
          <a:p>
            <a:pPr defTabSz="457200" eaLnBrk="0" hangingPunct="0">
              <a:lnSpc>
                <a:spcPct val="110000"/>
              </a:lnSpc>
              <a:defRPr/>
            </a:pPr>
            <a:r>
              <a:rPr lang="en-US" altLang="zh-CN" sz="2000" b="1" dirty="0">
                <a:solidFill>
                  <a:srgbClr val="C00000"/>
                </a:solidFill>
                <a:latin typeface="+mn-ea"/>
                <a:ea typeface="+mn-ea"/>
              </a:rPr>
              <a:t>2.</a:t>
            </a:r>
            <a:r>
              <a:rPr lang="zh-CN" altLang="en-US" sz="2000" b="1" dirty="0">
                <a:solidFill>
                  <a:srgbClr val="C00000"/>
                </a:solidFill>
                <a:latin typeface="+mn-ea"/>
                <a:ea typeface="+mn-ea"/>
              </a:rPr>
              <a:t>表达观点，安排结构。</a:t>
            </a:r>
            <a:endParaRPr lang="en-US" altLang="zh-CN" sz="2000" b="1" dirty="0">
              <a:solidFill>
                <a:srgbClr val="C00000"/>
              </a:solidFill>
              <a:latin typeface="+mn-ea"/>
              <a:ea typeface="+mn-ea"/>
            </a:endParaRPr>
          </a:p>
          <a:p>
            <a:pPr marL="269875" defTabSz="457200" eaLnBrk="0" hangingPunct="0">
              <a:lnSpc>
                <a:spcPct val="110000"/>
              </a:lnSpc>
              <a:defRPr/>
            </a:pPr>
            <a:r>
              <a:rPr lang="zh-CN" altLang="en-US" sz="2000" b="1" dirty="0">
                <a:latin typeface="+mn-ea"/>
                <a:ea typeface="+mn-ea"/>
              </a:rPr>
              <a:t>确立了体裁，接 下来应表明自己的观点。可在标题或文章的开头， 明确表达自己的观点，也可在文章的结尾表明自 己的观点。写立论文，可采用“提出问题一分 析问题</a:t>
            </a:r>
            <a:r>
              <a:rPr lang="en-US" altLang="zh-CN" sz="2000" b="1" dirty="0">
                <a:latin typeface="+mn-ea"/>
                <a:ea typeface="+mn-ea"/>
              </a:rPr>
              <a:t>——</a:t>
            </a:r>
            <a:endParaRPr lang="zh-CN" altLang="en-US" sz="2000" b="1" dirty="0">
              <a:latin typeface="+mn-ea"/>
              <a:ea typeface="+mn-ea"/>
            </a:endParaRPr>
          </a:p>
        </p:txBody>
      </p:sp>
      <p:pic>
        <p:nvPicPr>
          <p:cNvPr id="17413" name="Picture 1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9900" y="179388"/>
            <a:ext cx="363378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541588" y="1373188"/>
            <a:ext cx="7091362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69875" defTabSz="457200" eaLnBrk="0" hangingPunct="0">
              <a:lnSpc>
                <a:spcPct val="150000"/>
              </a:lnSpc>
              <a:defRPr/>
            </a:pPr>
            <a:r>
              <a:rPr lang="zh-CN" altLang="en-US" sz="2400" b="1" dirty="0">
                <a:latin typeface="+mn-ea"/>
              </a:rPr>
              <a:t>解决问题”的结构形式；写驳论文， 可采用直接批驳对方的观点、批驳对方论据或批 驳对方论证的方法来进行。</a:t>
            </a:r>
          </a:p>
          <a:p>
            <a:pPr defTabSz="457200" eaLnBrk="0" hangingPunct="0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srgbClr val="C00000"/>
                </a:solidFill>
                <a:latin typeface="+mn-ea"/>
              </a:rPr>
              <a:t>3.</a:t>
            </a:r>
            <a:r>
              <a:rPr lang="zh-CN" altLang="en-US" sz="2400" b="1" dirty="0">
                <a:solidFill>
                  <a:srgbClr val="C00000"/>
                </a:solidFill>
                <a:latin typeface="+mn-ea"/>
              </a:rPr>
              <a:t>巧妙运用多种论证方法。</a:t>
            </a:r>
            <a:endParaRPr lang="en-US" altLang="zh-CN" sz="2400" b="1" dirty="0">
              <a:solidFill>
                <a:srgbClr val="C00000"/>
              </a:solidFill>
              <a:latin typeface="+mn-ea"/>
            </a:endParaRPr>
          </a:p>
          <a:p>
            <a:pPr marL="269875" defTabSz="457200" eaLnBrk="0" hangingPunct="0">
              <a:lnSpc>
                <a:spcPct val="150000"/>
              </a:lnSpc>
              <a:defRPr/>
            </a:pPr>
            <a:r>
              <a:rPr lang="zh-CN" altLang="en-US" sz="2400" b="1" dirty="0">
                <a:latin typeface="+mn-ea"/>
              </a:rPr>
              <a:t>为了增强文章 的说服力和感染力，可采用比喻论证、举例论证、 引用论证等多种方法。</a:t>
            </a:r>
          </a:p>
          <a:p>
            <a:pPr defTabSz="457200" eaLnBrk="0" hangingPunct="0">
              <a:lnSpc>
                <a:spcPct val="150000"/>
              </a:lnSpc>
              <a:defRPr/>
            </a:pPr>
            <a:endParaRPr lang="zh-CN" altLang="en-US" sz="2400" b="1" dirty="0">
              <a:latin typeface="+mn-ea"/>
            </a:endParaRPr>
          </a:p>
        </p:txBody>
      </p:sp>
      <p:pic>
        <p:nvPicPr>
          <p:cNvPr id="18435" name="Picture 1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9900" y="179388"/>
            <a:ext cx="363378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47914" y="1027113"/>
            <a:ext cx="7342187" cy="40934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457200" eaLnBrk="0" hangingPunct="0">
              <a:lnSpc>
                <a:spcPct val="130000"/>
              </a:lnSpc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+mn-ea"/>
                <a:ea typeface="+mn-ea"/>
              </a:rPr>
              <a:t>不知足者常乐</a:t>
            </a:r>
            <a:endParaRPr lang="en-US" altLang="zh-CN" sz="20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defTabSz="457200" eaLnBrk="0" hangingPunct="0">
              <a:lnSpc>
                <a:spcPct val="130000"/>
              </a:lnSpc>
              <a:defRPr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     有句老话“知足常乐”，意思是人若懂得满足就可以常快乐。真的是这样吗？人知足了就可以常乐了吗？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  <a:p>
            <a:pPr defTabSz="457200" eaLnBrk="0" hangingPunct="0">
              <a:lnSpc>
                <a:spcPct val="130000"/>
              </a:lnSpc>
              <a:defRPr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     我觉得知足只是一种不思进取的想法，知足就是说自己沉浸在过去的荣耀之中，不求上进。一个人应不断追求，不断进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  <a:p>
            <a:pPr defTabSz="457200" eaLnBrk="0" hangingPunct="0">
              <a:lnSpc>
                <a:spcPct val="130000"/>
              </a:lnSpc>
              <a:defRPr/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取，俗话说“好汉不提当年勇”，过去的成功已是过去的，不代表现在。如果因为取得一点成功，就认为可以“知足常乐”了，就放弃了追求进取，在原地踏步，那还不如不获得成功呢。也许还不如失败的好呢，因为得到了失败的教训，这样反而会激起人的斗志，获得更大的成功。</a:t>
            </a:r>
            <a:endParaRPr lang="en-US" altLang="zh-CN" sz="20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9459" name="Picture 1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4800" y="127000"/>
            <a:ext cx="396240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矩形 1"/>
          <p:cNvSpPr>
            <a:spLocks noChangeArrowheads="1"/>
          </p:cNvSpPr>
          <p:nvPr/>
        </p:nvSpPr>
        <p:spPr bwMode="auto">
          <a:xfrm>
            <a:off x="2376489" y="1016000"/>
            <a:ext cx="7437437" cy="409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457200" eaLnBrk="0" hangingPunct="0">
              <a:lnSpc>
                <a:spcPct val="130000"/>
              </a:lnSpc>
            </a:pP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     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被人誉为“发明大王”的科学家爱迪生，发明了电灯泡、留声机等之后，就“知足常乐”了，骄傲自满了，并说出了“不要向我提出什么意见，因为再好的意见也比不上我的头脑”这样的话。最后，因为他的固执，不肯将直流电改为交流电，使这件事成为他人生中最大的败笔。</a:t>
            </a:r>
          </a:p>
          <a:p>
            <a:pPr defTabSz="457200" eaLnBrk="0" hangingPunct="0">
              <a:lnSpc>
                <a:spcPct val="130000"/>
              </a:lnSpc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      而与爱迪生刚好相反的则是另一位伟大的科学家</a:t>
            </a: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居里夫人。居里夫人和她的丈夫从几吨沥青中提炼出了一克镭，但她并没有因为发现了镭而知足常乐，而是马不停蹄地继续研究，之后，她精确地测定了镭元素的原子量。她也是获得两次诺贝尔奖的第一人。据说，有一次她的一个邻居带着一个小女孩到居里夫</a:t>
            </a:r>
          </a:p>
        </p:txBody>
      </p:sp>
      <p:pic>
        <p:nvPicPr>
          <p:cNvPr id="20483" name="Picture 1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4800" y="127000"/>
            <a:ext cx="396240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矩形 1"/>
          <p:cNvSpPr>
            <a:spLocks noChangeArrowheads="1"/>
          </p:cNvSpPr>
          <p:nvPr/>
        </p:nvSpPr>
        <p:spPr bwMode="auto">
          <a:xfrm>
            <a:off x="2284414" y="889001"/>
            <a:ext cx="7437437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457200" eaLnBrk="0" hangingPunct="0">
              <a:lnSpc>
                <a:spcPct val="150000"/>
              </a:lnSpc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家玩，那个小孩临走时竟然把居里夫人获得的诺贝尔奖的奖杯拿走，邻居急忙阻止小孩，可居里夫人却说：“不要紧，那是过去的事了，对我来说只有不断地发现才更有意义”。</a:t>
            </a:r>
          </a:p>
          <a:p>
            <a:pPr defTabSz="457200" eaLnBrk="0" hangingPunct="0">
              <a:lnSpc>
                <a:spcPct val="150000"/>
              </a:lnSpc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     看，居里夫人与爱迪生之间的差别有多大，一个“不知</a:t>
            </a:r>
          </a:p>
          <a:p>
            <a:pPr defTabSz="457200" eaLnBrk="0" hangingPunct="0">
              <a:lnSpc>
                <a:spcPct val="150000"/>
              </a:lnSpc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足”，一个“知足”，带给人的却是不同的处世方法。我认为，知足是一种不思进取的想法，而不知足才是一种积极向上的人生观。不知足可以成为人不断前进的动力，可以促使人们更加努力地向上发展。</a:t>
            </a:r>
          </a:p>
          <a:p>
            <a:pPr defTabSz="457200" eaLnBrk="0" hangingPunct="0">
              <a:lnSpc>
                <a:spcPct val="150000"/>
              </a:lnSpc>
            </a:pP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     所以，我认为不知足才能常乐。</a:t>
            </a:r>
          </a:p>
        </p:txBody>
      </p:sp>
      <p:pic>
        <p:nvPicPr>
          <p:cNvPr id="22531" name="Picture 1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4800" y="127000"/>
            <a:ext cx="396240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</TotalTime>
  <Words>1099</Words>
  <Application>Microsoft Office PowerPoint</Application>
  <PresentationFormat>宽屏</PresentationFormat>
  <Paragraphs>57</Paragraphs>
  <Slides>12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4" baseType="lpstr">
      <vt:lpstr>Meiryo</vt:lpstr>
      <vt:lpstr>黑体</vt:lpstr>
      <vt:lpstr>华文楷体</vt:lpstr>
      <vt:lpstr>华文行楷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</cp:revision>
  <cp:lastPrinted>1601-01-01T00:00:00Z</cp:lastPrinted>
  <dcterms:created xsi:type="dcterms:W3CDTF">2016-09-01T03:22:35Z</dcterms:created>
  <dcterms:modified xsi:type="dcterms:W3CDTF">2022-02-03T11:33:22Z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