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51" r:id="rId2"/>
  </p:sldMasterIdLst>
  <p:notesMasterIdLst>
    <p:notesMasterId r:id="rId36"/>
  </p:notesMasterIdLst>
  <p:sldIdLst>
    <p:sldId id="312" r:id="rId3"/>
    <p:sldId id="281" r:id="rId4"/>
    <p:sldId id="334" r:id="rId5"/>
    <p:sldId id="333" r:id="rId6"/>
    <p:sldId id="332" r:id="rId7"/>
    <p:sldId id="331" r:id="rId8"/>
    <p:sldId id="330" r:id="rId9"/>
    <p:sldId id="328" r:id="rId10"/>
    <p:sldId id="327" r:id="rId11"/>
    <p:sldId id="326" r:id="rId12"/>
    <p:sldId id="325" r:id="rId13"/>
    <p:sldId id="324" r:id="rId14"/>
    <p:sldId id="323" r:id="rId15"/>
    <p:sldId id="322" r:id="rId16"/>
    <p:sldId id="321" r:id="rId17"/>
    <p:sldId id="320" r:id="rId18"/>
    <p:sldId id="319" r:id="rId19"/>
    <p:sldId id="318" r:id="rId20"/>
    <p:sldId id="338" r:id="rId21"/>
    <p:sldId id="337" r:id="rId22"/>
    <p:sldId id="336" r:id="rId23"/>
    <p:sldId id="335" r:id="rId24"/>
    <p:sldId id="358" r:id="rId25"/>
    <p:sldId id="359" r:id="rId26"/>
    <p:sldId id="360" r:id="rId27"/>
    <p:sldId id="361" r:id="rId28"/>
    <p:sldId id="362" r:id="rId29"/>
    <p:sldId id="363" r:id="rId30"/>
    <p:sldId id="364" r:id="rId31"/>
    <p:sldId id="366" r:id="rId32"/>
    <p:sldId id="367" r:id="rId33"/>
    <p:sldId id="368" r:id="rId34"/>
    <p:sldId id="369" r:id="rId35"/>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342900" algn="l" rtl="0" fontAlgn="base">
      <a:spcBef>
        <a:spcPct val="0"/>
      </a:spcBef>
      <a:spcAft>
        <a:spcPct val="0"/>
      </a:spcAft>
      <a:defRPr kern="1200">
        <a:solidFill>
          <a:schemeClr val="tx1"/>
        </a:solidFill>
        <a:latin typeface="Arial" pitchFamily="34" charset="0"/>
        <a:ea typeface="宋体" pitchFamily="2" charset="-122"/>
        <a:cs typeface="+mn-cs"/>
      </a:defRPr>
    </a:lvl2pPr>
    <a:lvl3pPr marL="685800" algn="l" rtl="0" fontAlgn="base">
      <a:spcBef>
        <a:spcPct val="0"/>
      </a:spcBef>
      <a:spcAft>
        <a:spcPct val="0"/>
      </a:spcAft>
      <a:defRPr kern="1200">
        <a:solidFill>
          <a:schemeClr val="tx1"/>
        </a:solidFill>
        <a:latin typeface="Arial" pitchFamily="34" charset="0"/>
        <a:ea typeface="宋体" pitchFamily="2" charset="-122"/>
        <a:cs typeface="+mn-cs"/>
      </a:defRPr>
    </a:lvl3pPr>
    <a:lvl4pPr marL="1028700" algn="l" rtl="0" fontAlgn="base">
      <a:spcBef>
        <a:spcPct val="0"/>
      </a:spcBef>
      <a:spcAft>
        <a:spcPct val="0"/>
      </a:spcAft>
      <a:defRPr kern="1200">
        <a:solidFill>
          <a:schemeClr val="tx1"/>
        </a:solidFill>
        <a:latin typeface="Arial" pitchFamily="34" charset="0"/>
        <a:ea typeface="宋体" pitchFamily="2" charset="-122"/>
        <a:cs typeface="+mn-cs"/>
      </a:defRPr>
    </a:lvl4pPr>
    <a:lvl5pPr marL="1371600" algn="l" rtl="0" fontAlgn="base">
      <a:spcBef>
        <a:spcPct val="0"/>
      </a:spcBef>
      <a:spcAft>
        <a:spcPct val="0"/>
      </a:spcAft>
      <a:defRPr kern="1200">
        <a:solidFill>
          <a:schemeClr val="tx1"/>
        </a:solidFill>
        <a:latin typeface="Arial" pitchFamily="34" charset="0"/>
        <a:ea typeface="宋体" pitchFamily="2" charset="-122"/>
        <a:cs typeface="+mn-cs"/>
      </a:defRPr>
    </a:lvl5pPr>
    <a:lvl6pPr marL="1714500" algn="l" defTabSz="685800" rtl="0" eaLnBrk="1" latinLnBrk="0" hangingPunct="1">
      <a:defRPr kern="1200">
        <a:solidFill>
          <a:schemeClr val="tx1"/>
        </a:solidFill>
        <a:latin typeface="Arial" pitchFamily="34" charset="0"/>
        <a:ea typeface="宋体" pitchFamily="2" charset="-122"/>
        <a:cs typeface="+mn-cs"/>
      </a:defRPr>
    </a:lvl6pPr>
    <a:lvl7pPr marL="2057400" algn="l" defTabSz="685800" rtl="0" eaLnBrk="1" latinLnBrk="0" hangingPunct="1">
      <a:defRPr kern="1200">
        <a:solidFill>
          <a:schemeClr val="tx1"/>
        </a:solidFill>
        <a:latin typeface="Arial" pitchFamily="34" charset="0"/>
        <a:ea typeface="宋体" pitchFamily="2" charset="-122"/>
        <a:cs typeface="+mn-cs"/>
      </a:defRPr>
    </a:lvl7pPr>
    <a:lvl8pPr marL="2400300" algn="l" defTabSz="685800" rtl="0" eaLnBrk="1" latinLnBrk="0" hangingPunct="1">
      <a:defRPr kern="1200">
        <a:solidFill>
          <a:schemeClr val="tx1"/>
        </a:solidFill>
        <a:latin typeface="Arial" pitchFamily="34" charset="0"/>
        <a:ea typeface="宋体" pitchFamily="2" charset="-122"/>
        <a:cs typeface="+mn-cs"/>
      </a:defRPr>
    </a:lvl8pPr>
    <a:lvl9pPr marL="2743200" algn="l" defTabSz="6858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0000FF"/>
    <a:srgbClr val="663300"/>
    <a:srgbClr val="008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24EB37-E296-4309-9311-AF486446EC1A}" type="datetimeFigureOut">
              <a:rPr lang="zh-CN" altLang="en-US" smtClean="0"/>
              <a:t>2022/2/3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53C007-D90B-49D1-A129-665E3BC64BDB}" type="slidenum">
              <a:rPr lang="zh-CN" altLang="en-US" smtClean="0"/>
              <a:t>‹#›</a:t>
            </a:fld>
            <a:endParaRPr lang="zh-CN" altLang="en-US"/>
          </a:p>
        </p:txBody>
      </p:sp>
    </p:spTree>
    <p:extLst>
      <p:ext uri="{BB962C8B-B14F-4D97-AF65-F5344CB8AC3E}">
        <p14:creationId xmlns:p14="http://schemas.microsoft.com/office/powerpoint/2010/main" val="137222731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a:t>
            </a:fld>
            <a:endParaRPr lang="zh-CN" altLang="en-US"/>
          </a:p>
        </p:txBody>
      </p:sp>
    </p:spTree>
    <p:extLst>
      <p:ext uri="{BB962C8B-B14F-4D97-AF65-F5344CB8AC3E}">
        <p14:creationId xmlns:p14="http://schemas.microsoft.com/office/powerpoint/2010/main" val="1467585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10</a:t>
            </a:fld>
            <a:endParaRPr lang="zh-CN" altLang="en-US"/>
          </a:p>
        </p:txBody>
      </p:sp>
    </p:spTree>
    <p:extLst>
      <p:ext uri="{BB962C8B-B14F-4D97-AF65-F5344CB8AC3E}">
        <p14:creationId xmlns:p14="http://schemas.microsoft.com/office/powerpoint/2010/main" val="187460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11</a:t>
            </a:fld>
            <a:endParaRPr lang="zh-CN" altLang="en-US"/>
          </a:p>
        </p:txBody>
      </p:sp>
    </p:spTree>
    <p:extLst>
      <p:ext uri="{BB962C8B-B14F-4D97-AF65-F5344CB8AC3E}">
        <p14:creationId xmlns:p14="http://schemas.microsoft.com/office/powerpoint/2010/main" val="3849813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12</a:t>
            </a:fld>
            <a:endParaRPr lang="zh-CN" altLang="en-US"/>
          </a:p>
        </p:txBody>
      </p:sp>
    </p:spTree>
    <p:extLst>
      <p:ext uri="{BB962C8B-B14F-4D97-AF65-F5344CB8AC3E}">
        <p14:creationId xmlns:p14="http://schemas.microsoft.com/office/powerpoint/2010/main" val="3832070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13</a:t>
            </a:fld>
            <a:endParaRPr lang="zh-CN" altLang="en-US"/>
          </a:p>
        </p:txBody>
      </p:sp>
    </p:spTree>
    <p:extLst>
      <p:ext uri="{BB962C8B-B14F-4D97-AF65-F5344CB8AC3E}">
        <p14:creationId xmlns:p14="http://schemas.microsoft.com/office/powerpoint/2010/main" val="365725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14</a:t>
            </a:fld>
            <a:endParaRPr lang="zh-CN" altLang="en-US"/>
          </a:p>
        </p:txBody>
      </p:sp>
    </p:spTree>
    <p:extLst>
      <p:ext uri="{BB962C8B-B14F-4D97-AF65-F5344CB8AC3E}">
        <p14:creationId xmlns:p14="http://schemas.microsoft.com/office/powerpoint/2010/main" val="3458838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15</a:t>
            </a:fld>
            <a:endParaRPr lang="zh-CN" altLang="en-US"/>
          </a:p>
        </p:txBody>
      </p:sp>
    </p:spTree>
    <p:extLst>
      <p:ext uri="{BB962C8B-B14F-4D97-AF65-F5344CB8AC3E}">
        <p14:creationId xmlns:p14="http://schemas.microsoft.com/office/powerpoint/2010/main" val="1458366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553C007-D90B-49D1-A129-665E3BC64BDB}" type="slidenum">
              <a:rPr lang="zh-CN" altLang="en-US" smtClean="0"/>
              <a:t>16</a:t>
            </a:fld>
            <a:endParaRPr lang="zh-CN" altLang="en-US"/>
          </a:p>
        </p:txBody>
      </p:sp>
    </p:spTree>
    <p:extLst>
      <p:ext uri="{BB962C8B-B14F-4D97-AF65-F5344CB8AC3E}">
        <p14:creationId xmlns:p14="http://schemas.microsoft.com/office/powerpoint/2010/main" val="159557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17</a:t>
            </a:fld>
            <a:endParaRPr lang="zh-CN" altLang="en-US"/>
          </a:p>
        </p:txBody>
      </p:sp>
    </p:spTree>
    <p:extLst>
      <p:ext uri="{BB962C8B-B14F-4D97-AF65-F5344CB8AC3E}">
        <p14:creationId xmlns:p14="http://schemas.microsoft.com/office/powerpoint/2010/main" val="3298759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18</a:t>
            </a:fld>
            <a:endParaRPr lang="zh-CN" altLang="en-US"/>
          </a:p>
        </p:txBody>
      </p:sp>
    </p:spTree>
    <p:extLst>
      <p:ext uri="{BB962C8B-B14F-4D97-AF65-F5344CB8AC3E}">
        <p14:creationId xmlns:p14="http://schemas.microsoft.com/office/powerpoint/2010/main" val="1140616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19</a:t>
            </a:fld>
            <a:endParaRPr lang="zh-CN" altLang="en-US"/>
          </a:p>
        </p:txBody>
      </p:sp>
    </p:spTree>
    <p:extLst>
      <p:ext uri="{BB962C8B-B14F-4D97-AF65-F5344CB8AC3E}">
        <p14:creationId xmlns:p14="http://schemas.microsoft.com/office/powerpoint/2010/main" val="2607339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a:t>
            </a:fld>
            <a:endParaRPr lang="zh-CN" altLang="en-US"/>
          </a:p>
        </p:txBody>
      </p:sp>
    </p:spTree>
    <p:extLst>
      <p:ext uri="{BB962C8B-B14F-4D97-AF65-F5344CB8AC3E}">
        <p14:creationId xmlns:p14="http://schemas.microsoft.com/office/powerpoint/2010/main" val="2542665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20</a:t>
            </a:fld>
            <a:endParaRPr lang="zh-CN" altLang="en-US"/>
          </a:p>
        </p:txBody>
      </p:sp>
    </p:spTree>
    <p:extLst>
      <p:ext uri="{BB962C8B-B14F-4D97-AF65-F5344CB8AC3E}">
        <p14:creationId xmlns:p14="http://schemas.microsoft.com/office/powerpoint/2010/main" val="2209093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21</a:t>
            </a:fld>
            <a:endParaRPr lang="zh-CN" altLang="en-US"/>
          </a:p>
        </p:txBody>
      </p:sp>
    </p:spTree>
    <p:extLst>
      <p:ext uri="{BB962C8B-B14F-4D97-AF65-F5344CB8AC3E}">
        <p14:creationId xmlns:p14="http://schemas.microsoft.com/office/powerpoint/2010/main" val="1811291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22</a:t>
            </a:fld>
            <a:endParaRPr lang="zh-CN" altLang="en-US"/>
          </a:p>
        </p:txBody>
      </p:sp>
    </p:spTree>
    <p:extLst>
      <p:ext uri="{BB962C8B-B14F-4D97-AF65-F5344CB8AC3E}">
        <p14:creationId xmlns:p14="http://schemas.microsoft.com/office/powerpoint/2010/main" val="32032273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23</a:t>
            </a:fld>
            <a:endParaRPr lang="zh-CN" altLang="en-US"/>
          </a:p>
        </p:txBody>
      </p:sp>
    </p:spTree>
    <p:extLst>
      <p:ext uri="{BB962C8B-B14F-4D97-AF65-F5344CB8AC3E}">
        <p14:creationId xmlns:p14="http://schemas.microsoft.com/office/powerpoint/2010/main" val="12058509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24</a:t>
            </a:fld>
            <a:endParaRPr lang="zh-CN" altLang="en-US"/>
          </a:p>
        </p:txBody>
      </p:sp>
    </p:spTree>
    <p:extLst>
      <p:ext uri="{BB962C8B-B14F-4D97-AF65-F5344CB8AC3E}">
        <p14:creationId xmlns:p14="http://schemas.microsoft.com/office/powerpoint/2010/main" val="25773206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25</a:t>
            </a:fld>
            <a:endParaRPr lang="zh-CN" altLang="en-US"/>
          </a:p>
        </p:txBody>
      </p:sp>
    </p:spTree>
    <p:extLst>
      <p:ext uri="{BB962C8B-B14F-4D97-AF65-F5344CB8AC3E}">
        <p14:creationId xmlns:p14="http://schemas.microsoft.com/office/powerpoint/2010/main" val="24561486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26</a:t>
            </a:fld>
            <a:endParaRPr lang="zh-CN" altLang="en-US"/>
          </a:p>
        </p:txBody>
      </p:sp>
    </p:spTree>
    <p:extLst>
      <p:ext uri="{BB962C8B-B14F-4D97-AF65-F5344CB8AC3E}">
        <p14:creationId xmlns:p14="http://schemas.microsoft.com/office/powerpoint/2010/main" val="18962380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27</a:t>
            </a:fld>
            <a:endParaRPr lang="zh-CN" altLang="en-US"/>
          </a:p>
        </p:txBody>
      </p:sp>
    </p:spTree>
    <p:extLst>
      <p:ext uri="{BB962C8B-B14F-4D97-AF65-F5344CB8AC3E}">
        <p14:creationId xmlns:p14="http://schemas.microsoft.com/office/powerpoint/2010/main" val="3960483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28</a:t>
            </a:fld>
            <a:endParaRPr lang="zh-CN" altLang="en-US"/>
          </a:p>
        </p:txBody>
      </p:sp>
    </p:spTree>
    <p:extLst>
      <p:ext uri="{BB962C8B-B14F-4D97-AF65-F5344CB8AC3E}">
        <p14:creationId xmlns:p14="http://schemas.microsoft.com/office/powerpoint/2010/main" val="3774628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29</a:t>
            </a:fld>
            <a:endParaRPr lang="zh-CN" altLang="en-US"/>
          </a:p>
        </p:txBody>
      </p:sp>
    </p:spTree>
    <p:extLst>
      <p:ext uri="{BB962C8B-B14F-4D97-AF65-F5344CB8AC3E}">
        <p14:creationId xmlns:p14="http://schemas.microsoft.com/office/powerpoint/2010/main" val="1639694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3</a:t>
            </a:fld>
            <a:endParaRPr lang="zh-CN" altLang="en-US"/>
          </a:p>
        </p:txBody>
      </p:sp>
    </p:spTree>
    <p:extLst>
      <p:ext uri="{BB962C8B-B14F-4D97-AF65-F5344CB8AC3E}">
        <p14:creationId xmlns:p14="http://schemas.microsoft.com/office/powerpoint/2010/main" val="1379942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30</a:t>
            </a:fld>
            <a:endParaRPr lang="zh-CN" altLang="en-US"/>
          </a:p>
        </p:txBody>
      </p:sp>
    </p:spTree>
    <p:extLst>
      <p:ext uri="{BB962C8B-B14F-4D97-AF65-F5344CB8AC3E}">
        <p14:creationId xmlns:p14="http://schemas.microsoft.com/office/powerpoint/2010/main" val="25638698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31</a:t>
            </a:fld>
            <a:endParaRPr lang="zh-CN" altLang="en-US"/>
          </a:p>
        </p:txBody>
      </p:sp>
    </p:spTree>
    <p:extLst>
      <p:ext uri="{BB962C8B-B14F-4D97-AF65-F5344CB8AC3E}">
        <p14:creationId xmlns:p14="http://schemas.microsoft.com/office/powerpoint/2010/main" val="1093359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32</a:t>
            </a:fld>
            <a:endParaRPr lang="zh-CN" altLang="en-US"/>
          </a:p>
        </p:txBody>
      </p:sp>
    </p:spTree>
    <p:extLst>
      <p:ext uri="{BB962C8B-B14F-4D97-AF65-F5344CB8AC3E}">
        <p14:creationId xmlns:p14="http://schemas.microsoft.com/office/powerpoint/2010/main" val="4502745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05399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553C007-D90B-49D1-A129-665E3BC64BDB}" type="slidenum">
              <a:rPr lang="zh-CN" altLang="en-US" smtClean="0"/>
              <a:t>4</a:t>
            </a:fld>
            <a:endParaRPr lang="zh-CN" altLang="en-US"/>
          </a:p>
        </p:txBody>
      </p:sp>
    </p:spTree>
    <p:extLst>
      <p:ext uri="{BB962C8B-B14F-4D97-AF65-F5344CB8AC3E}">
        <p14:creationId xmlns:p14="http://schemas.microsoft.com/office/powerpoint/2010/main" val="1144532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5</a:t>
            </a:fld>
            <a:endParaRPr lang="zh-CN" altLang="en-US"/>
          </a:p>
        </p:txBody>
      </p:sp>
    </p:spTree>
    <p:extLst>
      <p:ext uri="{BB962C8B-B14F-4D97-AF65-F5344CB8AC3E}">
        <p14:creationId xmlns:p14="http://schemas.microsoft.com/office/powerpoint/2010/main" val="1529170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6</a:t>
            </a:fld>
            <a:endParaRPr lang="zh-CN" altLang="en-US"/>
          </a:p>
        </p:txBody>
      </p:sp>
    </p:spTree>
    <p:extLst>
      <p:ext uri="{BB962C8B-B14F-4D97-AF65-F5344CB8AC3E}">
        <p14:creationId xmlns:p14="http://schemas.microsoft.com/office/powerpoint/2010/main" val="3640871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7</a:t>
            </a:fld>
            <a:endParaRPr lang="zh-CN" altLang="en-US"/>
          </a:p>
        </p:txBody>
      </p:sp>
    </p:spTree>
    <p:extLst>
      <p:ext uri="{BB962C8B-B14F-4D97-AF65-F5344CB8AC3E}">
        <p14:creationId xmlns:p14="http://schemas.microsoft.com/office/powerpoint/2010/main" val="1984172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8</a:t>
            </a:fld>
            <a:endParaRPr lang="zh-CN" altLang="en-US"/>
          </a:p>
        </p:txBody>
      </p:sp>
    </p:spTree>
    <p:extLst>
      <p:ext uri="{BB962C8B-B14F-4D97-AF65-F5344CB8AC3E}">
        <p14:creationId xmlns:p14="http://schemas.microsoft.com/office/powerpoint/2010/main" val="2686679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53C007-D90B-49D1-A129-665E3BC64BDB}" type="slidenum">
              <a:rPr lang="zh-CN" altLang="en-US" smtClean="0"/>
              <a:t>9</a:t>
            </a:fld>
            <a:endParaRPr lang="zh-CN" altLang="en-US"/>
          </a:p>
        </p:txBody>
      </p:sp>
    </p:spTree>
    <p:extLst>
      <p:ext uri="{BB962C8B-B14F-4D97-AF65-F5344CB8AC3E}">
        <p14:creationId xmlns:p14="http://schemas.microsoft.com/office/powerpoint/2010/main" val="765554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lIns="68580" tIns="34290" rIns="68580" bIns="34290"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lIns="68580" tIns="34290" rIns="68580" bIns="34290"/>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2AADEDEF-0F12-463A-A0DA-8BEE1A47E50D}" type="slidenum">
              <a:rPr lang="en-US" altLang="en-US"/>
              <a:pPr/>
              <a:t>‹#›</a:t>
            </a:fld>
            <a:endParaRPr lang="en-US" altLang="en-US"/>
          </a:p>
        </p:txBody>
      </p:sp>
    </p:spTree>
    <p:extLst>
      <p:ext uri="{BB962C8B-B14F-4D97-AF65-F5344CB8AC3E}">
        <p14:creationId xmlns:p14="http://schemas.microsoft.com/office/powerpoint/2010/main" val="856860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F2E34402-3173-4CEE-9D8F-1527E54CE6CD}" type="slidenum">
              <a:rPr lang="en-US" altLang="en-US"/>
              <a:pPr/>
              <a:t>‹#›</a:t>
            </a:fld>
            <a:endParaRPr lang="en-US" altLang="en-US"/>
          </a:p>
        </p:txBody>
      </p:sp>
    </p:spTree>
    <p:extLst>
      <p:ext uri="{BB962C8B-B14F-4D97-AF65-F5344CB8AC3E}">
        <p14:creationId xmlns:p14="http://schemas.microsoft.com/office/powerpoint/2010/main" val="454597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4"/>
            <a:ext cx="1971675" cy="4358879"/>
          </a:xfrm>
        </p:spPr>
        <p:txBody>
          <a:bodyPr vert="eaVert" lIns="68580" tIns="34290" rIns="68580" bIns="34290"/>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52" y="273844"/>
            <a:ext cx="5800725" cy="4358879"/>
          </a:xfrm>
        </p:spPr>
        <p:txBody>
          <a:bodyPr vert="eaVert"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0522EB4E-947E-44EF-BEAF-319283DDF253}" type="slidenum">
              <a:rPr lang="en-US" altLang="en-US"/>
              <a:pPr/>
              <a:t>‹#›</a:t>
            </a:fld>
            <a:endParaRPr lang="en-US" altLang="en-US"/>
          </a:p>
        </p:txBody>
      </p:sp>
    </p:spTree>
    <p:extLst>
      <p:ext uri="{BB962C8B-B14F-4D97-AF65-F5344CB8AC3E}">
        <p14:creationId xmlns:p14="http://schemas.microsoft.com/office/powerpoint/2010/main" val="4222914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00312180-AC14-43C2-844C-C56B475686D8}" type="slidenum">
              <a:rPr lang="en-US" altLang="en-US"/>
              <a:pPr/>
              <a:t>‹#›</a:t>
            </a:fld>
            <a:endParaRPr lang="en-US" altLang="en-US"/>
          </a:p>
        </p:txBody>
      </p:sp>
    </p:spTree>
    <p:extLst>
      <p:ext uri="{BB962C8B-B14F-4D97-AF65-F5344CB8AC3E}">
        <p14:creationId xmlns:p14="http://schemas.microsoft.com/office/powerpoint/2010/main" val="4015580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53A6678C-D0D7-4941-A851-3DC0B0A644A6}" type="slidenum">
              <a:rPr lang="en-US" altLang="en-US"/>
              <a:pPr/>
              <a:t>‹#›</a:t>
            </a:fld>
            <a:endParaRPr lang="en-US" altLang="en-US"/>
          </a:p>
        </p:txBody>
      </p:sp>
    </p:spTree>
    <p:extLst>
      <p:ext uri="{BB962C8B-B14F-4D97-AF65-F5344CB8AC3E}">
        <p14:creationId xmlns:p14="http://schemas.microsoft.com/office/powerpoint/2010/main" val="24740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fld id="{8D61BC74-8164-4BAC-874D-92B02495D2A1}" type="slidenum">
              <a:rPr lang="en-US" altLang="en-US"/>
              <a:pPr/>
              <a:t>‹#›</a:t>
            </a:fld>
            <a:endParaRPr lang="en-US" altLang="en-US"/>
          </a:p>
        </p:txBody>
      </p:sp>
    </p:spTree>
    <p:extLst>
      <p:ext uri="{BB962C8B-B14F-4D97-AF65-F5344CB8AC3E}">
        <p14:creationId xmlns:p14="http://schemas.microsoft.com/office/powerpoint/2010/main" val="3646928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347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41147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5476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8884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5077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F2153898-CFF9-4C0C-AC3F-CA3297BF92C5}" type="slidenum">
              <a:rPr lang="en-US" altLang="en-US"/>
              <a:pPr/>
              <a:t>‹#›</a:t>
            </a:fld>
            <a:endParaRPr lang="en-US"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2504991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059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75295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2039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81019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9544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476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90" y="1282309"/>
            <a:ext cx="7886700" cy="2139553"/>
          </a:xfrm>
        </p:spPr>
        <p:txBody>
          <a:bodyPr lIns="68580" tIns="34290" rIns="68580" bIns="34290"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90" y="3442103"/>
            <a:ext cx="7886700" cy="1125140"/>
          </a:xfrm>
        </p:spPr>
        <p:txBody>
          <a:bodyPr lIns="68580" tIns="34290" rIns="68580" bIns="34290"/>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D0A8B3D3-8919-416C-B34B-318B9766E6DC}" type="slidenum">
              <a:rPr lang="en-US" altLang="en-US"/>
              <a:pPr/>
              <a:t>‹#›</a:t>
            </a:fld>
            <a:endParaRPr lang="en-US" altLang="en-US"/>
          </a:p>
        </p:txBody>
      </p:sp>
    </p:spTree>
    <p:extLst>
      <p:ext uri="{BB962C8B-B14F-4D97-AF65-F5344CB8AC3E}">
        <p14:creationId xmlns:p14="http://schemas.microsoft.com/office/powerpoint/2010/main" val="238760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CEBE9217-4663-4337-9C1D-09189E3F3B15}" type="slidenum">
              <a:rPr lang="en-US" altLang="en-US"/>
              <a:pPr/>
              <a:t>‹#›</a:t>
            </a:fld>
            <a:endParaRPr lang="en-US" altLang="en-US"/>
          </a:p>
        </p:txBody>
      </p:sp>
    </p:spTree>
    <p:extLst>
      <p:ext uri="{BB962C8B-B14F-4D97-AF65-F5344CB8AC3E}">
        <p14:creationId xmlns:p14="http://schemas.microsoft.com/office/powerpoint/2010/main" val="187504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2" y="273847"/>
            <a:ext cx="7886700" cy="994172"/>
          </a:xfrm>
        </p:spPr>
        <p:txBody>
          <a:bodyPr lIns="68580" tIns="34290" rIns="68580" bIns="34290"/>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4" y="1260872"/>
            <a:ext cx="3868341" cy="617934"/>
          </a:xfr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4" y="1878806"/>
            <a:ext cx="3868341" cy="2763441"/>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3" y="1260872"/>
            <a:ext cx="3887391" cy="617934"/>
          </a:xfr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3" y="1878806"/>
            <a:ext cx="3887391" cy="2763441"/>
          </a:xfrm>
        </p:spPr>
        <p:txBody>
          <a:bodyPr lIns="68580" tIns="34290" rIns="68580" bIns="34290"/>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fld id="{9199AC1B-60AE-4D95-9CE2-3113698D2886}" type="slidenum">
              <a:rPr lang="en-US" altLang="en-US"/>
              <a:pPr/>
              <a:t>‹#›</a:t>
            </a:fld>
            <a:endParaRPr lang="en-US" altLang="en-US"/>
          </a:p>
        </p:txBody>
      </p:sp>
    </p:spTree>
    <p:extLst>
      <p:ext uri="{BB962C8B-B14F-4D97-AF65-F5344CB8AC3E}">
        <p14:creationId xmlns:p14="http://schemas.microsoft.com/office/powerpoint/2010/main" val="45852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lIns="68580" tIns="34290" rIns="68580" bIns="34290"/>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fld id="{8A235888-D626-4238-84EC-A114B5736652}" type="slidenum">
              <a:rPr lang="en-US" altLang="en-US"/>
              <a:pPr/>
              <a:t>‹#›</a:t>
            </a:fld>
            <a:endParaRPr lang="en-US" altLang="en-US"/>
          </a:p>
        </p:txBody>
      </p:sp>
    </p:spTree>
    <p:extLst>
      <p:ext uri="{BB962C8B-B14F-4D97-AF65-F5344CB8AC3E}">
        <p14:creationId xmlns:p14="http://schemas.microsoft.com/office/powerpoint/2010/main" val="226163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54CF32D8-3D78-4D1C-B0DB-5D050329C9D4}" type="slidenum">
              <a:rPr lang="en-US" altLang="en-US"/>
              <a:pPr/>
              <a:t>‹#›</a:t>
            </a:fld>
            <a:endParaRPr lang="en-US" altLang="en-US"/>
          </a:p>
        </p:txBody>
      </p:sp>
    </p:spTree>
    <p:extLst>
      <p:ext uri="{BB962C8B-B14F-4D97-AF65-F5344CB8AC3E}">
        <p14:creationId xmlns:p14="http://schemas.microsoft.com/office/powerpoint/2010/main" val="408399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2" y="342900"/>
            <a:ext cx="2949178" cy="1200150"/>
          </a:xfrm>
        </p:spPr>
        <p:txBody>
          <a:bodyPr lIns="68580" tIns="34290" rIns="68580" bIns="34290"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2"/>
            <a:ext cx="4629150" cy="3655219"/>
          </a:xfr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2" y="1543050"/>
            <a:ext cx="2949178" cy="2858691"/>
          </a:xfr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0FB05029-0BBB-44EE-AE95-F115F715F3E1}" type="slidenum">
              <a:rPr lang="en-US" altLang="en-US"/>
              <a:pPr/>
              <a:t>‹#›</a:t>
            </a:fld>
            <a:endParaRPr lang="en-US" altLang="en-US"/>
          </a:p>
        </p:txBody>
      </p:sp>
    </p:spTree>
    <p:extLst>
      <p:ext uri="{BB962C8B-B14F-4D97-AF65-F5344CB8AC3E}">
        <p14:creationId xmlns:p14="http://schemas.microsoft.com/office/powerpoint/2010/main" val="1667846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2" y="342900"/>
            <a:ext cx="2949178" cy="1200150"/>
          </a:xfrm>
        </p:spPr>
        <p:txBody>
          <a:bodyPr lIns="68580" tIns="34290" rIns="68580" bIns="34290"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2"/>
            <a:ext cx="4629150" cy="3655219"/>
          </a:xfrm>
        </p:spPr>
        <p:txBody>
          <a:bodyPr vert="horz" wrap="square" lIns="68580" tIns="34290" rIns="68580" bIns="34290" numCol="1" rtlCol="0" anchor="t" anchorCtr="0" compatLnSpc="1">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2" y="1543050"/>
            <a:ext cx="2949178" cy="2858691"/>
          </a:xfr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6AFC4E3F-B937-4425-A519-1EA03F3BEAB9}" type="slidenum">
              <a:rPr lang="en-US" altLang="en-US"/>
              <a:pPr/>
              <a:t>‹#›</a:t>
            </a:fld>
            <a:endParaRPr lang="en-US" altLang="en-US"/>
          </a:p>
        </p:txBody>
      </p:sp>
    </p:spTree>
    <p:extLst>
      <p:ext uri="{BB962C8B-B14F-4D97-AF65-F5344CB8AC3E}">
        <p14:creationId xmlns:p14="http://schemas.microsoft.com/office/powerpoint/2010/main" val="993230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28732" y="4767264"/>
            <a:ext cx="2057668"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9346" y="4767264"/>
            <a:ext cx="3085311"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600" y="4767264"/>
            <a:ext cx="2057668" cy="273844"/>
          </a:xfrm>
          <a:prstGeom prst="rect">
            <a:avLst/>
          </a:prstGeom>
        </p:spPr>
        <p:txBody>
          <a:bodyPr vert="horz" wrap="square" lIns="68580" tIns="34290" rIns="68580" bIns="34290" numCol="1" anchor="ctr" anchorCtr="0" compatLnSpc="1">
            <a:prstTxWarp prst="textNoShape">
              <a:avLst/>
            </a:prstTxWarp>
          </a:bodyPr>
          <a:lstStyle>
            <a:lvl1pPr algn="r">
              <a:defRPr sz="900">
                <a:solidFill>
                  <a:srgbClr val="898989"/>
                </a:solidFill>
              </a:defRPr>
            </a:lvl1pPr>
          </a:lstStyle>
          <a:p>
            <a:fld id="{86B196DB-9B1B-4C61-9185-88B0F24EF04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47" r:id="rId1"/>
    <p:sldLayoutId id="2147483746" r:id="rId2"/>
    <p:sldLayoutId id="2147483745" r:id="rId3"/>
    <p:sldLayoutId id="2147483744" r:id="rId4"/>
    <p:sldLayoutId id="2147483743" r:id="rId5"/>
    <p:sldLayoutId id="2147483742" r:id="rId6"/>
    <p:sldLayoutId id="2147483741" r:id="rId7"/>
    <p:sldLayoutId id="2147483740" r:id="rId8"/>
    <p:sldLayoutId id="2147483739" r:id="rId9"/>
    <p:sldLayoutId id="2147483738" r:id="rId10"/>
    <p:sldLayoutId id="2147483737" r:id="rId11"/>
    <p:sldLayoutId id="2147483748" r:id="rId12"/>
    <p:sldLayoutId id="2147483749" r:id="rId13"/>
    <p:sldLayoutId id="2147483750" r:id="rId14"/>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2022/2/3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13493985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文本占位符 5"/>
          <p:cNvSpPr txBox="1">
            <a:spLocks noChangeArrowheads="1"/>
          </p:cNvSpPr>
          <p:nvPr/>
        </p:nvSpPr>
        <p:spPr bwMode="auto">
          <a:xfrm>
            <a:off x="6677895" y="2544001"/>
            <a:ext cx="1252701"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buFont typeface="Arial" pitchFamily="34" charset="0"/>
              <a:buNone/>
            </a:pPr>
            <a:r>
              <a:rPr lang="zh-CN" altLang="en-US" sz="2400" b="1">
                <a:solidFill>
                  <a:srgbClr val="008651"/>
                </a:solidFill>
                <a:latin typeface="微软雅黑" pitchFamily="34" charset="-122"/>
                <a:ea typeface="微软雅黑" pitchFamily="34" charset="-122"/>
                <a:sym typeface="微软雅黑" pitchFamily="34" charset="-122"/>
              </a:rPr>
              <a:t>陶行知</a:t>
            </a:r>
          </a:p>
        </p:txBody>
      </p:sp>
      <p:sp>
        <p:nvSpPr>
          <p:cNvPr id="5122" name="文本占位符 5"/>
          <p:cNvSpPr txBox="1">
            <a:spLocks noChangeArrowheads="1"/>
          </p:cNvSpPr>
          <p:nvPr/>
        </p:nvSpPr>
        <p:spPr bwMode="auto">
          <a:xfrm>
            <a:off x="5692585" y="1491630"/>
            <a:ext cx="3204389"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buFont typeface="Arial" pitchFamily="34" charset="0"/>
              <a:buNone/>
            </a:pPr>
            <a:r>
              <a:rPr lang="zh-CN" altLang="en-US" sz="4100" b="1" dirty="0">
                <a:solidFill>
                  <a:srgbClr val="008651"/>
                </a:solidFill>
                <a:latin typeface="微软雅黑" pitchFamily="34" charset="-122"/>
                <a:ea typeface="微软雅黑" pitchFamily="34" charset="-122"/>
                <a:sym typeface="微软雅黑" pitchFamily="34" charset="-122"/>
              </a:rPr>
              <a:t>《创造宣言》</a:t>
            </a:r>
          </a:p>
        </p:txBody>
      </p:sp>
      <p:sp>
        <p:nvSpPr>
          <p:cNvPr id="5123" name="文本占位符 5"/>
          <p:cNvSpPr txBox="1">
            <a:spLocks noChangeArrowheads="1"/>
          </p:cNvSpPr>
          <p:nvPr/>
        </p:nvSpPr>
        <p:spPr bwMode="auto">
          <a:xfrm>
            <a:off x="6124182" y="3284570"/>
            <a:ext cx="2360126" cy="31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buFont typeface="Arial" pitchFamily="34" charset="0"/>
              <a:buNone/>
            </a:pPr>
            <a:r>
              <a:rPr lang="zh-CN" altLang="en-US" b="1" dirty="0">
                <a:solidFill>
                  <a:srgbClr val="008651"/>
                </a:solidFill>
                <a:latin typeface="微软雅黑" pitchFamily="34" charset="-122"/>
                <a:ea typeface="微软雅黑" pitchFamily="34" charset="-122"/>
                <a:sym typeface="微软雅黑" pitchFamily="34" charset="-122"/>
              </a:rPr>
              <a:t>语文部编版九年级上</a:t>
            </a:r>
          </a:p>
        </p:txBody>
      </p:sp>
      <p:pic>
        <p:nvPicPr>
          <p:cNvPr id="5124" name="图片 3" descr="89F167E7DDC9CEBEF93839BF8F3650790F0FF375_size143_w500_h33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8918" y="493186"/>
            <a:ext cx="5395425" cy="3593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88918" y="4515966"/>
            <a:ext cx="8947578"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文本框 1"/>
          <p:cNvSpPr txBox="1">
            <a:spLocks noChangeArrowheads="1"/>
          </p:cNvSpPr>
          <p:nvPr/>
        </p:nvSpPr>
        <p:spPr bwMode="auto">
          <a:xfrm>
            <a:off x="4137962" y="1187056"/>
            <a:ext cx="4474951" cy="33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b="1" dirty="0">
                <a:latin typeface="微软雅黑" pitchFamily="34" charset="-122"/>
                <a:ea typeface="微软雅黑" pitchFamily="34" charset="-122"/>
              </a:rPr>
              <a:t>3</a:t>
            </a:r>
            <a:r>
              <a:rPr lang="zh-CN" altLang="en-US" b="1" dirty="0">
                <a:latin typeface="微软雅黑" pitchFamily="34" charset="-122"/>
                <a:ea typeface="微软雅黑" pitchFamily="34" charset="-122"/>
              </a:rPr>
              <a:t>、作者的观点和感情是怎样的？从文中找出能表明作者感情的句子，并说明在文中什么位置。 </a:t>
            </a:r>
          </a:p>
          <a:p>
            <a:pPr>
              <a:lnSpc>
                <a:spcPct val="150000"/>
              </a:lnSpc>
            </a:pPr>
            <a:r>
              <a:rPr lang="zh-CN" altLang="en-US" b="1" dirty="0">
                <a:solidFill>
                  <a:srgbClr val="663300"/>
                </a:solidFill>
                <a:latin typeface="微软雅黑" pitchFamily="34" charset="-122"/>
                <a:ea typeface="微软雅黑" pitchFamily="34" charset="-122"/>
              </a:rPr>
              <a:t>   明确：作者认为“创造是人类发展的强大推动力”，而且他认为“处处是创造之地，天天是创造之时，人人是创造之人”，即使我们走两步退一步，也应该向着创造之路迈进。它在文章的中间部分。</a:t>
            </a:r>
          </a:p>
        </p:txBody>
      </p:sp>
      <p:pic>
        <p:nvPicPr>
          <p:cNvPr id="19458" name="图片 2" descr="0{H5R%34V2FES$N))O@C{I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0321" y="1187053"/>
            <a:ext cx="3528281" cy="275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3"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初读课文整体感知</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圆角矩形 6"/>
          <p:cNvSpPr/>
          <p:nvPr/>
        </p:nvSpPr>
        <p:spPr>
          <a:xfrm>
            <a:off x="4085568" y="2463406"/>
            <a:ext cx="4583312" cy="2106215"/>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9458"/>
                                        </p:tgtEl>
                                        <p:attrNameLst>
                                          <p:attrName>style.visibility</p:attrName>
                                        </p:attrNameLst>
                                      </p:cBhvr>
                                      <p:to>
                                        <p:strVal val="visible"/>
                                      </p:to>
                                    </p:set>
                                    <p:anim calcmode="lin" valueType="num">
                                      <p:cBhvr>
                                        <p:cTn id="7" dur="1000" fill="hold"/>
                                        <p:tgtEl>
                                          <p:spTgt spid="19458"/>
                                        </p:tgtEl>
                                        <p:attrNameLst>
                                          <p:attrName>ppt_w</p:attrName>
                                        </p:attrNameLst>
                                      </p:cBhvr>
                                      <p:tavLst>
                                        <p:tav tm="0">
                                          <p:val>
                                            <p:fltVal val="0"/>
                                          </p:val>
                                        </p:tav>
                                        <p:tav tm="100000">
                                          <p:val>
                                            <p:strVal val="#ppt_w"/>
                                          </p:val>
                                        </p:tav>
                                      </p:tavLst>
                                    </p:anim>
                                    <p:anim calcmode="lin" valueType="num">
                                      <p:cBhvr>
                                        <p:cTn id="8" dur="1000" fill="hold"/>
                                        <p:tgtEl>
                                          <p:spTgt spid="19458"/>
                                        </p:tgtEl>
                                        <p:attrNameLst>
                                          <p:attrName>ppt_h</p:attrName>
                                        </p:attrNameLst>
                                      </p:cBhvr>
                                      <p:tavLst>
                                        <p:tav tm="0">
                                          <p:val>
                                            <p:fltVal val="0"/>
                                          </p:val>
                                        </p:tav>
                                        <p:tav tm="100000">
                                          <p:val>
                                            <p:strVal val="#ppt_h"/>
                                          </p:val>
                                        </p:tav>
                                      </p:tavLst>
                                    </p:anim>
                                    <p:anim calcmode="lin" valueType="num">
                                      <p:cBhvr>
                                        <p:cTn id="9" dur="1000" fill="hold"/>
                                        <p:tgtEl>
                                          <p:spTgt spid="19458"/>
                                        </p:tgtEl>
                                        <p:attrNameLst>
                                          <p:attrName>style.rotation</p:attrName>
                                        </p:attrNameLst>
                                      </p:cBhvr>
                                      <p:tavLst>
                                        <p:tav tm="0">
                                          <p:val>
                                            <p:fltVal val="90"/>
                                          </p:val>
                                        </p:tav>
                                        <p:tav tm="100000">
                                          <p:val>
                                            <p:fltVal val="0"/>
                                          </p:val>
                                        </p:tav>
                                      </p:tavLst>
                                    </p:anim>
                                    <p:animEffect transition="in" filter="fade">
                                      <p:cBhvr>
                                        <p:cTn id="10" dur="1000"/>
                                        <p:tgtEl>
                                          <p:spTgt spid="1945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19457">
                                            <p:txEl>
                                              <p:pRg st="1" end="1"/>
                                            </p:txEl>
                                          </p:spTgt>
                                        </p:tgtEl>
                                        <p:attrNameLst>
                                          <p:attrName>style.visibility</p:attrName>
                                        </p:attrNameLst>
                                      </p:cBhvr>
                                      <p:to>
                                        <p:strVal val="visible"/>
                                      </p:to>
                                    </p:set>
                                    <p:animEffect transition="in" filter="diamond(in)">
                                      <p:cBhvr>
                                        <p:cTn id="15" dur="2000"/>
                                        <p:tgtEl>
                                          <p:spTgt spid="19457">
                                            <p:txEl>
                                              <p:pRg st="1" end="1"/>
                                            </p:txEl>
                                          </p:spTgt>
                                        </p:tgtEl>
                                      </p:cBhvr>
                                    </p:animEffect>
                                  </p:childTnLst>
                                </p:cTn>
                              </p:par>
                            </p:childTnLst>
                          </p:cTn>
                        </p:par>
                        <p:par>
                          <p:cTn id="16" fill="hold" nodeType="afterGroup">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4)">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文本框 1"/>
          <p:cNvSpPr txBox="1">
            <a:spLocks noChangeArrowheads="1"/>
          </p:cNvSpPr>
          <p:nvPr/>
        </p:nvSpPr>
        <p:spPr bwMode="auto">
          <a:xfrm>
            <a:off x="452497" y="1044179"/>
            <a:ext cx="4341584"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000" b="1" dirty="0">
                <a:latin typeface="微软雅黑" pitchFamily="34" charset="-122"/>
                <a:ea typeface="微软雅黑" pitchFamily="34" charset="-122"/>
              </a:rPr>
              <a:t>4</a:t>
            </a:r>
            <a:r>
              <a:rPr lang="zh-CN" altLang="en-US" sz="2000" b="1" dirty="0">
                <a:latin typeface="微软雅黑" pitchFamily="34" charset="-122"/>
                <a:ea typeface="微软雅黑" pitchFamily="34" charset="-122"/>
              </a:rPr>
              <a:t>、文章题为《创造宣言》，那么作者发出的宣言是什么？</a:t>
            </a:r>
          </a:p>
          <a:p>
            <a:pPr>
              <a:lnSpc>
                <a:spcPct val="150000"/>
              </a:lnSpc>
            </a:pPr>
            <a:r>
              <a:rPr lang="zh-CN" altLang="en-US" sz="2000" b="1" dirty="0">
                <a:solidFill>
                  <a:srgbClr val="008000"/>
                </a:solidFill>
                <a:latin typeface="微软雅黑" pitchFamily="34" charset="-122"/>
                <a:ea typeface="微软雅黑" pitchFamily="34" charset="-122"/>
              </a:rPr>
              <a:t>明确：作者在文章结尾，充满激情地道出：“只要有一滴汗，一滴血，一滴热情，便是创造之神所爱住的行宫，就能开创造之花，结创造之果，繁殖创造之森林。”</a:t>
            </a:r>
          </a:p>
        </p:txBody>
      </p:sp>
      <p:pic>
        <p:nvPicPr>
          <p:cNvPr id="20482"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68088" y="1556149"/>
            <a:ext cx="3038871" cy="3140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87"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初读课文整体感知</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圆角矩形 6"/>
          <p:cNvSpPr/>
          <p:nvPr/>
        </p:nvSpPr>
        <p:spPr>
          <a:xfrm>
            <a:off x="358427" y="2031206"/>
            <a:ext cx="4313005" cy="2214563"/>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0482"/>
                                        </p:tgtEl>
                                        <p:attrNameLst>
                                          <p:attrName>style.visibility</p:attrName>
                                        </p:attrNameLst>
                                      </p:cBhvr>
                                      <p:to>
                                        <p:strVal val="visible"/>
                                      </p:to>
                                    </p:set>
                                    <p:anim calcmode="lin" valueType="num">
                                      <p:cBhvr>
                                        <p:cTn id="7" dur="1000" fill="hold"/>
                                        <p:tgtEl>
                                          <p:spTgt spid="20482"/>
                                        </p:tgtEl>
                                        <p:attrNameLst>
                                          <p:attrName>ppt_w</p:attrName>
                                        </p:attrNameLst>
                                      </p:cBhvr>
                                      <p:tavLst>
                                        <p:tav tm="0">
                                          <p:val>
                                            <p:fltVal val="0"/>
                                          </p:val>
                                        </p:tav>
                                        <p:tav tm="100000">
                                          <p:val>
                                            <p:strVal val="#ppt_w"/>
                                          </p:val>
                                        </p:tav>
                                      </p:tavLst>
                                    </p:anim>
                                    <p:anim calcmode="lin" valueType="num">
                                      <p:cBhvr>
                                        <p:cTn id="8" dur="1000" fill="hold"/>
                                        <p:tgtEl>
                                          <p:spTgt spid="20482"/>
                                        </p:tgtEl>
                                        <p:attrNameLst>
                                          <p:attrName>ppt_h</p:attrName>
                                        </p:attrNameLst>
                                      </p:cBhvr>
                                      <p:tavLst>
                                        <p:tav tm="0">
                                          <p:val>
                                            <p:fltVal val="0"/>
                                          </p:val>
                                        </p:tav>
                                        <p:tav tm="100000">
                                          <p:val>
                                            <p:strVal val="#ppt_h"/>
                                          </p:val>
                                        </p:tav>
                                      </p:tavLst>
                                    </p:anim>
                                    <p:anim calcmode="lin" valueType="num">
                                      <p:cBhvr>
                                        <p:cTn id="9" dur="1000" fill="hold"/>
                                        <p:tgtEl>
                                          <p:spTgt spid="20482"/>
                                        </p:tgtEl>
                                        <p:attrNameLst>
                                          <p:attrName>style.rotation</p:attrName>
                                        </p:attrNameLst>
                                      </p:cBhvr>
                                      <p:tavLst>
                                        <p:tav tm="0">
                                          <p:val>
                                            <p:fltVal val="90"/>
                                          </p:val>
                                        </p:tav>
                                        <p:tav tm="100000">
                                          <p:val>
                                            <p:fltVal val="0"/>
                                          </p:val>
                                        </p:tav>
                                      </p:tavLst>
                                    </p:anim>
                                    <p:animEffect transition="in" filter="fade">
                                      <p:cBhvr>
                                        <p:cTn id="10" dur="1000"/>
                                        <p:tgtEl>
                                          <p:spTgt spid="2048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20481">
                                            <p:txEl>
                                              <p:pRg st="1" end="1"/>
                                            </p:txEl>
                                          </p:spTgt>
                                        </p:tgtEl>
                                        <p:attrNameLst>
                                          <p:attrName>style.visibility</p:attrName>
                                        </p:attrNameLst>
                                      </p:cBhvr>
                                      <p:to>
                                        <p:strVal val="visible"/>
                                      </p:to>
                                    </p:set>
                                    <p:animEffect transition="in" filter="wedge">
                                      <p:cBhvr>
                                        <p:cTn id="15" dur="2000"/>
                                        <p:tgtEl>
                                          <p:spTgt spid="20481">
                                            <p:txEl>
                                              <p:pRg st="1" end="1"/>
                                            </p:txEl>
                                          </p:spTgt>
                                        </p:tgtEl>
                                      </p:cBhvr>
                                    </p:animEffect>
                                  </p:childTnLst>
                                </p:cTn>
                              </p:par>
                            </p:childTnLst>
                          </p:cTn>
                        </p:par>
                        <p:par>
                          <p:cTn id="16" fill="hold" nodeType="afterGroup">
                            <p:stCondLst>
                              <p:cond delay="2000"/>
                            </p:stCondLst>
                            <p:childTnLst>
                              <p:par>
                                <p:cTn id="17" presetID="8"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1"/>
          <p:cNvSpPr txBox="1">
            <a:spLocks noChangeArrowheads="1"/>
          </p:cNvSpPr>
          <p:nvPr/>
        </p:nvSpPr>
        <p:spPr bwMode="auto">
          <a:xfrm>
            <a:off x="4258229" y="1404939"/>
            <a:ext cx="4489241" cy="283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000" b="1" dirty="0">
                <a:latin typeface="微软雅黑" pitchFamily="34" charset="-122"/>
                <a:ea typeface="微软雅黑" pitchFamily="34" charset="-122"/>
              </a:rPr>
              <a:t>1．第一部分涉及的人和事有哪些？教育的最大成功是什么？</a:t>
            </a:r>
          </a:p>
          <a:p>
            <a:pPr>
              <a:lnSpc>
                <a:spcPct val="150000"/>
              </a:lnSpc>
            </a:pPr>
            <a:r>
              <a:rPr lang="zh-CN" altLang="en-US" sz="2000" b="1" dirty="0">
                <a:solidFill>
                  <a:srgbClr val="663300"/>
                </a:solidFill>
                <a:latin typeface="微软雅黑" pitchFamily="34" charset="-122"/>
                <a:ea typeface="微软雅黑" pitchFamily="34" charset="-122"/>
              </a:rPr>
              <a:t>明确：宗教家创造出神来供自己崇拜；美术家(罗丹)一面造石像，一面崇拜自己的创造；教育者的最大成功是：学生先生合而创造出值得彼此崇拜之活人。</a:t>
            </a:r>
          </a:p>
        </p:txBody>
      </p:sp>
      <p:pic>
        <p:nvPicPr>
          <p:cNvPr id="21506"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4660" y="1279924"/>
            <a:ext cx="3196054" cy="2259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1"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研读课文深层探究</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圆角矩形 6"/>
          <p:cNvSpPr/>
          <p:nvPr/>
        </p:nvSpPr>
        <p:spPr>
          <a:xfrm>
            <a:off x="4247514" y="2356247"/>
            <a:ext cx="4421366" cy="1781175"/>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1506"/>
                                        </p:tgtEl>
                                        <p:attrNameLst>
                                          <p:attrName>style.visibility</p:attrName>
                                        </p:attrNameLst>
                                      </p:cBhvr>
                                      <p:to>
                                        <p:strVal val="visible"/>
                                      </p:to>
                                    </p:set>
                                    <p:anim calcmode="lin" valueType="num">
                                      <p:cBhvr>
                                        <p:cTn id="7" dur="1000" fill="hold"/>
                                        <p:tgtEl>
                                          <p:spTgt spid="21506"/>
                                        </p:tgtEl>
                                        <p:attrNameLst>
                                          <p:attrName>ppt_w</p:attrName>
                                        </p:attrNameLst>
                                      </p:cBhvr>
                                      <p:tavLst>
                                        <p:tav tm="0">
                                          <p:val>
                                            <p:fltVal val="0"/>
                                          </p:val>
                                        </p:tav>
                                        <p:tav tm="100000">
                                          <p:val>
                                            <p:strVal val="#ppt_w"/>
                                          </p:val>
                                        </p:tav>
                                      </p:tavLst>
                                    </p:anim>
                                    <p:anim calcmode="lin" valueType="num">
                                      <p:cBhvr>
                                        <p:cTn id="8" dur="1000" fill="hold"/>
                                        <p:tgtEl>
                                          <p:spTgt spid="21506"/>
                                        </p:tgtEl>
                                        <p:attrNameLst>
                                          <p:attrName>ppt_h</p:attrName>
                                        </p:attrNameLst>
                                      </p:cBhvr>
                                      <p:tavLst>
                                        <p:tav tm="0">
                                          <p:val>
                                            <p:fltVal val="0"/>
                                          </p:val>
                                        </p:tav>
                                        <p:tav tm="100000">
                                          <p:val>
                                            <p:strVal val="#ppt_h"/>
                                          </p:val>
                                        </p:tav>
                                      </p:tavLst>
                                    </p:anim>
                                    <p:anim calcmode="lin" valueType="num">
                                      <p:cBhvr>
                                        <p:cTn id="9" dur="1000" fill="hold"/>
                                        <p:tgtEl>
                                          <p:spTgt spid="21506"/>
                                        </p:tgtEl>
                                        <p:attrNameLst>
                                          <p:attrName>style.rotation</p:attrName>
                                        </p:attrNameLst>
                                      </p:cBhvr>
                                      <p:tavLst>
                                        <p:tav tm="0">
                                          <p:val>
                                            <p:fltVal val="90"/>
                                          </p:val>
                                        </p:tav>
                                        <p:tav tm="100000">
                                          <p:val>
                                            <p:fltVal val="0"/>
                                          </p:val>
                                        </p:tav>
                                      </p:tavLst>
                                    </p:anim>
                                    <p:animEffect transition="in" filter="fade">
                                      <p:cBhvr>
                                        <p:cTn id="10" dur="1000"/>
                                        <p:tgtEl>
                                          <p:spTgt spid="2150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21505">
                                            <p:txEl>
                                              <p:pRg st="1" end="1"/>
                                            </p:txEl>
                                          </p:spTgt>
                                        </p:tgtEl>
                                        <p:attrNameLst>
                                          <p:attrName>style.visibility</p:attrName>
                                        </p:attrNameLst>
                                      </p:cBhvr>
                                      <p:to>
                                        <p:strVal val="visible"/>
                                      </p:to>
                                    </p:set>
                                    <p:animEffect transition="in" filter="diamond(in)">
                                      <p:cBhvr>
                                        <p:cTn id="15" dur="2000"/>
                                        <p:tgtEl>
                                          <p:spTgt spid="21505">
                                            <p:txEl>
                                              <p:pRg st="1" end="1"/>
                                            </p:txEl>
                                          </p:spTgt>
                                        </p:tgtEl>
                                      </p:cBhvr>
                                    </p:animEffect>
                                  </p:childTnLst>
                                </p:cTn>
                              </p:par>
                            </p:childTnLst>
                          </p:cTn>
                        </p:par>
                        <p:par>
                          <p:cTn id="16" fill="hold" nodeType="afterGroup">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4)">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框 1"/>
          <p:cNvSpPr txBox="1">
            <a:spLocks noChangeArrowheads="1"/>
          </p:cNvSpPr>
          <p:nvPr/>
        </p:nvSpPr>
        <p:spPr bwMode="auto">
          <a:xfrm>
            <a:off x="503702" y="831058"/>
            <a:ext cx="4956026"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2、第二部分涉及的人和事有哪些？文中批评了哪五种“不能创造”的错误观点？作者得出的结论是什么？ </a:t>
            </a:r>
          </a:p>
          <a:p>
            <a:pPr>
              <a:lnSpc>
                <a:spcPct val="150000"/>
              </a:lnSpc>
            </a:pPr>
            <a:r>
              <a:rPr lang="zh-CN" altLang="en-US" b="1" dirty="0">
                <a:solidFill>
                  <a:srgbClr val="663300"/>
                </a:solidFill>
                <a:latin typeface="微软雅黑" pitchFamily="34" charset="-122"/>
                <a:ea typeface="微软雅黑" pitchFamily="34" charset="-122"/>
              </a:rPr>
              <a:t>答：八大山人朱耷挥毫画几笔便成为一幅名贵的杰作；</a:t>
            </a:r>
          </a:p>
          <a:p>
            <a:pPr>
              <a:lnSpc>
                <a:spcPct val="150000"/>
              </a:lnSpc>
            </a:pPr>
            <a:r>
              <a:rPr lang="zh-CN" altLang="en-US" b="1" dirty="0">
                <a:solidFill>
                  <a:srgbClr val="663300"/>
                </a:solidFill>
                <a:latin typeface="微软雅黑" pitchFamily="34" charset="-122"/>
                <a:ea typeface="微软雅黑" pitchFamily="34" charset="-122"/>
              </a:rPr>
              <a:t>法国企业家雷塞布竟能在沙漠中造成苏伊士运河；</a:t>
            </a:r>
          </a:p>
          <a:p>
            <a:pPr>
              <a:lnSpc>
                <a:spcPct val="150000"/>
              </a:lnSpc>
            </a:pPr>
            <a:r>
              <a:rPr lang="zh-CN" altLang="en-US" b="1" dirty="0">
                <a:solidFill>
                  <a:srgbClr val="663300"/>
                </a:solidFill>
                <a:latin typeface="微软雅黑" pitchFamily="34" charset="-122"/>
                <a:ea typeface="微软雅黑" pitchFamily="34" charset="-122"/>
              </a:rPr>
              <a:t>不识字的惠能据说本是目不识丁的樵夫，偶听人讲经，顿悟佛理，后来成为禅宗的南宗开创者；</a:t>
            </a:r>
          </a:p>
          <a:p>
            <a:pPr>
              <a:lnSpc>
                <a:spcPct val="150000"/>
              </a:lnSpc>
            </a:pPr>
            <a:r>
              <a:rPr lang="zh-CN" altLang="en-US" b="1" dirty="0">
                <a:solidFill>
                  <a:srgbClr val="663300"/>
                </a:solidFill>
                <a:latin typeface="微软雅黑" pitchFamily="34" charset="-122"/>
                <a:ea typeface="微软雅黑" pitchFamily="34" charset="-122"/>
              </a:rPr>
              <a:t>遭遇八十一难之玄奘，毕竟取得佛经…… </a:t>
            </a:r>
          </a:p>
        </p:txBody>
      </p:sp>
      <p:pic>
        <p:nvPicPr>
          <p:cNvPr id="22530" name="图片 2" descr="t0116458ccf1e2e952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09841" y="1785937"/>
            <a:ext cx="2853109" cy="28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5"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研读课文深层探究</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圆角矩形 6"/>
          <p:cNvSpPr/>
          <p:nvPr/>
        </p:nvSpPr>
        <p:spPr>
          <a:xfrm>
            <a:off x="413202" y="2139554"/>
            <a:ext cx="5177511" cy="2484834"/>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2530"/>
                                        </p:tgtEl>
                                        <p:attrNameLst>
                                          <p:attrName>style.visibility</p:attrName>
                                        </p:attrNameLst>
                                      </p:cBhvr>
                                      <p:to>
                                        <p:strVal val="visible"/>
                                      </p:to>
                                    </p:set>
                                    <p:anim calcmode="lin" valueType="num">
                                      <p:cBhvr>
                                        <p:cTn id="7" dur="1000" fill="hold"/>
                                        <p:tgtEl>
                                          <p:spTgt spid="22530"/>
                                        </p:tgtEl>
                                        <p:attrNameLst>
                                          <p:attrName>ppt_w</p:attrName>
                                        </p:attrNameLst>
                                      </p:cBhvr>
                                      <p:tavLst>
                                        <p:tav tm="0">
                                          <p:val>
                                            <p:fltVal val="0"/>
                                          </p:val>
                                        </p:tav>
                                        <p:tav tm="100000">
                                          <p:val>
                                            <p:strVal val="#ppt_w"/>
                                          </p:val>
                                        </p:tav>
                                      </p:tavLst>
                                    </p:anim>
                                    <p:anim calcmode="lin" valueType="num">
                                      <p:cBhvr>
                                        <p:cTn id="8" dur="1000" fill="hold"/>
                                        <p:tgtEl>
                                          <p:spTgt spid="22530"/>
                                        </p:tgtEl>
                                        <p:attrNameLst>
                                          <p:attrName>ppt_h</p:attrName>
                                        </p:attrNameLst>
                                      </p:cBhvr>
                                      <p:tavLst>
                                        <p:tav tm="0">
                                          <p:val>
                                            <p:fltVal val="0"/>
                                          </p:val>
                                        </p:tav>
                                        <p:tav tm="100000">
                                          <p:val>
                                            <p:strVal val="#ppt_h"/>
                                          </p:val>
                                        </p:tav>
                                      </p:tavLst>
                                    </p:anim>
                                    <p:anim calcmode="lin" valueType="num">
                                      <p:cBhvr>
                                        <p:cTn id="9" dur="1000" fill="hold"/>
                                        <p:tgtEl>
                                          <p:spTgt spid="22530"/>
                                        </p:tgtEl>
                                        <p:attrNameLst>
                                          <p:attrName>style.rotation</p:attrName>
                                        </p:attrNameLst>
                                      </p:cBhvr>
                                      <p:tavLst>
                                        <p:tav tm="0">
                                          <p:val>
                                            <p:fltVal val="90"/>
                                          </p:val>
                                        </p:tav>
                                        <p:tav tm="100000">
                                          <p:val>
                                            <p:fltVal val="0"/>
                                          </p:val>
                                        </p:tav>
                                      </p:tavLst>
                                    </p:anim>
                                    <p:animEffect transition="in" filter="fade">
                                      <p:cBhvr>
                                        <p:cTn id="10" dur="1000"/>
                                        <p:tgtEl>
                                          <p:spTgt spid="2253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22529">
                                            <p:txEl>
                                              <p:pRg st="1" end="1"/>
                                            </p:txEl>
                                          </p:spTgt>
                                        </p:tgtEl>
                                        <p:attrNameLst>
                                          <p:attrName>style.visibility</p:attrName>
                                        </p:attrNameLst>
                                      </p:cBhvr>
                                      <p:to>
                                        <p:strVal val="visible"/>
                                      </p:to>
                                    </p:set>
                                    <p:animEffect transition="in" filter="diamond(in)">
                                      <p:cBhvr>
                                        <p:cTn id="15" dur="2000"/>
                                        <p:tgtEl>
                                          <p:spTgt spid="22529">
                                            <p:txEl>
                                              <p:pRg st="1" end="1"/>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2529">
                                            <p:txEl>
                                              <p:pRg st="2" end="2"/>
                                            </p:txEl>
                                          </p:spTgt>
                                        </p:tgtEl>
                                        <p:attrNameLst>
                                          <p:attrName>style.visibility</p:attrName>
                                        </p:attrNameLst>
                                      </p:cBhvr>
                                      <p:to>
                                        <p:strVal val="visible"/>
                                      </p:to>
                                    </p:set>
                                    <p:animEffect transition="in" filter="diamond(in)">
                                      <p:cBhvr>
                                        <p:cTn id="18" dur="2000"/>
                                        <p:tgtEl>
                                          <p:spTgt spid="22529">
                                            <p:txEl>
                                              <p:pRg st="2" end="2"/>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2529">
                                            <p:txEl>
                                              <p:pRg st="3" end="3"/>
                                            </p:txEl>
                                          </p:spTgt>
                                        </p:tgtEl>
                                        <p:attrNameLst>
                                          <p:attrName>style.visibility</p:attrName>
                                        </p:attrNameLst>
                                      </p:cBhvr>
                                      <p:to>
                                        <p:strVal val="visible"/>
                                      </p:to>
                                    </p:set>
                                    <p:animEffect transition="in" filter="diamond(in)">
                                      <p:cBhvr>
                                        <p:cTn id="21" dur="2000"/>
                                        <p:tgtEl>
                                          <p:spTgt spid="22529">
                                            <p:txEl>
                                              <p:pRg st="3" end="3"/>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22529">
                                            <p:txEl>
                                              <p:pRg st="4" end="4"/>
                                            </p:txEl>
                                          </p:spTgt>
                                        </p:tgtEl>
                                        <p:attrNameLst>
                                          <p:attrName>style.visibility</p:attrName>
                                        </p:attrNameLst>
                                      </p:cBhvr>
                                      <p:to>
                                        <p:strVal val="visible"/>
                                      </p:to>
                                    </p:set>
                                    <p:animEffect transition="in" filter="diamond(in)">
                                      <p:cBhvr>
                                        <p:cTn id="24" dur="2000"/>
                                        <p:tgtEl>
                                          <p:spTgt spid="22529">
                                            <p:txEl>
                                              <p:pRg st="4" end="4"/>
                                            </p:txEl>
                                          </p:spTgt>
                                        </p:tgtEl>
                                      </p:cBhvr>
                                    </p:animEffect>
                                  </p:childTnLst>
                                </p:cTn>
                              </p:par>
                            </p:childTnLst>
                          </p:cTn>
                        </p:par>
                        <p:par>
                          <p:cTn id="25" fill="hold" nodeType="afterGroup">
                            <p:stCondLst>
                              <p:cond delay="2000"/>
                            </p:stCondLst>
                            <p:childTnLst>
                              <p:par>
                                <p:cTn id="26" presetID="21"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4)">
                                      <p:cBhvr>
                                        <p:cTn id="2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框 1"/>
          <p:cNvSpPr txBox="1">
            <a:spLocks noChangeArrowheads="1"/>
          </p:cNvSpPr>
          <p:nvPr/>
        </p:nvSpPr>
        <p:spPr bwMode="auto">
          <a:xfrm>
            <a:off x="4172494" y="881064"/>
            <a:ext cx="4560687"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作者用这些例子来驳斥五个错误观点：</a:t>
            </a:r>
          </a:p>
          <a:p>
            <a:pPr algn="ctr">
              <a:lnSpc>
                <a:spcPct val="150000"/>
              </a:lnSpc>
            </a:pPr>
            <a:r>
              <a:rPr lang="zh-CN" altLang="en-US" b="1" dirty="0">
                <a:solidFill>
                  <a:srgbClr val="663300"/>
                </a:solidFill>
                <a:latin typeface="微软雅黑" pitchFamily="34" charset="-122"/>
                <a:ea typeface="微软雅黑" pitchFamily="34" charset="-122"/>
              </a:rPr>
              <a:t>①环境平凡，</a:t>
            </a:r>
          </a:p>
          <a:p>
            <a:pPr algn="ctr">
              <a:lnSpc>
                <a:spcPct val="150000"/>
              </a:lnSpc>
            </a:pPr>
            <a:r>
              <a:rPr lang="zh-CN" altLang="en-US" b="1" dirty="0">
                <a:solidFill>
                  <a:srgbClr val="663300"/>
                </a:solidFill>
                <a:latin typeface="微软雅黑" pitchFamily="34" charset="-122"/>
                <a:ea typeface="微软雅黑" pitchFamily="34" charset="-122"/>
              </a:rPr>
              <a:t>②生活单调，</a:t>
            </a:r>
          </a:p>
          <a:p>
            <a:pPr algn="ctr">
              <a:lnSpc>
                <a:spcPct val="150000"/>
              </a:lnSpc>
            </a:pPr>
            <a:r>
              <a:rPr lang="zh-CN" altLang="en-US" b="1" dirty="0">
                <a:solidFill>
                  <a:srgbClr val="663300"/>
                </a:solidFill>
                <a:latin typeface="微软雅黑" pitchFamily="34" charset="-122"/>
                <a:ea typeface="微软雅黑" pitchFamily="34" charset="-122"/>
              </a:rPr>
              <a:t>③年纪大小，</a:t>
            </a:r>
          </a:p>
          <a:p>
            <a:pPr algn="ctr">
              <a:lnSpc>
                <a:spcPct val="150000"/>
              </a:lnSpc>
            </a:pPr>
            <a:r>
              <a:rPr lang="zh-CN" altLang="en-US" b="1" dirty="0">
                <a:solidFill>
                  <a:srgbClr val="663300"/>
                </a:solidFill>
                <a:latin typeface="微软雅黑" pitchFamily="34" charset="-122"/>
                <a:ea typeface="微软雅黑" pitchFamily="34" charset="-122"/>
              </a:rPr>
              <a:t>④太无能了，</a:t>
            </a:r>
          </a:p>
          <a:p>
            <a:pPr algn="ctr">
              <a:lnSpc>
                <a:spcPct val="150000"/>
              </a:lnSpc>
            </a:pPr>
            <a:r>
              <a:rPr lang="zh-CN" altLang="en-US" b="1" dirty="0">
                <a:solidFill>
                  <a:srgbClr val="663300"/>
                </a:solidFill>
                <a:latin typeface="微软雅黑" pitchFamily="34" charset="-122"/>
                <a:ea typeface="微软雅黑" pitchFamily="34" charset="-122"/>
              </a:rPr>
              <a:t>⑤陷入绝境。 </a:t>
            </a:r>
          </a:p>
          <a:p>
            <a:pPr>
              <a:lnSpc>
                <a:spcPct val="150000"/>
              </a:lnSpc>
            </a:pPr>
            <a:r>
              <a:rPr lang="zh-CN" altLang="en-US" b="1" dirty="0">
                <a:latin typeface="微软雅黑" pitchFamily="34" charset="-122"/>
                <a:ea typeface="微软雅黑" pitchFamily="34" charset="-122"/>
              </a:rPr>
              <a:t>    </a:t>
            </a:r>
            <a:r>
              <a:rPr lang="zh-CN" altLang="en-US" b="1" dirty="0">
                <a:solidFill>
                  <a:srgbClr val="008000"/>
                </a:solidFill>
                <a:latin typeface="微软雅黑" pitchFamily="34" charset="-122"/>
                <a:ea typeface="微软雅黑" pitchFamily="34" charset="-122"/>
              </a:rPr>
              <a:t>结论：说明处处都需要创造，天天都有创造的机会，人人都可以创造。这种论证方法是驳论文章的写法。 </a:t>
            </a:r>
          </a:p>
        </p:txBody>
      </p:sp>
      <p:pic>
        <p:nvPicPr>
          <p:cNvPr id="23554" name="图片 2" descr="K{~RE)26K}%D0QK7DKD8D2B"/>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694" y="1178719"/>
            <a:ext cx="309483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59"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研读课文深层探究</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圆角矩形 6"/>
          <p:cNvSpPr/>
          <p:nvPr/>
        </p:nvSpPr>
        <p:spPr>
          <a:xfrm>
            <a:off x="4193928" y="3436146"/>
            <a:ext cx="4583313" cy="1188244"/>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8" name="AutoShape 4"/>
          <p:cNvSpPr>
            <a:spLocks noChangeArrowheads="1"/>
          </p:cNvSpPr>
          <p:nvPr/>
        </p:nvSpPr>
        <p:spPr bwMode="auto">
          <a:xfrm>
            <a:off x="5382327" y="1383508"/>
            <a:ext cx="1998129" cy="1997869"/>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ppt_w</p:attrName>
                                        </p:attrNameLst>
                                      </p:cBhvr>
                                      <p:tavLst>
                                        <p:tav tm="0">
                                          <p:val>
                                            <p:fltVal val="0"/>
                                          </p:val>
                                        </p:tav>
                                        <p:tav tm="100000">
                                          <p:val>
                                            <p:strVal val="#ppt_w"/>
                                          </p:val>
                                        </p:tav>
                                      </p:tavLst>
                                    </p:anim>
                                    <p:anim calcmode="lin" valueType="num">
                                      <p:cBhvr>
                                        <p:cTn id="8" dur="1000" fill="hold"/>
                                        <p:tgtEl>
                                          <p:spTgt spid="23554"/>
                                        </p:tgtEl>
                                        <p:attrNameLst>
                                          <p:attrName>ppt_h</p:attrName>
                                        </p:attrNameLst>
                                      </p:cBhvr>
                                      <p:tavLst>
                                        <p:tav tm="0">
                                          <p:val>
                                            <p:fltVal val="0"/>
                                          </p:val>
                                        </p:tav>
                                        <p:tav tm="100000">
                                          <p:val>
                                            <p:strVal val="#ppt_h"/>
                                          </p:val>
                                        </p:tav>
                                      </p:tavLst>
                                    </p:anim>
                                    <p:anim calcmode="lin" valueType="num">
                                      <p:cBhvr>
                                        <p:cTn id="9" dur="1000" fill="hold"/>
                                        <p:tgtEl>
                                          <p:spTgt spid="23554"/>
                                        </p:tgtEl>
                                        <p:attrNameLst>
                                          <p:attrName>style.rotation</p:attrName>
                                        </p:attrNameLst>
                                      </p:cBhvr>
                                      <p:tavLst>
                                        <p:tav tm="0">
                                          <p:val>
                                            <p:fltVal val="90"/>
                                          </p:val>
                                        </p:tav>
                                        <p:tav tm="100000">
                                          <p:val>
                                            <p:fltVal val="0"/>
                                          </p:val>
                                        </p:tav>
                                      </p:tavLst>
                                    </p:anim>
                                    <p:animEffect transition="in" filter="fade">
                                      <p:cBhvr>
                                        <p:cTn id="10" dur="1000"/>
                                        <p:tgtEl>
                                          <p:spTgt spid="2355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3553">
                                            <p:txEl>
                                              <p:pRg st="1" end="1"/>
                                            </p:txEl>
                                          </p:spTgt>
                                        </p:tgtEl>
                                        <p:attrNameLst>
                                          <p:attrName>style.visibility</p:attrName>
                                        </p:attrNameLst>
                                      </p:cBhvr>
                                      <p:to>
                                        <p:strVal val="visible"/>
                                      </p:to>
                                    </p:set>
                                    <p:anim calcmode="lin" valueType="num">
                                      <p:cBhvr additive="base">
                                        <p:cTn id="15" dur="500" fill="hold"/>
                                        <p:tgtEl>
                                          <p:spTgt spid="2355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5" presetClass="entr" presetSubtype="0" fill="hold" nodeType="clickEffect">
                                  <p:stCondLst>
                                    <p:cond delay="0"/>
                                  </p:stCondLst>
                                  <p:childTnLst>
                                    <p:set>
                                      <p:cBhvr>
                                        <p:cTn id="20" dur="1" fill="hold">
                                          <p:stCondLst>
                                            <p:cond delay="0"/>
                                          </p:stCondLst>
                                        </p:cTn>
                                        <p:tgtEl>
                                          <p:spTgt spid="23553">
                                            <p:txEl>
                                              <p:pRg st="2" end="2"/>
                                            </p:txEl>
                                          </p:spTgt>
                                        </p:tgtEl>
                                        <p:attrNameLst>
                                          <p:attrName>style.visibility</p:attrName>
                                        </p:attrNameLst>
                                      </p:cBhvr>
                                      <p:to>
                                        <p:strVal val="visible"/>
                                      </p:to>
                                    </p:set>
                                    <p:anim calcmode="lin" valueType="num">
                                      <p:cBhvr>
                                        <p:cTn id="21" dur="500" decel="50000" fill="hold">
                                          <p:stCondLst>
                                            <p:cond delay="0"/>
                                          </p:stCondLst>
                                        </p:cTn>
                                        <p:tgtEl>
                                          <p:spTgt spid="23553">
                                            <p:txEl>
                                              <p:pRg st="2" end="2"/>
                                            </p:txEl>
                                          </p:spTgt>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23553">
                                            <p:txEl>
                                              <p:pRg st="2" end="2"/>
                                            </p:txEl>
                                          </p:spTgt>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23553">
                                            <p:txEl>
                                              <p:pRg st="2" end="2"/>
                                            </p:txEl>
                                          </p:spTgt>
                                        </p:tgtEl>
                                        <p:attrNameLst>
                                          <p:attrName>ppt_w</p:attrName>
                                        </p:attrNameLst>
                                      </p:cBhvr>
                                      <p:tavLst>
                                        <p:tav tm="0">
                                          <p:val>
                                            <p:strVal val="#ppt_w*.05"/>
                                          </p:val>
                                        </p:tav>
                                        <p:tav tm="100000">
                                          <p:val>
                                            <p:strVal val="#ppt_w"/>
                                          </p:val>
                                        </p:tav>
                                      </p:tavLst>
                                    </p:anim>
                                    <p:anim calcmode="lin" valueType="num">
                                      <p:cBhvr>
                                        <p:cTn id="24" dur="1000" fill="hold"/>
                                        <p:tgtEl>
                                          <p:spTgt spid="23553">
                                            <p:txEl>
                                              <p:pRg st="2" end="2"/>
                                            </p:txEl>
                                          </p:spTgt>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23553">
                                            <p:txEl>
                                              <p:pRg st="2" end="2"/>
                                            </p:txEl>
                                          </p:spTgt>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23553">
                                            <p:txEl>
                                              <p:pRg st="2" end="2"/>
                                            </p:txEl>
                                          </p:spTgt>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23553">
                                            <p:txEl>
                                              <p:pRg st="2" end="2"/>
                                            </p:txEl>
                                          </p:spTgt>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23553">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9" presetClass="entr" presetSubtype="0" fill="hold" nodeType="clickEffect">
                                  <p:stCondLst>
                                    <p:cond delay="0"/>
                                  </p:stCondLst>
                                  <p:childTnLst>
                                    <p:set>
                                      <p:cBhvr>
                                        <p:cTn id="32" dur="1" fill="hold">
                                          <p:stCondLst>
                                            <p:cond delay="0"/>
                                          </p:stCondLst>
                                        </p:cTn>
                                        <p:tgtEl>
                                          <p:spTgt spid="23553">
                                            <p:txEl>
                                              <p:pRg st="3" end="3"/>
                                            </p:txEl>
                                          </p:spTgt>
                                        </p:tgtEl>
                                        <p:attrNameLst>
                                          <p:attrName>style.visibility</p:attrName>
                                        </p:attrNameLst>
                                      </p:cBhvr>
                                      <p:to>
                                        <p:strVal val="visible"/>
                                      </p:to>
                                    </p:set>
                                    <p:anim calcmode="lin" valueType="num">
                                      <p:cBhvr>
                                        <p:cTn id="33" dur="1000" fill="hold"/>
                                        <p:tgtEl>
                                          <p:spTgt spid="23553">
                                            <p:txEl>
                                              <p:pRg st="3" end="3"/>
                                            </p:txEl>
                                          </p:spTgt>
                                        </p:tgtEl>
                                        <p:attrNameLst>
                                          <p:attrName>ppt_x</p:attrName>
                                        </p:attrNameLst>
                                      </p:cBhvr>
                                      <p:tavLst>
                                        <p:tav tm="0">
                                          <p:val>
                                            <p:strVal val="#ppt_x-.2"/>
                                          </p:val>
                                        </p:tav>
                                        <p:tav tm="100000">
                                          <p:val>
                                            <p:strVal val="#ppt_x"/>
                                          </p:val>
                                        </p:tav>
                                      </p:tavLst>
                                    </p:anim>
                                    <p:anim calcmode="lin" valueType="num">
                                      <p:cBhvr>
                                        <p:cTn id="34" dur="1000" fill="hold"/>
                                        <p:tgtEl>
                                          <p:spTgt spid="2355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23553">
                                            <p:txEl>
                                              <p:pRg st="3" end="3"/>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5" presetClass="entr" presetSubtype="0" fill="hold" nodeType="clickEffect">
                                  <p:stCondLst>
                                    <p:cond delay="0"/>
                                  </p:stCondLst>
                                  <p:childTnLst>
                                    <p:set>
                                      <p:cBhvr>
                                        <p:cTn id="39" dur="1" fill="hold">
                                          <p:stCondLst>
                                            <p:cond delay="0"/>
                                          </p:stCondLst>
                                        </p:cTn>
                                        <p:tgtEl>
                                          <p:spTgt spid="23553">
                                            <p:txEl>
                                              <p:pRg st="4" end="4"/>
                                            </p:txEl>
                                          </p:spTgt>
                                        </p:tgtEl>
                                        <p:attrNameLst>
                                          <p:attrName>style.visibility</p:attrName>
                                        </p:attrNameLst>
                                      </p:cBhvr>
                                      <p:to>
                                        <p:strVal val="visible"/>
                                      </p:to>
                                    </p:set>
                                    <p:anim calcmode="lin" valueType="num">
                                      <p:cBhvr>
                                        <p:cTn id="40" dur="1000" fill="hold"/>
                                        <p:tgtEl>
                                          <p:spTgt spid="23553">
                                            <p:txEl>
                                              <p:pRg st="4" end="4"/>
                                            </p:txEl>
                                          </p:spTgt>
                                        </p:tgtEl>
                                        <p:attrNameLst>
                                          <p:attrName>ppt_w</p:attrName>
                                        </p:attrNameLst>
                                      </p:cBhvr>
                                      <p:tavLst>
                                        <p:tav tm="0">
                                          <p:val>
                                            <p:fltVal val="0"/>
                                          </p:val>
                                        </p:tav>
                                        <p:tav tm="100000">
                                          <p:val>
                                            <p:strVal val="#ppt_w"/>
                                          </p:val>
                                        </p:tav>
                                      </p:tavLst>
                                    </p:anim>
                                    <p:anim calcmode="lin" valueType="num">
                                      <p:cBhvr>
                                        <p:cTn id="41" dur="1000" fill="hold"/>
                                        <p:tgtEl>
                                          <p:spTgt spid="23553">
                                            <p:txEl>
                                              <p:pRg st="4" end="4"/>
                                            </p:txEl>
                                          </p:spTgt>
                                        </p:tgtEl>
                                        <p:attrNameLst>
                                          <p:attrName>ppt_h</p:attrName>
                                        </p:attrNameLst>
                                      </p:cBhvr>
                                      <p:tavLst>
                                        <p:tav tm="0">
                                          <p:val>
                                            <p:fltVal val="0"/>
                                          </p:val>
                                        </p:tav>
                                        <p:tav tm="100000">
                                          <p:val>
                                            <p:strVal val="#ppt_h"/>
                                          </p:val>
                                        </p:tav>
                                      </p:tavLst>
                                    </p:anim>
                                    <p:anim calcmode="lin" valueType="num">
                                      <p:cBhvr>
                                        <p:cTn id="42" dur="1000" fill="hold"/>
                                        <p:tgtEl>
                                          <p:spTgt spid="2355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2355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0" presetClass="entr" presetSubtype="0" fill="hold" nodeType="clickEffect">
                                  <p:stCondLst>
                                    <p:cond delay="0"/>
                                  </p:stCondLst>
                                  <p:childTnLst>
                                    <p:set>
                                      <p:cBhvr>
                                        <p:cTn id="47" dur="1" fill="hold">
                                          <p:stCondLst>
                                            <p:cond delay="0"/>
                                          </p:stCondLst>
                                        </p:cTn>
                                        <p:tgtEl>
                                          <p:spTgt spid="23553">
                                            <p:txEl>
                                              <p:pRg st="5" end="5"/>
                                            </p:txEl>
                                          </p:spTgt>
                                        </p:tgtEl>
                                        <p:attrNameLst>
                                          <p:attrName>style.visibility</p:attrName>
                                        </p:attrNameLst>
                                      </p:cBhvr>
                                      <p:to>
                                        <p:strVal val="visible"/>
                                      </p:to>
                                    </p:set>
                                    <p:animEffect transition="in" filter="wedge">
                                      <p:cBhvr>
                                        <p:cTn id="48" dur="2000"/>
                                        <p:tgtEl>
                                          <p:spTgt spid="23553">
                                            <p:txEl>
                                              <p:pRg st="5" end="5"/>
                                            </p:txEl>
                                          </p:spTgt>
                                        </p:tgtEl>
                                      </p:cBhvr>
                                    </p:animEffect>
                                  </p:childTnLst>
                                </p:cTn>
                              </p:par>
                            </p:childTnLst>
                          </p:cTn>
                        </p:par>
                        <p:par>
                          <p:cTn id="49" fill="hold" nodeType="afterGroup">
                            <p:stCondLst>
                              <p:cond delay="2000"/>
                            </p:stCondLst>
                            <p:childTnLst>
                              <p:par>
                                <p:cTn id="50" presetID="8"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diamond(in)">
                                      <p:cBhvr>
                                        <p:cTn id="52" dur="2000"/>
                                        <p:tgtEl>
                                          <p:spTgt spid="8"/>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8" presetClass="entr" presetSubtype="16" fill="hold" nodeType="clickEffect">
                                  <p:stCondLst>
                                    <p:cond delay="0"/>
                                  </p:stCondLst>
                                  <p:childTnLst>
                                    <p:set>
                                      <p:cBhvr>
                                        <p:cTn id="56" dur="1" fill="hold">
                                          <p:stCondLst>
                                            <p:cond delay="0"/>
                                          </p:stCondLst>
                                        </p:cTn>
                                        <p:tgtEl>
                                          <p:spTgt spid="23553">
                                            <p:txEl>
                                              <p:pRg st="6" end="6"/>
                                            </p:txEl>
                                          </p:spTgt>
                                        </p:tgtEl>
                                        <p:attrNameLst>
                                          <p:attrName>style.visibility</p:attrName>
                                        </p:attrNameLst>
                                      </p:cBhvr>
                                      <p:to>
                                        <p:strVal val="visible"/>
                                      </p:to>
                                    </p:set>
                                    <p:animEffect transition="in" filter="diamond(in)">
                                      <p:cBhvr>
                                        <p:cTn id="57" dur="2000"/>
                                        <p:tgtEl>
                                          <p:spTgt spid="23553">
                                            <p:txEl>
                                              <p:pRg st="6" end="6"/>
                                            </p:txEl>
                                          </p:spTgt>
                                        </p:tgtEl>
                                      </p:cBhvr>
                                    </p:animEffect>
                                  </p:childTnLst>
                                </p:cTn>
                              </p:par>
                            </p:childTnLst>
                          </p:cTn>
                        </p:par>
                        <p:par>
                          <p:cTn id="58" fill="hold" nodeType="afterGroup">
                            <p:stCondLst>
                              <p:cond delay="2000"/>
                            </p:stCondLst>
                            <p:childTnLst>
                              <p:par>
                                <p:cTn id="59" presetID="8" presetClass="entr" presetSubtype="16"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diamond(in)">
                                      <p:cBhvr>
                                        <p:cTn id="6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413201" y="2356249"/>
            <a:ext cx="4782172" cy="2159794"/>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24577" name="文本框 1"/>
          <p:cNvSpPr txBox="1">
            <a:spLocks noChangeArrowheads="1"/>
          </p:cNvSpPr>
          <p:nvPr/>
        </p:nvSpPr>
        <p:spPr bwMode="auto">
          <a:xfrm>
            <a:off x="525134" y="926308"/>
            <a:ext cx="4672621" cy="376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000" b="1" dirty="0">
                <a:latin typeface="微软雅黑" pitchFamily="34" charset="-122"/>
                <a:ea typeface="微软雅黑" pitchFamily="34" charset="-122"/>
              </a:rPr>
              <a:t>3、东山樵夫的故事是怎样的？（复述这个故事）你觉得东山樵夫可爱吗？这个人物还让你想到谁？这个故事说明什么？ </a:t>
            </a:r>
          </a:p>
          <a:p>
            <a:pPr>
              <a:lnSpc>
                <a:spcPct val="150000"/>
              </a:lnSpc>
            </a:pPr>
            <a:r>
              <a:rPr lang="zh-CN" altLang="en-US" sz="2000" b="1" dirty="0">
                <a:latin typeface="微软雅黑" pitchFamily="34" charset="-122"/>
                <a:ea typeface="微软雅黑" pitchFamily="34" charset="-122"/>
              </a:rPr>
              <a:t>   </a:t>
            </a:r>
            <a:r>
              <a:rPr lang="zh-CN" altLang="en-US" sz="2000" b="1" dirty="0">
                <a:solidFill>
                  <a:srgbClr val="008000"/>
                </a:solidFill>
                <a:latin typeface="微软雅黑" pitchFamily="34" charset="-122"/>
                <a:ea typeface="微软雅黑" pitchFamily="34" charset="-122"/>
              </a:rPr>
              <a:t>明确：他将泰山的茅草连同树苗带回家里焚烧取火。不可爱。以东山樵夫的故事为喻，说明丧失创造力的可悲下场。这个人物让我想起了相比之下富有创造精神的愚公。 </a:t>
            </a:r>
          </a:p>
        </p:txBody>
      </p:sp>
      <p:pic>
        <p:nvPicPr>
          <p:cNvPr id="24578"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57371" y="1818087"/>
            <a:ext cx="3204389" cy="2777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4"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研读课文深层探究</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4578"/>
                                        </p:tgtEl>
                                        <p:attrNameLst>
                                          <p:attrName>style.visibility</p:attrName>
                                        </p:attrNameLst>
                                      </p:cBhvr>
                                      <p:to>
                                        <p:strVal val="visible"/>
                                      </p:to>
                                    </p:set>
                                    <p:anim calcmode="lin" valueType="num">
                                      <p:cBhvr>
                                        <p:cTn id="7" dur="1000" fill="hold"/>
                                        <p:tgtEl>
                                          <p:spTgt spid="24578"/>
                                        </p:tgtEl>
                                        <p:attrNameLst>
                                          <p:attrName>ppt_w</p:attrName>
                                        </p:attrNameLst>
                                      </p:cBhvr>
                                      <p:tavLst>
                                        <p:tav tm="0">
                                          <p:val>
                                            <p:fltVal val="0"/>
                                          </p:val>
                                        </p:tav>
                                        <p:tav tm="100000">
                                          <p:val>
                                            <p:strVal val="#ppt_w"/>
                                          </p:val>
                                        </p:tav>
                                      </p:tavLst>
                                    </p:anim>
                                    <p:anim calcmode="lin" valueType="num">
                                      <p:cBhvr>
                                        <p:cTn id="8" dur="1000" fill="hold"/>
                                        <p:tgtEl>
                                          <p:spTgt spid="24578"/>
                                        </p:tgtEl>
                                        <p:attrNameLst>
                                          <p:attrName>ppt_h</p:attrName>
                                        </p:attrNameLst>
                                      </p:cBhvr>
                                      <p:tavLst>
                                        <p:tav tm="0">
                                          <p:val>
                                            <p:fltVal val="0"/>
                                          </p:val>
                                        </p:tav>
                                        <p:tav tm="100000">
                                          <p:val>
                                            <p:strVal val="#ppt_h"/>
                                          </p:val>
                                        </p:tav>
                                      </p:tavLst>
                                    </p:anim>
                                    <p:anim calcmode="lin" valueType="num">
                                      <p:cBhvr>
                                        <p:cTn id="9" dur="1000" fill="hold"/>
                                        <p:tgtEl>
                                          <p:spTgt spid="24578"/>
                                        </p:tgtEl>
                                        <p:attrNameLst>
                                          <p:attrName>style.rotation</p:attrName>
                                        </p:attrNameLst>
                                      </p:cBhvr>
                                      <p:tavLst>
                                        <p:tav tm="0">
                                          <p:val>
                                            <p:fltVal val="90"/>
                                          </p:val>
                                        </p:tav>
                                        <p:tav tm="100000">
                                          <p:val>
                                            <p:fltVal val="0"/>
                                          </p:val>
                                        </p:tav>
                                      </p:tavLst>
                                    </p:anim>
                                    <p:animEffect transition="in" filter="fade">
                                      <p:cBhvr>
                                        <p:cTn id="10" dur="1000"/>
                                        <p:tgtEl>
                                          <p:spTgt spid="2457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nodeType="clickEffect">
                                  <p:stCondLst>
                                    <p:cond delay="0"/>
                                  </p:stCondLst>
                                  <p:childTnLst>
                                    <p:set>
                                      <p:cBhvr>
                                        <p:cTn id="14" dur="1" fill="hold">
                                          <p:stCondLst>
                                            <p:cond delay="0"/>
                                          </p:stCondLst>
                                        </p:cTn>
                                        <p:tgtEl>
                                          <p:spTgt spid="24577">
                                            <p:txEl>
                                              <p:pRg st="1" end="1"/>
                                            </p:txEl>
                                          </p:spTgt>
                                        </p:tgtEl>
                                        <p:attrNameLst>
                                          <p:attrName>style.visibility</p:attrName>
                                        </p:attrNameLst>
                                      </p:cBhvr>
                                      <p:to>
                                        <p:strVal val="visible"/>
                                      </p:to>
                                    </p:set>
                                    <p:animEffect transition="in" filter="wheel(4)">
                                      <p:cBhvr>
                                        <p:cTn id="15" dur="2000"/>
                                        <p:tgtEl>
                                          <p:spTgt spid="24577">
                                            <p:txEl>
                                              <p:pRg st="1" end="1"/>
                                            </p:txEl>
                                          </p:spTgt>
                                        </p:tgtEl>
                                      </p:cBhvr>
                                    </p:animEffect>
                                  </p:childTnLst>
                                </p:cTn>
                              </p:par>
                            </p:childTnLst>
                          </p:cTn>
                        </p:par>
                        <p:par>
                          <p:cTn id="16" fill="hold" nodeType="afterGroup">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4)">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3978397" y="2247900"/>
            <a:ext cx="4782172" cy="2214563"/>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25601" name="文本框 1"/>
          <p:cNvSpPr txBox="1">
            <a:spLocks noChangeArrowheads="1"/>
          </p:cNvSpPr>
          <p:nvPr/>
        </p:nvSpPr>
        <p:spPr bwMode="auto">
          <a:xfrm>
            <a:off x="4052225" y="1290638"/>
            <a:ext cx="4638088"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000" b="1">
                <a:latin typeface="微软雅黑" pitchFamily="34" charset="-122"/>
                <a:ea typeface="微软雅黑" pitchFamily="34" charset="-122"/>
              </a:rPr>
              <a:t>4、作者是怎样对错误观点进行批驳的？作者得出的结论是什么？</a:t>
            </a:r>
          </a:p>
          <a:p>
            <a:pPr>
              <a:lnSpc>
                <a:spcPct val="150000"/>
              </a:lnSpc>
            </a:pPr>
            <a:r>
              <a:rPr lang="zh-CN" altLang="en-US" sz="2000" b="1">
                <a:solidFill>
                  <a:srgbClr val="0000FF"/>
                </a:solidFill>
                <a:latin typeface="微软雅黑" pitchFamily="34" charset="-122"/>
                <a:ea typeface="微软雅黑" pitchFamily="34" charset="-122"/>
              </a:rPr>
              <a:t>明确：作者主要运用了典型事例与名言警句来进行反驳。也就是说，本文主要运用了举例论证和引用论证这两种论证方法。说明处处都需要创造，天天都有创造的机会，人人都可以创造。</a:t>
            </a:r>
          </a:p>
        </p:txBody>
      </p:sp>
      <p:pic>
        <p:nvPicPr>
          <p:cNvPr id="25602"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5584" y="1176340"/>
            <a:ext cx="3232967" cy="2155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08"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研读课文深层探究</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5602"/>
                                        </p:tgtEl>
                                        <p:attrNameLst>
                                          <p:attrName>style.visibility</p:attrName>
                                        </p:attrNameLst>
                                      </p:cBhvr>
                                      <p:to>
                                        <p:strVal val="visible"/>
                                      </p:to>
                                    </p:set>
                                    <p:anim calcmode="lin" valueType="num">
                                      <p:cBhvr>
                                        <p:cTn id="7" dur="1000" fill="hold"/>
                                        <p:tgtEl>
                                          <p:spTgt spid="25602"/>
                                        </p:tgtEl>
                                        <p:attrNameLst>
                                          <p:attrName>ppt_w</p:attrName>
                                        </p:attrNameLst>
                                      </p:cBhvr>
                                      <p:tavLst>
                                        <p:tav tm="0">
                                          <p:val>
                                            <p:fltVal val="0"/>
                                          </p:val>
                                        </p:tav>
                                        <p:tav tm="100000">
                                          <p:val>
                                            <p:strVal val="#ppt_w"/>
                                          </p:val>
                                        </p:tav>
                                      </p:tavLst>
                                    </p:anim>
                                    <p:anim calcmode="lin" valueType="num">
                                      <p:cBhvr>
                                        <p:cTn id="8" dur="1000" fill="hold"/>
                                        <p:tgtEl>
                                          <p:spTgt spid="25602"/>
                                        </p:tgtEl>
                                        <p:attrNameLst>
                                          <p:attrName>ppt_h</p:attrName>
                                        </p:attrNameLst>
                                      </p:cBhvr>
                                      <p:tavLst>
                                        <p:tav tm="0">
                                          <p:val>
                                            <p:fltVal val="0"/>
                                          </p:val>
                                        </p:tav>
                                        <p:tav tm="100000">
                                          <p:val>
                                            <p:strVal val="#ppt_h"/>
                                          </p:val>
                                        </p:tav>
                                      </p:tavLst>
                                    </p:anim>
                                    <p:anim calcmode="lin" valueType="num">
                                      <p:cBhvr>
                                        <p:cTn id="9" dur="1000" fill="hold"/>
                                        <p:tgtEl>
                                          <p:spTgt spid="25602"/>
                                        </p:tgtEl>
                                        <p:attrNameLst>
                                          <p:attrName>style.rotation</p:attrName>
                                        </p:attrNameLst>
                                      </p:cBhvr>
                                      <p:tavLst>
                                        <p:tav tm="0">
                                          <p:val>
                                            <p:fltVal val="90"/>
                                          </p:val>
                                        </p:tav>
                                        <p:tav tm="100000">
                                          <p:val>
                                            <p:fltVal val="0"/>
                                          </p:val>
                                        </p:tav>
                                      </p:tavLst>
                                    </p:anim>
                                    <p:animEffect transition="in" filter="fade">
                                      <p:cBhvr>
                                        <p:cTn id="10" dur="1000"/>
                                        <p:tgtEl>
                                          <p:spTgt spid="256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25601">
                                            <p:txEl>
                                              <p:pRg st="1" end="1"/>
                                            </p:txEl>
                                          </p:spTgt>
                                        </p:tgtEl>
                                        <p:attrNameLst>
                                          <p:attrName>style.visibility</p:attrName>
                                        </p:attrNameLst>
                                      </p:cBhvr>
                                      <p:to>
                                        <p:strVal val="visible"/>
                                      </p:to>
                                    </p:set>
                                    <p:animEffect transition="in" filter="wedge">
                                      <p:cBhvr>
                                        <p:cTn id="15" dur="2000"/>
                                        <p:tgtEl>
                                          <p:spTgt spid="25601">
                                            <p:txEl>
                                              <p:pRg st="1" end="1"/>
                                            </p:txEl>
                                          </p:spTgt>
                                        </p:tgtEl>
                                      </p:cBhvr>
                                    </p:animEffect>
                                  </p:childTnLst>
                                </p:cTn>
                              </p:par>
                            </p:childTnLst>
                          </p:cTn>
                        </p:par>
                        <p:par>
                          <p:cTn id="16" fill="hold" nodeType="afterGroup">
                            <p:stCondLst>
                              <p:cond delay="2000"/>
                            </p:stCondLst>
                            <p:childTnLst>
                              <p:par>
                                <p:cTn id="17" presetID="8"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文本框 1"/>
          <p:cNvSpPr txBox="1">
            <a:spLocks noChangeArrowheads="1"/>
          </p:cNvSpPr>
          <p:nvPr/>
        </p:nvSpPr>
        <p:spPr bwMode="auto">
          <a:xfrm>
            <a:off x="566811" y="1047750"/>
            <a:ext cx="5042954" cy="33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a:latin typeface="微软雅黑" pitchFamily="34" charset="-122"/>
                <a:ea typeface="微软雅黑" pitchFamily="34" charset="-122"/>
              </a:rPr>
              <a:t>5、为获得教育的成功，教育者要注意哪些问题？</a:t>
            </a:r>
          </a:p>
          <a:p>
            <a:pPr>
              <a:lnSpc>
                <a:spcPct val="150000"/>
              </a:lnSpc>
            </a:pPr>
            <a:r>
              <a:rPr lang="zh-CN" altLang="en-US" b="1">
                <a:solidFill>
                  <a:srgbClr val="008000"/>
                </a:solidFill>
                <a:latin typeface="微软雅黑" pitchFamily="34" charset="-122"/>
                <a:ea typeface="微软雅黑" pitchFamily="34" charset="-122"/>
              </a:rPr>
              <a:t>①要敢于创造；</a:t>
            </a:r>
          </a:p>
          <a:p>
            <a:pPr>
              <a:lnSpc>
                <a:spcPct val="150000"/>
              </a:lnSpc>
            </a:pPr>
            <a:r>
              <a:rPr lang="zh-CN" altLang="en-US" b="1">
                <a:solidFill>
                  <a:srgbClr val="008000"/>
                </a:solidFill>
                <a:latin typeface="微软雅黑" pitchFamily="34" charset="-122"/>
                <a:ea typeface="微软雅黑" pitchFamily="34" charset="-122"/>
              </a:rPr>
              <a:t>②要有献身创造的精神；</a:t>
            </a:r>
          </a:p>
          <a:p>
            <a:pPr>
              <a:lnSpc>
                <a:spcPct val="150000"/>
              </a:lnSpc>
            </a:pPr>
            <a:r>
              <a:rPr lang="zh-CN" altLang="en-US" b="1">
                <a:solidFill>
                  <a:srgbClr val="008000"/>
                </a:solidFill>
                <a:latin typeface="微软雅黑" pitchFamily="34" charset="-122"/>
                <a:ea typeface="微软雅黑" pitchFamily="34" charset="-122"/>
              </a:rPr>
              <a:t>③要明确教育的创造目的；</a:t>
            </a:r>
          </a:p>
          <a:p>
            <a:pPr>
              <a:lnSpc>
                <a:spcPct val="150000"/>
              </a:lnSpc>
            </a:pPr>
            <a:r>
              <a:rPr lang="zh-CN" altLang="en-US" b="1">
                <a:solidFill>
                  <a:srgbClr val="008000"/>
                </a:solidFill>
                <a:latin typeface="微软雅黑" pitchFamily="34" charset="-122"/>
                <a:ea typeface="微软雅黑" pitchFamily="34" charset="-122"/>
              </a:rPr>
              <a:t>④要探索创造理论和创造技术；</a:t>
            </a:r>
          </a:p>
          <a:p>
            <a:pPr>
              <a:lnSpc>
                <a:spcPct val="150000"/>
              </a:lnSpc>
            </a:pPr>
            <a:r>
              <a:rPr lang="zh-CN" altLang="en-US" b="1">
                <a:solidFill>
                  <a:srgbClr val="008000"/>
                </a:solidFill>
                <a:latin typeface="微软雅黑" pitchFamily="34" charset="-122"/>
                <a:ea typeface="微软雅黑" pitchFamily="34" charset="-122"/>
              </a:rPr>
              <a:t>⑤要鼓励学生创造；</a:t>
            </a:r>
          </a:p>
          <a:p>
            <a:pPr>
              <a:lnSpc>
                <a:spcPct val="150000"/>
              </a:lnSpc>
            </a:pPr>
            <a:r>
              <a:rPr lang="zh-CN" altLang="en-US" b="1">
                <a:solidFill>
                  <a:srgbClr val="008000"/>
                </a:solidFill>
                <a:latin typeface="微软雅黑" pitchFamily="34" charset="-122"/>
                <a:ea typeface="微软雅黑" pitchFamily="34" charset="-122"/>
              </a:rPr>
              <a:t>⑥要注意师生合作创造；</a:t>
            </a:r>
          </a:p>
          <a:p>
            <a:pPr>
              <a:lnSpc>
                <a:spcPct val="150000"/>
              </a:lnSpc>
            </a:pPr>
            <a:r>
              <a:rPr lang="zh-CN" altLang="en-US" b="1">
                <a:solidFill>
                  <a:srgbClr val="008000"/>
                </a:solidFill>
                <a:latin typeface="微软雅黑" pitchFamily="34" charset="-122"/>
                <a:ea typeface="微软雅黑" pitchFamily="34" charset="-122"/>
              </a:rPr>
              <a:t>⑦要注意集体创造的特点。</a:t>
            </a:r>
          </a:p>
        </p:txBody>
      </p:sp>
      <p:pic>
        <p:nvPicPr>
          <p:cNvPr id="26626"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07154" y="2283619"/>
            <a:ext cx="3954580"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1"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研读课文深层探究</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AutoShape 4"/>
          <p:cNvSpPr>
            <a:spLocks noChangeArrowheads="1"/>
          </p:cNvSpPr>
          <p:nvPr/>
        </p:nvSpPr>
        <p:spPr bwMode="auto">
          <a:xfrm>
            <a:off x="521562" y="1545431"/>
            <a:ext cx="3402059" cy="2862263"/>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6626"/>
                                        </p:tgtEl>
                                        <p:attrNameLst>
                                          <p:attrName>style.visibility</p:attrName>
                                        </p:attrNameLst>
                                      </p:cBhvr>
                                      <p:to>
                                        <p:strVal val="visible"/>
                                      </p:to>
                                    </p:set>
                                    <p:anim calcmode="lin" valueType="num">
                                      <p:cBhvr>
                                        <p:cTn id="7" dur="1000" fill="hold"/>
                                        <p:tgtEl>
                                          <p:spTgt spid="26626"/>
                                        </p:tgtEl>
                                        <p:attrNameLst>
                                          <p:attrName>ppt_w</p:attrName>
                                        </p:attrNameLst>
                                      </p:cBhvr>
                                      <p:tavLst>
                                        <p:tav tm="0">
                                          <p:val>
                                            <p:fltVal val="0"/>
                                          </p:val>
                                        </p:tav>
                                        <p:tav tm="100000">
                                          <p:val>
                                            <p:strVal val="#ppt_w"/>
                                          </p:val>
                                        </p:tav>
                                      </p:tavLst>
                                    </p:anim>
                                    <p:anim calcmode="lin" valueType="num">
                                      <p:cBhvr>
                                        <p:cTn id="8" dur="1000" fill="hold"/>
                                        <p:tgtEl>
                                          <p:spTgt spid="26626"/>
                                        </p:tgtEl>
                                        <p:attrNameLst>
                                          <p:attrName>ppt_h</p:attrName>
                                        </p:attrNameLst>
                                      </p:cBhvr>
                                      <p:tavLst>
                                        <p:tav tm="0">
                                          <p:val>
                                            <p:fltVal val="0"/>
                                          </p:val>
                                        </p:tav>
                                        <p:tav tm="100000">
                                          <p:val>
                                            <p:strVal val="#ppt_h"/>
                                          </p:val>
                                        </p:tav>
                                      </p:tavLst>
                                    </p:anim>
                                    <p:anim calcmode="lin" valueType="num">
                                      <p:cBhvr>
                                        <p:cTn id="9" dur="1000" fill="hold"/>
                                        <p:tgtEl>
                                          <p:spTgt spid="26626"/>
                                        </p:tgtEl>
                                        <p:attrNameLst>
                                          <p:attrName>style.rotation</p:attrName>
                                        </p:attrNameLst>
                                      </p:cBhvr>
                                      <p:tavLst>
                                        <p:tav tm="0">
                                          <p:val>
                                            <p:fltVal val="90"/>
                                          </p:val>
                                        </p:tav>
                                        <p:tav tm="100000">
                                          <p:val>
                                            <p:fltVal val="0"/>
                                          </p:val>
                                        </p:tav>
                                      </p:tavLst>
                                    </p:anim>
                                    <p:animEffect transition="in" filter="fade">
                                      <p:cBhvr>
                                        <p:cTn id="10" dur="1000"/>
                                        <p:tgtEl>
                                          <p:spTgt spid="2662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nodeType="clickEffect">
                                  <p:stCondLst>
                                    <p:cond delay="0"/>
                                  </p:stCondLst>
                                  <p:childTnLst>
                                    <p:set>
                                      <p:cBhvr>
                                        <p:cTn id="14" dur="1" fill="hold">
                                          <p:stCondLst>
                                            <p:cond delay="0"/>
                                          </p:stCondLst>
                                        </p:cTn>
                                        <p:tgtEl>
                                          <p:spTgt spid="26625">
                                            <p:txEl>
                                              <p:pRg st="1" end="1"/>
                                            </p:txEl>
                                          </p:spTgt>
                                        </p:tgtEl>
                                        <p:attrNameLst>
                                          <p:attrName>style.visibility</p:attrName>
                                        </p:attrNameLst>
                                      </p:cBhvr>
                                      <p:to>
                                        <p:strVal val="visible"/>
                                      </p:to>
                                    </p:set>
                                    <p:anim calcmode="lin" valueType="num">
                                      <p:cBhvr additive="base">
                                        <p:cTn id="15" dur="500" fill="hold"/>
                                        <p:tgtEl>
                                          <p:spTgt spid="2662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66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1" presetClass="entr" presetSubtype="0" fill="hold" nodeType="clickEffect">
                                  <p:stCondLst>
                                    <p:cond delay="0"/>
                                  </p:stCondLst>
                                  <p:iterate type="lt">
                                    <p:tmPct val="5000"/>
                                  </p:iterate>
                                  <p:childTnLst>
                                    <p:set>
                                      <p:cBhvr>
                                        <p:cTn id="20" dur="1" fill="hold">
                                          <p:stCondLst>
                                            <p:cond delay="0"/>
                                          </p:stCondLst>
                                        </p:cTn>
                                        <p:tgtEl>
                                          <p:spTgt spid="26625">
                                            <p:txEl>
                                              <p:pRg st="2" end="2"/>
                                            </p:txEl>
                                          </p:spTgt>
                                        </p:tgtEl>
                                        <p:attrNameLst>
                                          <p:attrName>style.visibility</p:attrName>
                                        </p:attrNameLst>
                                      </p:cBhvr>
                                      <p:to>
                                        <p:strVal val="visible"/>
                                      </p:to>
                                    </p:set>
                                    <p:anim calcmode="lin" valueType="num">
                                      <p:cBhvr>
                                        <p:cTn id="21" dur="1000" fill="hold"/>
                                        <p:tgtEl>
                                          <p:spTgt spid="26625">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26625">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26625">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26625">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9" presetClass="entr" presetSubtype="0" fill="hold" nodeType="clickEffect">
                                  <p:stCondLst>
                                    <p:cond delay="0"/>
                                  </p:stCondLst>
                                  <p:childTnLst>
                                    <p:set>
                                      <p:cBhvr>
                                        <p:cTn id="28" dur="1" fill="hold">
                                          <p:stCondLst>
                                            <p:cond delay="0"/>
                                          </p:stCondLst>
                                        </p:cTn>
                                        <p:tgtEl>
                                          <p:spTgt spid="26625">
                                            <p:txEl>
                                              <p:pRg st="3" end="3"/>
                                            </p:txEl>
                                          </p:spTgt>
                                        </p:tgtEl>
                                        <p:attrNameLst>
                                          <p:attrName>style.visibility</p:attrName>
                                        </p:attrNameLst>
                                      </p:cBhvr>
                                      <p:to>
                                        <p:strVal val="visible"/>
                                      </p:to>
                                    </p:set>
                                    <p:anim calcmode="lin" valueType="num">
                                      <p:cBhvr>
                                        <p:cTn id="29" dur="1000" fill="hold"/>
                                        <p:tgtEl>
                                          <p:spTgt spid="26625">
                                            <p:txEl>
                                              <p:pRg st="3" end="3"/>
                                            </p:txEl>
                                          </p:spTgt>
                                        </p:tgtEl>
                                        <p:attrNameLst>
                                          <p:attrName>ppt_x</p:attrName>
                                        </p:attrNameLst>
                                      </p:cBhvr>
                                      <p:tavLst>
                                        <p:tav tm="0">
                                          <p:val>
                                            <p:strVal val="#ppt_x-.2"/>
                                          </p:val>
                                        </p:tav>
                                        <p:tav tm="100000">
                                          <p:val>
                                            <p:strVal val="#ppt_x"/>
                                          </p:val>
                                        </p:tav>
                                      </p:tavLst>
                                    </p:anim>
                                    <p:anim calcmode="lin" valueType="num">
                                      <p:cBhvr>
                                        <p:cTn id="30" dur="1000" fill="hold"/>
                                        <p:tgtEl>
                                          <p:spTgt spid="2662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1" dur="1000"/>
                                        <p:tgtEl>
                                          <p:spTgt spid="26625">
                                            <p:txEl>
                                              <p:pRg st="3" end="3"/>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8" presetClass="entr" presetSubtype="16" fill="hold" nodeType="clickEffect">
                                  <p:stCondLst>
                                    <p:cond delay="0"/>
                                  </p:stCondLst>
                                  <p:childTnLst>
                                    <p:set>
                                      <p:cBhvr>
                                        <p:cTn id="35" dur="1" fill="hold">
                                          <p:stCondLst>
                                            <p:cond delay="0"/>
                                          </p:stCondLst>
                                        </p:cTn>
                                        <p:tgtEl>
                                          <p:spTgt spid="26625">
                                            <p:txEl>
                                              <p:pRg st="4" end="4"/>
                                            </p:txEl>
                                          </p:spTgt>
                                        </p:tgtEl>
                                        <p:attrNameLst>
                                          <p:attrName>style.visibility</p:attrName>
                                        </p:attrNameLst>
                                      </p:cBhvr>
                                      <p:to>
                                        <p:strVal val="visible"/>
                                      </p:to>
                                    </p:set>
                                    <p:animEffect transition="in" filter="diamond(in)">
                                      <p:cBhvr>
                                        <p:cTn id="36" dur="2000"/>
                                        <p:tgtEl>
                                          <p:spTgt spid="26625">
                                            <p:txEl>
                                              <p:pRg st="4" end="4"/>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5" presetClass="entr" presetSubtype="0" fill="hold" nodeType="clickEffect">
                                  <p:stCondLst>
                                    <p:cond delay="0"/>
                                  </p:stCondLst>
                                  <p:childTnLst>
                                    <p:set>
                                      <p:cBhvr>
                                        <p:cTn id="40" dur="1" fill="hold">
                                          <p:stCondLst>
                                            <p:cond delay="0"/>
                                          </p:stCondLst>
                                        </p:cTn>
                                        <p:tgtEl>
                                          <p:spTgt spid="26625">
                                            <p:txEl>
                                              <p:pRg st="5" end="5"/>
                                            </p:txEl>
                                          </p:spTgt>
                                        </p:tgtEl>
                                        <p:attrNameLst>
                                          <p:attrName>style.visibility</p:attrName>
                                        </p:attrNameLst>
                                      </p:cBhvr>
                                      <p:to>
                                        <p:strVal val="visible"/>
                                      </p:to>
                                    </p:set>
                                    <p:anim calcmode="lin" valueType="num">
                                      <p:cBhvr>
                                        <p:cTn id="41" dur="500" decel="50000" fill="hold">
                                          <p:stCondLst>
                                            <p:cond delay="0"/>
                                          </p:stCondLst>
                                        </p:cTn>
                                        <p:tgtEl>
                                          <p:spTgt spid="26625">
                                            <p:txEl>
                                              <p:pRg st="5" end="5"/>
                                            </p:txEl>
                                          </p:spTgt>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26625">
                                            <p:txEl>
                                              <p:pRg st="5" end="5"/>
                                            </p:txEl>
                                          </p:spTgt>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26625">
                                            <p:txEl>
                                              <p:pRg st="5" end="5"/>
                                            </p:txEl>
                                          </p:spTgt>
                                        </p:tgtEl>
                                        <p:attrNameLst>
                                          <p:attrName>ppt_w</p:attrName>
                                        </p:attrNameLst>
                                      </p:cBhvr>
                                      <p:tavLst>
                                        <p:tav tm="0">
                                          <p:val>
                                            <p:strVal val="#ppt_w*.05"/>
                                          </p:val>
                                        </p:tav>
                                        <p:tav tm="100000">
                                          <p:val>
                                            <p:strVal val="#ppt_w"/>
                                          </p:val>
                                        </p:tav>
                                      </p:tavLst>
                                    </p:anim>
                                    <p:anim calcmode="lin" valueType="num">
                                      <p:cBhvr>
                                        <p:cTn id="44" dur="1000" fill="hold"/>
                                        <p:tgtEl>
                                          <p:spTgt spid="26625">
                                            <p:txEl>
                                              <p:pRg st="5" end="5"/>
                                            </p:txEl>
                                          </p:spTgt>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26625">
                                            <p:txEl>
                                              <p:pRg st="5" end="5"/>
                                            </p:txEl>
                                          </p:spTgt>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26625">
                                            <p:txEl>
                                              <p:pRg st="5" end="5"/>
                                            </p:txEl>
                                          </p:spTgt>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26625">
                                            <p:txEl>
                                              <p:pRg st="5" end="5"/>
                                            </p:txEl>
                                          </p:spTgt>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26625">
                                            <p:txEl>
                                              <p:pRg st="5" end="5"/>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5" presetClass="entr" presetSubtype="0" fill="hold" nodeType="clickEffect">
                                  <p:stCondLst>
                                    <p:cond delay="0"/>
                                  </p:stCondLst>
                                  <p:childTnLst>
                                    <p:set>
                                      <p:cBhvr>
                                        <p:cTn id="52" dur="1" fill="hold">
                                          <p:stCondLst>
                                            <p:cond delay="0"/>
                                          </p:stCondLst>
                                        </p:cTn>
                                        <p:tgtEl>
                                          <p:spTgt spid="26625">
                                            <p:txEl>
                                              <p:pRg st="6" end="6"/>
                                            </p:txEl>
                                          </p:spTgt>
                                        </p:tgtEl>
                                        <p:attrNameLst>
                                          <p:attrName>style.visibility</p:attrName>
                                        </p:attrNameLst>
                                      </p:cBhvr>
                                      <p:to>
                                        <p:strVal val="visible"/>
                                      </p:to>
                                    </p:set>
                                    <p:anim calcmode="lin" valueType="num">
                                      <p:cBhvr>
                                        <p:cTn id="53" dur="1000" fill="hold"/>
                                        <p:tgtEl>
                                          <p:spTgt spid="26625">
                                            <p:txEl>
                                              <p:pRg st="6" end="6"/>
                                            </p:txEl>
                                          </p:spTgt>
                                        </p:tgtEl>
                                        <p:attrNameLst>
                                          <p:attrName>ppt_w</p:attrName>
                                        </p:attrNameLst>
                                      </p:cBhvr>
                                      <p:tavLst>
                                        <p:tav tm="0">
                                          <p:val>
                                            <p:fltVal val="0"/>
                                          </p:val>
                                        </p:tav>
                                        <p:tav tm="100000">
                                          <p:val>
                                            <p:strVal val="#ppt_w"/>
                                          </p:val>
                                        </p:tav>
                                      </p:tavLst>
                                    </p:anim>
                                    <p:anim calcmode="lin" valueType="num">
                                      <p:cBhvr>
                                        <p:cTn id="54" dur="1000" fill="hold"/>
                                        <p:tgtEl>
                                          <p:spTgt spid="26625">
                                            <p:txEl>
                                              <p:pRg st="6" end="6"/>
                                            </p:txEl>
                                          </p:spTgt>
                                        </p:tgtEl>
                                        <p:attrNameLst>
                                          <p:attrName>ppt_h</p:attrName>
                                        </p:attrNameLst>
                                      </p:cBhvr>
                                      <p:tavLst>
                                        <p:tav tm="0">
                                          <p:val>
                                            <p:fltVal val="0"/>
                                          </p:val>
                                        </p:tav>
                                        <p:tav tm="100000">
                                          <p:val>
                                            <p:strVal val="#ppt_h"/>
                                          </p:val>
                                        </p:tav>
                                      </p:tavLst>
                                    </p:anim>
                                    <p:anim calcmode="lin" valueType="num">
                                      <p:cBhvr>
                                        <p:cTn id="55" dur="1000" fill="hold"/>
                                        <p:tgtEl>
                                          <p:spTgt spid="26625">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26625">
                                            <p:txEl>
                                              <p:pRg st="6" end="6"/>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nodeType="clickEffect">
                                  <p:stCondLst>
                                    <p:cond delay="0"/>
                                  </p:stCondLst>
                                  <p:childTnLst>
                                    <p:set>
                                      <p:cBhvr>
                                        <p:cTn id="60" dur="1" fill="hold">
                                          <p:stCondLst>
                                            <p:cond delay="0"/>
                                          </p:stCondLst>
                                        </p:cTn>
                                        <p:tgtEl>
                                          <p:spTgt spid="26625">
                                            <p:txEl>
                                              <p:pRg st="7" end="7"/>
                                            </p:txEl>
                                          </p:spTgt>
                                        </p:tgtEl>
                                        <p:attrNameLst>
                                          <p:attrName>style.visibility</p:attrName>
                                        </p:attrNameLst>
                                      </p:cBhvr>
                                      <p:to>
                                        <p:strVal val="visible"/>
                                      </p:to>
                                    </p:set>
                                    <p:anim calcmode="lin" valueType="num">
                                      <p:cBhvr additive="base">
                                        <p:cTn id="61" dur="500" fill="hold"/>
                                        <p:tgtEl>
                                          <p:spTgt spid="26625">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6625">
                                            <p:txEl>
                                              <p:pRg st="7" end="7"/>
                                            </p:txEl>
                                          </p:spTgt>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00"/>
                            </p:stCondLst>
                            <p:childTnLst>
                              <p:par>
                                <p:cTn id="64" presetID="8" presetClass="entr" presetSubtype="16"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diamond(in)">
                                      <p:cBhvr>
                                        <p:cTn id="6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文本框 1"/>
          <p:cNvSpPr txBox="1">
            <a:spLocks noChangeArrowheads="1"/>
          </p:cNvSpPr>
          <p:nvPr/>
        </p:nvSpPr>
        <p:spPr bwMode="auto">
          <a:xfrm>
            <a:off x="3860510" y="1307308"/>
            <a:ext cx="5091775" cy="33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1．本文有许多哲理性句子，请你找出几句，说说你对它们的理解。</a:t>
            </a:r>
          </a:p>
          <a:p>
            <a:pPr>
              <a:lnSpc>
                <a:spcPct val="150000"/>
              </a:lnSpc>
            </a:pPr>
            <a:r>
              <a:rPr lang="zh-CN" altLang="en-US" b="1" dirty="0">
                <a:solidFill>
                  <a:srgbClr val="663300"/>
                </a:solidFill>
                <a:latin typeface="微软雅黑" pitchFamily="34" charset="-122"/>
                <a:ea typeface="微软雅黑" pitchFamily="34" charset="-122"/>
              </a:rPr>
              <a:t>(1)创造主未完成之工作，我们接过来，继续创造。</a:t>
            </a:r>
          </a:p>
          <a:p>
            <a:pPr>
              <a:lnSpc>
                <a:spcPct val="150000"/>
              </a:lnSpc>
            </a:pPr>
            <a:r>
              <a:rPr lang="zh-CN" altLang="en-US" b="1" dirty="0">
                <a:solidFill>
                  <a:srgbClr val="663300"/>
                </a:solidFill>
                <a:latin typeface="微软雅黑" pitchFamily="34" charset="-122"/>
                <a:ea typeface="微软雅黑" pitchFamily="34" charset="-122"/>
              </a:rPr>
              <a:t>明确：在未有人之前，世界因循一定的规律进行创造，人也是世界的创造物之一，人如今所为同样也是创造，和世界的创造所不同的是，我们的创造虽然必须服从世界创造的规律，但也在某种程度上服从着我们自身的意志。</a:t>
            </a:r>
          </a:p>
        </p:txBody>
      </p:sp>
      <p:pic>
        <p:nvPicPr>
          <p:cNvPr id="27650"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0576" y="1214438"/>
            <a:ext cx="3169856" cy="211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55"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AutoShape 4"/>
          <p:cNvSpPr>
            <a:spLocks noChangeArrowheads="1"/>
          </p:cNvSpPr>
          <p:nvPr/>
        </p:nvSpPr>
        <p:spPr bwMode="auto">
          <a:xfrm>
            <a:off x="3761674" y="2193133"/>
            <a:ext cx="5239432" cy="2484835"/>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7650"/>
                                        </p:tgtEl>
                                        <p:attrNameLst>
                                          <p:attrName>style.visibility</p:attrName>
                                        </p:attrNameLst>
                                      </p:cBhvr>
                                      <p:to>
                                        <p:strVal val="visible"/>
                                      </p:to>
                                    </p:set>
                                    <p:anim calcmode="lin" valueType="num">
                                      <p:cBhvr>
                                        <p:cTn id="7" dur="1000" fill="hold"/>
                                        <p:tgtEl>
                                          <p:spTgt spid="27650"/>
                                        </p:tgtEl>
                                        <p:attrNameLst>
                                          <p:attrName>ppt_w</p:attrName>
                                        </p:attrNameLst>
                                      </p:cBhvr>
                                      <p:tavLst>
                                        <p:tav tm="0">
                                          <p:val>
                                            <p:fltVal val="0"/>
                                          </p:val>
                                        </p:tav>
                                        <p:tav tm="100000">
                                          <p:val>
                                            <p:strVal val="#ppt_w"/>
                                          </p:val>
                                        </p:tav>
                                      </p:tavLst>
                                    </p:anim>
                                    <p:anim calcmode="lin" valueType="num">
                                      <p:cBhvr>
                                        <p:cTn id="8" dur="1000" fill="hold"/>
                                        <p:tgtEl>
                                          <p:spTgt spid="27650"/>
                                        </p:tgtEl>
                                        <p:attrNameLst>
                                          <p:attrName>ppt_h</p:attrName>
                                        </p:attrNameLst>
                                      </p:cBhvr>
                                      <p:tavLst>
                                        <p:tav tm="0">
                                          <p:val>
                                            <p:fltVal val="0"/>
                                          </p:val>
                                        </p:tav>
                                        <p:tav tm="100000">
                                          <p:val>
                                            <p:strVal val="#ppt_h"/>
                                          </p:val>
                                        </p:tav>
                                      </p:tavLst>
                                    </p:anim>
                                    <p:anim calcmode="lin" valueType="num">
                                      <p:cBhvr>
                                        <p:cTn id="9" dur="1000" fill="hold"/>
                                        <p:tgtEl>
                                          <p:spTgt spid="27650"/>
                                        </p:tgtEl>
                                        <p:attrNameLst>
                                          <p:attrName>style.rotation</p:attrName>
                                        </p:attrNameLst>
                                      </p:cBhvr>
                                      <p:tavLst>
                                        <p:tav tm="0">
                                          <p:val>
                                            <p:fltVal val="90"/>
                                          </p:val>
                                        </p:tav>
                                        <p:tav tm="100000">
                                          <p:val>
                                            <p:fltVal val="0"/>
                                          </p:val>
                                        </p:tav>
                                      </p:tavLst>
                                    </p:anim>
                                    <p:animEffect transition="in" filter="fade">
                                      <p:cBhvr>
                                        <p:cTn id="10" dur="1000"/>
                                        <p:tgtEl>
                                          <p:spTgt spid="2765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nodeType="clickEffect">
                                  <p:stCondLst>
                                    <p:cond delay="0"/>
                                  </p:stCondLst>
                                  <p:childTnLst>
                                    <p:set>
                                      <p:cBhvr>
                                        <p:cTn id="14" dur="1" fill="hold">
                                          <p:stCondLst>
                                            <p:cond delay="0"/>
                                          </p:stCondLst>
                                        </p:cTn>
                                        <p:tgtEl>
                                          <p:spTgt spid="27649">
                                            <p:txEl>
                                              <p:pRg st="1" end="1"/>
                                            </p:txEl>
                                          </p:spTgt>
                                        </p:tgtEl>
                                        <p:attrNameLst>
                                          <p:attrName>style.visibility</p:attrName>
                                        </p:attrNameLst>
                                      </p:cBhvr>
                                      <p:to>
                                        <p:strVal val="visible"/>
                                      </p:to>
                                    </p:set>
                                    <p:animEffect transition="in" filter="wedge">
                                      <p:cBhvr>
                                        <p:cTn id="15" dur="2000"/>
                                        <p:tgtEl>
                                          <p:spTgt spid="27649">
                                            <p:txEl>
                                              <p:pRg st="1" end="1"/>
                                            </p:txEl>
                                          </p:spTgt>
                                        </p:tgtEl>
                                      </p:cBhvr>
                                    </p:animEffect>
                                  </p:childTnLst>
                                </p:cTn>
                              </p:par>
                              <p:par>
                                <p:cTn id="16" presetID="20" presetClass="entr" presetSubtype="0" fill="hold" nodeType="withEffect">
                                  <p:stCondLst>
                                    <p:cond delay="0"/>
                                  </p:stCondLst>
                                  <p:childTnLst>
                                    <p:set>
                                      <p:cBhvr>
                                        <p:cTn id="17" dur="1" fill="hold">
                                          <p:stCondLst>
                                            <p:cond delay="0"/>
                                          </p:stCondLst>
                                        </p:cTn>
                                        <p:tgtEl>
                                          <p:spTgt spid="27649">
                                            <p:txEl>
                                              <p:pRg st="2" end="2"/>
                                            </p:txEl>
                                          </p:spTgt>
                                        </p:tgtEl>
                                        <p:attrNameLst>
                                          <p:attrName>style.visibility</p:attrName>
                                        </p:attrNameLst>
                                      </p:cBhvr>
                                      <p:to>
                                        <p:strVal val="visible"/>
                                      </p:to>
                                    </p:set>
                                    <p:animEffect transition="in" filter="wedge">
                                      <p:cBhvr>
                                        <p:cTn id="18" dur="2000"/>
                                        <p:tgtEl>
                                          <p:spTgt spid="27649">
                                            <p:txEl>
                                              <p:pRg st="2" end="2"/>
                                            </p:txEl>
                                          </p:spTgt>
                                        </p:tgtEl>
                                      </p:cBhvr>
                                    </p:animEffect>
                                  </p:childTnLst>
                                </p:cTn>
                              </p:par>
                            </p:childTnLst>
                          </p:cTn>
                        </p:par>
                        <p:par>
                          <p:cTn id="19" fill="hold" nodeType="afterGroup">
                            <p:stCondLst>
                              <p:cond delay="2000"/>
                            </p:stCondLst>
                            <p:childTnLst>
                              <p:par>
                                <p:cTn id="20" presetID="8"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358426" y="2409827"/>
            <a:ext cx="4783363" cy="2159794"/>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28673" name="文本框 1"/>
          <p:cNvSpPr txBox="1">
            <a:spLocks noChangeArrowheads="1"/>
          </p:cNvSpPr>
          <p:nvPr/>
        </p:nvSpPr>
        <p:spPr bwMode="auto">
          <a:xfrm>
            <a:off x="473931" y="964408"/>
            <a:ext cx="4659523" cy="376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000" b="1" dirty="0">
                <a:latin typeface="微软雅黑" pitchFamily="34" charset="-122"/>
                <a:ea typeface="微软雅黑" pitchFamily="34" charset="-122"/>
              </a:rPr>
              <a:t>(2)在一个集体当中，每一个活人之塑像，是这个人来一刀，那个人来一刀，有时是万刀齐发。</a:t>
            </a:r>
          </a:p>
          <a:p>
            <a:pPr>
              <a:lnSpc>
                <a:spcPct val="150000"/>
              </a:lnSpc>
            </a:pPr>
            <a:r>
              <a:rPr lang="zh-CN" altLang="en-US" sz="2000" b="1" dirty="0">
                <a:solidFill>
                  <a:srgbClr val="0000FF"/>
                </a:solidFill>
                <a:latin typeface="微软雅黑" pitchFamily="34" charset="-122"/>
                <a:ea typeface="微软雅黑" pitchFamily="34" charset="-122"/>
              </a:rPr>
              <a:t>明确：人是不能离开群体独自成长的，因为，每一个人都注定了他的“社会性”本质，正是如此，一个人的塑成，是集体塑造的力量，“活人塑像”的比喻是极度形象恰当的。</a:t>
            </a:r>
          </a:p>
        </p:txBody>
      </p:sp>
      <p:pic>
        <p:nvPicPr>
          <p:cNvPr id="28674"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71636" y="2188369"/>
            <a:ext cx="3368716"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0"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8674"/>
                                        </p:tgtEl>
                                        <p:attrNameLst>
                                          <p:attrName>style.visibility</p:attrName>
                                        </p:attrNameLst>
                                      </p:cBhvr>
                                      <p:to>
                                        <p:strVal val="visible"/>
                                      </p:to>
                                    </p:set>
                                    <p:anim calcmode="lin" valueType="num">
                                      <p:cBhvr>
                                        <p:cTn id="7" dur="1000" fill="hold"/>
                                        <p:tgtEl>
                                          <p:spTgt spid="28674"/>
                                        </p:tgtEl>
                                        <p:attrNameLst>
                                          <p:attrName>ppt_w</p:attrName>
                                        </p:attrNameLst>
                                      </p:cBhvr>
                                      <p:tavLst>
                                        <p:tav tm="0">
                                          <p:val>
                                            <p:fltVal val="0"/>
                                          </p:val>
                                        </p:tav>
                                        <p:tav tm="100000">
                                          <p:val>
                                            <p:strVal val="#ppt_w"/>
                                          </p:val>
                                        </p:tav>
                                      </p:tavLst>
                                    </p:anim>
                                    <p:anim calcmode="lin" valueType="num">
                                      <p:cBhvr>
                                        <p:cTn id="8" dur="1000" fill="hold"/>
                                        <p:tgtEl>
                                          <p:spTgt spid="28674"/>
                                        </p:tgtEl>
                                        <p:attrNameLst>
                                          <p:attrName>ppt_h</p:attrName>
                                        </p:attrNameLst>
                                      </p:cBhvr>
                                      <p:tavLst>
                                        <p:tav tm="0">
                                          <p:val>
                                            <p:fltVal val="0"/>
                                          </p:val>
                                        </p:tav>
                                        <p:tav tm="100000">
                                          <p:val>
                                            <p:strVal val="#ppt_h"/>
                                          </p:val>
                                        </p:tav>
                                      </p:tavLst>
                                    </p:anim>
                                    <p:anim calcmode="lin" valueType="num">
                                      <p:cBhvr>
                                        <p:cTn id="9" dur="1000" fill="hold"/>
                                        <p:tgtEl>
                                          <p:spTgt spid="28674"/>
                                        </p:tgtEl>
                                        <p:attrNameLst>
                                          <p:attrName>style.rotation</p:attrName>
                                        </p:attrNameLst>
                                      </p:cBhvr>
                                      <p:tavLst>
                                        <p:tav tm="0">
                                          <p:val>
                                            <p:fltVal val="90"/>
                                          </p:val>
                                        </p:tav>
                                        <p:tav tm="100000">
                                          <p:val>
                                            <p:fltVal val="0"/>
                                          </p:val>
                                        </p:tav>
                                      </p:tavLst>
                                    </p:anim>
                                    <p:animEffect transition="in" filter="fade">
                                      <p:cBhvr>
                                        <p:cTn id="10" dur="1000"/>
                                        <p:tgtEl>
                                          <p:spTgt spid="2867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nodeType="clickEffect">
                                  <p:stCondLst>
                                    <p:cond delay="0"/>
                                  </p:stCondLst>
                                  <p:childTnLst>
                                    <p:set>
                                      <p:cBhvr>
                                        <p:cTn id="14" dur="1" fill="hold">
                                          <p:stCondLst>
                                            <p:cond delay="0"/>
                                          </p:stCondLst>
                                        </p:cTn>
                                        <p:tgtEl>
                                          <p:spTgt spid="28673">
                                            <p:txEl>
                                              <p:pRg st="1" end="1"/>
                                            </p:txEl>
                                          </p:spTgt>
                                        </p:tgtEl>
                                        <p:attrNameLst>
                                          <p:attrName>style.visibility</p:attrName>
                                        </p:attrNameLst>
                                      </p:cBhvr>
                                      <p:to>
                                        <p:strVal val="visible"/>
                                      </p:to>
                                    </p:set>
                                    <p:animEffect transition="in" filter="wheel(4)">
                                      <p:cBhvr>
                                        <p:cTn id="15" dur="2000"/>
                                        <p:tgtEl>
                                          <p:spTgt spid="28673">
                                            <p:txEl>
                                              <p:pRg st="1" end="1"/>
                                            </p:txEl>
                                          </p:spTgt>
                                        </p:tgtEl>
                                      </p:cBhvr>
                                    </p:animEffect>
                                  </p:childTnLst>
                                </p:cTn>
                              </p:par>
                            </p:childTnLst>
                          </p:cTn>
                        </p:par>
                        <p:par>
                          <p:cTn id="16" fill="hold" nodeType="afterGroup">
                            <p:stCondLst>
                              <p:cond delay="2000"/>
                            </p:stCondLst>
                            <p:childTnLst>
                              <p:par>
                                <p:cTn id="17" presetID="8"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文本框 1"/>
          <p:cNvSpPr txBox="1">
            <a:spLocks noChangeArrowheads="1"/>
          </p:cNvSpPr>
          <p:nvPr/>
        </p:nvSpPr>
        <p:spPr bwMode="auto">
          <a:xfrm>
            <a:off x="367953" y="915592"/>
            <a:ext cx="4921493"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b="1" dirty="0">
                <a:solidFill>
                  <a:srgbClr val="663300"/>
                </a:solidFill>
                <a:latin typeface="微软雅黑" pitchFamily="34" charset="-122"/>
                <a:ea typeface="微软雅黑" pitchFamily="34" charset="-122"/>
              </a:rPr>
              <a:t>    </a:t>
            </a:r>
            <a:r>
              <a:rPr lang="zh-CN" altLang="en-US" b="1" dirty="0">
                <a:solidFill>
                  <a:srgbClr val="663300"/>
                </a:solidFill>
                <a:latin typeface="微软雅黑" pitchFamily="34" charset="-122"/>
                <a:ea typeface="微软雅黑" pitchFamily="34" charset="-122"/>
              </a:rPr>
              <a:t>创造能为我们带来什么？带来丰收的成果，带来奋斗的喜悦，带来生存的信念。泰戈尔曾经说：“生命是永恒不断的创造，因为在它内部蕴含着过剩的精力，它不断流溢，越出时间和空间的界限，它不停地追求，以形形色色的自我表现的形式表现出来。”谁忽视了人生中的创造，无疑也是对人生的懈怠，今天就让我们一起学习著名教育家陶行知的《创造宣言》，从此敢于创造，勇于创造。</a:t>
            </a:r>
          </a:p>
        </p:txBody>
      </p:sp>
      <p:pic>
        <p:nvPicPr>
          <p:cNvPr id="10242" name="图片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79996" y="2124077"/>
            <a:ext cx="3198435" cy="239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7" name="组合 8"/>
          <p:cNvGrpSpPr>
            <a:grpSpLocks/>
          </p:cNvGrpSpPr>
          <p:nvPr/>
        </p:nvGrpSpPr>
        <p:grpSpPr bwMode="auto">
          <a:xfrm>
            <a:off x="270309" y="388145"/>
            <a:ext cx="1659947" cy="415498"/>
            <a:chOff x="285720" y="571480"/>
            <a:chExt cx="2214578" cy="554649"/>
          </a:xfrm>
        </p:grpSpPr>
        <p:sp>
          <p:nvSpPr>
            <p:cNvPr id="10" name="文本框 1"/>
            <p:cNvSpPr txBox="1"/>
            <p:nvPr/>
          </p:nvSpPr>
          <p:spPr>
            <a:xfrm>
              <a:off x="571677" y="571480"/>
              <a:ext cx="1928621" cy="554649"/>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8000"/>
                  </a:solidFill>
                  <a:latin typeface="微软雅黑" panose="020B0503020204020204" pitchFamily="34" charset="-122"/>
                  <a:ea typeface="微软雅黑" panose="020B0503020204020204" pitchFamily="34" charset="-122"/>
                </a:rPr>
                <a:t>新课导入</a:t>
              </a:r>
            </a:p>
          </p:txBody>
        </p:sp>
        <p:sp>
          <p:nvSpPr>
            <p:cNvPr id="11" name="任意多边形 10"/>
            <p:cNvSpPr/>
            <p:nvPr/>
          </p:nvSpPr>
          <p:spPr bwMode="auto">
            <a:xfrm>
              <a:off x="285720" y="571480"/>
              <a:ext cx="428935" cy="499061"/>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1A7AB"/>
                </a:solidFill>
                <a:latin typeface="Adobe Garamond Pro Bold" panose="02020702060506020403" pitchFamily="18" charset="0"/>
              </a:endParaRPr>
            </a:p>
          </p:txBody>
        </p:sp>
      </p:grpSp>
      <p:sp>
        <p:nvSpPr>
          <p:cNvPr id="7" name="AutoShape 4"/>
          <p:cNvSpPr>
            <a:spLocks noChangeArrowheads="1"/>
          </p:cNvSpPr>
          <p:nvPr/>
        </p:nvSpPr>
        <p:spPr bwMode="auto">
          <a:xfrm>
            <a:off x="304840" y="951310"/>
            <a:ext cx="4915540" cy="3780234"/>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0242"/>
                                        </p:tgtEl>
                                        <p:attrNameLst>
                                          <p:attrName>style.visibility</p:attrName>
                                        </p:attrNameLst>
                                      </p:cBhvr>
                                      <p:to>
                                        <p:strVal val="visible"/>
                                      </p:to>
                                    </p:set>
                                    <p:anim calcmode="lin" valueType="num">
                                      <p:cBhvr>
                                        <p:cTn id="7" dur="1000" fill="hold"/>
                                        <p:tgtEl>
                                          <p:spTgt spid="10242"/>
                                        </p:tgtEl>
                                        <p:attrNameLst>
                                          <p:attrName>ppt_w</p:attrName>
                                        </p:attrNameLst>
                                      </p:cBhvr>
                                      <p:tavLst>
                                        <p:tav tm="0">
                                          <p:val>
                                            <p:fltVal val="0"/>
                                          </p:val>
                                        </p:tav>
                                        <p:tav tm="100000">
                                          <p:val>
                                            <p:strVal val="#ppt_w"/>
                                          </p:val>
                                        </p:tav>
                                      </p:tavLst>
                                    </p:anim>
                                    <p:anim calcmode="lin" valueType="num">
                                      <p:cBhvr>
                                        <p:cTn id="8" dur="1000" fill="hold"/>
                                        <p:tgtEl>
                                          <p:spTgt spid="10242"/>
                                        </p:tgtEl>
                                        <p:attrNameLst>
                                          <p:attrName>ppt_h</p:attrName>
                                        </p:attrNameLst>
                                      </p:cBhvr>
                                      <p:tavLst>
                                        <p:tav tm="0">
                                          <p:val>
                                            <p:fltVal val="0"/>
                                          </p:val>
                                        </p:tav>
                                        <p:tav tm="100000">
                                          <p:val>
                                            <p:strVal val="#ppt_h"/>
                                          </p:val>
                                        </p:tav>
                                      </p:tavLst>
                                    </p:anim>
                                    <p:anim calcmode="lin" valueType="num">
                                      <p:cBhvr>
                                        <p:cTn id="9" dur="1000" fill="hold"/>
                                        <p:tgtEl>
                                          <p:spTgt spid="10242"/>
                                        </p:tgtEl>
                                        <p:attrNameLst>
                                          <p:attrName>style.rotation</p:attrName>
                                        </p:attrNameLst>
                                      </p:cBhvr>
                                      <p:tavLst>
                                        <p:tav tm="0">
                                          <p:val>
                                            <p:fltVal val="90"/>
                                          </p:val>
                                        </p:tav>
                                        <p:tav tm="100000">
                                          <p:val>
                                            <p:fltVal val="0"/>
                                          </p:val>
                                        </p:tav>
                                      </p:tavLst>
                                    </p:anim>
                                    <p:animEffect transition="in" filter="fade">
                                      <p:cBhvr>
                                        <p:cTn id="10" dur="1000"/>
                                        <p:tgtEl>
                                          <p:spTgt spid="1024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0241"/>
                                        </p:tgtEl>
                                        <p:attrNameLst>
                                          <p:attrName>style.visibility</p:attrName>
                                        </p:attrNameLst>
                                      </p:cBhvr>
                                      <p:to>
                                        <p:strVal val="visible"/>
                                      </p:to>
                                    </p:set>
                                    <p:animEffect transition="in" filter="wedge">
                                      <p:cBhvr>
                                        <p:cTn id="15" dur="2000"/>
                                        <p:tgtEl>
                                          <p:spTgt spid="10241"/>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3546143" y="2733677"/>
            <a:ext cx="5376372" cy="1997869"/>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29697" name="文本框 1"/>
          <p:cNvSpPr txBox="1">
            <a:spLocks noChangeArrowheads="1"/>
          </p:cNvSpPr>
          <p:nvPr/>
        </p:nvSpPr>
        <p:spPr bwMode="auto">
          <a:xfrm>
            <a:off x="3606873" y="1004889"/>
            <a:ext cx="5254912"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2．品味文章语言，体会比喻妙用。</a:t>
            </a:r>
          </a:p>
          <a:p>
            <a:pPr>
              <a:lnSpc>
                <a:spcPct val="150000"/>
              </a:lnSpc>
            </a:pPr>
            <a:r>
              <a:rPr lang="zh-CN" altLang="en-US" b="1" dirty="0">
                <a:latin typeface="微软雅黑" pitchFamily="34" charset="-122"/>
                <a:ea typeface="微软雅黑" pitchFamily="34" charset="-122"/>
              </a:rPr>
              <a:t>(1)第4段“活人的塑像和大理石的塑像有一点不同，刀法如果用得不对，可能万像同毁；刀法如果用得对，则一笔下去，万龙点睛”，这句话怎么理解？</a:t>
            </a:r>
          </a:p>
          <a:p>
            <a:pPr>
              <a:lnSpc>
                <a:spcPct val="150000"/>
              </a:lnSpc>
            </a:pPr>
            <a:r>
              <a:rPr lang="zh-CN" altLang="en-US" b="1" dirty="0">
                <a:solidFill>
                  <a:srgbClr val="008000"/>
                </a:solidFill>
                <a:latin typeface="微软雅黑" pitchFamily="34" charset="-122"/>
                <a:ea typeface="微软雅黑" pitchFamily="34" charset="-122"/>
              </a:rPr>
              <a:t>明确：“刀法”比喻教育方法。“万像”比喻众多教育对象。“万龙点睛”比喻使众多教育对象成才。</a:t>
            </a:r>
          </a:p>
          <a:p>
            <a:pPr>
              <a:lnSpc>
                <a:spcPct val="150000"/>
              </a:lnSpc>
            </a:pPr>
            <a:r>
              <a:rPr lang="zh-CN" altLang="en-US" b="1" dirty="0">
                <a:solidFill>
                  <a:srgbClr val="008000"/>
                </a:solidFill>
                <a:latin typeface="微软雅黑" pitchFamily="34" charset="-122"/>
                <a:ea typeface="微软雅黑" pitchFamily="34" charset="-122"/>
              </a:rPr>
              <a:t>全句的意思是：教育方法不当，可能使众多受教育者被毁，教育方法得当，可以使众多受教育者成才，给人以警示。</a:t>
            </a:r>
          </a:p>
        </p:txBody>
      </p:sp>
      <p:pic>
        <p:nvPicPr>
          <p:cNvPr id="29698" name="图片 3" descr="JL79N19Q4P94[K$K3M5F4)Q"/>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2024" y="1067991"/>
            <a:ext cx="2782853" cy="2794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4"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1000" fill="hold"/>
                                        <p:tgtEl>
                                          <p:spTgt spid="29698"/>
                                        </p:tgtEl>
                                        <p:attrNameLst>
                                          <p:attrName>ppt_w</p:attrName>
                                        </p:attrNameLst>
                                      </p:cBhvr>
                                      <p:tavLst>
                                        <p:tav tm="0">
                                          <p:val>
                                            <p:fltVal val="0"/>
                                          </p:val>
                                        </p:tav>
                                        <p:tav tm="100000">
                                          <p:val>
                                            <p:strVal val="#ppt_w"/>
                                          </p:val>
                                        </p:tav>
                                      </p:tavLst>
                                    </p:anim>
                                    <p:anim calcmode="lin" valueType="num">
                                      <p:cBhvr>
                                        <p:cTn id="8" dur="1000" fill="hold"/>
                                        <p:tgtEl>
                                          <p:spTgt spid="29698"/>
                                        </p:tgtEl>
                                        <p:attrNameLst>
                                          <p:attrName>ppt_h</p:attrName>
                                        </p:attrNameLst>
                                      </p:cBhvr>
                                      <p:tavLst>
                                        <p:tav tm="0">
                                          <p:val>
                                            <p:fltVal val="0"/>
                                          </p:val>
                                        </p:tav>
                                        <p:tav tm="100000">
                                          <p:val>
                                            <p:strVal val="#ppt_h"/>
                                          </p:val>
                                        </p:tav>
                                      </p:tavLst>
                                    </p:anim>
                                    <p:anim calcmode="lin" valueType="num">
                                      <p:cBhvr>
                                        <p:cTn id="9" dur="1000" fill="hold"/>
                                        <p:tgtEl>
                                          <p:spTgt spid="29698"/>
                                        </p:tgtEl>
                                        <p:attrNameLst>
                                          <p:attrName>style.rotation</p:attrName>
                                        </p:attrNameLst>
                                      </p:cBhvr>
                                      <p:tavLst>
                                        <p:tav tm="0">
                                          <p:val>
                                            <p:fltVal val="90"/>
                                          </p:val>
                                        </p:tav>
                                        <p:tav tm="100000">
                                          <p:val>
                                            <p:fltVal val="0"/>
                                          </p:val>
                                        </p:tav>
                                      </p:tavLst>
                                    </p:anim>
                                    <p:animEffect transition="in" filter="fade">
                                      <p:cBhvr>
                                        <p:cTn id="10" dur="1000"/>
                                        <p:tgtEl>
                                          <p:spTgt spid="2969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29697">
                                            <p:txEl>
                                              <p:pRg st="2" end="2"/>
                                            </p:txEl>
                                          </p:spTgt>
                                        </p:tgtEl>
                                        <p:attrNameLst>
                                          <p:attrName>style.visibility</p:attrName>
                                        </p:attrNameLst>
                                      </p:cBhvr>
                                      <p:to>
                                        <p:strVal val="visible"/>
                                      </p:to>
                                    </p:set>
                                    <p:animEffect transition="in" filter="diamond(in)">
                                      <p:cBhvr>
                                        <p:cTn id="15" dur="2000"/>
                                        <p:tgtEl>
                                          <p:spTgt spid="29697">
                                            <p:txEl>
                                              <p:pRg st="2" end="2"/>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9697">
                                            <p:txEl>
                                              <p:pRg st="3" end="3"/>
                                            </p:txEl>
                                          </p:spTgt>
                                        </p:tgtEl>
                                        <p:attrNameLst>
                                          <p:attrName>style.visibility</p:attrName>
                                        </p:attrNameLst>
                                      </p:cBhvr>
                                      <p:to>
                                        <p:strVal val="visible"/>
                                      </p:to>
                                    </p:set>
                                    <p:animEffect transition="in" filter="diamond(in)">
                                      <p:cBhvr>
                                        <p:cTn id="18" dur="2000"/>
                                        <p:tgtEl>
                                          <p:spTgt spid="29697">
                                            <p:txEl>
                                              <p:pRg st="3" end="3"/>
                                            </p:txEl>
                                          </p:spTgt>
                                        </p:tgtEl>
                                      </p:cBhvr>
                                    </p:animEffect>
                                  </p:childTnLst>
                                </p:cTn>
                              </p:par>
                            </p:childTnLst>
                          </p:cTn>
                        </p:par>
                        <p:par>
                          <p:cTn id="19" fill="hold" nodeType="afterGroup">
                            <p:stCondLst>
                              <p:cond delay="2000"/>
                            </p:stCondLst>
                            <p:childTnLst>
                              <p:par>
                                <p:cTn id="20" presetID="21"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heel(4)">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3978398" y="2625328"/>
            <a:ext cx="4673811" cy="2052638"/>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30721" name="文本框 1"/>
          <p:cNvSpPr txBox="1">
            <a:spLocks noChangeArrowheads="1"/>
          </p:cNvSpPr>
          <p:nvPr/>
        </p:nvSpPr>
        <p:spPr bwMode="auto">
          <a:xfrm>
            <a:off x="4081995" y="941786"/>
            <a:ext cx="4623799"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(2)第10段“当英雄无用武之地，他除了大无畏之斧，还得有智慧之剑，金刚之信念与意志，才能开出一条生路”，这里所用的几个比喻分别比喻什么？这句话怎么理解？</a:t>
            </a:r>
          </a:p>
          <a:p>
            <a:pPr>
              <a:lnSpc>
                <a:spcPct val="150000"/>
              </a:lnSpc>
            </a:pPr>
            <a:r>
              <a:rPr lang="zh-CN" altLang="en-US" b="1" dirty="0">
                <a:solidFill>
                  <a:srgbClr val="663300"/>
                </a:solidFill>
                <a:latin typeface="微软雅黑" pitchFamily="34" charset="-122"/>
                <a:ea typeface="微软雅黑" pitchFamily="34" charset="-122"/>
              </a:rPr>
              <a:t>明确：作者把“勇气”比作“斧”，把“智慧”比作“剑”，把“信念”和“意志”比作“金刚”。意指当一个人陷入绝境，走投无路时，只有勇气、智慧、信念与意志，才能使人绝处逢生，闯出一条生路。</a:t>
            </a:r>
          </a:p>
        </p:txBody>
      </p:sp>
      <p:pic>
        <p:nvPicPr>
          <p:cNvPr id="30722" name="图片 2" descr="O94]N65JN_2]N1@HB9FU$}H"/>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8258" y="1071562"/>
            <a:ext cx="3024581" cy="303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28"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0722"/>
                                        </p:tgtEl>
                                        <p:attrNameLst>
                                          <p:attrName>style.visibility</p:attrName>
                                        </p:attrNameLst>
                                      </p:cBhvr>
                                      <p:to>
                                        <p:strVal val="visible"/>
                                      </p:to>
                                    </p:set>
                                    <p:anim calcmode="lin" valueType="num">
                                      <p:cBhvr>
                                        <p:cTn id="7" dur="1000" fill="hold"/>
                                        <p:tgtEl>
                                          <p:spTgt spid="30722"/>
                                        </p:tgtEl>
                                        <p:attrNameLst>
                                          <p:attrName>ppt_w</p:attrName>
                                        </p:attrNameLst>
                                      </p:cBhvr>
                                      <p:tavLst>
                                        <p:tav tm="0">
                                          <p:val>
                                            <p:fltVal val="0"/>
                                          </p:val>
                                        </p:tav>
                                        <p:tav tm="100000">
                                          <p:val>
                                            <p:strVal val="#ppt_w"/>
                                          </p:val>
                                        </p:tav>
                                      </p:tavLst>
                                    </p:anim>
                                    <p:anim calcmode="lin" valueType="num">
                                      <p:cBhvr>
                                        <p:cTn id="8" dur="1000" fill="hold"/>
                                        <p:tgtEl>
                                          <p:spTgt spid="30722"/>
                                        </p:tgtEl>
                                        <p:attrNameLst>
                                          <p:attrName>ppt_h</p:attrName>
                                        </p:attrNameLst>
                                      </p:cBhvr>
                                      <p:tavLst>
                                        <p:tav tm="0">
                                          <p:val>
                                            <p:fltVal val="0"/>
                                          </p:val>
                                        </p:tav>
                                        <p:tav tm="100000">
                                          <p:val>
                                            <p:strVal val="#ppt_h"/>
                                          </p:val>
                                        </p:tav>
                                      </p:tavLst>
                                    </p:anim>
                                    <p:anim calcmode="lin" valueType="num">
                                      <p:cBhvr>
                                        <p:cTn id="9" dur="1000" fill="hold"/>
                                        <p:tgtEl>
                                          <p:spTgt spid="30722"/>
                                        </p:tgtEl>
                                        <p:attrNameLst>
                                          <p:attrName>style.rotation</p:attrName>
                                        </p:attrNameLst>
                                      </p:cBhvr>
                                      <p:tavLst>
                                        <p:tav tm="0">
                                          <p:val>
                                            <p:fltVal val="90"/>
                                          </p:val>
                                        </p:tav>
                                        <p:tav tm="100000">
                                          <p:val>
                                            <p:fltVal val="0"/>
                                          </p:val>
                                        </p:tav>
                                      </p:tavLst>
                                    </p:anim>
                                    <p:animEffect transition="in" filter="fade">
                                      <p:cBhvr>
                                        <p:cTn id="10" dur="1000"/>
                                        <p:tgtEl>
                                          <p:spTgt spid="307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30721">
                                            <p:txEl>
                                              <p:pRg st="1" end="1"/>
                                            </p:txEl>
                                          </p:spTgt>
                                        </p:tgtEl>
                                        <p:attrNameLst>
                                          <p:attrName>style.visibility</p:attrName>
                                        </p:attrNameLst>
                                      </p:cBhvr>
                                      <p:to>
                                        <p:strVal val="visible"/>
                                      </p:to>
                                    </p:set>
                                    <p:animEffect transition="in" filter="diamond(in)">
                                      <p:cBhvr>
                                        <p:cTn id="15" dur="2000"/>
                                        <p:tgtEl>
                                          <p:spTgt spid="30721">
                                            <p:txEl>
                                              <p:pRg st="1" end="1"/>
                                            </p:txEl>
                                          </p:spTgt>
                                        </p:tgtEl>
                                      </p:cBhvr>
                                    </p:animEffect>
                                  </p:childTnLst>
                                </p:cTn>
                              </p:par>
                            </p:childTnLst>
                          </p:cTn>
                        </p:par>
                        <p:par>
                          <p:cTn id="16" fill="hold" nodeType="afterGroup">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4)">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521562" y="2733677"/>
            <a:ext cx="4511866" cy="917972"/>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31745" name="文本框 1"/>
          <p:cNvSpPr txBox="1">
            <a:spLocks noChangeArrowheads="1"/>
          </p:cNvSpPr>
          <p:nvPr/>
        </p:nvSpPr>
        <p:spPr bwMode="auto">
          <a:xfrm>
            <a:off x="546569" y="1245395"/>
            <a:ext cx="4623798"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b="1" dirty="0">
                <a:latin typeface="微软雅黑" pitchFamily="34" charset="-122"/>
                <a:ea typeface="微软雅黑" pitchFamily="34" charset="-122"/>
              </a:rPr>
              <a:t>(3)但是就在监牢中，产生了《易经》之卦辞，产生了《正气歌》，产生了苏联的国歌，产生了《尼赫鲁自传》。</a:t>
            </a:r>
          </a:p>
          <a:p>
            <a:pPr>
              <a:lnSpc>
                <a:spcPct val="150000"/>
              </a:lnSpc>
            </a:pPr>
            <a:r>
              <a:rPr lang="zh-CN" altLang="en-US" sz="2100" b="1" dirty="0">
                <a:solidFill>
                  <a:srgbClr val="008000"/>
                </a:solidFill>
                <a:latin typeface="微软雅黑" pitchFamily="34" charset="-122"/>
                <a:ea typeface="微软雅黑" pitchFamily="34" charset="-122"/>
              </a:rPr>
              <a:t>明确：排比，强调在单调的恶劣环境中一样可以创造出惊世之作。</a:t>
            </a:r>
          </a:p>
        </p:txBody>
      </p:sp>
      <p:pic>
        <p:nvPicPr>
          <p:cNvPr id="31746"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60919" y="1906191"/>
            <a:ext cx="3356809"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2"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ppt_w</p:attrName>
                                        </p:attrNameLst>
                                      </p:cBhvr>
                                      <p:tavLst>
                                        <p:tav tm="0">
                                          <p:val>
                                            <p:fltVal val="0"/>
                                          </p:val>
                                        </p:tav>
                                        <p:tav tm="100000">
                                          <p:val>
                                            <p:strVal val="#ppt_w"/>
                                          </p:val>
                                        </p:tav>
                                      </p:tavLst>
                                    </p:anim>
                                    <p:anim calcmode="lin" valueType="num">
                                      <p:cBhvr>
                                        <p:cTn id="8" dur="1000" fill="hold"/>
                                        <p:tgtEl>
                                          <p:spTgt spid="31746"/>
                                        </p:tgtEl>
                                        <p:attrNameLst>
                                          <p:attrName>ppt_h</p:attrName>
                                        </p:attrNameLst>
                                      </p:cBhvr>
                                      <p:tavLst>
                                        <p:tav tm="0">
                                          <p:val>
                                            <p:fltVal val="0"/>
                                          </p:val>
                                        </p:tav>
                                        <p:tav tm="100000">
                                          <p:val>
                                            <p:strVal val="#ppt_h"/>
                                          </p:val>
                                        </p:tav>
                                      </p:tavLst>
                                    </p:anim>
                                    <p:anim calcmode="lin" valueType="num">
                                      <p:cBhvr>
                                        <p:cTn id="9" dur="1000" fill="hold"/>
                                        <p:tgtEl>
                                          <p:spTgt spid="31746"/>
                                        </p:tgtEl>
                                        <p:attrNameLst>
                                          <p:attrName>style.rotation</p:attrName>
                                        </p:attrNameLst>
                                      </p:cBhvr>
                                      <p:tavLst>
                                        <p:tav tm="0">
                                          <p:val>
                                            <p:fltVal val="90"/>
                                          </p:val>
                                        </p:tav>
                                        <p:tav tm="100000">
                                          <p:val>
                                            <p:fltVal val="0"/>
                                          </p:val>
                                        </p:tav>
                                      </p:tavLst>
                                    </p:anim>
                                    <p:animEffect transition="in" filter="fade">
                                      <p:cBhvr>
                                        <p:cTn id="10" dur="1000"/>
                                        <p:tgtEl>
                                          <p:spTgt spid="3174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nodeType="clickEffect">
                                  <p:stCondLst>
                                    <p:cond delay="0"/>
                                  </p:stCondLst>
                                  <p:childTnLst>
                                    <p:set>
                                      <p:cBhvr>
                                        <p:cTn id="14" dur="1" fill="hold">
                                          <p:stCondLst>
                                            <p:cond delay="0"/>
                                          </p:stCondLst>
                                        </p:cTn>
                                        <p:tgtEl>
                                          <p:spTgt spid="31745">
                                            <p:txEl>
                                              <p:pRg st="1" end="1"/>
                                            </p:txEl>
                                          </p:spTgt>
                                        </p:tgtEl>
                                        <p:attrNameLst>
                                          <p:attrName>style.visibility</p:attrName>
                                        </p:attrNameLst>
                                      </p:cBhvr>
                                      <p:to>
                                        <p:strVal val="visible"/>
                                      </p:to>
                                    </p:set>
                                    <p:anim calcmode="lin" valueType="num">
                                      <p:cBhvr>
                                        <p:cTn id="15" dur="1000" fill="hold"/>
                                        <p:tgtEl>
                                          <p:spTgt spid="31745">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3174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1745">
                                            <p:txEl>
                                              <p:pRg st="1" end="1"/>
                                            </p:txEl>
                                          </p:spTgt>
                                        </p:tgtEl>
                                      </p:cBhvr>
                                    </p:animEffect>
                                  </p:childTnLst>
                                </p:cTn>
                              </p:par>
                            </p:childTnLst>
                          </p:cTn>
                        </p:par>
                        <p:par>
                          <p:cTn id="18" fill="hold" nodeType="afterGroup">
                            <p:stCondLst>
                              <p:cond delay="1000"/>
                            </p:stCondLst>
                            <p:childTnLst>
                              <p:par>
                                <p:cTn id="19" presetID="8" presetClass="entr" presetSubtype="16"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amond(in)">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3"/>
          <p:cNvSpPr>
            <a:spLocks noChangeArrowheads="1"/>
          </p:cNvSpPr>
          <p:nvPr/>
        </p:nvSpPr>
        <p:spPr bwMode="auto">
          <a:xfrm>
            <a:off x="4464235" y="3436146"/>
            <a:ext cx="4134388" cy="917972"/>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32769" name="文本框 1"/>
          <p:cNvSpPr txBox="1">
            <a:spLocks noChangeArrowheads="1"/>
          </p:cNvSpPr>
          <p:nvPr/>
        </p:nvSpPr>
        <p:spPr bwMode="auto">
          <a:xfrm>
            <a:off x="4505911" y="1165624"/>
            <a:ext cx="4149869"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000" b="1" dirty="0">
                <a:latin typeface="微软雅黑" pitchFamily="34" charset="-122"/>
                <a:ea typeface="微软雅黑" pitchFamily="34" charset="-122"/>
              </a:rPr>
              <a:t>(4)但是遭遇八十一难之玄奘，毕竟取得佛经；粮水断绝、众叛亲离之哥伦布，毕竟发现了美洲；冻饿病三重压迫下之莫扎尔特，毕竟写出了《安魂曲》。</a:t>
            </a:r>
          </a:p>
          <a:p>
            <a:pPr>
              <a:lnSpc>
                <a:spcPct val="150000"/>
              </a:lnSpc>
            </a:pPr>
            <a:r>
              <a:rPr lang="zh-CN" altLang="en-US" sz="2000" b="1" dirty="0">
                <a:solidFill>
                  <a:srgbClr val="0000FF"/>
                </a:solidFill>
                <a:latin typeface="微软雅黑" pitchFamily="34" charset="-122"/>
                <a:ea typeface="微软雅黑" pitchFamily="34" charset="-122"/>
              </a:rPr>
              <a:t>明确：排比，强调有志者排除万难也可创造巨大成就。</a:t>
            </a:r>
          </a:p>
        </p:txBody>
      </p:sp>
      <p:pic>
        <p:nvPicPr>
          <p:cNvPr id="32770" name="图片 2" descr="LOCAL20190718215600008273408412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2932" y="1096568"/>
            <a:ext cx="3865272" cy="257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文本框 3"/>
          <p:cNvSpPr txBox="1">
            <a:spLocks noChangeArrowheads="1"/>
          </p:cNvSpPr>
          <p:nvPr/>
        </p:nvSpPr>
        <p:spPr bwMode="auto">
          <a:xfrm>
            <a:off x="1127670" y="3775474"/>
            <a:ext cx="221628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0000"/>
                </a:solidFill>
                <a:latin typeface="微软雅黑" pitchFamily="34" charset="-122"/>
                <a:ea typeface="微软雅黑" pitchFamily="34" charset="-122"/>
              </a:rPr>
              <a:t>莫扎尔特《安魂曲》</a:t>
            </a:r>
          </a:p>
        </p:txBody>
      </p:sp>
      <p:grpSp>
        <p:nvGrpSpPr>
          <p:cNvPr id="28677"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iterate type="lt">
                                    <p:tmPct val="5000"/>
                                  </p:iterate>
                                  <p:childTnLst>
                                    <p:set>
                                      <p:cBhvr>
                                        <p:cTn id="12" dur="1" fill="hold">
                                          <p:stCondLst>
                                            <p:cond delay="0"/>
                                          </p:stCondLst>
                                        </p:cTn>
                                        <p:tgtEl>
                                          <p:spTgt spid="32771"/>
                                        </p:tgtEl>
                                        <p:attrNameLst>
                                          <p:attrName>style.visibility</p:attrName>
                                        </p:attrNameLst>
                                      </p:cBhvr>
                                      <p:to>
                                        <p:strVal val="visible"/>
                                      </p:to>
                                    </p:set>
                                    <p:anim calcmode="lin" valueType="num">
                                      <p:cBhvr>
                                        <p:cTn id="13" dur="1000" fill="hold"/>
                                        <p:tgtEl>
                                          <p:spTgt spid="32771"/>
                                        </p:tgtEl>
                                        <p:attrNameLst>
                                          <p:attrName>ppt_w</p:attrName>
                                        </p:attrNameLst>
                                      </p:cBhvr>
                                      <p:tavLst>
                                        <p:tav tm="0">
                                          <p:val>
                                            <p:fltVal val="0"/>
                                          </p:val>
                                        </p:tav>
                                        <p:tav tm="100000">
                                          <p:val>
                                            <p:strVal val="#ppt_w"/>
                                          </p:val>
                                        </p:tav>
                                      </p:tavLst>
                                    </p:anim>
                                    <p:anim calcmode="lin" valueType="num">
                                      <p:cBhvr>
                                        <p:cTn id="14" dur="1000" fill="hold"/>
                                        <p:tgtEl>
                                          <p:spTgt spid="32771"/>
                                        </p:tgtEl>
                                        <p:attrNameLst>
                                          <p:attrName>ppt_h</p:attrName>
                                        </p:attrNameLst>
                                      </p:cBhvr>
                                      <p:tavLst>
                                        <p:tav tm="0">
                                          <p:val>
                                            <p:fltVal val="0"/>
                                          </p:val>
                                        </p:tav>
                                        <p:tav tm="100000">
                                          <p:val>
                                            <p:strVal val="#ppt_h"/>
                                          </p:val>
                                        </p:tav>
                                      </p:tavLst>
                                    </p:anim>
                                    <p:anim calcmode="lin" valueType="num">
                                      <p:cBhvr>
                                        <p:cTn id="15" dur="1000" fill="hold"/>
                                        <p:tgtEl>
                                          <p:spTgt spid="32771"/>
                                        </p:tgtEl>
                                        <p:attrNameLst>
                                          <p:attrName>style.rotation</p:attrName>
                                        </p:attrNameLst>
                                      </p:cBhvr>
                                      <p:tavLst>
                                        <p:tav tm="0">
                                          <p:val>
                                            <p:fltVal val="90"/>
                                          </p:val>
                                        </p:tav>
                                        <p:tav tm="100000">
                                          <p:val>
                                            <p:fltVal val="0"/>
                                          </p:val>
                                        </p:tav>
                                      </p:tavLst>
                                    </p:anim>
                                    <p:animEffect transition="in" filter="fade">
                                      <p:cBhvr>
                                        <p:cTn id="16" dur="1000"/>
                                        <p:tgtEl>
                                          <p:spTgt spid="3277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32769">
                                            <p:txEl>
                                              <p:pRg st="1" end="1"/>
                                            </p:txEl>
                                          </p:spTgt>
                                        </p:tgtEl>
                                        <p:attrNameLst>
                                          <p:attrName>style.visibility</p:attrName>
                                        </p:attrNameLst>
                                      </p:cBhvr>
                                      <p:to>
                                        <p:strVal val="visible"/>
                                      </p:to>
                                    </p:set>
                                    <p:anim calcmode="lin" valueType="num">
                                      <p:cBhvr>
                                        <p:cTn id="21" dur="1000" fill="hold"/>
                                        <p:tgtEl>
                                          <p:spTgt spid="32769">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3276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2769">
                                            <p:txEl>
                                              <p:pRg st="1" end="1"/>
                                            </p:txEl>
                                          </p:spTgt>
                                        </p:tgtEl>
                                      </p:cBhvr>
                                    </p:animEffect>
                                  </p:childTnLst>
                                </p:cTn>
                              </p:par>
                            </p:childTnLst>
                          </p:cTn>
                        </p:par>
                        <p:par>
                          <p:cTn id="24" fill="hold" nodeType="afterGroup">
                            <p:stCondLst>
                              <p:cond delay="1000"/>
                            </p:stCondLst>
                            <p:childTnLst>
                              <p:par>
                                <p:cTn id="25" presetID="21"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4)">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27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521563" y="1869283"/>
            <a:ext cx="4566642" cy="2484835"/>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33793" name="文本框 1"/>
          <p:cNvSpPr txBox="1">
            <a:spLocks noChangeArrowheads="1"/>
          </p:cNvSpPr>
          <p:nvPr/>
        </p:nvSpPr>
        <p:spPr bwMode="auto">
          <a:xfrm>
            <a:off x="616825" y="1000125"/>
            <a:ext cx="4390406" cy="3392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(5)所以处处是创造之地，天天是创造之时，人人是创造之人。</a:t>
            </a:r>
          </a:p>
          <a:p>
            <a:pPr>
              <a:lnSpc>
                <a:spcPct val="150000"/>
              </a:lnSpc>
            </a:pPr>
            <a:r>
              <a:rPr lang="zh-CN" altLang="en-US" b="1" dirty="0">
                <a:solidFill>
                  <a:srgbClr val="663300"/>
                </a:solidFill>
                <a:latin typeface="微软雅黑" pitchFamily="34" charset="-122"/>
                <a:ea typeface="微软雅黑" pitchFamily="34" charset="-122"/>
              </a:rPr>
              <a:t>明确：排比，强调创造是每个人都拥有的基本能力。</a:t>
            </a:r>
          </a:p>
          <a:p>
            <a:pPr>
              <a:lnSpc>
                <a:spcPct val="150000"/>
              </a:lnSpc>
            </a:pPr>
            <a:r>
              <a:rPr lang="zh-CN" altLang="en-US" b="1" dirty="0">
                <a:latin typeface="微软雅黑" pitchFamily="34" charset="-122"/>
                <a:ea typeface="微软雅黑" pitchFamily="34" charset="-122"/>
              </a:rPr>
              <a:t>(6)汗干了，血干了，热情干了，僵了，死了……</a:t>
            </a:r>
          </a:p>
          <a:p>
            <a:pPr>
              <a:lnSpc>
                <a:spcPct val="150000"/>
              </a:lnSpc>
            </a:pPr>
            <a:r>
              <a:rPr lang="zh-CN" altLang="en-US" b="1" dirty="0">
                <a:solidFill>
                  <a:srgbClr val="008000"/>
                </a:solidFill>
                <a:latin typeface="微软雅黑" pitchFamily="34" charset="-122"/>
                <a:ea typeface="微软雅黑" pitchFamily="34" charset="-122"/>
              </a:rPr>
              <a:t>明确：排比，强调没有创造力就如同没有了生命力。</a:t>
            </a:r>
          </a:p>
        </p:txBody>
      </p:sp>
      <p:pic>
        <p:nvPicPr>
          <p:cNvPr id="33794" name="图片 3" descr="5~KV23QR)%5XM{4M9_B_0[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81239" y="723901"/>
            <a:ext cx="2769754" cy="411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0"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1000" fill="hold"/>
                                        <p:tgtEl>
                                          <p:spTgt spid="33794"/>
                                        </p:tgtEl>
                                        <p:attrNameLst>
                                          <p:attrName>ppt_w</p:attrName>
                                        </p:attrNameLst>
                                      </p:cBhvr>
                                      <p:tavLst>
                                        <p:tav tm="0">
                                          <p:val>
                                            <p:fltVal val="0"/>
                                          </p:val>
                                        </p:tav>
                                        <p:tav tm="100000">
                                          <p:val>
                                            <p:strVal val="#ppt_w"/>
                                          </p:val>
                                        </p:tav>
                                      </p:tavLst>
                                    </p:anim>
                                    <p:anim calcmode="lin" valueType="num">
                                      <p:cBhvr>
                                        <p:cTn id="8" dur="1000" fill="hold"/>
                                        <p:tgtEl>
                                          <p:spTgt spid="33794"/>
                                        </p:tgtEl>
                                        <p:attrNameLst>
                                          <p:attrName>ppt_h</p:attrName>
                                        </p:attrNameLst>
                                      </p:cBhvr>
                                      <p:tavLst>
                                        <p:tav tm="0">
                                          <p:val>
                                            <p:fltVal val="0"/>
                                          </p:val>
                                        </p:tav>
                                        <p:tav tm="100000">
                                          <p:val>
                                            <p:strVal val="#ppt_h"/>
                                          </p:val>
                                        </p:tav>
                                      </p:tavLst>
                                    </p:anim>
                                    <p:anim calcmode="lin" valueType="num">
                                      <p:cBhvr>
                                        <p:cTn id="9" dur="1000" fill="hold"/>
                                        <p:tgtEl>
                                          <p:spTgt spid="33794"/>
                                        </p:tgtEl>
                                        <p:attrNameLst>
                                          <p:attrName>style.rotation</p:attrName>
                                        </p:attrNameLst>
                                      </p:cBhvr>
                                      <p:tavLst>
                                        <p:tav tm="0">
                                          <p:val>
                                            <p:fltVal val="90"/>
                                          </p:val>
                                        </p:tav>
                                        <p:tav tm="100000">
                                          <p:val>
                                            <p:fltVal val="0"/>
                                          </p:val>
                                        </p:tav>
                                      </p:tavLst>
                                    </p:anim>
                                    <p:animEffect transition="in" filter="fade">
                                      <p:cBhvr>
                                        <p:cTn id="10" dur="1000"/>
                                        <p:tgtEl>
                                          <p:spTgt spid="3379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nodeType="clickEffect">
                                  <p:stCondLst>
                                    <p:cond delay="0"/>
                                  </p:stCondLst>
                                  <p:childTnLst>
                                    <p:set>
                                      <p:cBhvr>
                                        <p:cTn id="14" dur="1" fill="hold">
                                          <p:stCondLst>
                                            <p:cond delay="0"/>
                                          </p:stCondLst>
                                        </p:cTn>
                                        <p:tgtEl>
                                          <p:spTgt spid="33793">
                                            <p:txEl>
                                              <p:pRg st="1" end="1"/>
                                            </p:txEl>
                                          </p:spTgt>
                                        </p:tgtEl>
                                        <p:attrNameLst>
                                          <p:attrName>style.visibility</p:attrName>
                                        </p:attrNameLst>
                                      </p:cBhvr>
                                      <p:to>
                                        <p:strVal val="visible"/>
                                      </p:to>
                                    </p:set>
                                    <p:animEffect transition="in" filter="diamond(in)">
                                      <p:cBhvr>
                                        <p:cTn id="15" dur="2000"/>
                                        <p:tgtEl>
                                          <p:spTgt spid="33793">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1" presetClass="entr" presetSubtype="4" fill="hold" nodeType="clickEffect">
                                  <p:stCondLst>
                                    <p:cond delay="0"/>
                                  </p:stCondLst>
                                  <p:childTnLst>
                                    <p:set>
                                      <p:cBhvr>
                                        <p:cTn id="19" dur="1" fill="hold">
                                          <p:stCondLst>
                                            <p:cond delay="0"/>
                                          </p:stCondLst>
                                        </p:cTn>
                                        <p:tgtEl>
                                          <p:spTgt spid="33793">
                                            <p:txEl>
                                              <p:pRg st="3" end="3"/>
                                            </p:txEl>
                                          </p:spTgt>
                                        </p:tgtEl>
                                        <p:attrNameLst>
                                          <p:attrName>style.visibility</p:attrName>
                                        </p:attrNameLst>
                                      </p:cBhvr>
                                      <p:to>
                                        <p:strVal val="visible"/>
                                      </p:to>
                                    </p:set>
                                    <p:animEffect transition="in" filter="wheel(4)">
                                      <p:cBhvr>
                                        <p:cTn id="20" dur="2000"/>
                                        <p:tgtEl>
                                          <p:spTgt spid="33793">
                                            <p:txEl>
                                              <p:pRg st="3" end="3"/>
                                            </p:txEl>
                                          </p:spTgt>
                                        </p:tgtEl>
                                      </p:cBhvr>
                                    </p:animEffect>
                                  </p:childTnLst>
                                </p:cTn>
                              </p:par>
                            </p:childTnLst>
                          </p:cTn>
                        </p:par>
                        <p:par>
                          <p:cTn id="21" fill="hold" nodeType="afterGroup">
                            <p:stCondLst>
                              <p:cond delay="2000"/>
                            </p:stCondLst>
                            <p:childTnLst>
                              <p:par>
                                <p:cTn id="22" presetID="2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edg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3"/>
          <p:cNvSpPr>
            <a:spLocks noChangeArrowheads="1"/>
          </p:cNvSpPr>
          <p:nvPr/>
        </p:nvSpPr>
        <p:spPr bwMode="auto">
          <a:xfrm>
            <a:off x="3978398" y="2463404"/>
            <a:ext cx="4673811" cy="1999059"/>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34817" name="文本框 1"/>
          <p:cNvSpPr txBox="1">
            <a:spLocks noChangeArrowheads="1"/>
          </p:cNvSpPr>
          <p:nvPr/>
        </p:nvSpPr>
        <p:spPr bwMode="auto">
          <a:xfrm>
            <a:off x="4024836" y="1150145"/>
            <a:ext cx="4629753" cy="33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a:latin typeface="微软雅黑" pitchFamily="34" charset="-122"/>
                <a:ea typeface="微软雅黑" pitchFamily="34" charset="-122"/>
              </a:rPr>
              <a:t>(7)只要有一滴汗，一滴血，一滴热情，便是创造之神所爱住的行宫，就能开创造之花，结创造之果，繁殖创造之森林。</a:t>
            </a:r>
          </a:p>
          <a:p>
            <a:pPr>
              <a:lnSpc>
                <a:spcPct val="150000"/>
              </a:lnSpc>
            </a:pPr>
            <a:r>
              <a:rPr lang="zh-CN" altLang="en-US" b="1">
                <a:solidFill>
                  <a:srgbClr val="008000"/>
                </a:solidFill>
                <a:latin typeface="微软雅黑" pitchFamily="34" charset="-122"/>
                <a:ea typeface="微软雅黑" pitchFamily="34" charset="-122"/>
              </a:rPr>
              <a:t>明确：排比，强调任何一点创造力都会促进成就的取得。</a:t>
            </a:r>
          </a:p>
          <a:p>
            <a:pPr>
              <a:lnSpc>
                <a:spcPct val="150000"/>
              </a:lnSpc>
            </a:pPr>
            <a:r>
              <a:rPr lang="zh-CN" altLang="en-US" b="1">
                <a:latin typeface="微软雅黑" pitchFamily="34" charset="-122"/>
                <a:ea typeface="微软雅黑" pitchFamily="34" charset="-122"/>
              </a:rPr>
              <a:t>(8)蚕吃桑叶，尚能吐丝，难道我们天天吃白米饭，除造粪之外，便一无贡献吗？</a:t>
            </a:r>
          </a:p>
          <a:p>
            <a:pPr>
              <a:lnSpc>
                <a:spcPct val="150000"/>
              </a:lnSpc>
            </a:pPr>
            <a:r>
              <a:rPr lang="zh-CN" altLang="en-US" b="1">
                <a:solidFill>
                  <a:srgbClr val="663300"/>
                </a:solidFill>
                <a:latin typeface="微软雅黑" pitchFamily="34" charset="-122"/>
                <a:ea typeface="微软雅黑" pitchFamily="34" charset="-122"/>
              </a:rPr>
              <a:t>明确：犀利的反问，引人深思，催人奋进。</a:t>
            </a:r>
          </a:p>
        </p:txBody>
      </p:sp>
      <p:pic>
        <p:nvPicPr>
          <p:cNvPr id="34818" name="图片 2" descr="5UM%{R[M_KY@0X%_PNEPXSU"/>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3957" y="823913"/>
            <a:ext cx="2984095" cy="3496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4"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赏读课文品味语言</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4818"/>
                                        </p:tgtEl>
                                        <p:attrNameLst>
                                          <p:attrName>style.visibility</p:attrName>
                                        </p:attrNameLst>
                                      </p:cBhvr>
                                      <p:to>
                                        <p:strVal val="visible"/>
                                      </p:to>
                                    </p:set>
                                    <p:anim calcmode="lin" valueType="num">
                                      <p:cBhvr>
                                        <p:cTn id="7" dur="1000" fill="hold"/>
                                        <p:tgtEl>
                                          <p:spTgt spid="34818"/>
                                        </p:tgtEl>
                                        <p:attrNameLst>
                                          <p:attrName>ppt_w</p:attrName>
                                        </p:attrNameLst>
                                      </p:cBhvr>
                                      <p:tavLst>
                                        <p:tav tm="0">
                                          <p:val>
                                            <p:fltVal val="0"/>
                                          </p:val>
                                        </p:tav>
                                        <p:tav tm="100000">
                                          <p:val>
                                            <p:strVal val="#ppt_w"/>
                                          </p:val>
                                        </p:tav>
                                      </p:tavLst>
                                    </p:anim>
                                    <p:anim calcmode="lin" valueType="num">
                                      <p:cBhvr>
                                        <p:cTn id="8" dur="1000" fill="hold"/>
                                        <p:tgtEl>
                                          <p:spTgt spid="34818"/>
                                        </p:tgtEl>
                                        <p:attrNameLst>
                                          <p:attrName>ppt_h</p:attrName>
                                        </p:attrNameLst>
                                      </p:cBhvr>
                                      <p:tavLst>
                                        <p:tav tm="0">
                                          <p:val>
                                            <p:fltVal val="0"/>
                                          </p:val>
                                        </p:tav>
                                        <p:tav tm="100000">
                                          <p:val>
                                            <p:strVal val="#ppt_h"/>
                                          </p:val>
                                        </p:tav>
                                      </p:tavLst>
                                    </p:anim>
                                    <p:anim calcmode="lin" valueType="num">
                                      <p:cBhvr>
                                        <p:cTn id="9" dur="1000" fill="hold"/>
                                        <p:tgtEl>
                                          <p:spTgt spid="34818"/>
                                        </p:tgtEl>
                                        <p:attrNameLst>
                                          <p:attrName>style.rotation</p:attrName>
                                        </p:attrNameLst>
                                      </p:cBhvr>
                                      <p:tavLst>
                                        <p:tav tm="0">
                                          <p:val>
                                            <p:fltVal val="90"/>
                                          </p:val>
                                        </p:tav>
                                        <p:tav tm="100000">
                                          <p:val>
                                            <p:fltVal val="0"/>
                                          </p:val>
                                        </p:tav>
                                      </p:tavLst>
                                    </p:anim>
                                    <p:animEffect transition="in" filter="fade">
                                      <p:cBhvr>
                                        <p:cTn id="10" dur="1000"/>
                                        <p:tgtEl>
                                          <p:spTgt spid="3481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nodeType="clickEffect">
                                  <p:stCondLst>
                                    <p:cond delay="0"/>
                                  </p:stCondLst>
                                  <p:childTnLst>
                                    <p:set>
                                      <p:cBhvr>
                                        <p:cTn id="14" dur="1" fill="hold">
                                          <p:stCondLst>
                                            <p:cond delay="0"/>
                                          </p:stCondLst>
                                        </p:cTn>
                                        <p:tgtEl>
                                          <p:spTgt spid="34817">
                                            <p:txEl>
                                              <p:pRg st="1" end="1"/>
                                            </p:txEl>
                                          </p:spTgt>
                                        </p:tgtEl>
                                        <p:attrNameLst>
                                          <p:attrName>style.visibility</p:attrName>
                                        </p:attrNameLst>
                                      </p:cBhvr>
                                      <p:to>
                                        <p:strVal val="visible"/>
                                      </p:to>
                                    </p:set>
                                    <p:anim calcmode="lin" valueType="num">
                                      <p:cBhvr>
                                        <p:cTn id="15" dur="1000" fill="hold"/>
                                        <p:tgtEl>
                                          <p:spTgt spid="34817">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3481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481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9" presetClass="entr" presetSubtype="0" fill="hold" nodeType="clickEffect">
                                  <p:stCondLst>
                                    <p:cond delay="0"/>
                                  </p:stCondLst>
                                  <p:childTnLst>
                                    <p:set>
                                      <p:cBhvr>
                                        <p:cTn id="21" dur="1" fill="hold">
                                          <p:stCondLst>
                                            <p:cond delay="0"/>
                                          </p:stCondLst>
                                        </p:cTn>
                                        <p:tgtEl>
                                          <p:spTgt spid="34817">
                                            <p:txEl>
                                              <p:pRg st="3" end="3"/>
                                            </p:txEl>
                                          </p:spTgt>
                                        </p:tgtEl>
                                        <p:attrNameLst>
                                          <p:attrName>style.visibility</p:attrName>
                                        </p:attrNameLst>
                                      </p:cBhvr>
                                      <p:to>
                                        <p:strVal val="visible"/>
                                      </p:to>
                                    </p:set>
                                    <p:anim calcmode="lin" valueType="num">
                                      <p:cBhvr>
                                        <p:cTn id="22" dur="1000" fill="hold"/>
                                        <p:tgtEl>
                                          <p:spTgt spid="34817">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3481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4817">
                                            <p:txEl>
                                              <p:pRg st="3" end="3"/>
                                            </p:txEl>
                                          </p:spTgt>
                                        </p:tgtEl>
                                      </p:cBhvr>
                                    </p:animEffect>
                                  </p:childTnLst>
                                </p:cTn>
                              </p:par>
                            </p:childTnLst>
                          </p:cTn>
                        </p:par>
                        <p:par>
                          <p:cTn id="25" fill="hold" nodeType="afterGroup">
                            <p:stCondLst>
                              <p:cond delay="1000"/>
                            </p:stCondLst>
                            <p:childTnLst>
                              <p:par>
                                <p:cTn id="26" presetID="21"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4)">
                                      <p:cBhvr>
                                        <p:cTn id="2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3470" y="1191816"/>
            <a:ext cx="8015141" cy="370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a:spLocks noChangeArrowheads="1"/>
          </p:cNvSpPr>
          <p:nvPr/>
        </p:nvSpPr>
        <p:spPr bwMode="auto">
          <a:xfrm>
            <a:off x="1085991" y="1475185"/>
            <a:ext cx="7101812" cy="297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b="1" dirty="0">
                <a:solidFill>
                  <a:srgbClr val="FFFF00"/>
                </a:solidFill>
                <a:latin typeface="微软雅黑" pitchFamily="34" charset="-122"/>
                <a:ea typeface="微软雅黑" pitchFamily="34" charset="-122"/>
              </a:rPr>
              <a:t>    </a:t>
            </a:r>
            <a:r>
              <a:rPr lang="zh-CN" altLang="en-US" b="1" dirty="0">
                <a:solidFill>
                  <a:srgbClr val="FFFF00"/>
                </a:solidFill>
                <a:latin typeface="微软雅黑" pitchFamily="34" charset="-122"/>
                <a:ea typeface="微软雅黑" pitchFamily="34" charset="-122"/>
              </a:rPr>
              <a:t>斯蒂芬•威廉•霍金，男，生于1942年英国牛津，英国剑桥大学著名物理学家，是当今享有国际盛誉的伟人之一，被称为在世的最伟大的科学家，还被称为“宇宙之王”。1963年，21岁的他不幸被诊断患有肌肉萎缩性侧索硬化症即运动神经细胞病。他身残志坚，没有向命运屈服。70年代他与彭罗斯一起证明了著名的奇性定理，为此他们共同获得了1988年的沃尔夫物理奖。他因此被誉为继爱因斯坦之后世界上最著名的科学思想家和最杰出的理论物理学家。</a:t>
            </a:r>
          </a:p>
        </p:txBody>
      </p:sp>
      <p:grpSp>
        <p:nvGrpSpPr>
          <p:cNvPr id="31747"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延伸阅读拓展思维</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31750" name="文本框 3"/>
          <p:cNvSpPr txBox="1">
            <a:spLocks noChangeArrowheads="1"/>
          </p:cNvSpPr>
          <p:nvPr/>
        </p:nvSpPr>
        <p:spPr bwMode="auto">
          <a:xfrm>
            <a:off x="3996259" y="1031083"/>
            <a:ext cx="129283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latin typeface="微软雅黑" pitchFamily="34" charset="-122"/>
                <a:ea typeface="微软雅黑" pitchFamily="34" charset="-122"/>
              </a:rPr>
              <a:t>资料链接：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文本框 1"/>
          <p:cNvSpPr txBox="1">
            <a:spLocks noChangeArrowheads="1"/>
          </p:cNvSpPr>
          <p:nvPr/>
        </p:nvSpPr>
        <p:spPr bwMode="auto">
          <a:xfrm>
            <a:off x="445353" y="1193007"/>
            <a:ext cx="4582121"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100" b="1" dirty="0">
                <a:solidFill>
                  <a:srgbClr val="663300"/>
                </a:solidFill>
                <a:latin typeface="微软雅黑" pitchFamily="34" charset="-122"/>
                <a:ea typeface="微软雅黑" pitchFamily="34" charset="-122"/>
              </a:rPr>
              <a:t>      </a:t>
            </a:r>
            <a:r>
              <a:rPr lang="zh-CN" altLang="en-US" sz="2100" b="1" dirty="0">
                <a:solidFill>
                  <a:srgbClr val="663300"/>
                </a:solidFill>
                <a:latin typeface="微软雅黑" pitchFamily="34" charset="-122"/>
                <a:ea typeface="微软雅黑" pitchFamily="34" charset="-122"/>
              </a:rPr>
              <a:t>这里是有关著名物理学家霍金的介绍，他身残志坚，没有向命运屈服，创造出了属于自己不平凡的人生。请同学们对比自己的生活和环境，谈谈自己的感受和体会。</a:t>
            </a:r>
          </a:p>
        </p:txBody>
      </p:sp>
      <p:pic>
        <p:nvPicPr>
          <p:cNvPr id="36866"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70470" y="1790702"/>
            <a:ext cx="3036489" cy="27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1"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延伸阅读拓展思维</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AutoShape 4"/>
          <p:cNvSpPr>
            <a:spLocks noChangeArrowheads="1"/>
          </p:cNvSpPr>
          <p:nvPr/>
        </p:nvSpPr>
        <p:spPr bwMode="auto">
          <a:xfrm>
            <a:off x="358425" y="1275162"/>
            <a:ext cx="4753594" cy="2431256"/>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6866"/>
                                        </p:tgtEl>
                                        <p:attrNameLst>
                                          <p:attrName>style.visibility</p:attrName>
                                        </p:attrNameLst>
                                      </p:cBhvr>
                                      <p:to>
                                        <p:strVal val="visible"/>
                                      </p:to>
                                    </p:set>
                                    <p:anim calcmode="lin" valueType="num">
                                      <p:cBhvr>
                                        <p:cTn id="7" dur="1000" fill="hold"/>
                                        <p:tgtEl>
                                          <p:spTgt spid="36866"/>
                                        </p:tgtEl>
                                        <p:attrNameLst>
                                          <p:attrName>ppt_w</p:attrName>
                                        </p:attrNameLst>
                                      </p:cBhvr>
                                      <p:tavLst>
                                        <p:tav tm="0">
                                          <p:val>
                                            <p:fltVal val="0"/>
                                          </p:val>
                                        </p:tav>
                                        <p:tav tm="100000">
                                          <p:val>
                                            <p:strVal val="#ppt_w"/>
                                          </p:val>
                                        </p:tav>
                                      </p:tavLst>
                                    </p:anim>
                                    <p:anim calcmode="lin" valueType="num">
                                      <p:cBhvr>
                                        <p:cTn id="8" dur="1000" fill="hold"/>
                                        <p:tgtEl>
                                          <p:spTgt spid="36866"/>
                                        </p:tgtEl>
                                        <p:attrNameLst>
                                          <p:attrName>ppt_h</p:attrName>
                                        </p:attrNameLst>
                                      </p:cBhvr>
                                      <p:tavLst>
                                        <p:tav tm="0">
                                          <p:val>
                                            <p:fltVal val="0"/>
                                          </p:val>
                                        </p:tav>
                                        <p:tav tm="100000">
                                          <p:val>
                                            <p:strVal val="#ppt_h"/>
                                          </p:val>
                                        </p:tav>
                                      </p:tavLst>
                                    </p:anim>
                                    <p:anim calcmode="lin" valueType="num">
                                      <p:cBhvr>
                                        <p:cTn id="9" dur="1000" fill="hold"/>
                                        <p:tgtEl>
                                          <p:spTgt spid="36866"/>
                                        </p:tgtEl>
                                        <p:attrNameLst>
                                          <p:attrName>style.rotation</p:attrName>
                                        </p:attrNameLst>
                                      </p:cBhvr>
                                      <p:tavLst>
                                        <p:tav tm="0">
                                          <p:val>
                                            <p:fltVal val="90"/>
                                          </p:val>
                                        </p:tav>
                                        <p:tav tm="100000">
                                          <p:val>
                                            <p:fltVal val="0"/>
                                          </p:val>
                                        </p:tav>
                                      </p:tavLst>
                                    </p:anim>
                                    <p:animEffect transition="in" filter="fade">
                                      <p:cBhvr>
                                        <p:cTn id="10" dur="1000"/>
                                        <p:tgtEl>
                                          <p:spTgt spid="3686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36865"/>
                                        </p:tgtEl>
                                        <p:attrNameLst>
                                          <p:attrName>style.visibility</p:attrName>
                                        </p:attrNameLst>
                                      </p:cBhvr>
                                      <p:to>
                                        <p:strVal val="visible"/>
                                      </p:to>
                                    </p:set>
                                    <p:animEffect transition="in" filter="diamond(in)">
                                      <p:cBhvr>
                                        <p:cTn id="15" dur="2000"/>
                                        <p:tgtEl>
                                          <p:spTgt spid="36865"/>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amond(in)">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1"/>
          <p:cNvSpPr txBox="1">
            <a:spLocks noChangeArrowheads="1"/>
          </p:cNvSpPr>
          <p:nvPr/>
        </p:nvSpPr>
        <p:spPr bwMode="auto">
          <a:xfrm>
            <a:off x="4109382" y="1127523"/>
            <a:ext cx="4616654"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000" b="1" dirty="0">
                <a:solidFill>
                  <a:srgbClr val="663300"/>
                </a:solidFill>
                <a:latin typeface="微软雅黑" pitchFamily="34" charset="-122"/>
                <a:ea typeface="微软雅黑" pitchFamily="34" charset="-122"/>
              </a:rPr>
              <a:t>     </a:t>
            </a:r>
            <a:r>
              <a:rPr lang="zh-CN" altLang="en-US" sz="2000" b="1" dirty="0">
                <a:solidFill>
                  <a:srgbClr val="663300"/>
                </a:solidFill>
                <a:latin typeface="微软雅黑" pitchFamily="34" charset="-122"/>
                <a:ea typeface="微软雅黑" pitchFamily="34" charset="-122"/>
              </a:rPr>
              <a:t>陶行知用生动的事例证明了创造是人类发展的强大推动力。懒惰者、平庸者却不屑于创造，还为自己找出种种借口。先生用教育家的口吻告诫我们：“处处是创造之地，天天是创造之时，人人是创造之人，让我们至少走两步退一步，向着创造之路迈进吧。”</a:t>
            </a:r>
          </a:p>
        </p:txBody>
      </p:sp>
      <p:pic>
        <p:nvPicPr>
          <p:cNvPr id="37890"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5352" y="1312071"/>
            <a:ext cx="3388960" cy="228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5" name="组合 8"/>
          <p:cNvGrpSpPr>
            <a:grpSpLocks/>
          </p:cNvGrpSpPr>
          <p:nvPr/>
        </p:nvGrpSpPr>
        <p:grpSpPr bwMode="auto">
          <a:xfrm>
            <a:off x="211960" y="384574"/>
            <a:ext cx="1582547" cy="415498"/>
            <a:chOff x="285720" y="571480"/>
            <a:chExt cx="2108850" cy="554650"/>
          </a:xfrm>
        </p:grpSpPr>
        <p:sp>
          <p:nvSpPr>
            <p:cNvPr id="10" name="文本框 1"/>
            <p:cNvSpPr txBox="1"/>
            <p:nvPr/>
          </p:nvSpPr>
          <p:spPr>
            <a:xfrm>
              <a:off x="571342" y="571480"/>
              <a:ext cx="1823228"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课堂小结</a:t>
              </a:r>
            </a:p>
          </p:txBody>
        </p:sp>
        <p:sp>
          <p:nvSpPr>
            <p:cNvPr id="11" name="任意多边形 10"/>
            <p:cNvSpPr/>
            <p:nvPr/>
          </p:nvSpPr>
          <p:spPr bwMode="auto">
            <a:xfrm>
              <a:off x="285720" y="571480"/>
              <a:ext cx="428434"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AutoShape 4"/>
          <p:cNvSpPr>
            <a:spLocks noChangeArrowheads="1"/>
          </p:cNvSpPr>
          <p:nvPr/>
        </p:nvSpPr>
        <p:spPr bwMode="auto">
          <a:xfrm>
            <a:off x="4031981" y="1168003"/>
            <a:ext cx="4753594" cy="3186113"/>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37890"/>
                                        </p:tgtEl>
                                        <p:attrNameLst>
                                          <p:attrName>style.visibility</p:attrName>
                                        </p:attrNameLst>
                                      </p:cBhvr>
                                      <p:to>
                                        <p:strVal val="visible"/>
                                      </p:to>
                                    </p:set>
                                    <p:anim calcmode="lin" valueType="num">
                                      <p:cBhvr>
                                        <p:cTn id="7" dur="1000" fill="hold"/>
                                        <p:tgtEl>
                                          <p:spTgt spid="37890"/>
                                        </p:tgtEl>
                                        <p:attrNameLst>
                                          <p:attrName>ppt_w</p:attrName>
                                        </p:attrNameLst>
                                      </p:cBhvr>
                                      <p:tavLst>
                                        <p:tav tm="0">
                                          <p:val>
                                            <p:fltVal val="0"/>
                                          </p:val>
                                        </p:tav>
                                        <p:tav tm="100000">
                                          <p:val>
                                            <p:strVal val="#ppt_w"/>
                                          </p:val>
                                        </p:tav>
                                      </p:tavLst>
                                    </p:anim>
                                    <p:anim calcmode="lin" valueType="num">
                                      <p:cBhvr>
                                        <p:cTn id="8" dur="1000" fill="hold"/>
                                        <p:tgtEl>
                                          <p:spTgt spid="37890"/>
                                        </p:tgtEl>
                                        <p:attrNameLst>
                                          <p:attrName>ppt_h</p:attrName>
                                        </p:attrNameLst>
                                      </p:cBhvr>
                                      <p:tavLst>
                                        <p:tav tm="0">
                                          <p:val>
                                            <p:fltVal val="0"/>
                                          </p:val>
                                        </p:tav>
                                        <p:tav tm="100000">
                                          <p:val>
                                            <p:strVal val="#ppt_h"/>
                                          </p:val>
                                        </p:tav>
                                      </p:tavLst>
                                    </p:anim>
                                    <p:anim calcmode="lin" valueType="num">
                                      <p:cBhvr>
                                        <p:cTn id="9" dur="1000" fill="hold"/>
                                        <p:tgtEl>
                                          <p:spTgt spid="37890"/>
                                        </p:tgtEl>
                                        <p:attrNameLst>
                                          <p:attrName>style.rotation</p:attrName>
                                        </p:attrNameLst>
                                      </p:cBhvr>
                                      <p:tavLst>
                                        <p:tav tm="0">
                                          <p:val>
                                            <p:fltVal val="90"/>
                                          </p:val>
                                        </p:tav>
                                        <p:tav tm="100000">
                                          <p:val>
                                            <p:fltVal val="0"/>
                                          </p:val>
                                        </p:tav>
                                      </p:tavLst>
                                    </p:anim>
                                    <p:animEffect transition="in" filter="fade">
                                      <p:cBhvr>
                                        <p:cTn id="10" dur="1000"/>
                                        <p:tgtEl>
                                          <p:spTgt spid="3789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37889"/>
                                        </p:tgtEl>
                                        <p:attrNameLst>
                                          <p:attrName>style.visibility</p:attrName>
                                        </p:attrNameLst>
                                      </p:cBhvr>
                                      <p:to>
                                        <p:strVal val="visible"/>
                                      </p:to>
                                    </p:set>
                                    <p:animEffect transition="in" filter="wedge">
                                      <p:cBhvr>
                                        <p:cTn id="15" dur="2000"/>
                                        <p:tgtEl>
                                          <p:spTgt spid="37889"/>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文本框 1"/>
          <p:cNvSpPr txBox="1">
            <a:spLocks noChangeArrowheads="1"/>
          </p:cNvSpPr>
          <p:nvPr/>
        </p:nvSpPr>
        <p:spPr bwMode="auto">
          <a:xfrm>
            <a:off x="645404" y="1150144"/>
            <a:ext cx="4211789"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zh-CN" altLang="en-US" sz="2100" b="1" dirty="0">
                <a:latin typeface="微软雅黑" pitchFamily="34" charset="-122"/>
                <a:ea typeface="微软雅黑" pitchFamily="34" charset="-122"/>
              </a:rPr>
              <a:t>1、下面不属于文中批评了“不能创造”的错误观点选项是(       )</a:t>
            </a:r>
          </a:p>
          <a:p>
            <a:pPr>
              <a:lnSpc>
                <a:spcPct val="200000"/>
              </a:lnSpc>
            </a:pPr>
            <a:r>
              <a:rPr lang="zh-CN" altLang="en-US" sz="2100" b="1" dirty="0">
                <a:latin typeface="微软雅黑" pitchFamily="34" charset="-122"/>
                <a:ea typeface="微软雅黑" pitchFamily="34" charset="-122"/>
              </a:rPr>
              <a:t>A等死而已        B 没有能力 </a:t>
            </a:r>
          </a:p>
          <a:p>
            <a:pPr>
              <a:lnSpc>
                <a:spcPct val="200000"/>
              </a:lnSpc>
            </a:pPr>
            <a:r>
              <a:rPr lang="zh-CN" altLang="en-US" sz="2100" b="1" dirty="0">
                <a:latin typeface="微软雅黑" pitchFamily="34" charset="-122"/>
                <a:ea typeface="微软雅黑" pitchFamily="34" charset="-122"/>
              </a:rPr>
              <a:t>C 年纪太小       D 生活单调 </a:t>
            </a:r>
          </a:p>
          <a:p>
            <a:pPr>
              <a:lnSpc>
                <a:spcPct val="200000"/>
              </a:lnSpc>
            </a:pPr>
            <a:r>
              <a:rPr lang="zh-CN" altLang="en-US" sz="2100" b="1" dirty="0">
                <a:latin typeface="微软雅黑" pitchFamily="34" charset="-122"/>
                <a:ea typeface="微软雅黑" pitchFamily="34" charset="-122"/>
              </a:rPr>
              <a:t>E 环境平凡</a:t>
            </a:r>
          </a:p>
        </p:txBody>
      </p:sp>
      <p:pic>
        <p:nvPicPr>
          <p:cNvPr id="34818" name="图片 3" descr="XU{}~EQFTQOCJUS$}UH4)F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27475" y="2106216"/>
            <a:ext cx="3760483"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19" name="组合 8"/>
          <p:cNvGrpSpPr>
            <a:grpSpLocks/>
          </p:cNvGrpSpPr>
          <p:nvPr/>
        </p:nvGrpSpPr>
        <p:grpSpPr bwMode="auto">
          <a:xfrm>
            <a:off x="211960" y="384574"/>
            <a:ext cx="1582547" cy="415498"/>
            <a:chOff x="285720" y="571480"/>
            <a:chExt cx="2108850" cy="554650"/>
          </a:xfrm>
        </p:grpSpPr>
        <p:sp>
          <p:nvSpPr>
            <p:cNvPr id="10" name="文本框 1"/>
            <p:cNvSpPr txBox="1"/>
            <p:nvPr/>
          </p:nvSpPr>
          <p:spPr>
            <a:xfrm>
              <a:off x="571342" y="571480"/>
              <a:ext cx="1823228"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中考链接</a:t>
              </a:r>
            </a:p>
          </p:txBody>
        </p:sp>
        <p:sp>
          <p:nvSpPr>
            <p:cNvPr id="11" name="任意多边形 10"/>
            <p:cNvSpPr/>
            <p:nvPr/>
          </p:nvSpPr>
          <p:spPr bwMode="auto">
            <a:xfrm>
              <a:off x="285720" y="571480"/>
              <a:ext cx="428434"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矩形 6"/>
          <p:cNvSpPr>
            <a:spLocks noChangeArrowheads="1"/>
          </p:cNvSpPr>
          <p:nvPr/>
        </p:nvSpPr>
        <p:spPr bwMode="auto">
          <a:xfrm>
            <a:off x="3815260" y="1977629"/>
            <a:ext cx="340522"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A</a:t>
            </a:r>
            <a:endParaRPr lang="zh-CN" altLang="en-US">
              <a:solidFill>
                <a:srgbClr val="FF0000"/>
              </a:solidFill>
            </a:endParaRPr>
          </a:p>
        </p:txBody>
      </p:sp>
      <p:sp>
        <p:nvSpPr>
          <p:cNvPr id="34823" name="圆角矩形 3"/>
          <p:cNvSpPr>
            <a:spLocks noChangeArrowheads="1"/>
          </p:cNvSpPr>
          <p:nvPr/>
        </p:nvSpPr>
        <p:spPr bwMode="auto">
          <a:xfrm>
            <a:off x="575147" y="2680097"/>
            <a:ext cx="3540189" cy="1619250"/>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txBox="1">
            <a:spLocks noChangeArrowheads="1"/>
          </p:cNvSpPr>
          <p:nvPr/>
        </p:nvSpPr>
        <p:spPr bwMode="auto">
          <a:xfrm>
            <a:off x="1817130" y="1545433"/>
            <a:ext cx="5740751"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2100" b="1" dirty="0">
                <a:latin typeface="微软雅黑" pitchFamily="34" charset="-122"/>
                <a:ea typeface="微软雅黑" pitchFamily="34" charset="-122"/>
              </a:rPr>
              <a:t>1．给下面加点的字注音</a:t>
            </a:r>
          </a:p>
          <a:p>
            <a:pPr>
              <a:lnSpc>
                <a:spcPct val="150000"/>
              </a:lnSpc>
            </a:pPr>
            <a:r>
              <a:rPr lang="zh-CN" altLang="en-US" sz="2100" b="1" dirty="0">
                <a:latin typeface="微软雅黑" pitchFamily="34" charset="-122"/>
                <a:ea typeface="微软雅黑" pitchFamily="34" charset="-122"/>
              </a:rPr>
              <a:t>崇拜(            )   倘若(           )      监牢(         )</a:t>
            </a:r>
          </a:p>
          <a:p>
            <a:pPr>
              <a:lnSpc>
                <a:spcPct val="150000"/>
              </a:lnSpc>
            </a:pPr>
            <a:r>
              <a:rPr lang="zh-CN" altLang="en-US" sz="2100" b="1" dirty="0">
                <a:latin typeface="微软雅黑" pitchFamily="34" charset="-122"/>
                <a:ea typeface="微软雅黑" pitchFamily="34" charset="-122"/>
              </a:rPr>
              <a:t>懒惰(            )   遁词(           )      鲁钝(         )</a:t>
            </a:r>
          </a:p>
          <a:p>
            <a:pPr>
              <a:lnSpc>
                <a:spcPct val="150000"/>
              </a:lnSpc>
            </a:pPr>
            <a:r>
              <a:rPr lang="zh-CN" altLang="en-US" sz="2100" b="1" dirty="0">
                <a:latin typeface="微软雅黑" pitchFamily="34" charset="-122"/>
                <a:ea typeface="微软雅黑" pitchFamily="34" charset="-122"/>
              </a:rPr>
              <a:t>懦夫(            )   豢养(           )      樵夫(         )</a:t>
            </a:r>
          </a:p>
          <a:p>
            <a:pPr>
              <a:lnSpc>
                <a:spcPct val="150000"/>
              </a:lnSpc>
            </a:pPr>
            <a:r>
              <a:rPr lang="zh-CN" altLang="en-US" sz="2100" b="1" dirty="0">
                <a:latin typeface="微软雅黑" pitchFamily="34" charset="-122"/>
                <a:ea typeface="微软雅黑" pitchFamily="34" charset="-122"/>
              </a:rPr>
              <a:t>灌溉(            )   自暴自弃(         )</a:t>
            </a:r>
          </a:p>
        </p:txBody>
      </p:sp>
      <p:grpSp>
        <p:nvGrpSpPr>
          <p:cNvPr id="7171" name="组合 8"/>
          <p:cNvGrpSpPr>
            <a:grpSpLocks/>
          </p:cNvGrpSpPr>
          <p:nvPr/>
        </p:nvGrpSpPr>
        <p:grpSpPr bwMode="auto">
          <a:xfrm>
            <a:off x="270309" y="388145"/>
            <a:ext cx="1659947" cy="415498"/>
            <a:chOff x="285720" y="571480"/>
            <a:chExt cx="2214578" cy="554649"/>
          </a:xfrm>
        </p:grpSpPr>
        <p:sp>
          <p:nvSpPr>
            <p:cNvPr id="10" name="文本框 1"/>
            <p:cNvSpPr txBox="1"/>
            <p:nvPr/>
          </p:nvSpPr>
          <p:spPr>
            <a:xfrm>
              <a:off x="571677" y="571480"/>
              <a:ext cx="1928621" cy="554649"/>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8000"/>
                  </a:solidFill>
                  <a:latin typeface="微软雅黑" panose="020B0503020204020204" pitchFamily="34" charset="-122"/>
                  <a:ea typeface="微软雅黑" panose="020B0503020204020204" pitchFamily="34" charset="-122"/>
                </a:rPr>
                <a:t>自学检测</a:t>
              </a:r>
            </a:p>
          </p:txBody>
        </p:sp>
        <p:sp>
          <p:nvSpPr>
            <p:cNvPr id="11" name="任意多边形 10"/>
            <p:cNvSpPr/>
            <p:nvPr/>
          </p:nvSpPr>
          <p:spPr bwMode="auto">
            <a:xfrm>
              <a:off x="285720" y="571480"/>
              <a:ext cx="428935" cy="499061"/>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1A7AB"/>
                </a:solidFill>
                <a:latin typeface="Adobe Garamond Pro Bold" panose="02020702060506020403" pitchFamily="18" charset="0"/>
              </a:endParaRPr>
            </a:p>
          </p:txBody>
        </p:sp>
      </p:grpSp>
      <p:sp>
        <p:nvSpPr>
          <p:cNvPr id="6" name="矩形 5"/>
          <p:cNvSpPr>
            <a:spLocks noChangeArrowheads="1"/>
          </p:cNvSpPr>
          <p:nvPr/>
        </p:nvSpPr>
        <p:spPr bwMode="auto">
          <a:xfrm>
            <a:off x="2480396" y="2088357"/>
            <a:ext cx="982608"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chóng</a:t>
            </a:r>
            <a:endParaRPr lang="zh-CN" altLang="en-US">
              <a:solidFill>
                <a:srgbClr val="FF0000"/>
              </a:solidFill>
            </a:endParaRPr>
          </a:p>
        </p:txBody>
      </p:sp>
      <p:sp>
        <p:nvSpPr>
          <p:cNvPr id="7" name="矩形 6"/>
          <p:cNvSpPr>
            <a:spLocks noChangeArrowheads="1"/>
          </p:cNvSpPr>
          <p:nvPr/>
        </p:nvSpPr>
        <p:spPr bwMode="auto">
          <a:xfrm>
            <a:off x="4533301" y="2141936"/>
            <a:ext cx="75896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tǎng</a:t>
            </a:r>
            <a:endParaRPr lang="zh-CN" altLang="en-US">
              <a:solidFill>
                <a:srgbClr val="FF0000"/>
              </a:solidFill>
            </a:endParaRPr>
          </a:p>
        </p:txBody>
      </p:sp>
      <p:sp>
        <p:nvSpPr>
          <p:cNvPr id="8" name="矩形 7"/>
          <p:cNvSpPr>
            <a:spLocks noChangeArrowheads="1"/>
          </p:cNvSpPr>
          <p:nvPr/>
        </p:nvSpPr>
        <p:spPr bwMode="auto">
          <a:xfrm>
            <a:off x="6586205" y="2141936"/>
            <a:ext cx="62910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jiān</a:t>
            </a:r>
            <a:endParaRPr lang="zh-CN" altLang="en-US">
              <a:solidFill>
                <a:srgbClr val="FF0000"/>
              </a:solidFill>
            </a:endParaRPr>
          </a:p>
        </p:txBody>
      </p:sp>
      <p:sp>
        <p:nvSpPr>
          <p:cNvPr id="9" name="矩形 8"/>
          <p:cNvSpPr>
            <a:spLocks noChangeArrowheads="1"/>
          </p:cNvSpPr>
          <p:nvPr/>
        </p:nvSpPr>
        <p:spPr bwMode="auto">
          <a:xfrm>
            <a:off x="2643533" y="2628900"/>
            <a:ext cx="668780"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duò</a:t>
            </a:r>
            <a:endParaRPr lang="zh-CN" altLang="en-US">
              <a:solidFill>
                <a:srgbClr val="FF0000"/>
              </a:solidFill>
            </a:endParaRPr>
          </a:p>
        </p:txBody>
      </p:sp>
      <p:sp>
        <p:nvSpPr>
          <p:cNvPr id="12" name="矩形 11"/>
          <p:cNvSpPr>
            <a:spLocks noChangeArrowheads="1"/>
          </p:cNvSpPr>
          <p:nvPr/>
        </p:nvSpPr>
        <p:spPr bwMode="auto">
          <a:xfrm>
            <a:off x="4533301" y="2628900"/>
            <a:ext cx="66637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dùn</a:t>
            </a:r>
            <a:endParaRPr lang="zh-CN" altLang="en-US">
              <a:solidFill>
                <a:srgbClr val="FF0000"/>
              </a:solidFill>
            </a:endParaRPr>
          </a:p>
        </p:txBody>
      </p:sp>
      <p:sp>
        <p:nvSpPr>
          <p:cNvPr id="13" name="矩形 12"/>
          <p:cNvSpPr>
            <a:spLocks noChangeArrowheads="1"/>
          </p:cNvSpPr>
          <p:nvPr/>
        </p:nvSpPr>
        <p:spPr bwMode="auto">
          <a:xfrm>
            <a:off x="6586205" y="2574132"/>
            <a:ext cx="666375"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dùn</a:t>
            </a:r>
            <a:endParaRPr lang="zh-CN" altLang="en-US">
              <a:solidFill>
                <a:srgbClr val="FF0000"/>
              </a:solidFill>
            </a:endParaRPr>
          </a:p>
        </p:txBody>
      </p:sp>
      <p:sp>
        <p:nvSpPr>
          <p:cNvPr id="14" name="矩形 13"/>
          <p:cNvSpPr>
            <a:spLocks noChangeArrowheads="1"/>
          </p:cNvSpPr>
          <p:nvPr/>
        </p:nvSpPr>
        <p:spPr bwMode="auto">
          <a:xfrm>
            <a:off x="2643533" y="3059907"/>
            <a:ext cx="663971"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nuò</a:t>
            </a:r>
            <a:endParaRPr lang="zh-CN" altLang="en-US">
              <a:solidFill>
                <a:srgbClr val="FF0000"/>
              </a:solidFill>
            </a:endParaRPr>
          </a:p>
        </p:txBody>
      </p:sp>
      <p:sp>
        <p:nvSpPr>
          <p:cNvPr id="15" name="矩形 14"/>
          <p:cNvSpPr>
            <a:spLocks noChangeArrowheads="1"/>
          </p:cNvSpPr>
          <p:nvPr/>
        </p:nvSpPr>
        <p:spPr bwMode="auto">
          <a:xfrm>
            <a:off x="4479715" y="3114675"/>
            <a:ext cx="81667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huàn</a:t>
            </a:r>
            <a:endParaRPr lang="zh-CN" altLang="en-US">
              <a:solidFill>
                <a:srgbClr val="FF0000"/>
              </a:solidFill>
            </a:endParaRPr>
          </a:p>
        </p:txBody>
      </p:sp>
      <p:sp>
        <p:nvSpPr>
          <p:cNvPr id="16" name="矩形 15"/>
          <p:cNvSpPr>
            <a:spLocks noChangeArrowheads="1"/>
          </p:cNvSpPr>
          <p:nvPr/>
        </p:nvSpPr>
        <p:spPr bwMode="auto">
          <a:xfrm>
            <a:off x="6531430" y="3059907"/>
            <a:ext cx="728901"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qiáo</a:t>
            </a:r>
            <a:endParaRPr lang="zh-CN" altLang="en-US">
              <a:solidFill>
                <a:srgbClr val="FF0000"/>
              </a:solidFill>
            </a:endParaRPr>
          </a:p>
        </p:txBody>
      </p:sp>
      <p:sp>
        <p:nvSpPr>
          <p:cNvPr id="17" name="矩形 16"/>
          <p:cNvSpPr>
            <a:spLocks noChangeArrowheads="1"/>
          </p:cNvSpPr>
          <p:nvPr/>
        </p:nvSpPr>
        <p:spPr bwMode="auto">
          <a:xfrm>
            <a:off x="2643533" y="3546873"/>
            <a:ext cx="55214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gài</a:t>
            </a:r>
            <a:endParaRPr lang="zh-CN" altLang="en-US">
              <a:solidFill>
                <a:srgbClr val="FF0000"/>
              </a:solidFill>
            </a:endParaRPr>
          </a:p>
        </p:txBody>
      </p:sp>
      <p:sp>
        <p:nvSpPr>
          <p:cNvPr id="18" name="矩形 17"/>
          <p:cNvSpPr>
            <a:spLocks noChangeArrowheads="1"/>
          </p:cNvSpPr>
          <p:nvPr/>
        </p:nvSpPr>
        <p:spPr bwMode="auto">
          <a:xfrm>
            <a:off x="5019138" y="3546873"/>
            <a:ext cx="646896"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a:solidFill>
                  <a:srgbClr val="FF0000"/>
                </a:solidFill>
                <a:latin typeface="微软雅黑" pitchFamily="34" charset="-122"/>
                <a:ea typeface="微软雅黑" pitchFamily="34" charset="-122"/>
              </a:rPr>
              <a:t>bào</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2"/>
                                          </p:val>
                                        </p:tav>
                                        <p:tav tm="100000">
                                          <p:val>
                                            <p:strVal val="#ppt_x"/>
                                          </p:val>
                                        </p:tav>
                                      </p:tavLst>
                                    </p:anim>
                                    <p:anim calcmode="lin" valueType="num">
                                      <p:cBhvr>
                                        <p:cTn id="13"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7"/>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ppt_x</p:attrName>
                                        </p:attrNameLst>
                                      </p:cBhvr>
                                      <p:tavLst>
                                        <p:tav tm="0">
                                          <p:val>
                                            <p:strVal val="#ppt_x-.2"/>
                                          </p:val>
                                        </p:tav>
                                        <p:tav tm="100000">
                                          <p:val>
                                            <p:strVal val="#ppt_x"/>
                                          </p:val>
                                        </p:tav>
                                      </p:tavLst>
                                    </p:anim>
                                    <p:anim calcmode="lin" valueType="num">
                                      <p:cBhvr>
                                        <p:cTn id="1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9" dur="1000"/>
                                        <p:tgtEl>
                                          <p:spTgt spid="8"/>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1000" fill="hold"/>
                                        <p:tgtEl>
                                          <p:spTgt spid="9"/>
                                        </p:tgtEl>
                                        <p:attrNameLst>
                                          <p:attrName>ppt_x</p:attrName>
                                        </p:attrNameLst>
                                      </p:cBhvr>
                                      <p:tavLst>
                                        <p:tav tm="0">
                                          <p:val>
                                            <p:strVal val="#ppt_x-.2"/>
                                          </p:val>
                                        </p:tav>
                                        <p:tav tm="100000">
                                          <p:val>
                                            <p:strVal val="#ppt_x"/>
                                          </p:val>
                                        </p:tav>
                                      </p:tavLst>
                                    </p:anim>
                                    <p:anim calcmode="lin" valueType="num">
                                      <p:cBhvr>
                                        <p:cTn id="23"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4" dur="1000"/>
                                        <p:tgtEl>
                                          <p:spTgt spid="9"/>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ppt_x</p:attrName>
                                        </p:attrNameLst>
                                      </p:cBhvr>
                                      <p:tavLst>
                                        <p:tav tm="0">
                                          <p:val>
                                            <p:strVal val="#ppt_x-.2"/>
                                          </p:val>
                                        </p:tav>
                                        <p:tav tm="100000">
                                          <p:val>
                                            <p:strVal val="#ppt_x"/>
                                          </p:val>
                                        </p:tav>
                                      </p:tavLst>
                                    </p:anim>
                                    <p:anim calcmode="lin" valueType="num">
                                      <p:cBhvr>
                                        <p:cTn id="2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2"/>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ppt_x</p:attrName>
                                        </p:attrNameLst>
                                      </p:cBhvr>
                                      <p:tavLst>
                                        <p:tav tm="0">
                                          <p:val>
                                            <p:strVal val="#ppt_x-.2"/>
                                          </p:val>
                                        </p:tav>
                                        <p:tav tm="100000">
                                          <p:val>
                                            <p:strVal val="#ppt_x"/>
                                          </p:val>
                                        </p:tav>
                                      </p:tavLst>
                                    </p:anim>
                                    <p:anim calcmode="lin" valueType="num">
                                      <p:cBhvr>
                                        <p:cTn id="3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4" dur="1000"/>
                                        <p:tgtEl>
                                          <p:spTgt spid="13"/>
                                        </p:tgtEl>
                                      </p:cBhvr>
                                    </p:animEffect>
                                  </p:childTnLst>
                                </p:cTn>
                              </p:par>
                              <p:par>
                                <p:cTn id="35" presetID="29"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ppt_x</p:attrName>
                                        </p:attrNameLst>
                                      </p:cBhvr>
                                      <p:tavLst>
                                        <p:tav tm="0">
                                          <p:val>
                                            <p:strVal val="#ppt_x-.2"/>
                                          </p:val>
                                        </p:tav>
                                        <p:tav tm="100000">
                                          <p:val>
                                            <p:strVal val="#ppt_x"/>
                                          </p:val>
                                        </p:tav>
                                      </p:tavLst>
                                    </p:anim>
                                    <p:anim calcmode="lin" valueType="num">
                                      <p:cBhvr>
                                        <p:cTn id="38"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4"/>
                                        </p:tgtEl>
                                      </p:cBhvr>
                                    </p:animEffect>
                                  </p:childTnLst>
                                </p:cTn>
                              </p:par>
                              <p:par>
                                <p:cTn id="40" presetID="29"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ppt_x</p:attrName>
                                        </p:attrNameLst>
                                      </p:cBhvr>
                                      <p:tavLst>
                                        <p:tav tm="0">
                                          <p:val>
                                            <p:strVal val="#ppt_x-.2"/>
                                          </p:val>
                                        </p:tav>
                                        <p:tav tm="100000">
                                          <p:val>
                                            <p:strVal val="#ppt_x"/>
                                          </p:val>
                                        </p:tav>
                                      </p:tavLst>
                                    </p:anim>
                                    <p:anim calcmode="lin" valueType="num">
                                      <p:cBhvr>
                                        <p:cTn id="43"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5"/>
                                        </p:tgtEl>
                                      </p:cBhvr>
                                    </p:animEffect>
                                  </p:childTnLst>
                                </p:cTn>
                              </p:par>
                              <p:par>
                                <p:cTn id="45" presetID="29"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ppt_x</p:attrName>
                                        </p:attrNameLst>
                                      </p:cBhvr>
                                      <p:tavLst>
                                        <p:tav tm="0">
                                          <p:val>
                                            <p:strVal val="#ppt_x-.2"/>
                                          </p:val>
                                        </p:tav>
                                        <p:tav tm="100000">
                                          <p:val>
                                            <p:strVal val="#ppt_x"/>
                                          </p:val>
                                        </p:tav>
                                      </p:tavLst>
                                    </p:anim>
                                    <p:anim calcmode="lin" valueType="num">
                                      <p:cBhvr>
                                        <p:cTn id="48"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9" dur="1000"/>
                                        <p:tgtEl>
                                          <p:spTgt spid="16"/>
                                        </p:tgtEl>
                                      </p:cBhvr>
                                    </p:animEffect>
                                  </p:childTnLst>
                                </p:cTn>
                              </p:par>
                              <p:par>
                                <p:cTn id="50" presetID="29"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1000" fill="hold"/>
                                        <p:tgtEl>
                                          <p:spTgt spid="17"/>
                                        </p:tgtEl>
                                        <p:attrNameLst>
                                          <p:attrName>ppt_x</p:attrName>
                                        </p:attrNameLst>
                                      </p:cBhvr>
                                      <p:tavLst>
                                        <p:tav tm="0">
                                          <p:val>
                                            <p:strVal val="#ppt_x-.2"/>
                                          </p:val>
                                        </p:tav>
                                        <p:tav tm="100000">
                                          <p:val>
                                            <p:strVal val="#ppt_x"/>
                                          </p:val>
                                        </p:tav>
                                      </p:tavLst>
                                    </p:anim>
                                    <p:anim calcmode="lin" valueType="num">
                                      <p:cBhvr>
                                        <p:cTn id="53"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54" dur="1000"/>
                                        <p:tgtEl>
                                          <p:spTgt spid="17"/>
                                        </p:tgtEl>
                                      </p:cBhvr>
                                    </p:animEffect>
                                  </p:childTnLst>
                                </p:cTn>
                              </p:par>
                              <p:par>
                                <p:cTn id="55" presetID="29"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1000" fill="hold"/>
                                        <p:tgtEl>
                                          <p:spTgt spid="18"/>
                                        </p:tgtEl>
                                        <p:attrNameLst>
                                          <p:attrName>ppt_x</p:attrName>
                                        </p:attrNameLst>
                                      </p:cBhvr>
                                      <p:tavLst>
                                        <p:tav tm="0">
                                          <p:val>
                                            <p:strVal val="#ppt_x-.2"/>
                                          </p:val>
                                        </p:tav>
                                        <p:tav tm="100000">
                                          <p:val>
                                            <p:strVal val="#ppt_x"/>
                                          </p:val>
                                        </p:tav>
                                      </p:tavLst>
                                    </p:anim>
                                    <p:anim calcmode="lin" valueType="num">
                                      <p:cBhvr>
                                        <p:cTn id="58"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5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2" grpId="0"/>
      <p:bldP spid="13" grpId="0"/>
      <p:bldP spid="14" grpId="0"/>
      <p:bldP spid="15" grpId="0"/>
      <p:bldP spid="16" grpId="0"/>
      <p:bldP spid="17"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3"/>
          <p:cNvSpPr>
            <a:spLocks noChangeArrowheads="1"/>
          </p:cNvSpPr>
          <p:nvPr/>
        </p:nvSpPr>
        <p:spPr bwMode="auto">
          <a:xfrm>
            <a:off x="4085567" y="2409825"/>
            <a:ext cx="4728587" cy="2430066"/>
          </a:xfrm>
          <a:prstGeom prst="roundRect">
            <a:avLst>
              <a:gd name="adj" fmla="val 16667"/>
            </a:avLst>
          </a:prstGeom>
          <a:noFill/>
          <a:ln w="15875">
            <a:solidFill>
              <a:srgbClr val="9933FF"/>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0" hangingPunct="0"/>
            <a:endParaRPr lang="zh-CN" altLang="en-US">
              <a:solidFill>
                <a:srgbClr val="FFFFFF"/>
              </a:solidFill>
            </a:endParaRPr>
          </a:p>
        </p:txBody>
      </p:sp>
      <p:sp>
        <p:nvSpPr>
          <p:cNvPr id="39937" name="文本框 1"/>
          <p:cNvSpPr txBox="1">
            <a:spLocks noChangeArrowheads="1"/>
          </p:cNvSpPr>
          <p:nvPr/>
        </p:nvSpPr>
        <p:spPr bwMode="auto">
          <a:xfrm>
            <a:off x="4193928" y="713186"/>
            <a:ext cx="4617845" cy="297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2、第四自然段中说“刀法如果用得不对，可能万像同毁;刀法如果用得对，则一笔下去，万龙点睛”。这里所用的几个比喻分别比喻什么?</a:t>
            </a:r>
          </a:p>
          <a:p>
            <a:pPr>
              <a:lnSpc>
                <a:spcPct val="150000"/>
              </a:lnSpc>
            </a:pPr>
            <a:r>
              <a:rPr lang="zh-CN" altLang="en-US" b="1" dirty="0">
                <a:solidFill>
                  <a:srgbClr val="008000"/>
                </a:solidFill>
                <a:latin typeface="微软雅黑" pitchFamily="34" charset="-122"/>
                <a:ea typeface="微软雅黑" pitchFamily="34" charset="-122"/>
              </a:rPr>
              <a:t>答：“刀法”比喻教育方法。 “万象”比喻众多教育对象。 “万龙点睛”比喻使众多教育对象成才。</a:t>
            </a:r>
          </a:p>
        </p:txBody>
      </p:sp>
      <p:sp>
        <p:nvSpPr>
          <p:cNvPr id="39938" name="文本框 2"/>
          <p:cNvSpPr txBox="1">
            <a:spLocks noChangeArrowheads="1"/>
          </p:cNvSpPr>
          <p:nvPr/>
        </p:nvSpPr>
        <p:spPr bwMode="auto">
          <a:xfrm>
            <a:off x="4193928" y="3571875"/>
            <a:ext cx="4617845" cy="131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rgbClr val="663300"/>
                </a:solidFill>
                <a:latin typeface="微软雅黑" pitchFamily="34" charset="-122"/>
                <a:ea typeface="微软雅黑" pitchFamily="34" charset="-122"/>
              </a:rPr>
              <a:t>     全句的意思是:教育方法不当，可能使众多受教育者被毁;教育方法得当，可以使众多受教育者成才。</a:t>
            </a:r>
          </a:p>
        </p:txBody>
      </p:sp>
      <p:pic>
        <p:nvPicPr>
          <p:cNvPr id="35844" name="图片 3" descr="FM)$41F2R3D%YV_2ZI)UUH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8194" y="1089422"/>
            <a:ext cx="3483032" cy="222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5" name="组合 8"/>
          <p:cNvGrpSpPr>
            <a:grpSpLocks/>
          </p:cNvGrpSpPr>
          <p:nvPr/>
        </p:nvGrpSpPr>
        <p:grpSpPr bwMode="auto">
          <a:xfrm>
            <a:off x="211960" y="384574"/>
            <a:ext cx="1582547" cy="415498"/>
            <a:chOff x="285720" y="571480"/>
            <a:chExt cx="2108850" cy="554650"/>
          </a:xfrm>
        </p:grpSpPr>
        <p:sp>
          <p:nvSpPr>
            <p:cNvPr id="10" name="文本框 1"/>
            <p:cNvSpPr txBox="1"/>
            <p:nvPr/>
          </p:nvSpPr>
          <p:spPr>
            <a:xfrm>
              <a:off x="571342" y="571480"/>
              <a:ext cx="1823228"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中考链接</a:t>
              </a:r>
            </a:p>
          </p:txBody>
        </p:sp>
        <p:sp>
          <p:nvSpPr>
            <p:cNvPr id="11" name="任意多边形 10"/>
            <p:cNvSpPr/>
            <p:nvPr/>
          </p:nvSpPr>
          <p:spPr bwMode="auto">
            <a:xfrm>
              <a:off x="285720" y="571480"/>
              <a:ext cx="428434"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9937">
                                            <p:txEl>
                                              <p:pRg st="1" end="1"/>
                                            </p:txEl>
                                          </p:spTgt>
                                        </p:tgtEl>
                                        <p:attrNameLst>
                                          <p:attrName>style.visibility</p:attrName>
                                        </p:attrNameLst>
                                      </p:cBhvr>
                                      <p:to>
                                        <p:strVal val="visible"/>
                                      </p:to>
                                    </p:set>
                                    <p:animEffect transition="in" filter="diamond(in)">
                                      <p:cBhvr>
                                        <p:cTn id="7" dur="2000"/>
                                        <p:tgtEl>
                                          <p:spTgt spid="3993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9938">
                                            <p:txEl>
                                              <p:pRg st="0" end="0"/>
                                            </p:txEl>
                                          </p:spTgt>
                                        </p:tgtEl>
                                        <p:attrNameLst>
                                          <p:attrName>style.visibility</p:attrName>
                                        </p:attrNameLst>
                                      </p:cBhvr>
                                      <p:to>
                                        <p:strVal val="visible"/>
                                      </p:to>
                                    </p:set>
                                    <p:animEffect transition="in" filter="diamond(in)">
                                      <p:cBhvr>
                                        <p:cTn id="12" dur="2000"/>
                                        <p:tgtEl>
                                          <p:spTgt spid="39938">
                                            <p:txEl>
                                              <p:pRg st="0" end="0"/>
                                            </p:txEl>
                                          </p:spTgt>
                                        </p:tgtEl>
                                      </p:cBhvr>
                                    </p:animEffect>
                                  </p:childTnLst>
                                </p:cTn>
                              </p:par>
                            </p:childTnLst>
                          </p:cTn>
                        </p:par>
                        <p:par>
                          <p:cTn id="13" fill="hold" nodeType="afterGroup">
                            <p:stCondLst>
                              <p:cond delay="2000"/>
                            </p:stCondLst>
                            <p:childTnLst>
                              <p:par>
                                <p:cTn id="14" presetID="21"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4)">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descr="C:\Users\Administrator\Desktop\课件图片\黑板与纸张\u=3219698849,401487938&amp;fm=21&amp;gp=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0153" y="1318022"/>
            <a:ext cx="7773412" cy="323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a:spLocks noChangeArrowheads="1"/>
          </p:cNvSpPr>
          <p:nvPr/>
        </p:nvSpPr>
        <p:spPr bwMode="auto">
          <a:xfrm>
            <a:off x="1075275" y="1425179"/>
            <a:ext cx="6908906" cy="297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3、这篇《创造宣言》认为教育的最大成功是是什么？为获得这一成功，教育者要注意哪些问题？</a:t>
            </a:r>
          </a:p>
          <a:p>
            <a:pPr>
              <a:lnSpc>
                <a:spcPct val="150000"/>
              </a:lnSpc>
            </a:pPr>
            <a:r>
              <a:rPr lang="zh-CN" altLang="en-US" b="1" dirty="0">
                <a:solidFill>
                  <a:srgbClr val="0000FF"/>
                </a:solidFill>
                <a:latin typeface="微软雅黑" pitchFamily="34" charset="-122"/>
                <a:ea typeface="微软雅黑" pitchFamily="34" charset="-122"/>
              </a:rPr>
              <a:t>答：教育的最大成功是：师生合作创造出值得彼此崇拜之活人。</a:t>
            </a:r>
          </a:p>
          <a:p>
            <a:pPr>
              <a:lnSpc>
                <a:spcPct val="150000"/>
              </a:lnSpc>
            </a:pPr>
            <a:r>
              <a:rPr lang="zh-CN" altLang="en-US" b="1" dirty="0">
                <a:solidFill>
                  <a:srgbClr val="0000FF"/>
                </a:solidFill>
                <a:latin typeface="微软雅黑" pitchFamily="34" charset="-122"/>
                <a:ea typeface="微软雅黑" pitchFamily="34" charset="-122"/>
              </a:rPr>
              <a:t>教育者要注意的问题：</a:t>
            </a:r>
          </a:p>
          <a:p>
            <a:pPr>
              <a:lnSpc>
                <a:spcPct val="150000"/>
              </a:lnSpc>
            </a:pPr>
            <a:r>
              <a:rPr lang="zh-CN" altLang="en-US" b="1" dirty="0">
                <a:solidFill>
                  <a:srgbClr val="0000FF"/>
                </a:solidFill>
                <a:latin typeface="微软雅黑" pitchFamily="34" charset="-122"/>
                <a:ea typeface="微软雅黑" pitchFamily="34" charset="-122"/>
              </a:rPr>
              <a:t>①要敢于创造，②要有献身创造的精神，③要明确教育的创</a:t>
            </a:r>
          </a:p>
          <a:p>
            <a:pPr>
              <a:lnSpc>
                <a:spcPct val="150000"/>
              </a:lnSpc>
            </a:pPr>
            <a:r>
              <a:rPr lang="zh-CN" altLang="en-US" b="1" dirty="0">
                <a:solidFill>
                  <a:srgbClr val="0000FF"/>
                </a:solidFill>
                <a:latin typeface="微软雅黑" pitchFamily="34" charset="-122"/>
                <a:ea typeface="微软雅黑" pitchFamily="34" charset="-122"/>
              </a:rPr>
              <a:t>造目标，④要探索创造理论和创造技术，⑤要鼓励学生创作，⑥要注意师生合作创造，⑦要注意集体创造的特点。</a:t>
            </a:r>
          </a:p>
        </p:txBody>
      </p:sp>
      <p:grpSp>
        <p:nvGrpSpPr>
          <p:cNvPr id="36867" name="组合 8"/>
          <p:cNvGrpSpPr>
            <a:grpSpLocks/>
          </p:cNvGrpSpPr>
          <p:nvPr/>
        </p:nvGrpSpPr>
        <p:grpSpPr bwMode="auto">
          <a:xfrm>
            <a:off x="211960" y="384574"/>
            <a:ext cx="1582547" cy="415498"/>
            <a:chOff x="285720" y="571480"/>
            <a:chExt cx="2108850" cy="554650"/>
          </a:xfrm>
        </p:grpSpPr>
        <p:sp>
          <p:nvSpPr>
            <p:cNvPr id="10" name="文本框 1"/>
            <p:cNvSpPr txBox="1"/>
            <p:nvPr/>
          </p:nvSpPr>
          <p:spPr>
            <a:xfrm>
              <a:off x="571342" y="571480"/>
              <a:ext cx="1823228"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中考链接</a:t>
              </a:r>
            </a:p>
          </p:txBody>
        </p:sp>
        <p:sp>
          <p:nvSpPr>
            <p:cNvPr id="11" name="任意多边形 10"/>
            <p:cNvSpPr/>
            <p:nvPr/>
          </p:nvSpPr>
          <p:spPr bwMode="auto">
            <a:xfrm>
              <a:off x="285720" y="571480"/>
              <a:ext cx="428434"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1" end="1"/>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additive="base">
                                        <p:cTn id="14"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8" presetClass="entr" presetSubtype="16"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diamond(in)">
                                      <p:cBhvr>
                                        <p:cTn id="20" dur="2000"/>
                                        <p:tgtEl>
                                          <p:spTgt spid="2">
                                            <p:txEl>
                                              <p:pRg st="3" end="3"/>
                                            </p:txEl>
                                          </p:spTgt>
                                        </p:tgtEl>
                                      </p:cBhvr>
                                    </p:animEffect>
                                  </p:childTnLst>
                                </p:cTn>
                              </p:par>
                              <p:par>
                                <p:cTn id="21" presetID="8" presetClass="entr" presetSubtype="16"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diamond(in)">
                                      <p:cBhvr>
                                        <p:cTn id="23"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1"/>
          <p:cNvSpPr txBox="1">
            <a:spLocks noChangeArrowheads="1"/>
          </p:cNvSpPr>
          <p:nvPr/>
        </p:nvSpPr>
        <p:spPr bwMode="auto">
          <a:xfrm>
            <a:off x="435827" y="1069183"/>
            <a:ext cx="8273539" cy="33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4、下列对文章的赏析，不正确的两项是(       )</a:t>
            </a:r>
          </a:p>
          <a:p>
            <a:pPr>
              <a:lnSpc>
                <a:spcPct val="150000"/>
              </a:lnSpc>
            </a:pPr>
            <a:r>
              <a:rPr lang="zh-CN" altLang="en-US" b="1" dirty="0">
                <a:latin typeface="微软雅黑" pitchFamily="34" charset="-122"/>
                <a:ea typeface="微软雅黑" pitchFamily="34" charset="-122"/>
              </a:rPr>
              <a:t>a.“合于交响曲之节奏”，是说集体创造活人之塑像应遵循相互合作与协调原理。</a:t>
            </a:r>
          </a:p>
          <a:p>
            <a:pPr>
              <a:lnSpc>
                <a:spcPct val="150000"/>
              </a:lnSpc>
            </a:pPr>
            <a:r>
              <a:rPr lang="zh-CN" altLang="en-US" b="1" dirty="0">
                <a:latin typeface="微软雅黑" pitchFamily="34" charset="-122"/>
                <a:ea typeface="微软雅黑" pitchFamily="34" charset="-122"/>
              </a:rPr>
              <a:t>b.作者引用歌德的话“没有勇气，一切都完”，着重证明惟有大无畏精神才是创造取得成功的关键。</a:t>
            </a:r>
          </a:p>
          <a:p>
            <a:pPr>
              <a:lnSpc>
                <a:spcPct val="150000"/>
              </a:lnSpc>
            </a:pPr>
            <a:r>
              <a:rPr lang="zh-CN" altLang="en-US" b="1" dirty="0">
                <a:latin typeface="微软雅黑" pitchFamily="34" charset="-122"/>
                <a:ea typeface="微软雅黑" pitchFamily="34" charset="-122"/>
              </a:rPr>
              <a:t>c.“走两步退一步”隐含着创造之路虽有曲折坎坷，但还是要不断前进的意思。</a:t>
            </a:r>
          </a:p>
          <a:p>
            <a:pPr>
              <a:lnSpc>
                <a:spcPct val="150000"/>
              </a:lnSpc>
            </a:pPr>
            <a:r>
              <a:rPr lang="zh-CN" altLang="en-US" b="1" dirty="0">
                <a:latin typeface="微软雅黑" pitchFamily="34" charset="-122"/>
                <a:ea typeface="微软雅黑" pitchFamily="34" charset="-122"/>
              </a:rPr>
              <a:t>d.“创造之神所爱住的行宫”意指创造之神往往钟情于勤奋而勇于奉献的人。</a:t>
            </a:r>
          </a:p>
          <a:p>
            <a:pPr>
              <a:lnSpc>
                <a:spcPct val="150000"/>
              </a:lnSpc>
            </a:pPr>
            <a:r>
              <a:rPr lang="zh-CN" altLang="en-US" b="1" dirty="0">
                <a:latin typeface="微软雅黑" pitchFamily="34" charset="-122"/>
                <a:ea typeface="微软雅黑" pitchFamily="34" charset="-122"/>
              </a:rPr>
              <a:t>e.本文的主旨可以概括为主要论述教育者需要探索创造理论和创造技术。</a:t>
            </a:r>
          </a:p>
          <a:p>
            <a:pPr>
              <a:lnSpc>
                <a:spcPct val="150000"/>
              </a:lnSpc>
            </a:pPr>
            <a:r>
              <a:rPr lang="zh-CN" altLang="en-US" b="1" dirty="0">
                <a:latin typeface="微软雅黑" pitchFamily="34" charset="-122"/>
                <a:ea typeface="微软雅黑" pitchFamily="34" charset="-122"/>
              </a:rPr>
              <a:t>f.作者善于用排比的手法来增强文章的气势、说理效果和感染力。</a:t>
            </a:r>
          </a:p>
        </p:txBody>
      </p:sp>
      <p:grpSp>
        <p:nvGrpSpPr>
          <p:cNvPr id="37890" name="组合 8"/>
          <p:cNvGrpSpPr>
            <a:grpSpLocks/>
          </p:cNvGrpSpPr>
          <p:nvPr/>
        </p:nvGrpSpPr>
        <p:grpSpPr bwMode="auto">
          <a:xfrm>
            <a:off x="211960" y="384574"/>
            <a:ext cx="1582547" cy="415498"/>
            <a:chOff x="285720" y="571480"/>
            <a:chExt cx="2108850" cy="554650"/>
          </a:xfrm>
        </p:grpSpPr>
        <p:sp>
          <p:nvSpPr>
            <p:cNvPr id="10" name="文本框 1"/>
            <p:cNvSpPr txBox="1"/>
            <p:nvPr/>
          </p:nvSpPr>
          <p:spPr>
            <a:xfrm>
              <a:off x="571342" y="571480"/>
              <a:ext cx="1823228"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中考链接</a:t>
              </a:r>
            </a:p>
          </p:txBody>
        </p:sp>
        <p:sp>
          <p:nvSpPr>
            <p:cNvPr id="11" name="任意多边形 10"/>
            <p:cNvSpPr/>
            <p:nvPr/>
          </p:nvSpPr>
          <p:spPr bwMode="auto">
            <a:xfrm>
              <a:off x="285720" y="571480"/>
              <a:ext cx="428434"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20" name="对角圆角矩形 19"/>
          <p:cNvSpPr/>
          <p:nvPr/>
        </p:nvSpPr>
        <p:spPr>
          <a:xfrm>
            <a:off x="353663" y="1562102"/>
            <a:ext cx="8355703" cy="2984897"/>
          </a:xfrm>
          <a:prstGeom prst="round2Diag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noProof="1"/>
          </a:p>
        </p:txBody>
      </p:sp>
      <p:pic>
        <p:nvPicPr>
          <p:cNvPr id="37894" name="Picture 1" descr="C:\Users\Administrator\Desktop\课件图片\小花\u=17919268,3907833557&amp;fm=21&amp;gp=0_副本.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666243" y="3979071"/>
            <a:ext cx="1043123" cy="89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a:spLocks noChangeArrowheads="1"/>
          </p:cNvSpPr>
          <p:nvPr/>
        </p:nvSpPr>
        <p:spPr bwMode="auto">
          <a:xfrm>
            <a:off x="4626182" y="1168005"/>
            <a:ext cx="49683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FF0000"/>
                </a:solidFill>
                <a:latin typeface="微软雅黑" pitchFamily="34" charset="-122"/>
                <a:ea typeface="微软雅黑" pitchFamily="34" charset="-122"/>
              </a:rPr>
              <a:t>BE </a:t>
            </a:r>
            <a:endParaRPr lang="zh-CN" altLang="en-US">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76498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4"/>
          <p:cNvSpPr>
            <a:spLocks noChangeArrowheads="1"/>
          </p:cNvSpPr>
          <p:nvPr/>
        </p:nvSpPr>
        <p:spPr bwMode="auto">
          <a:xfrm>
            <a:off x="790679" y="1545431"/>
            <a:ext cx="7454283" cy="2862263"/>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
        <p:nvSpPr>
          <p:cNvPr id="8194" name="文本框 1"/>
          <p:cNvSpPr txBox="1">
            <a:spLocks noChangeArrowheads="1"/>
          </p:cNvSpPr>
          <p:nvPr/>
        </p:nvSpPr>
        <p:spPr bwMode="auto">
          <a:xfrm>
            <a:off x="845454" y="1059658"/>
            <a:ext cx="7599558" cy="3393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latin typeface="微软雅黑" pitchFamily="34" charset="-122"/>
                <a:ea typeface="微软雅黑" pitchFamily="34" charset="-122"/>
              </a:rPr>
              <a:t>2．解释下面的词语</a:t>
            </a:r>
          </a:p>
          <a:p>
            <a:pPr>
              <a:lnSpc>
                <a:spcPct val="150000"/>
              </a:lnSpc>
            </a:pPr>
            <a:r>
              <a:rPr lang="zh-CN" altLang="en-US" b="1" dirty="0">
                <a:latin typeface="微软雅黑" pitchFamily="34" charset="-122"/>
                <a:ea typeface="微软雅黑" pitchFamily="34" charset="-122"/>
              </a:rPr>
              <a:t>鲁钝：</a:t>
            </a:r>
          </a:p>
          <a:p>
            <a:pPr>
              <a:lnSpc>
                <a:spcPct val="150000"/>
              </a:lnSpc>
            </a:pPr>
            <a:r>
              <a:rPr lang="zh-CN" altLang="en-US" b="1" dirty="0">
                <a:latin typeface="微软雅黑" pitchFamily="34" charset="-122"/>
                <a:ea typeface="微软雅黑" pitchFamily="34" charset="-122"/>
              </a:rPr>
              <a:t>豢养：</a:t>
            </a:r>
          </a:p>
          <a:p>
            <a:pPr>
              <a:lnSpc>
                <a:spcPct val="150000"/>
              </a:lnSpc>
            </a:pPr>
            <a:r>
              <a:rPr lang="zh-CN" altLang="en-US" b="1" dirty="0">
                <a:latin typeface="微软雅黑" pitchFamily="34" charset="-122"/>
                <a:ea typeface="微软雅黑" pitchFamily="34" charset="-122"/>
              </a:rPr>
              <a:t>自暴自弃：</a:t>
            </a:r>
          </a:p>
          <a:p>
            <a:pPr>
              <a:lnSpc>
                <a:spcPct val="150000"/>
              </a:lnSpc>
            </a:pPr>
            <a:r>
              <a:rPr lang="zh-CN" altLang="en-US" b="1" dirty="0">
                <a:latin typeface="微软雅黑" pitchFamily="34" charset="-122"/>
                <a:ea typeface="微软雅黑" pitchFamily="34" charset="-122"/>
              </a:rPr>
              <a:t>走投无路：</a:t>
            </a:r>
          </a:p>
          <a:p>
            <a:pPr>
              <a:lnSpc>
                <a:spcPct val="150000"/>
              </a:lnSpc>
            </a:pPr>
            <a:r>
              <a:rPr lang="zh-CN" altLang="en-US" b="1" dirty="0">
                <a:latin typeface="微软雅黑" pitchFamily="34" charset="-122"/>
                <a:ea typeface="微软雅黑" pitchFamily="34" charset="-122"/>
              </a:rPr>
              <a:t>画龙点睛：</a:t>
            </a:r>
            <a:endParaRPr lang="en-US" altLang="zh-CN" b="1" dirty="0">
              <a:latin typeface="微软雅黑" pitchFamily="34" charset="-122"/>
              <a:ea typeface="微软雅黑" pitchFamily="34" charset="-122"/>
            </a:endParaRPr>
          </a:p>
          <a:p>
            <a:pPr>
              <a:lnSpc>
                <a:spcPct val="150000"/>
              </a:lnSpc>
            </a:pPr>
            <a:endParaRPr lang="zh-CN" altLang="en-US" b="1" dirty="0">
              <a:latin typeface="微软雅黑" pitchFamily="34" charset="-122"/>
              <a:ea typeface="微软雅黑" pitchFamily="34" charset="-122"/>
            </a:endParaRPr>
          </a:p>
          <a:p>
            <a:pPr>
              <a:lnSpc>
                <a:spcPct val="150000"/>
              </a:lnSpc>
            </a:pPr>
            <a:r>
              <a:rPr lang="zh-CN" altLang="en-US" b="1" dirty="0">
                <a:latin typeface="微软雅黑" pitchFamily="34" charset="-122"/>
                <a:ea typeface="微软雅黑" pitchFamily="34" charset="-122"/>
              </a:rPr>
              <a:t>山穷水尽：</a:t>
            </a:r>
          </a:p>
        </p:txBody>
      </p:sp>
      <p:pic>
        <p:nvPicPr>
          <p:cNvPr id="12290" name="图片 3" descr="图片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59803" y="411958"/>
            <a:ext cx="2594709" cy="259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6" name="组合 8"/>
          <p:cNvGrpSpPr>
            <a:grpSpLocks/>
          </p:cNvGrpSpPr>
          <p:nvPr/>
        </p:nvGrpSpPr>
        <p:grpSpPr bwMode="auto">
          <a:xfrm>
            <a:off x="270309" y="388145"/>
            <a:ext cx="1659947" cy="415498"/>
            <a:chOff x="285720" y="571480"/>
            <a:chExt cx="2214578" cy="554649"/>
          </a:xfrm>
        </p:grpSpPr>
        <p:sp>
          <p:nvSpPr>
            <p:cNvPr id="10" name="文本框 1"/>
            <p:cNvSpPr txBox="1"/>
            <p:nvPr/>
          </p:nvSpPr>
          <p:spPr>
            <a:xfrm>
              <a:off x="571677" y="571480"/>
              <a:ext cx="1928621" cy="554649"/>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8000"/>
                  </a:solidFill>
                  <a:latin typeface="微软雅黑" panose="020B0503020204020204" pitchFamily="34" charset="-122"/>
                  <a:ea typeface="微软雅黑" panose="020B0503020204020204" pitchFamily="34" charset="-122"/>
                </a:rPr>
                <a:t>自学检测</a:t>
              </a:r>
            </a:p>
          </p:txBody>
        </p:sp>
        <p:sp>
          <p:nvSpPr>
            <p:cNvPr id="11" name="任意多边形 10"/>
            <p:cNvSpPr/>
            <p:nvPr/>
          </p:nvSpPr>
          <p:spPr bwMode="auto">
            <a:xfrm>
              <a:off x="285720" y="571480"/>
              <a:ext cx="428935" cy="499061"/>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1A7AB"/>
                </a:solidFill>
                <a:latin typeface="Adobe Garamond Pro Bold" panose="02020702060506020403" pitchFamily="18" charset="0"/>
              </a:endParaRPr>
            </a:p>
          </p:txBody>
        </p:sp>
      </p:grpSp>
      <p:sp>
        <p:nvSpPr>
          <p:cNvPr id="7" name="矩形 6"/>
          <p:cNvSpPr>
            <a:spLocks noChangeArrowheads="1"/>
          </p:cNvSpPr>
          <p:nvPr/>
        </p:nvSpPr>
        <p:spPr bwMode="auto">
          <a:xfrm>
            <a:off x="1493238" y="1600202"/>
            <a:ext cx="175455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8000"/>
                </a:solidFill>
                <a:latin typeface="微软雅黑" pitchFamily="34" charset="-122"/>
                <a:ea typeface="微软雅黑" pitchFamily="34" charset="-122"/>
              </a:rPr>
              <a:t>愚笨，不敏锐。</a:t>
            </a:r>
            <a:endParaRPr lang="zh-CN" altLang="en-US" dirty="0">
              <a:solidFill>
                <a:srgbClr val="008000"/>
              </a:solidFill>
            </a:endParaRPr>
          </a:p>
        </p:txBody>
      </p:sp>
      <p:sp>
        <p:nvSpPr>
          <p:cNvPr id="8" name="矩形 7"/>
          <p:cNvSpPr>
            <a:spLocks noChangeArrowheads="1"/>
          </p:cNvSpPr>
          <p:nvPr/>
        </p:nvSpPr>
        <p:spPr bwMode="auto">
          <a:xfrm>
            <a:off x="1546824" y="1977630"/>
            <a:ext cx="83110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008000"/>
                </a:solidFill>
                <a:latin typeface="微软雅黑" pitchFamily="34" charset="-122"/>
                <a:ea typeface="微软雅黑" pitchFamily="34" charset="-122"/>
              </a:rPr>
              <a:t>喂养。</a:t>
            </a:r>
            <a:endParaRPr lang="zh-CN" altLang="en-US" dirty="0">
              <a:solidFill>
                <a:srgbClr val="008000"/>
              </a:solidFill>
            </a:endParaRPr>
          </a:p>
        </p:txBody>
      </p:sp>
      <p:sp>
        <p:nvSpPr>
          <p:cNvPr id="9" name="矩形 8"/>
          <p:cNvSpPr>
            <a:spLocks noChangeArrowheads="1"/>
          </p:cNvSpPr>
          <p:nvPr/>
        </p:nvSpPr>
        <p:spPr bwMode="auto">
          <a:xfrm>
            <a:off x="1979077" y="2356248"/>
            <a:ext cx="285668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008000"/>
                </a:solidFill>
                <a:latin typeface="微软雅黑" pitchFamily="34" charset="-122"/>
                <a:ea typeface="微软雅黑" pitchFamily="34" charset="-122"/>
              </a:rPr>
              <a:t>自己甘心落后，不求上进。</a:t>
            </a:r>
            <a:endParaRPr lang="zh-CN" altLang="en-US" dirty="0">
              <a:solidFill>
                <a:srgbClr val="008000"/>
              </a:solidFill>
            </a:endParaRPr>
          </a:p>
        </p:txBody>
      </p:sp>
      <p:sp>
        <p:nvSpPr>
          <p:cNvPr id="12" name="矩形 11"/>
          <p:cNvSpPr>
            <a:spLocks noChangeArrowheads="1"/>
          </p:cNvSpPr>
          <p:nvPr/>
        </p:nvSpPr>
        <p:spPr bwMode="auto">
          <a:xfrm>
            <a:off x="1979076" y="2787255"/>
            <a:ext cx="338181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008000"/>
                </a:solidFill>
                <a:latin typeface="微软雅黑" pitchFamily="34" charset="-122"/>
                <a:ea typeface="微软雅黑" pitchFamily="34" charset="-122"/>
              </a:rPr>
              <a:t>比喻处境极困难，找不到出路。</a:t>
            </a:r>
            <a:endParaRPr lang="zh-CN" altLang="en-US" dirty="0">
              <a:solidFill>
                <a:srgbClr val="008000"/>
              </a:solidFill>
            </a:endParaRPr>
          </a:p>
        </p:txBody>
      </p:sp>
      <p:sp>
        <p:nvSpPr>
          <p:cNvPr id="13" name="矩形 12"/>
          <p:cNvSpPr>
            <a:spLocks noChangeArrowheads="1"/>
          </p:cNvSpPr>
          <p:nvPr/>
        </p:nvSpPr>
        <p:spPr bwMode="auto">
          <a:xfrm>
            <a:off x="899041" y="3112295"/>
            <a:ext cx="7345921" cy="90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b="1" dirty="0">
                <a:solidFill>
                  <a:srgbClr val="008000"/>
                </a:solidFill>
                <a:latin typeface="微软雅黑" pitchFamily="34" charset="-122"/>
                <a:ea typeface="微软雅黑" pitchFamily="34" charset="-122"/>
              </a:rPr>
              <a:t>                原形容梁代画家张僧繇作画的神妙。后多比喻写文章或讲话时，在关键处用几句话点明实质，使内容生动有力。 </a:t>
            </a:r>
            <a:endParaRPr lang="zh-CN" altLang="en-US" dirty="0">
              <a:solidFill>
                <a:srgbClr val="008000"/>
              </a:solidFill>
            </a:endParaRPr>
          </a:p>
        </p:txBody>
      </p:sp>
      <p:sp>
        <p:nvSpPr>
          <p:cNvPr id="14" name="矩形 13"/>
          <p:cNvSpPr>
            <a:spLocks noChangeArrowheads="1"/>
          </p:cNvSpPr>
          <p:nvPr/>
        </p:nvSpPr>
        <p:spPr bwMode="auto">
          <a:xfrm>
            <a:off x="1979078" y="4030267"/>
            <a:ext cx="578004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008000"/>
                </a:solidFill>
                <a:latin typeface="微软雅黑" pitchFamily="34" charset="-122"/>
                <a:ea typeface="微软雅黑" pitchFamily="34" charset="-122"/>
              </a:rPr>
              <a:t>意为山和水都到了尽头，借以比喻无路可走陷入绝境。</a:t>
            </a:r>
          </a:p>
        </p:txBody>
      </p:sp>
      <p:sp>
        <p:nvSpPr>
          <p:cNvPr id="2" name="文本框 1"/>
          <p:cNvSpPr txBox="1"/>
          <p:nvPr/>
        </p:nvSpPr>
        <p:spPr>
          <a:xfrm>
            <a:off x="3247793" y="555526"/>
            <a:ext cx="1587966" cy="253916"/>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5"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6" dur="1000" fill="hold"/>
                                        <p:tgtEl>
                                          <p:spTgt spid="8"/>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ppt_x</p:attrName>
                                        </p:attrNameLst>
                                      </p:cBhvr>
                                      <p:tavLst>
                                        <p:tav tm="0">
                                          <p:val>
                                            <p:strVal val="#ppt_x-.2"/>
                                          </p:val>
                                        </p:tav>
                                        <p:tav tm="100000">
                                          <p:val>
                                            <p:strVal val="#ppt_x"/>
                                          </p:val>
                                        </p:tav>
                                      </p:tavLst>
                                    </p:anim>
                                    <p:anim calcmode="lin" valueType="num">
                                      <p:cBhvr>
                                        <p:cTn id="32"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diamond(in)">
                                      <p:cBhvr>
                                        <p:cTn id="38" dur="2000"/>
                                        <p:tgtEl>
                                          <p:spTgt spid="1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diamond(in)">
                                      <p:cBhvr>
                                        <p:cTn id="43" dur="2000"/>
                                        <p:tgtEl>
                                          <p:spTgt spid="14"/>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1" presetClass="entr" presetSubtype="0" fill="hold" nodeType="clickEffect">
                                  <p:stCondLst>
                                    <p:cond delay="0"/>
                                  </p:stCondLst>
                                  <p:iterate type="lt">
                                    <p:tmPct val="5000"/>
                                  </p:iterate>
                                  <p:childTnLst>
                                    <p:set>
                                      <p:cBhvr>
                                        <p:cTn id="47" dur="1" fill="hold">
                                          <p:stCondLst>
                                            <p:cond delay="0"/>
                                          </p:stCondLst>
                                        </p:cTn>
                                        <p:tgtEl>
                                          <p:spTgt spid="12290"/>
                                        </p:tgtEl>
                                        <p:attrNameLst>
                                          <p:attrName>style.visibility</p:attrName>
                                        </p:attrNameLst>
                                      </p:cBhvr>
                                      <p:to>
                                        <p:strVal val="visible"/>
                                      </p:to>
                                    </p:set>
                                    <p:anim calcmode="lin" valueType="num">
                                      <p:cBhvr>
                                        <p:cTn id="48" dur="1000" fill="hold"/>
                                        <p:tgtEl>
                                          <p:spTgt spid="12290"/>
                                        </p:tgtEl>
                                        <p:attrNameLst>
                                          <p:attrName>ppt_w</p:attrName>
                                        </p:attrNameLst>
                                      </p:cBhvr>
                                      <p:tavLst>
                                        <p:tav tm="0">
                                          <p:val>
                                            <p:fltVal val="0"/>
                                          </p:val>
                                        </p:tav>
                                        <p:tav tm="100000">
                                          <p:val>
                                            <p:strVal val="#ppt_w"/>
                                          </p:val>
                                        </p:tav>
                                      </p:tavLst>
                                    </p:anim>
                                    <p:anim calcmode="lin" valueType="num">
                                      <p:cBhvr>
                                        <p:cTn id="49" dur="1000" fill="hold"/>
                                        <p:tgtEl>
                                          <p:spTgt spid="12290"/>
                                        </p:tgtEl>
                                        <p:attrNameLst>
                                          <p:attrName>ppt_h</p:attrName>
                                        </p:attrNameLst>
                                      </p:cBhvr>
                                      <p:tavLst>
                                        <p:tav tm="0">
                                          <p:val>
                                            <p:fltVal val="0"/>
                                          </p:val>
                                        </p:tav>
                                        <p:tav tm="100000">
                                          <p:val>
                                            <p:strVal val="#ppt_h"/>
                                          </p:val>
                                        </p:tav>
                                      </p:tavLst>
                                    </p:anim>
                                    <p:anim calcmode="lin" valueType="num">
                                      <p:cBhvr>
                                        <p:cTn id="50" dur="1000" fill="hold"/>
                                        <p:tgtEl>
                                          <p:spTgt spid="12290"/>
                                        </p:tgtEl>
                                        <p:attrNameLst>
                                          <p:attrName>style.rotation</p:attrName>
                                        </p:attrNameLst>
                                      </p:cBhvr>
                                      <p:tavLst>
                                        <p:tav tm="0">
                                          <p:val>
                                            <p:fltVal val="90"/>
                                          </p:val>
                                        </p:tav>
                                        <p:tav tm="100000">
                                          <p:val>
                                            <p:fltVal val="0"/>
                                          </p:val>
                                        </p:tav>
                                      </p:tavLst>
                                    </p:anim>
                                    <p:animEffect transition="in" filter="fade">
                                      <p:cBhvr>
                                        <p:cTn id="51" dur="1000"/>
                                        <p:tgtEl>
                                          <p:spTgt spid="12290"/>
                                        </p:tgtEl>
                                      </p:cBhvr>
                                    </p:animEffect>
                                  </p:childTnLst>
                                </p:cTn>
                              </p:par>
                            </p:childTnLst>
                          </p:cTn>
                        </p:par>
                        <p:par>
                          <p:cTn id="52" fill="hold" nodeType="afterGroup">
                            <p:stCondLst>
                              <p:cond delay="1000"/>
                            </p:stCondLst>
                            <p:childTnLst>
                              <p:par>
                                <p:cTn id="53" presetID="21"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heel(4)">
                                      <p:cBhvr>
                                        <p:cTn id="5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p:bldP spid="8" grpId="0"/>
      <p:bldP spid="9"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文本框 1"/>
          <p:cNvSpPr txBox="1">
            <a:spLocks noChangeArrowheads="1"/>
          </p:cNvSpPr>
          <p:nvPr/>
        </p:nvSpPr>
        <p:spPr bwMode="auto">
          <a:xfrm>
            <a:off x="3854556" y="1337074"/>
            <a:ext cx="4935783" cy="339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b="1" dirty="0">
                <a:solidFill>
                  <a:srgbClr val="663300"/>
                </a:solidFill>
                <a:latin typeface="微软雅黑" pitchFamily="34" charset="-122"/>
                <a:ea typeface="微软雅黑" pitchFamily="34" charset="-122"/>
              </a:rPr>
              <a:t>     </a:t>
            </a:r>
            <a:r>
              <a:rPr lang="zh-CN" altLang="en-US" b="1" dirty="0">
                <a:solidFill>
                  <a:srgbClr val="663300"/>
                </a:solidFill>
                <a:latin typeface="微软雅黑" pitchFamily="34" charset="-122"/>
                <a:ea typeface="微软雅黑" pitchFamily="34" charset="-122"/>
              </a:rPr>
              <a:t>陶行知（1891—1946），安徽歙县人，是我国近现代著名教育思想家和实践家。他早年留学美国，归国后，他终身致力于中国教育的改造，探索中国人民教育的新路，教育思想和实践经验都十分丰富。他在实践中创立的“生活即教育”、“教学做合一”、“社会即学校”为中心的教育理论，是我国教育思想史上的一座丰碑，他是享誉世界的中国教育家。</a:t>
            </a:r>
          </a:p>
        </p:txBody>
      </p:sp>
      <p:sp>
        <p:nvSpPr>
          <p:cNvPr id="9218" name="文本框 2"/>
          <p:cNvSpPr txBox="1">
            <a:spLocks noChangeArrowheads="1"/>
          </p:cNvSpPr>
          <p:nvPr/>
        </p:nvSpPr>
        <p:spPr bwMode="auto">
          <a:xfrm>
            <a:off x="4209408" y="991793"/>
            <a:ext cx="16655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latin typeface="微软雅黑" pitchFamily="34" charset="-122"/>
                <a:ea typeface="微软雅黑" pitchFamily="34" charset="-122"/>
              </a:rPr>
              <a:t>3．作者链接。</a:t>
            </a:r>
          </a:p>
        </p:txBody>
      </p:sp>
      <p:pic>
        <p:nvPicPr>
          <p:cNvPr id="4" name="图片 3"/>
          <p:cNvPicPr>
            <a:picLocks noChangeAspect="1"/>
          </p:cNvPicPr>
          <p:nvPr/>
        </p:nvPicPr>
        <p:blipFill>
          <a:blip r:embed="rId3" cstate="print"/>
          <a:stretch>
            <a:fillRect/>
          </a:stretch>
        </p:blipFill>
        <p:spPr>
          <a:xfrm>
            <a:off x="992158" y="1203960"/>
            <a:ext cx="2410139" cy="3335655"/>
          </a:xfrm>
          <a:prstGeom prst="ellipse">
            <a:avLst/>
          </a:prstGeom>
        </p:spPr>
      </p:pic>
      <p:grpSp>
        <p:nvGrpSpPr>
          <p:cNvPr id="9220" name="组合 8"/>
          <p:cNvGrpSpPr>
            <a:grpSpLocks/>
          </p:cNvGrpSpPr>
          <p:nvPr/>
        </p:nvGrpSpPr>
        <p:grpSpPr bwMode="auto">
          <a:xfrm>
            <a:off x="270309" y="388145"/>
            <a:ext cx="1659947" cy="415498"/>
            <a:chOff x="285720" y="571480"/>
            <a:chExt cx="2214578" cy="554649"/>
          </a:xfrm>
        </p:grpSpPr>
        <p:sp>
          <p:nvSpPr>
            <p:cNvPr id="10" name="文本框 1"/>
            <p:cNvSpPr txBox="1"/>
            <p:nvPr/>
          </p:nvSpPr>
          <p:spPr>
            <a:xfrm>
              <a:off x="571677" y="571480"/>
              <a:ext cx="1928621" cy="554649"/>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8000"/>
                  </a:solidFill>
                  <a:latin typeface="微软雅黑" panose="020B0503020204020204" pitchFamily="34" charset="-122"/>
                  <a:ea typeface="微软雅黑" panose="020B0503020204020204" pitchFamily="34" charset="-122"/>
                </a:rPr>
                <a:t>自学检测</a:t>
              </a:r>
            </a:p>
          </p:txBody>
        </p:sp>
        <p:sp>
          <p:nvSpPr>
            <p:cNvPr id="11" name="任意多边形 10"/>
            <p:cNvSpPr/>
            <p:nvPr/>
          </p:nvSpPr>
          <p:spPr bwMode="auto">
            <a:xfrm>
              <a:off x="285720" y="571480"/>
              <a:ext cx="428935" cy="499061"/>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1A7AB"/>
                </a:solidFill>
                <a:latin typeface="Adobe Garamond Pro Bold" panose="02020702060506020403" pitchFamily="18" charset="0"/>
              </a:endParaRPr>
            </a:p>
          </p:txBody>
        </p:sp>
      </p:grpSp>
      <p:sp>
        <p:nvSpPr>
          <p:cNvPr id="8" name="AutoShape 4"/>
          <p:cNvSpPr>
            <a:spLocks noChangeArrowheads="1"/>
          </p:cNvSpPr>
          <p:nvPr/>
        </p:nvSpPr>
        <p:spPr bwMode="auto">
          <a:xfrm>
            <a:off x="3761675" y="1383506"/>
            <a:ext cx="4969125" cy="3348038"/>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0" presetClass="entr" presetSubtype="0" fill="hold" grpId="0" nodeType="clickEffect">
                                  <p:stCondLst>
                                    <p:cond delay="0"/>
                                  </p:stCondLst>
                                  <p:childTnLst>
                                    <p:set>
                                      <p:cBhvr>
                                        <p:cTn id="14" dur="1" fill="hold">
                                          <p:stCondLst>
                                            <p:cond delay="0"/>
                                          </p:stCondLst>
                                        </p:cTn>
                                        <p:tgtEl>
                                          <p:spTgt spid="13313"/>
                                        </p:tgtEl>
                                        <p:attrNameLst>
                                          <p:attrName>style.visibility</p:attrName>
                                        </p:attrNameLst>
                                      </p:cBhvr>
                                      <p:to>
                                        <p:strVal val="visible"/>
                                      </p:to>
                                    </p:set>
                                    <p:animEffect transition="in" filter="wedge">
                                      <p:cBhvr>
                                        <p:cTn id="15" dur="2000"/>
                                        <p:tgtEl>
                                          <p:spTgt spid="13313"/>
                                        </p:tgtEl>
                                      </p:cBhvr>
                                    </p:animEffect>
                                  </p:childTnLst>
                                </p:cTn>
                              </p:par>
                              <p:par>
                                <p:cTn id="16" presetID="2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edg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文本框 1"/>
          <p:cNvSpPr txBox="1">
            <a:spLocks noChangeArrowheads="1"/>
          </p:cNvSpPr>
          <p:nvPr/>
        </p:nvSpPr>
        <p:spPr bwMode="auto">
          <a:xfrm>
            <a:off x="460832" y="1498998"/>
            <a:ext cx="4396360" cy="2377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sz="2000" b="1" dirty="0">
                <a:solidFill>
                  <a:srgbClr val="663300"/>
                </a:solidFill>
                <a:latin typeface="微软雅黑" pitchFamily="34" charset="-122"/>
                <a:ea typeface="微软雅黑" pitchFamily="34" charset="-122"/>
              </a:rPr>
              <a:t>     </a:t>
            </a:r>
            <a:r>
              <a:rPr lang="zh-CN" altLang="en-US" sz="2000" b="1" dirty="0">
                <a:solidFill>
                  <a:srgbClr val="663300"/>
                </a:solidFill>
                <a:latin typeface="微软雅黑" pitchFamily="34" charset="-122"/>
                <a:ea typeface="微软雅黑" pitchFamily="34" charset="-122"/>
              </a:rPr>
              <a:t>本文写于1943年，陶行知先生否定了“不能创造”的种种错误看法，提出了“处处是创造之地，天天是创造之时，人人是创造之人”的观点，激励每一个人时时、处处要去创造。</a:t>
            </a:r>
          </a:p>
        </p:txBody>
      </p:sp>
      <p:sp>
        <p:nvSpPr>
          <p:cNvPr id="10242" name="文本框 2"/>
          <p:cNvSpPr txBox="1">
            <a:spLocks noChangeArrowheads="1"/>
          </p:cNvSpPr>
          <p:nvPr/>
        </p:nvSpPr>
        <p:spPr bwMode="auto">
          <a:xfrm>
            <a:off x="766863" y="1153716"/>
            <a:ext cx="143471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latin typeface="微软雅黑" pitchFamily="34" charset="-122"/>
                <a:ea typeface="微软雅黑" pitchFamily="34" charset="-122"/>
              </a:rPr>
              <a:t>4、写作背景</a:t>
            </a:r>
          </a:p>
        </p:txBody>
      </p:sp>
      <p:pic>
        <p:nvPicPr>
          <p:cNvPr id="2"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79997" y="1498997"/>
            <a:ext cx="3088883" cy="308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4" name="组合 8"/>
          <p:cNvGrpSpPr>
            <a:grpSpLocks/>
          </p:cNvGrpSpPr>
          <p:nvPr/>
        </p:nvGrpSpPr>
        <p:grpSpPr bwMode="auto">
          <a:xfrm>
            <a:off x="270309" y="388145"/>
            <a:ext cx="1659947" cy="415498"/>
            <a:chOff x="285720" y="571480"/>
            <a:chExt cx="2214578" cy="554649"/>
          </a:xfrm>
        </p:grpSpPr>
        <p:sp>
          <p:nvSpPr>
            <p:cNvPr id="10" name="文本框 1"/>
            <p:cNvSpPr txBox="1"/>
            <p:nvPr/>
          </p:nvSpPr>
          <p:spPr>
            <a:xfrm>
              <a:off x="571677" y="571480"/>
              <a:ext cx="1928621" cy="554649"/>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8000"/>
                  </a:solidFill>
                  <a:latin typeface="微软雅黑" panose="020B0503020204020204" pitchFamily="34" charset="-122"/>
                  <a:ea typeface="微软雅黑" panose="020B0503020204020204" pitchFamily="34" charset="-122"/>
                </a:rPr>
                <a:t>自学检测</a:t>
              </a:r>
            </a:p>
          </p:txBody>
        </p:sp>
        <p:sp>
          <p:nvSpPr>
            <p:cNvPr id="11" name="任意多边形 10"/>
            <p:cNvSpPr/>
            <p:nvPr/>
          </p:nvSpPr>
          <p:spPr bwMode="auto">
            <a:xfrm>
              <a:off x="285720" y="571480"/>
              <a:ext cx="428935" cy="499061"/>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1A7AB"/>
                </a:solidFill>
                <a:latin typeface="Adobe Garamond Pro Bold" panose="02020702060506020403" pitchFamily="18" charset="0"/>
              </a:endParaRPr>
            </a:p>
          </p:txBody>
        </p:sp>
      </p:grpSp>
      <p:sp>
        <p:nvSpPr>
          <p:cNvPr id="8" name="AutoShape 4"/>
          <p:cNvSpPr>
            <a:spLocks noChangeArrowheads="1"/>
          </p:cNvSpPr>
          <p:nvPr/>
        </p:nvSpPr>
        <p:spPr bwMode="auto">
          <a:xfrm>
            <a:off x="413202" y="1545431"/>
            <a:ext cx="4645232" cy="2268141"/>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14337"/>
                                        </p:tgtEl>
                                        <p:attrNameLst>
                                          <p:attrName>style.visibility</p:attrName>
                                        </p:attrNameLst>
                                      </p:cBhvr>
                                      <p:to>
                                        <p:strVal val="visible"/>
                                      </p:to>
                                    </p:set>
                                    <p:animEffect transition="in" filter="diamond(in)">
                                      <p:cBhvr>
                                        <p:cTn id="15" dur="2000"/>
                                        <p:tgtEl>
                                          <p:spTgt spid="14337"/>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amond(in)">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文本框 1"/>
          <p:cNvSpPr txBox="1">
            <a:spLocks noChangeArrowheads="1"/>
          </p:cNvSpPr>
          <p:nvPr/>
        </p:nvSpPr>
        <p:spPr bwMode="auto">
          <a:xfrm>
            <a:off x="4355873" y="1869282"/>
            <a:ext cx="4440419" cy="265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en-US" altLang="zh-CN" sz="2100" b="1" dirty="0">
                <a:solidFill>
                  <a:srgbClr val="663300"/>
                </a:solidFill>
                <a:latin typeface="微软雅黑" pitchFamily="34" charset="-122"/>
                <a:ea typeface="微软雅黑" pitchFamily="34" charset="-122"/>
              </a:rPr>
              <a:t>    </a:t>
            </a:r>
            <a:r>
              <a:rPr lang="zh-CN" altLang="en-US" sz="2100" b="1" dirty="0">
                <a:solidFill>
                  <a:srgbClr val="663300"/>
                </a:solidFill>
                <a:latin typeface="微软雅黑" pitchFamily="34" charset="-122"/>
                <a:ea typeface="微软雅黑" pitchFamily="34" charset="-122"/>
              </a:rPr>
              <a:t>“宣言”是一种演讲辞，既是演讲，那它一定具备演讲稿的特点——文辞优美、感情充沛、说理生动、鼓动性强。</a:t>
            </a:r>
          </a:p>
        </p:txBody>
      </p:sp>
      <p:sp>
        <p:nvSpPr>
          <p:cNvPr id="11266" name="文本框 2"/>
          <p:cNvSpPr txBox="1">
            <a:spLocks noChangeArrowheads="1"/>
          </p:cNvSpPr>
          <p:nvPr/>
        </p:nvSpPr>
        <p:spPr bwMode="auto">
          <a:xfrm>
            <a:off x="4856001" y="1421606"/>
            <a:ext cx="1651148"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100" b="1" dirty="0">
                <a:latin typeface="微软雅黑" pitchFamily="34" charset="-122"/>
                <a:ea typeface="微软雅黑" pitchFamily="34" charset="-122"/>
              </a:rPr>
              <a:t>5、文体链接</a:t>
            </a:r>
          </a:p>
        </p:txBody>
      </p:sp>
      <p:pic>
        <p:nvPicPr>
          <p:cNvPr id="2" name="图片 3" descr="011f4258f5a94ea8012049ef904176.jpg@1280w_1l_2o_100sh"/>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9168" y="1088231"/>
            <a:ext cx="3328230" cy="332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68" name="组合 8"/>
          <p:cNvGrpSpPr>
            <a:grpSpLocks/>
          </p:cNvGrpSpPr>
          <p:nvPr/>
        </p:nvGrpSpPr>
        <p:grpSpPr bwMode="auto">
          <a:xfrm>
            <a:off x="270309" y="388145"/>
            <a:ext cx="1659947" cy="415498"/>
            <a:chOff x="285720" y="571480"/>
            <a:chExt cx="2214578" cy="554649"/>
          </a:xfrm>
        </p:grpSpPr>
        <p:sp>
          <p:nvSpPr>
            <p:cNvPr id="10" name="文本框 1"/>
            <p:cNvSpPr txBox="1"/>
            <p:nvPr/>
          </p:nvSpPr>
          <p:spPr>
            <a:xfrm>
              <a:off x="571677" y="571480"/>
              <a:ext cx="1928621" cy="554649"/>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8000"/>
                  </a:solidFill>
                  <a:latin typeface="微软雅黑" panose="020B0503020204020204" pitchFamily="34" charset="-122"/>
                  <a:ea typeface="微软雅黑" panose="020B0503020204020204" pitchFamily="34" charset="-122"/>
                </a:rPr>
                <a:t>自学检测</a:t>
              </a:r>
            </a:p>
          </p:txBody>
        </p:sp>
        <p:sp>
          <p:nvSpPr>
            <p:cNvPr id="11" name="任意多边形 10"/>
            <p:cNvSpPr/>
            <p:nvPr/>
          </p:nvSpPr>
          <p:spPr bwMode="auto">
            <a:xfrm>
              <a:off x="285720" y="571480"/>
              <a:ext cx="428935" cy="499061"/>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1A7AB"/>
                </a:solidFill>
                <a:latin typeface="Adobe Garamond Pro Bold" panose="02020702060506020403" pitchFamily="18" charset="0"/>
              </a:endParaRPr>
            </a:p>
          </p:txBody>
        </p:sp>
      </p:grpSp>
      <p:sp>
        <p:nvSpPr>
          <p:cNvPr id="8" name="AutoShape 4"/>
          <p:cNvSpPr>
            <a:spLocks noChangeArrowheads="1"/>
          </p:cNvSpPr>
          <p:nvPr/>
        </p:nvSpPr>
        <p:spPr bwMode="auto">
          <a:xfrm>
            <a:off x="4193927" y="2031208"/>
            <a:ext cx="4483287" cy="2484835"/>
          </a:xfrm>
          <a:prstGeom prst="roundRect">
            <a:avLst>
              <a:gd name="adj" fmla="val 4690"/>
            </a:avLst>
          </a:prstGeom>
          <a:noFill/>
          <a:ln w="31750" cmpd="sng">
            <a:solidFill>
              <a:srgbClr val="E49514"/>
            </a:solidFill>
            <a:bevel/>
          </a:ln>
        </p:spPr>
        <p:txBody>
          <a:bodyPr wrap="none" lIns="68580" tIns="34290" rIns="68580" bIns="3429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defRPr/>
            </a:pPr>
            <a:endParaRPr lang="zh-CN" altLang="zh-CN" b="1" i="1" kern="0" smtClean="0">
              <a:solidFill>
                <a:srgbClr val="000000"/>
              </a:solidFill>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15361"/>
                                        </p:tgtEl>
                                        <p:attrNameLst>
                                          <p:attrName>style.visibility</p:attrName>
                                        </p:attrNameLst>
                                      </p:cBhvr>
                                      <p:to>
                                        <p:strVal val="visible"/>
                                      </p:to>
                                    </p:set>
                                    <p:animEffect transition="in" filter="wheel(4)">
                                      <p:cBhvr>
                                        <p:cTn id="15" dur="2000"/>
                                        <p:tgtEl>
                                          <p:spTgt spid="15361"/>
                                        </p:tgtEl>
                                      </p:cBhvr>
                                    </p:animEffect>
                                  </p:childTnLst>
                                </p:cTn>
                              </p:par>
                              <p:par>
                                <p:cTn id="16" presetID="21"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heel(4)">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文本框 1"/>
          <p:cNvSpPr txBox="1">
            <a:spLocks noChangeArrowheads="1"/>
          </p:cNvSpPr>
          <p:nvPr/>
        </p:nvSpPr>
        <p:spPr bwMode="auto">
          <a:xfrm>
            <a:off x="423919" y="1198961"/>
            <a:ext cx="4377307" cy="265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200000"/>
              </a:lnSpc>
            </a:pPr>
            <a:r>
              <a:rPr lang="en-US" altLang="zh-CN" sz="2100" b="1" dirty="0">
                <a:latin typeface="微软雅黑" pitchFamily="34" charset="-122"/>
                <a:ea typeface="微软雅黑" pitchFamily="34" charset="-122"/>
              </a:rPr>
              <a:t>1</a:t>
            </a:r>
            <a:r>
              <a:rPr lang="zh-CN" altLang="en-US" sz="2100" b="1" dirty="0">
                <a:latin typeface="微软雅黑" pitchFamily="34" charset="-122"/>
                <a:ea typeface="微软雅黑" pitchFamily="34" charset="-122"/>
              </a:rPr>
              <a:t>、自读课文，思考本文采用了哪几种表达方式，以哪种表达方式为主。</a:t>
            </a:r>
          </a:p>
          <a:p>
            <a:pPr>
              <a:lnSpc>
                <a:spcPct val="200000"/>
              </a:lnSpc>
            </a:pPr>
            <a:r>
              <a:rPr lang="zh-CN" altLang="en-US" sz="2100" b="1" dirty="0">
                <a:solidFill>
                  <a:srgbClr val="663300"/>
                </a:solidFill>
                <a:latin typeface="微软雅黑" pitchFamily="34" charset="-122"/>
                <a:ea typeface="微软雅黑" pitchFamily="34" charset="-122"/>
              </a:rPr>
              <a:t>明确：议论和叙述两种表达方式，以议论为主。本文是一篇议论文。</a:t>
            </a:r>
          </a:p>
        </p:txBody>
      </p:sp>
      <p:pic>
        <p:nvPicPr>
          <p:cNvPr id="17410"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39560" y="1783558"/>
            <a:ext cx="2741176" cy="274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5"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初读课文整体感知</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7" name="圆角矩形 6"/>
          <p:cNvSpPr/>
          <p:nvPr/>
        </p:nvSpPr>
        <p:spPr>
          <a:xfrm>
            <a:off x="358426" y="2680097"/>
            <a:ext cx="4159394" cy="1079897"/>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7410"/>
                                        </p:tgtEl>
                                        <p:attrNameLst>
                                          <p:attrName>style.visibility</p:attrName>
                                        </p:attrNameLst>
                                      </p:cBhvr>
                                      <p:to>
                                        <p:strVal val="visible"/>
                                      </p:to>
                                    </p:set>
                                    <p:anim calcmode="lin" valueType="num">
                                      <p:cBhvr>
                                        <p:cTn id="7" dur="1000" fill="hold"/>
                                        <p:tgtEl>
                                          <p:spTgt spid="17410"/>
                                        </p:tgtEl>
                                        <p:attrNameLst>
                                          <p:attrName>ppt_w</p:attrName>
                                        </p:attrNameLst>
                                      </p:cBhvr>
                                      <p:tavLst>
                                        <p:tav tm="0">
                                          <p:val>
                                            <p:fltVal val="0"/>
                                          </p:val>
                                        </p:tav>
                                        <p:tav tm="100000">
                                          <p:val>
                                            <p:strVal val="#ppt_w"/>
                                          </p:val>
                                        </p:tav>
                                      </p:tavLst>
                                    </p:anim>
                                    <p:anim calcmode="lin" valueType="num">
                                      <p:cBhvr>
                                        <p:cTn id="8" dur="1000" fill="hold"/>
                                        <p:tgtEl>
                                          <p:spTgt spid="17410"/>
                                        </p:tgtEl>
                                        <p:attrNameLst>
                                          <p:attrName>ppt_h</p:attrName>
                                        </p:attrNameLst>
                                      </p:cBhvr>
                                      <p:tavLst>
                                        <p:tav tm="0">
                                          <p:val>
                                            <p:fltVal val="0"/>
                                          </p:val>
                                        </p:tav>
                                        <p:tav tm="100000">
                                          <p:val>
                                            <p:strVal val="#ppt_h"/>
                                          </p:val>
                                        </p:tav>
                                      </p:tavLst>
                                    </p:anim>
                                    <p:anim calcmode="lin" valueType="num">
                                      <p:cBhvr>
                                        <p:cTn id="9" dur="1000" fill="hold"/>
                                        <p:tgtEl>
                                          <p:spTgt spid="17410"/>
                                        </p:tgtEl>
                                        <p:attrNameLst>
                                          <p:attrName>style.rotation</p:attrName>
                                        </p:attrNameLst>
                                      </p:cBhvr>
                                      <p:tavLst>
                                        <p:tav tm="0">
                                          <p:val>
                                            <p:fltVal val="90"/>
                                          </p:val>
                                        </p:tav>
                                        <p:tav tm="100000">
                                          <p:val>
                                            <p:fltVal val="0"/>
                                          </p:val>
                                        </p:tav>
                                      </p:tavLst>
                                    </p:anim>
                                    <p:animEffect transition="in" filter="fade">
                                      <p:cBhvr>
                                        <p:cTn id="10" dur="1000"/>
                                        <p:tgtEl>
                                          <p:spTgt spid="174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9" presetClass="entr" presetSubtype="0" fill="hold" nodeType="clickEffect">
                                  <p:stCondLst>
                                    <p:cond delay="0"/>
                                  </p:stCondLst>
                                  <p:childTnLst>
                                    <p:set>
                                      <p:cBhvr>
                                        <p:cTn id="14" dur="1" fill="hold">
                                          <p:stCondLst>
                                            <p:cond delay="0"/>
                                          </p:stCondLst>
                                        </p:cTn>
                                        <p:tgtEl>
                                          <p:spTgt spid="17409">
                                            <p:txEl>
                                              <p:pRg st="1" end="1"/>
                                            </p:txEl>
                                          </p:spTgt>
                                        </p:tgtEl>
                                        <p:attrNameLst>
                                          <p:attrName>style.visibility</p:attrName>
                                        </p:attrNameLst>
                                      </p:cBhvr>
                                      <p:to>
                                        <p:strVal val="visible"/>
                                      </p:to>
                                    </p:set>
                                    <p:anim calcmode="lin" valueType="num">
                                      <p:cBhvr>
                                        <p:cTn id="15" dur="1000" fill="hold"/>
                                        <p:tgtEl>
                                          <p:spTgt spid="17409">
                                            <p:txEl>
                                              <p:pRg st="1" end="1"/>
                                            </p:txEl>
                                          </p:spTgt>
                                        </p:tgtEl>
                                        <p:attrNameLst>
                                          <p:attrName>ppt_x</p:attrName>
                                        </p:attrNameLst>
                                      </p:cBhvr>
                                      <p:tavLst>
                                        <p:tav tm="0">
                                          <p:val>
                                            <p:strVal val="#ppt_x-.2"/>
                                          </p:val>
                                        </p:tav>
                                        <p:tav tm="100000">
                                          <p:val>
                                            <p:strVal val="#ppt_x"/>
                                          </p:val>
                                        </p:tav>
                                      </p:tavLst>
                                    </p:anim>
                                    <p:anim calcmode="lin" valueType="num">
                                      <p:cBhvr>
                                        <p:cTn id="16" dur="1000" fill="hold"/>
                                        <p:tgtEl>
                                          <p:spTgt spid="1740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7409">
                                            <p:txEl>
                                              <p:pRg st="1" end="1"/>
                                            </p:txEl>
                                          </p:spTgt>
                                        </p:tgtEl>
                                      </p:cBhvr>
                                    </p:animEffect>
                                  </p:childTnLst>
                                </p:cTn>
                              </p:par>
                            </p:childTnLst>
                          </p:cTn>
                        </p:par>
                        <p:par>
                          <p:cTn id="18" fill="hold" nodeType="afterGroup">
                            <p:stCondLst>
                              <p:cond delay="1000"/>
                            </p:stCondLst>
                            <p:childTnLst>
                              <p:par>
                                <p:cTn id="19" presetID="8" presetClass="entr" presetSubtype="16"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amond(in)">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1"/>
          <p:cNvSpPr txBox="1">
            <a:spLocks noChangeArrowheads="1"/>
          </p:cNvSpPr>
          <p:nvPr/>
        </p:nvSpPr>
        <p:spPr bwMode="auto">
          <a:xfrm>
            <a:off x="517991" y="923926"/>
            <a:ext cx="8236625" cy="38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en-US" altLang="zh-CN" b="1" dirty="0">
                <a:latin typeface="微软雅黑" pitchFamily="34" charset="-122"/>
                <a:ea typeface="微软雅黑" pitchFamily="34" charset="-122"/>
              </a:rPr>
              <a:t>2</a:t>
            </a:r>
            <a:r>
              <a:rPr lang="zh-CN" altLang="en-US" b="1" dirty="0">
                <a:latin typeface="微软雅黑" pitchFamily="34" charset="-122"/>
                <a:ea typeface="微软雅黑" pitchFamily="34" charset="-122"/>
              </a:rPr>
              <a:t>、给文章分层，并概括层意，从而理清文本的议论思路。</a:t>
            </a:r>
          </a:p>
          <a:p>
            <a:pPr>
              <a:lnSpc>
                <a:spcPct val="150000"/>
              </a:lnSpc>
            </a:pPr>
            <a:r>
              <a:rPr lang="zh-CN" altLang="en-US" b="1" dirty="0">
                <a:solidFill>
                  <a:srgbClr val="663300"/>
                </a:solidFill>
                <a:latin typeface="微软雅黑" pitchFamily="34" charset="-122"/>
                <a:ea typeface="微软雅黑" pitchFamily="34" charset="-122"/>
              </a:rPr>
              <a:t>第一部分(1—4)：用不同的人创造出不同的崇拜者，引出教育者要创造真善美的活人，要以集体之力创造出值得自己崇拜或彼此崇拜的活人，明确何谓“创造”。</a:t>
            </a:r>
          </a:p>
          <a:p>
            <a:pPr>
              <a:lnSpc>
                <a:spcPct val="150000"/>
              </a:lnSpc>
            </a:pPr>
            <a:r>
              <a:rPr lang="zh-CN" altLang="en-US" b="1" dirty="0">
                <a:solidFill>
                  <a:srgbClr val="663300"/>
                </a:solidFill>
                <a:latin typeface="微软雅黑" pitchFamily="34" charset="-122"/>
                <a:ea typeface="微软雅黑" pitchFamily="34" charset="-122"/>
              </a:rPr>
              <a:t>第二部分(5—11)：从客观与主观两方面，批评了一些人的错误看法，指出“处处”“天天”“人人”皆可创造。</a:t>
            </a:r>
          </a:p>
          <a:p>
            <a:pPr>
              <a:lnSpc>
                <a:spcPct val="150000"/>
              </a:lnSpc>
            </a:pPr>
            <a:r>
              <a:rPr lang="zh-CN" altLang="en-US" b="1" dirty="0">
                <a:solidFill>
                  <a:srgbClr val="663300"/>
                </a:solidFill>
                <a:latin typeface="微软雅黑" pitchFamily="34" charset="-122"/>
                <a:ea typeface="微软雅黑" pitchFamily="34" charset="-122"/>
              </a:rPr>
              <a:t>第三部分(12—15)：有了人人都能创造的信念之后，还要从一点一滴做起，不能像东山樵夫那样因循守旧，要让创造之神常住心中。</a:t>
            </a:r>
          </a:p>
          <a:p>
            <a:pPr>
              <a:lnSpc>
                <a:spcPct val="150000"/>
              </a:lnSpc>
            </a:pPr>
            <a:r>
              <a:rPr lang="zh-CN" altLang="en-US" b="1" dirty="0">
                <a:solidFill>
                  <a:srgbClr val="663300"/>
                </a:solidFill>
                <a:latin typeface="微软雅黑" pitchFamily="34" charset="-122"/>
                <a:ea typeface="微软雅黑" pitchFamily="34" charset="-122"/>
              </a:rPr>
              <a:t>第四部分(16)：引用罗丹的话发出创造宣言，激励人们用自己的“汗”“血”“热情”去创造。</a:t>
            </a:r>
          </a:p>
        </p:txBody>
      </p:sp>
      <p:grpSp>
        <p:nvGrpSpPr>
          <p:cNvPr id="14338" name="组合 8"/>
          <p:cNvGrpSpPr>
            <a:grpSpLocks/>
          </p:cNvGrpSpPr>
          <p:nvPr/>
        </p:nvGrpSpPr>
        <p:grpSpPr bwMode="auto">
          <a:xfrm>
            <a:off x="211959" y="384574"/>
            <a:ext cx="2661394" cy="415498"/>
            <a:chOff x="285720" y="571480"/>
            <a:chExt cx="3547771" cy="554650"/>
          </a:xfrm>
        </p:grpSpPr>
        <p:sp>
          <p:nvSpPr>
            <p:cNvPr id="10" name="文本框 1"/>
            <p:cNvSpPr txBox="1"/>
            <p:nvPr/>
          </p:nvSpPr>
          <p:spPr>
            <a:xfrm>
              <a:off x="571446" y="571480"/>
              <a:ext cx="3262045" cy="554650"/>
            </a:xfrm>
            <a:prstGeom prst="rect">
              <a:avLst/>
            </a:prstGeom>
            <a:noFill/>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buFont typeface="Arial" panose="020B0604020202020204" pitchFamily="34" charset="0"/>
                <a:buNone/>
                <a:defRPr/>
              </a:pPr>
              <a:r>
                <a:rPr lang="zh-CN" altLang="en-US" sz="2100" b="1" spc="75" noProof="1">
                  <a:solidFill>
                    <a:srgbClr val="009900"/>
                  </a:solidFill>
                  <a:latin typeface="微软雅黑" panose="020B0503020204020204" pitchFamily="34" charset="-122"/>
                  <a:ea typeface="微软雅黑" panose="020B0503020204020204" pitchFamily="34" charset="-122"/>
                </a:rPr>
                <a:t>初读课文整体感知</a:t>
              </a:r>
            </a:p>
          </p:txBody>
        </p:sp>
        <p:sp>
          <p:nvSpPr>
            <p:cNvPr id="11" name="任意多边形 10"/>
            <p:cNvSpPr/>
            <p:nvPr/>
          </p:nvSpPr>
          <p:spPr bwMode="auto">
            <a:xfrm>
              <a:off x="285720" y="571480"/>
              <a:ext cx="428590" cy="4990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32500" lnSpcReduction="20000"/>
            </a:bodyP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0" hangingPunct="0">
                <a:lnSpc>
                  <a:spcPct val="120000"/>
                </a:lnSpc>
                <a:defRPr/>
              </a:pPr>
              <a:endParaRPr lang="zh-CN" altLang="en-US" sz="2700" noProof="1">
                <a:solidFill>
                  <a:srgbClr val="009900"/>
                </a:solidFill>
                <a:latin typeface="Adobe Garamond Pro Bold" panose="02020702060506020403" pitchFamily="18" charset="0"/>
              </a:endParaRPr>
            </a:p>
          </p:txBody>
        </p:sp>
      </p:grpSp>
      <p:sp>
        <p:nvSpPr>
          <p:cNvPr id="20" name="对角圆角矩形 19"/>
          <p:cNvSpPr/>
          <p:nvPr/>
        </p:nvSpPr>
        <p:spPr>
          <a:xfrm>
            <a:off x="426299" y="1413272"/>
            <a:ext cx="8422387" cy="3318272"/>
          </a:xfrm>
          <a:prstGeom prst="round2Diag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zh-CN" altLang="en-US" noProof="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8433">
                                            <p:txEl>
                                              <p:pRg st="1" end="1"/>
                                            </p:txEl>
                                          </p:spTgt>
                                        </p:tgtEl>
                                        <p:attrNameLst>
                                          <p:attrName>style.visibility</p:attrName>
                                        </p:attrNameLst>
                                      </p:cBhvr>
                                      <p:to>
                                        <p:strVal val="visible"/>
                                      </p:to>
                                    </p:set>
                                    <p:animEffect transition="in" filter="diamond(in)">
                                      <p:cBhvr>
                                        <p:cTn id="7" dur="2000"/>
                                        <p:tgtEl>
                                          <p:spTgt spid="1843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9" presetClass="entr" presetSubtype="0" fill="hold" nodeType="clickEffect">
                                  <p:stCondLst>
                                    <p:cond delay="0"/>
                                  </p:stCondLst>
                                  <p:childTnLst>
                                    <p:set>
                                      <p:cBhvr>
                                        <p:cTn id="11" dur="1" fill="hold">
                                          <p:stCondLst>
                                            <p:cond delay="0"/>
                                          </p:stCondLst>
                                        </p:cTn>
                                        <p:tgtEl>
                                          <p:spTgt spid="18433">
                                            <p:txEl>
                                              <p:pRg st="2" end="2"/>
                                            </p:txEl>
                                          </p:spTgt>
                                        </p:tgtEl>
                                        <p:attrNameLst>
                                          <p:attrName>style.visibility</p:attrName>
                                        </p:attrNameLst>
                                      </p:cBhvr>
                                      <p:to>
                                        <p:strVal val="visible"/>
                                      </p:to>
                                    </p:set>
                                    <p:anim calcmode="lin" valueType="num">
                                      <p:cBhvr>
                                        <p:cTn id="12" dur="1000" fill="hold"/>
                                        <p:tgtEl>
                                          <p:spTgt spid="18433">
                                            <p:txEl>
                                              <p:pRg st="2" end="2"/>
                                            </p:txEl>
                                          </p:spTgt>
                                        </p:tgtEl>
                                        <p:attrNameLst>
                                          <p:attrName>ppt_x</p:attrName>
                                        </p:attrNameLst>
                                      </p:cBhvr>
                                      <p:tavLst>
                                        <p:tav tm="0">
                                          <p:val>
                                            <p:strVal val="#ppt_x-.2"/>
                                          </p:val>
                                        </p:tav>
                                        <p:tav tm="100000">
                                          <p:val>
                                            <p:strVal val="#ppt_x"/>
                                          </p:val>
                                        </p:tav>
                                      </p:tavLst>
                                    </p:anim>
                                    <p:anim calcmode="lin" valueType="num">
                                      <p:cBhvr>
                                        <p:cTn id="13" dur="1000" fill="hold"/>
                                        <p:tgtEl>
                                          <p:spTgt spid="1843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8433">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8" presetClass="entr" presetSubtype="16" fill="hold" nodeType="clickEffect">
                                  <p:stCondLst>
                                    <p:cond delay="0"/>
                                  </p:stCondLst>
                                  <p:childTnLst>
                                    <p:set>
                                      <p:cBhvr>
                                        <p:cTn id="18" dur="1" fill="hold">
                                          <p:stCondLst>
                                            <p:cond delay="0"/>
                                          </p:stCondLst>
                                        </p:cTn>
                                        <p:tgtEl>
                                          <p:spTgt spid="18433">
                                            <p:txEl>
                                              <p:pRg st="3" end="3"/>
                                            </p:txEl>
                                          </p:spTgt>
                                        </p:tgtEl>
                                        <p:attrNameLst>
                                          <p:attrName>style.visibility</p:attrName>
                                        </p:attrNameLst>
                                      </p:cBhvr>
                                      <p:to>
                                        <p:strVal val="visible"/>
                                      </p:to>
                                    </p:set>
                                    <p:animEffect transition="in" filter="diamond(in)">
                                      <p:cBhvr>
                                        <p:cTn id="19" dur="2000"/>
                                        <p:tgtEl>
                                          <p:spTgt spid="18433">
                                            <p:txEl>
                                              <p:pRg st="3" end="3"/>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0" presetClass="entr" presetSubtype="0" fill="hold" nodeType="clickEffect">
                                  <p:stCondLst>
                                    <p:cond delay="0"/>
                                  </p:stCondLst>
                                  <p:childTnLst>
                                    <p:set>
                                      <p:cBhvr>
                                        <p:cTn id="23" dur="1" fill="hold">
                                          <p:stCondLst>
                                            <p:cond delay="0"/>
                                          </p:stCondLst>
                                        </p:cTn>
                                        <p:tgtEl>
                                          <p:spTgt spid="18433">
                                            <p:txEl>
                                              <p:pRg st="4" end="4"/>
                                            </p:txEl>
                                          </p:spTgt>
                                        </p:tgtEl>
                                        <p:attrNameLst>
                                          <p:attrName>style.visibility</p:attrName>
                                        </p:attrNameLst>
                                      </p:cBhvr>
                                      <p:to>
                                        <p:strVal val="visible"/>
                                      </p:to>
                                    </p:set>
                                    <p:animEffect transition="in" filter="wedge">
                                      <p:cBhvr>
                                        <p:cTn id="24" dur="2000"/>
                                        <p:tgtEl>
                                          <p:spTgt spid="18433">
                                            <p:txEl>
                                              <p:pRg st="4" end="4"/>
                                            </p:txEl>
                                          </p:spTgt>
                                        </p:tgtEl>
                                      </p:cBhvr>
                                    </p:animEffect>
                                  </p:childTnLst>
                                </p:cTn>
                              </p:par>
                            </p:childTnLst>
                          </p:cTn>
                        </p:par>
                        <p:par>
                          <p:cTn id="25" fill="hold" nodeType="afterGroup">
                            <p:stCondLst>
                              <p:cond delay="2000"/>
                            </p:stCondLst>
                            <p:childTnLst>
                              <p:par>
                                <p:cTn id="26" presetID="2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edge">
                                      <p:cBhvr>
                                        <p:cTn id="28"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2824</Words>
  <Application>Microsoft Office PowerPoint</Application>
  <PresentationFormat>全屏显示(16:9)</PresentationFormat>
  <Paragraphs>201</Paragraphs>
  <Slides>33</Slides>
  <Notes>33</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33</vt:i4>
      </vt:variant>
    </vt:vector>
  </HeadingPairs>
  <TitlesOfParts>
    <vt:vector size="42" baseType="lpstr">
      <vt:lpstr>Adobe Garamond Pro Bold</vt:lpstr>
      <vt:lpstr>Meiryo</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37</cp:revision>
  <dcterms:created xsi:type="dcterms:W3CDTF">2018-10-31T07:22:14Z</dcterms:created>
  <dcterms:modified xsi:type="dcterms:W3CDTF">2022-02-03T11:17:45Z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