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4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notesMasterIdLst>
    <p:notesMasterId r:id="rId20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页眉占位符 31129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11299" name="日期占位符 31129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460" name="幻灯片图像占位符 311299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文本占位符 311300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11302" name="页脚占位符 31130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11303" name="灯片编号占位符 311302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E1C4523-60E6-4128-8FD2-67F5799A63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45796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buFont typeface="Arial" pitchFamily="34" charset="0"/>
      <a:defRPr sz="1200" kern="1200">
        <a:solidFill>
          <a:schemeClr val="tx1"/>
        </a:solidFill>
        <a:latin typeface="Arial" panose="020B0604020202020204" pitchFamily="34" charset="0"/>
      </a:defRPr>
    </a:lvl1pPr>
    <a:lvl2pPr marL="457200" lvl="1" algn="l" rtl="0" eaLnBrk="0" fontAlgn="base" hangingPunct="0">
      <a:spcBef>
        <a:spcPct val="30000"/>
      </a:spcBef>
      <a:spcAft>
        <a:spcPct val="0"/>
      </a:spcAft>
      <a:buFont typeface="Arial" pitchFamily="34" charset="0"/>
      <a:defRPr sz="1200" kern="1200">
        <a:solidFill>
          <a:schemeClr val="tx1"/>
        </a:solidFill>
        <a:latin typeface="Arial" panose="020B0604020202020204" pitchFamily="34" charset="0"/>
      </a:defRPr>
    </a:lvl2pPr>
    <a:lvl3pPr marL="914400" lvl="2" algn="l" rtl="0" eaLnBrk="0" fontAlgn="base" hangingPunct="0">
      <a:spcBef>
        <a:spcPct val="30000"/>
      </a:spcBef>
      <a:spcAft>
        <a:spcPct val="0"/>
      </a:spcAft>
      <a:buFont typeface="Arial" pitchFamily="34" charset="0"/>
      <a:defRPr sz="1200" kern="1200">
        <a:solidFill>
          <a:schemeClr val="tx1"/>
        </a:solidFill>
        <a:latin typeface="Arial" panose="020B0604020202020204" pitchFamily="34" charset="0"/>
      </a:defRPr>
    </a:lvl3pPr>
    <a:lvl4pPr marL="1371600" lvl="3" algn="l" rtl="0" eaLnBrk="0" fontAlgn="base" hangingPunct="0">
      <a:spcBef>
        <a:spcPct val="30000"/>
      </a:spcBef>
      <a:spcAft>
        <a:spcPct val="0"/>
      </a:spcAft>
      <a:buFont typeface="Arial" pitchFamily="34" charset="0"/>
      <a:defRPr sz="1200" kern="1200">
        <a:solidFill>
          <a:schemeClr val="tx1"/>
        </a:solidFill>
        <a:latin typeface="Arial" panose="020B0604020202020204" pitchFamily="34" charset="0"/>
      </a:defRPr>
    </a:lvl4pPr>
    <a:lvl5pPr marL="1828800" lvl="4" algn="l" rtl="0" eaLnBrk="0" fontAlgn="base" hangingPunct="0">
      <a:spcBef>
        <a:spcPct val="30000"/>
      </a:spcBef>
      <a:spcAft>
        <a:spcPct val="0"/>
      </a:spcAft>
      <a:buFont typeface="Arial" pitchFamily="34" charset="0"/>
      <a:defRPr sz="1200" kern="1200">
        <a:solidFill>
          <a:schemeClr val="tx1"/>
        </a:solidFill>
        <a:latin typeface="Arial" panose="020B060402020202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solidFill>
            <a:srgbClr val="FFFFFF"/>
          </a:solidFill>
          <a:ln/>
        </p:spPr>
      </p:sp>
      <p:sp>
        <p:nvSpPr>
          <p:cNvPr id="20483" name="备注占位符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</p:spPr>
        <p:txBody>
          <a:bodyPr/>
          <a:lstStyle/>
          <a:p>
            <a:pPr eaLnBrk="1" hangingPunct="1"/>
            <a:endParaRPr lang="zh-CN" altLang="zh-CN" smtClean="0">
              <a:ea typeface="宋体" pitchFamily="2" charset="-122"/>
              <a:cs typeface="Arial" pitchFamily="34" charset="0"/>
            </a:endParaRPr>
          </a:p>
        </p:txBody>
      </p:sp>
      <p:sp>
        <p:nvSpPr>
          <p:cNvPr id="2048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/>
            <a:fld id="{843E11CB-526F-4873-A9E7-93768AAB6C8B}" type="slidenum">
              <a:rPr lang="zh-CN" altLang="en-US" sz="1200">
                <a:latin typeface="Calibri" pitchFamily="34" charset="0"/>
                <a:ea typeface="幼圆" pitchFamily="49" charset="-122"/>
              </a:rPr>
              <a:pPr algn="r"/>
              <a:t>1</a:t>
            </a:fld>
            <a:endParaRPr lang="zh-CN" altLang="en-US" sz="1200"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20485" name="灯片编号占位符 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29DEC5D9-1E9A-429E-B077-E360CCAF6708}" type="slidenum">
              <a:rPr lang="zh-CN" altLang="en-US"/>
              <a:pPr eaLnBrk="1" hangingPunct="1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970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solidFill>
            <a:srgbClr val="FFFFFF"/>
          </a:solidFill>
          <a:ln/>
        </p:spPr>
      </p:sp>
      <p:sp>
        <p:nvSpPr>
          <p:cNvPr id="21507" name="备注占位符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</p:spPr>
        <p:txBody>
          <a:bodyPr/>
          <a:lstStyle/>
          <a:p>
            <a:pPr eaLnBrk="1" hangingPunct="1"/>
            <a:endParaRPr lang="zh-CN" altLang="zh-CN" smtClean="0">
              <a:ea typeface="宋体" pitchFamily="2" charset="-122"/>
              <a:cs typeface="Arial" pitchFamily="34" charset="0"/>
            </a:endParaRPr>
          </a:p>
        </p:txBody>
      </p:sp>
      <p:sp>
        <p:nvSpPr>
          <p:cNvPr id="2150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/>
            <a:fld id="{4C1CE3F5-F6EB-47C9-BC17-9A6558DDE94D}" type="slidenum">
              <a:rPr lang="zh-CN" altLang="en-US" sz="1200">
                <a:latin typeface="Calibri" pitchFamily="34" charset="0"/>
                <a:ea typeface="幼圆" pitchFamily="49" charset="-122"/>
              </a:rPr>
              <a:pPr algn="r"/>
              <a:t>2</a:t>
            </a:fld>
            <a:endParaRPr lang="zh-CN" altLang="en-US" sz="1200"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21509" name="灯片编号占位符 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965F4C3-16BC-4F8C-A4AB-0188E22AEC44}" type="slidenum">
              <a:rPr lang="zh-CN" altLang="en-US"/>
              <a:pPr eaLnBrk="1" hangingPunct="1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917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1C4523-60E6-4128-8FD2-67F5799A6380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035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1C4523-60E6-4128-8FD2-67F5799A6380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3998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4134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F1C58-4C24-45DB-AED6-2F4A8148D6CF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942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5E7E3-100B-402E-ADDB-46A8531BFF4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9945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70573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09E27-32E9-48DE-B36D-F691D2CAC08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076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1211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3705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049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819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5855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7104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3351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12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39A0D-A718-4983-A638-F0BC25248DB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0140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15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7688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2800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0507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1081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7624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0587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0015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0475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145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C5F25-E4FA-473F-9ADA-777BE65FA99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66300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4240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3263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8222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021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76672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3"/>
            <a:ext cx="5376672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3A9AC-B69A-44FC-AAA6-B19464848B1F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376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8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7" y="1778438"/>
            <a:ext cx="4873575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7" y="2665379"/>
            <a:ext cx="4873575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52D0A-81C6-40A8-A828-A844DBD705A1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320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753CE-6C81-4129-9A40-21DA1052479C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0722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F4748-6BD6-4B6A-9F4B-DCF5868E9775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522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29CAF2-A0CF-44FA-96EF-1E027416AAEF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1273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 smtClean="0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C48AB-8B1D-41C9-BBC6-B6ABE6561485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219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33104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81387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0313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2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0" y="2066925"/>
            <a:ext cx="12192000" cy="1635125"/>
          </a:xfrm>
        </p:spPr>
        <p:txBody>
          <a:bodyPr>
            <a:no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6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黑体" pitchFamily="49" charset="-122"/>
              </a:rPr>
              <a:t>20 </a:t>
            </a:r>
            <a:r>
              <a:rPr lang="zh-CN" altLang="en-US" sz="6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黑体" pitchFamily="49" charset="-122"/>
              </a:rPr>
              <a:t>创造宣言</a:t>
            </a:r>
            <a:r>
              <a:rPr lang="zh-CN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黑体" pitchFamily="49" charset="-122"/>
              </a:rPr>
              <a:t/>
            </a:r>
            <a:br>
              <a:rPr lang="zh-CN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黑体" pitchFamily="49" charset="-122"/>
              </a:rPr>
            </a:br>
            <a:r>
              <a:rPr lang="zh-CN" alt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黑体" pitchFamily="49" charset="-122"/>
              </a:rPr>
              <a:t>陶行知</a:t>
            </a:r>
          </a:p>
        </p:txBody>
      </p:sp>
      <p:sp>
        <p:nvSpPr>
          <p:cNvPr id="2051" name="文本框 1"/>
          <p:cNvSpPr txBox="1">
            <a:spLocks noChangeArrowheads="1"/>
          </p:cNvSpPr>
          <p:nvPr/>
        </p:nvSpPr>
        <p:spPr bwMode="auto">
          <a:xfrm>
            <a:off x="2555186" y="995410"/>
            <a:ext cx="3502025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九年级语文人教版</a:t>
            </a:r>
            <a:r>
              <a:rPr lang="en-US" altLang="zh-CN" sz="2000" dirty="0"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上册</a:t>
            </a:r>
          </a:p>
        </p:txBody>
      </p:sp>
      <p:sp>
        <p:nvSpPr>
          <p:cNvPr id="4" name="矩形 3"/>
          <p:cNvSpPr/>
          <p:nvPr/>
        </p:nvSpPr>
        <p:spPr>
          <a:xfrm>
            <a:off x="5534311" y="5443990"/>
            <a:ext cx="1351652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7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pic>
        <p:nvPicPr>
          <p:cNvPr id="11269" name="图片 9" descr="图形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4400" y="225425"/>
            <a:ext cx="59213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TextBox 8"/>
          <p:cNvSpPr txBox="1">
            <a:spLocks noChangeArrowheads="1"/>
          </p:cNvSpPr>
          <p:nvPr/>
        </p:nvSpPr>
        <p:spPr bwMode="auto">
          <a:xfrm>
            <a:off x="2246316" y="1116700"/>
            <a:ext cx="75580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品味文章语言，分析文章所运用的修辞手法及其作用。</a:t>
            </a:r>
          </a:p>
        </p:txBody>
      </p:sp>
      <p:sp>
        <p:nvSpPr>
          <p:cNvPr id="11271" name="TextBox 8"/>
          <p:cNvSpPr txBox="1">
            <a:spLocks noChangeArrowheads="1"/>
          </p:cNvSpPr>
          <p:nvPr/>
        </p:nvSpPr>
        <p:spPr bwMode="auto">
          <a:xfrm>
            <a:off x="2143125" y="1838365"/>
            <a:ext cx="814863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但是就在监牢中，产生了</a:t>
            </a:r>
            <a:r>
              <a:rPr lang="en-US" altLang="zh-CN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易经</a:t>
            </a:r>
            <a:r>
              <a:rPr lang="en-US" altLang="zh-CN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之卦辞，产生了</a:t>
            </a:r>
            <a:r>
              <a:rPr lang="en-US" altLang="zh-CN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正气歌</a:t>
            </a:r>
            <a:r>
              <a:rPr lang="en-US" altLang="zh-CN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，产生了</a:t>
            </a:r>
            <a:r>
              <a:rPr lang="en-US" altLang="zh-CN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国际歌</a:t>
            </a:r>
            <a:r>
              <a:rPr lang="en-US" altLang="zh-CN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11272" name="TextBox 8"/>
          <p:cNvSpPr txBox="1">
            <a:spLocks noChangeArrowheads="1"/>
          </p:cNvSpPr>
          <p:nvPr/>
        </p:nvSpPr>
        <p:spPr bwMode="auto">
          <a:xfrm>
            <a:off x="2143125" y="3103518"/>
            <a:ext cx="8148638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运用排比，强调在单调的恶劣环境中一样可以创造出惊世之作。</a:t>
            </a:r>
          </a:p>
        </p:txBody>
      </p:sp>
      <p:sp>
        <p:nvSpPr>
          <p:cNvPr id="11273" name="TextBox 8"/>
          <p:cNvSpPr txBox="1">
            <a:spLocks noChangeArrowheads="1"/>
          </p:cNvSpPr>
          <p:nvPr/>
        </p:nvSpPr>
        <p:spPr bwMode="auto">
          <a:xfrm>
            <a:off x="2143125" y="3903666"/>
            <a:ext cx="8148638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八十一难之玄奘，毕竟取得佛经；粮水断绝，众叛亲离之哥伦布，毕竟发现了美洲；冻饿病三重压迫下之莫扎特，毕竟写出了</a:t>
            </a:r>
            <a:r>
              <a:rPr lang="en-US" altLang="zh-CN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安魂曲</a:t>
            </a:r>
            <a:r>
              <a:rPr lang="en-US" altLang="zh-CN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11274" name="TextBox 8"/>
          <p:cNvSpPr txBox="1">
            <a:spLocks noChangeArrowheads="1"/>
          </p:cNvSpPr>
          <p:nvPr/>
        </p:nvSpPr>
        <p:spPr bwMode="auto">
          <a:xfrm>
            <a:off x="2143125" y="5607053"/>
            <a:ext cx="8148638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运用排比，强调有志者排除万难也可取得巨大成就。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1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pic>
        <p:nvPicPr>
          <p:cNvPr id="12293" name="图片 9" descr="图形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4400" y="225425"/>
            <a:ext cx="59213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Box 8"/>
          <p:cNvSpPr txBox="1">
            <a:spLocks noChangeArrowheads="1"/>
          </p:cNvSpPr>
          <p:nvPr/>
        </p:nvSpPr>
        <p:spPr bwMode="auto">
          <a:xfrm>
            <a:off x="2246316" y="1262750"/>
            <a:ext cx="75580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品味文章语言，分析文章所运用的修辞手法及其作用。</a:t>
            </a:r>
          </a:p>
        </p:txBody>
      </p:sp>
      <p:sp>
        <p:nvSpPr>
          <p:cNvPr id="12295" name="TextBox 8"/>
          <p:cNvSpPr txBox="1">
            <a:spLocks noChangeArrowheads="1"/>
          </p:cNvSpPr>
          <p:nvPr/>
        </p:nvSpPr>
        <p:spPr bwMode="auto">
          <a:xfrm>
            <a:off x="2143125" y="2093075"/>
            <a:ext cx="8148638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是的，生路是要勇气探出来，走出来，创造出来的。</a:t>
            </a:r>
          </a:p>
        </p:txBody>
      </p:sp>
      <p:sp>
        <p:nvSpPr>
          <p:cNvPr id="12296" name="TextBox 8"/>
          <p:cNvSpPr txBox="1">
            <a:spLocks noChangeArrowheads="1"/>
          </p:cNvSpPr>
          <p:nvPr/>
        </p:nvSpPr>
        <p:spPr bwMode="auto">
          <a:xfrm>
            <a:off x="2143125" y="2854328"/>
            <a:ext cx="8148638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运用排比，强调开辟生路首先靠的是勇气。</a:t>
            </a:r>
          </a:p>
        </p:txBody>
      </p:sp>
      <p:sp>
        <p:nvSpPr>
          <p:cNvPr id="12297" name="TextBox 8"/>
          <p:cNvSpPr txBox="1">
            <a:spLocks noChangeArrowheads="1"/>
          </p:cNvSpPr>
          <p:nvPr/>
        </p:nvSpPr>
        <p:spPr bwMode="auto">
          <a:xfrm>
            <a:off x="2143125" y="3773491"/>
            <a:ext cx="814863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只要有一滴汗，一滴血，一滴热情，便是创造之神所爱住的行宫，就能开创造之花，结创造之果，繁殖创造森林。</a:t>
            </a:r>
          </a:p>
        </p:txBody>
      </p:sp>
      <p:sp>
        <p:nvSpPr>
          <p:cNvPr id="12298" name="TextBox 8"/>
          <p:cNvSpPr txBox="1">
            <a:spLocks noChangeArrowheads="1"/>
          </p:cNvSpPr>
          <p:nvPr/>
        </p:nvSpPr>
        <p:spPr bwMode="auto">
          <a:xfrm>
            <a:off x="2143125" y="5243516"/>
            <a:ext cx="8148638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运用排比，强调任何一点的创造力，都会促进成就的取得。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5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pic>
        <p:nvPicPr>
          <p:cNvPr id="13317" name="图片 9" descr="图形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4400" y="225425"/>
            <a:ext cx="59213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Box 8"/>
          <p:cNvSpPr txBox="1">
            <a:spLocks noChangeArrowheads="1"/>
          </p:cNvSpPr>
          <p:nvPr/>
        </p:nvSpPr>
        <p:spPr bwMode="auto">
          <a:xfrm>
            <a:off x="2246316" y="1169088"/>
            <a:ext cx="75580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品味文章语言，分析文章所运用的修辞手法及其作用。</a:t>
            </a:r>
          </a:p>
        </p:txBody>
      </p:sp>
      <p:sp>
        <p:nvSpPr>
          <p:cNvPr id="13319" name="TextBox 8"/>
          <p:cNvSpPr txBox="1">
            <a:spLocks noChangeArrowheads="1"/>
          </p:cNvSpPr>
          <p:nvPr/>
        </p:nvSpPr>
        <p:spPr bwMode="auto">
          <a:xfrm>
            <a:off x="2143125" y="1911353"/>
            <a:ext cx="814863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       5.</a:t>
            </a:r>
            <a:r>
              <a:rPr lang="zh-CN" altLang="en-US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当英雄无用武之地，他除了大无畏之斧，还得有智慧之剑，金刚之信念与意志，才能开出一条生路。</a:t>
            </a:r>
          </a:p>
        </p:txBody>
      </p:sp>
      <p:sp>
        <p:nvSpPr>
          <p:cNvPr id="13320" name="TextBox 8"/>
          <p:cNvSpPr txBox="1">
            <a:spLocks noChangeArrowheads="1"/>
          </p:cNvSpPr>
          <p:nvPr/>
        </p:nvSpPr>
        <p:spPr bwMode="auto">
          <a:xfrm>
            <a:off x="2143125" y="3092453"/>
            <a:ext cx="7932738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2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运用比喻的修辞，作者把勇气比作斧，把智慧比作剑，把信念和意志比作金刚，说明了当陷入绝境，走投无路时，只有勇气、智慧、信念与意志，才能使人绝处逢生，闯出一条生路。</a:t>
            </a:r>
          </a:p>
        </p:txBody>
      </p:sp>
      <p:pic>
        <p:nvPicPr>
          <p:cNvPr id="13321" name="图片 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99588" y="4873628"/>
            <a:ext cx="1268412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39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三、归纳小结</a:t>
            </a:r>
          </a:p>
        </p:txBody>
      </p:sp>
      <p:pic>
        <p:nvPicPr>
          <p:cNvPr id="14341" name="图片 9" descr="图形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4400" y="225425"/>
            <a:ext cx="59213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2468566" y="2635250"/>
            <a:ext cx="721042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altLang="zh-CN" sz="22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2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本文叙议结合，运用大量的排比，层层深入地剖析了教育领域内的创造问题，具有很强的说服力和鼓动性。</a:t>
            </a:r>
          </a:p>
        </p:txBody>
      </p:sp>
      <p:pic>
        <p:nvPicPr>
          <p:cNvPr id="14343" name="图片 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5713" y="4405316"/>
            <a:ext cx="1758950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3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四、强化训练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15365" name="图片 9" descr="图形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4400" y="225425"/>
            <a:ext cx="59213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2039938" y="3932241"/>
            <a:ext cx="8088312" cy="21240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教育者要注意的问题：①要敢于创造， ②要有献身创造的精神，③要明确教育的创造目标，④要探索创造理论和创造技术，⑤要鼓励学生创作， ⑥要注意师生合作创造， ⑦要注意集体创造的特点。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112963" y="1638303"/>
            <a:ext cx="77962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2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2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本文认为教育的最大成功是什么？为获得这一成功，教育者要注意哪些问题？</a:t>
            </a:r>
          </a:p>
        </p:txBody>
      </p:sp>
      <p:sp>
        <p:nvSpPr>
          <p:cNvPr id="13" name="矩形 12"/>
          <p:cNvSpPr/>
          <p:nvPr/>
        </p:nvSpPr>
        <p:spPr>
          <a:xfrm>
            <a:off x="2592388" y="3000378"/>
            <a:ext cx="8126412" cy="6000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教育的最大成功是，师生合作创造出值得彼此崇拜之活人。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87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2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五、布置作业</a:t>
            </a:r>
          </a:p>
        </p:txBody>
      </p:sp>
      <p:pic>
        <p:nvPicPr>
          <p:cNvPr id="16389" name="图片 9" descr="图形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4400" y="225425"/>
            <a:ext cx="59213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089278" y="2471738"/>
            <a:ext cx="6056313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搜集教育大家在教学中大胆创新的实例，以讲故事的形式，与大家一起分享。 </a:t>
            </a:r>
          </a:p>
        </p:txBody>
      </p:sp>
      <p:pic>
        <p:nvPicPr>
          <p:cNvPr id="16391" name="图片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7953" y="4738691"/>
            <a:ext cx="2835275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306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5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  <p:custDataLst>
              <p:tags r:id="rId2"/>
            </p:custDataLst>
          </p:nvPr>
        </p:nvSpPr>
        <p:spPr>
          <a:xfrm>
            <a:off x="1263680" y="225425"/>
            <a:ext cx="3689350" cy="657225"/>
          </a:xfrm>
        </p:spPr>
        <p:txBody>
          <a:bodyPr/>
          <a:lstStyle/>
          <a:p>
            <a:pPr marL="0" indent="0" algn="ctr" eaLnBrk="1" hangingPunct="1">
              <a:buNone/>
              <a:defRPr/>
            </a:pP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黑体" pitchFamily="49" charset="-122"/>
              </a:rPr>
              <a:t>一、新课引入</a:t>
            </a:r>
          </a:p>
        </p:txBody>
      </p:sp>
      <p:pic>
        <p:nvPicPr>
          <p:cNvPr id="3077" name="图片 9" descr="图形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4400" y="225425"/>
            <a:ext cx="59213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Box 8"/>
          <p:cNvSpPr txBox="1">
            <a:spLocks noChangeArrowheads="1"/>
          </p:cNvSpPr>
          <p:nvPr/>
        </p:nvSpPr>
        <p:spPr bwMode="auto">
          <a:xfrm>
            <a:off x="2335216" y="2017713"/>
            <a:ext cx="7615237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0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0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爱迪生从小就对很多事物感到好奇，而且喜欢亲自去试验一下，直到明白了其中的道理为止。长大以后， 爱迪生一心一意做研究和发明的工作。他在新泽西州建立了一个实验室，一生共发明了电灯、电报机、留声机、电影机、压碎机，等等，总计两千余种东西。爱迪生的强烈研究精神，使他对改进人类的生活方式，作出了重大的贡献。</a:t>
            </a:r>
          </a:p>
        </p:txBody>
      </p:sp>
      <p:pic>
        <p:nvPicPr>
          <p:cNvPr id="3079" name="图片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32903" y="4789488"/>
            <a:ext cx="1433513" cy="196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7467564" y="817563"/>
            <a:ext cx="1765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9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</p:txBody>
      </p:sp>
      <p:pic>
        <p:nvPicPr>
          <p:cNvPr id="4101" name="图片 9" descr="图形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4400" y="225425"/>
            <a:ext cx="59213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Box 8"/>
          <p:cNvSpPr txBox="1">
            <a:spLocks noChangeArrowheads="1"/>
          </p:cNvSpPr>
          <p:nvPr/>
        </p:nvSpPr>
        <p:spPr bwMode="auto">
          <a:xfrm>
            <a:off x="2921000" y="1303338"/>
            <a:ext cx="15430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作者简介</a:t>
            </a:r>
          </a:p>
        </p:txBody>
      </p:sp>
      <p:sp>
        <p:nvSpPr>
          <p:cNvPr id="330759" name="TextBox 8"/>
          <p:cNvSpPr txBox="1">
            <a:spLocks noChangeArrowheads="1"/>
          </p:cNvSpPr>
          <p:nvPr/>
        </p:nvSpPr>
        <p:spPr bwMode="auto">
          <a:xfrm>
            <a:off x="5224463" y="1916116"/>
            <a:ext cx="4519612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陶行知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1891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－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1946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）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安徽省歙县人，中国人民教育家、思想家，伟大的民主主义战士。著作有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中国教育改造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》《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古庙敲钟录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》《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斋夫自由谈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》《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行知书信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》《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行知诗歌集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2000" dirty="0">
              <a:solidFill>
                <a:srgbClr val="47474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1200" y="2214452"/>
            <a:ext cx="2228443" cy="2912290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07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075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pic>
        <p:nvPicPr>
          <p:cNvPr id="5125" name="图片 9" descr="图形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4400" y="225425"/>
            <a:ext cx="59213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1793878" y="2076450"/>
            <a:ext cx="8797925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2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2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望洋兴叹：比喻做事时因力不胜任或没有条件而感到无可奈何。　　    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2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    哑口无言：像哑巴一样说不出话来。形容理屈词穷的样子。　　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2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    遁词：因为故意躲闪或掩饰错误、或者由于理屈词穷或不愿以真意告诉他人时，用来搪塞的话。　　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2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    自暴自弃：自己瞧不起自己，甘于落后或堕落。　　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2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    众叛亲离：众人反对，亲人背离。形容完全孤立。</a:t>
            </a:r>
          </a:p>
        </p:txBody>
      </p:sp>
      <p:sp>
        <p:nvSpPr>
          <p:cNvPr id="5127" name="TextBox 8"/>
          <p:cNvSpPr txBox="1">
            <a:spLocks noChangeArrowheads="1"/>
          </p:cNvSpPr>
          <p:nvPr/>
        </p:nvSpPr>
        <p:spPr bwMode="auto">
          <a:xfrm>
            <a:off x="2301878" y="1264338"/>
            <a:ext cx="15414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解释词语</a:t>
            </a:r>
          </a:p>
        </p:txBody>
      </p:sp>
      <p:pic>
        <p:nvPicPr>
          <p:cNvPr id="5128" name="图片 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37678" y="4870450"/>
            <a:ext cx="1254125" cy="185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7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pic>
        <p:nvPicPr>
          <p:cNvPr id="6149" name="图片 9" descr="图形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4400" y="225425"/>
            <a:ext cx="59213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TextBox 8"/>
          <p:cNvSpPr txBox="1">
            <a:spLocks noChangeArrowheads="1"/>
          </p:cNvSpPr>
          <p:nvPr/>
        </p:nvSpPr>
        <p:spPr bwMode="auto">
          <a:xfrm>
            <a:off x="2114553" y="1342125"/>
            <a:ext cx="7985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本文属于驳论文，作者主要针对哪几种错误观点进行反驳？</a:t>
            </a:r>
          </a:p>
        </p:txBody>
      </p:sp>
      <p:sp>
        <p:nvSpPr>
          <p:cNvPr id="17" name="TextBox 8"/>
          <p:cNvSpPr txBox="1">
            <a:spLocks noChangeArrowheads="1"/>
          </p:cNvSpPr>
          <p:nvPr/>
        </p:nvSpPr>
        <p:spPr bwMode="auto">
          <a:xfrm>
            <a:off x="1500187" y="2303463"/>
            <a:ext cx="9109076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作者针对五种“不能创造”的借口，进行了针锋相对的批驳。</a:t>
            </a: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2538416" y="2990853"/>
            <a:ext cx="6954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环境太平凡。</a:t>
            </a: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2538416" y="3668713"/>
            <a:ext cx="69548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生活太单调。</a:t>
            </a:r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2538416" y="4352928"/>
            <a:ext cx="69548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年纪太小。</a:t>
            </a:r>
          </a:p>
        </p:txBody>
      </p:sp>
      <p:sp>
        <p:nvSpPr>
          <p:cNvPr id="14" name="TextBox 8"/>
          <p:cNvSpPr txBox="1">
            <a:spLocks noChangeArrowheads="1"/>
          </p:cNvSpPr>
          <p:nvPr/>
        </p:nvSpPr>
        <p:spPr bwMode="auto">
          <a:xfrm>
            <a:off x="2563816" y="4999038"/>
            <a:ext cx="69548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太无能。</a:t>
            </a:r>
          </a:p>
        </p:txBody>
      </p:sp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2592391" y="5670553"/>
            <a:ext cx="69548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5.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山穷水尽，走投无路，陷入绝境，等死而已。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1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pic>
        <p:nvPicPr>
          <p:cNvPr id="7173" name="图片 9" descr="图形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4400" y="225425"/>
            <a:ext cx="59213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Box 8"/>
          <p:cNvSpPr txBox="1">
            <a:spLocks noChangeArrowheads="1"/>
          </p:cNvSpPr>
          <p:nvPr/>
        </p:nvSpPr>
        <p:spPr bwMode="auto">
          <a:xfrm>
            <a:off x="3205163" y="1901828"/>
            <a:ext cx="5810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作者是怎样对错误观点进行批驳的？</a:t>
            </a:r>
          </a:p>
        </p:txBody>
      </p:sp>
      <p:sp>
        <p:nvSpPr>
          <p:cNvPr id="17" name="TextBox 8"/>
          <p:cNvSpPr txBox="1">
            <a:spLocks noChangeArrowheads="1"/>
          </p:cNvSpPr>
          <p:nvPr/>
        </p:nvSpPr>
        <p:spPr bwMode="auto">
          <a:xfrm>
            <a:off x="2649538" y="2514603"/>
            <a:ext cx="65214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作者主要运用了典型事例与名言警句来进行反驳，即运用了举例论证和引用论证这两种论证方法。</a:t>
            </a:r>
          </a:p>
        </p:txBody>
      </p:sp>
      <p:pic>
        <p:nvPicPr>
          <p:cNvPr id="7176" name="图片 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7516" y="4764088"/>
            <a:ext cx="1360487" cy="186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5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pic>
        <p:nvPicPr>
          <p:cNvPr id="8197" name="图片 9" descr="图形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4400" y="225425"/>
            <a:ext cx="59213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TextBox 8"/>
          <p:cNvSpPr txBox="1">
            <a:spLocks noChangeArrowheads="1"/>
          </p:cNvSpPr>
          <p:nvPr/>
        </p:nvSpPr>
        <p:spPr bwMode="auto">
          <a:xfrm>
            <a:off x="3019428" y="1901828"/>
            <a:ext cx="64436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文章中有作者的正面观点吗？如果有，是什么？</a:t>
            </a:r>
          </a:p>
        </p:txBody>
      </p:sp>
      <p:sp>
        <p:nvSpPr>
          <p:cNvPr id="17" name="TextBox 8"/>
          <p:cNvSpPr txBox="1">
            <a:spLocks noChangeArrowheads="1"/>
          </p:cNvSpPr>
          <p:nvPr/>
        </p:nvSpPr>
        <p:spPr bwMode="auto">
          <a:xfrm>
            <a:off x="2403475" y="2847978"/>
            <a:ext cx="7213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作者在批驳了五种错误观点后，直接提出“处处是创造之地，天天是创造之时，人人是创造之人”的观点，鼓励人们进行创造。</a:t>
            </a:r>
          </a:p>
        </p:txBody>
      </p:sp>
      <p:pic>
        <p:nvPicPr>
          <p:cNvPr id="8200" name="图片 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83716" y="4935538"/>
            <a:ext cx="1201737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19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pic>
        <p:nvPicPr>
          <p:cNvPr id="9221" name="图片 9" descr="图形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4400" y="225425"/>
            <a:ext cx="59213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TextBox 8"/>
          <p:cNvSpPr txBox="1">
            <a:spLocks noChangeArrowheads="1"/>
          </p:cNvSpPr>
          <p:nvPr/>
        </p:nvSpPr>
        <p:spPr bwMode="auto">
          <a:xfrm>
            <a:off x="2738441" y="2016128"/>
            <a:ext cx="67452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文章题为</a:t>
            </a:r>
            <a:r>
              <a:rPr lang="en-US" altLang="zh-CN" sz="24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4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创造宣言</a:t>
            </a:r>
            <a:r>
              <a:rPr lang="en-US" altLang="zh-CN" sz="24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4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，那么作者的宣言是什么？</a:t>
            </a:r>
          </a:p>
        </p:txBody>
      </p:sp>
      <p:sp>
        <p:nvSpPr>
          <p:cNvPr id="17" name="TextBox 8"/>
          <p:cNvSpPr txBox="1">
            <a:spLocks noChangeArrowheads="1"/>
          </p:cNvSpPr>
          <p:nvPr/>
        </p:nvSpPr>
        <p:spPr bwMode="auto">
          <a:xfrm>
            <a:off x="2168525" y="2847978"/>
            <a:ext cx="78867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altLang="zh-CN" sz="24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4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作者在文章结尾，充满激情地道出：“只要有一滴汗，一滴血，一滴热情，便是创造之神所爱住的行宫，就能开创造之花，结创造之果，繁殖创造之森林。”</a:t>
            </a:r>
          </a:p>
        </p:txBody>
      </p:sp>
      <p:pic>
        <p:nvPicPr>
          <p:cNvPr id="9224" name="图片 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4650" y="5013328"/>
            <a:ext cx="1289050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3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pic>
        <p:nvPicPr>
          <p:cNvPr id="10245" name="图片 9" descr="图形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4400" y="225425"/>
            <a:ext cx="59213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8"/>
          <p:cNvSpPr txBox="1">
            <a:spLocks noChangeArrowheads="1"/>
          </p:cNvSpPr>
          <p:nvPr/>
        </p:nvSpPr>
        <p:spPr bwMode="auto">
          <a:xfrm>
            <a:off x="2497138" y="1080188"/>
            <a:ext cx="30464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品读课文，体会特色</a:t>
            </a:r>
          </a:p>
        </p:txBody>
      </p:sp>
      <p:sp>
        <p:nvSpPr>
          <p:cNvPr id="10247" name="TextBox 8"/>
          <p:cNvSpPr txBox="1">
            <a:spLocks noChangeArrowheads="1"/>
          </p:cNvSpPr>
          <p:nvPr/>
        </p:nvSpPr>
        <p:spPr bwMode="auto">
          <a:xfrm>
            <a:off x="2497141" y="1820866"/>
            <a:ext cx="75580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文章采用了哪种表达方式？结合课文加以分析。</a:t>
            </a:r>
          </a:p>
        </p:txBody>
      </p:sp>
      <p:sp>
        <p:nvSpPr>
          <p:cNvPr id="10248" name="TextBox 8"/>
          <p:cNvSpPr txBox="1">
            <a:spLocks noChangeArrowheads="1"/>
          </p:cNvSpPr>
          <p:nvPr/>
        </p:nvSpPr>
        <p:spPr bwMode="auto">
          <a:xfrm>
            <a:off x="1884366" y="2516191"/>
            <a:ext cx="81502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40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文章主要运用了叙议结合的表达方式。记叙主要指文中摆出具体事例时所运用的表达方式。议论则是对事例进行分析或表达观点时采用的表达方式，如批驳了第二个错误观点后的简单总结，又如批驳了第五个错误观点后的分析。</a:t>
            </a:r>
          </a:p>
        </p:txBody>
      </p:sp>
      <p:pic>
        <p:nvPicPr>
          <p:cNvPr id="10249" name="图片 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75766" y="4505325"/>
            <a:ext cx="1392237" cy="225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15"/>
  <p:tag name="KSO_WM_TAG_VERSION" val="1.0"/>
  <p:tag name="KSO_WM_SLIDE_ID" val="custom596_12"/>
  <p:tag name="KSO_WM_SLIDE_INDEX" val="12"/>
  <p:tag name="KSO_WM_SLIDE_ITEM_CNT" val="2"/>
  <p:tag name="KSO_WM_SLIDE_LAYOUT" val="a_b_e"/>
  <p:tag name="KSO_WM_SLIDE_LAYOUT_CNT" val="1_1_1"/>
  <p:tag name="KSO_WM_SLIDE_TYPE" val="sectionTitle"/>
  <p:tag name="KSO_WM_BEAUTIFY_FLAG" val="#wm#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a"/>
  <p:tag name="KSO_WM_UNIT_INDEX" val="1"/>
  <p:tag name="KSO_WM_UNIT_ID" val="custom596_12*a*1"/>
  <p:tag name="KSO_WM_UNIT_CLEAR" val="1"/>
  <p:tag name="KSO_WM_UNIT_LAYERLEVEL" val="1"/>
  <p:tag name="KSO_WM_UNIT_VALUE" val="13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5、9、12、18、23、25、26、27、29"/>
  <p:tag name="KSO_WM_TEMPLATE_CATEGORY" val="custom"/>
  <p:tag name="KSO_WM_TEMPLATE_INDEX" val="215"/>
  <p:tag name="KSO_WM_TAG_VERSION" val="1.0"/>
  <p:tag name="KSO_WM_SLIDE_ID" val="custom59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heme/theme1.xml><?xml version="1.0" encoding="utf-8"?>
<a:theme xmlns:a="http://schemas.openxmlformats.org/drawingml/2006/main" name="主题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主题2" id="{B33B25E3-51AC-4EA5-B864-6C09A6C48EB5}" vid="{8B149CFF-9AC5-496E-9339-D48D2499428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1103</Words>
  <Application>Microsoft Office PowerPoint</Application>
  <PresentationFormat>宽屏</PresentationFormat>
  <Paragraphs>89</Paragraphs>
  <Slides>16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Meiryo</vt:lpstr>
      <vt:lpstr>黑体</vt:lpstr>
      <vt:lpstr>宋体</vt:lpstr>
      <vt:lpstr>微软雅黑</vt:lpstr>
      <vt:lpstr>幼圆</vt:lpstr>
      <vt:lpstr>Arial</vt:lpstr>
      <vt:lpstr>Calibri</vt:lpstr>
      <vt:lpstr>Calibri Light</vt:lpstr>
      <vt:lpstr>Wingdings</vt:lpstr>
      <vt:lpstr>主题2</vt:lpstr>
      <vt:lpstr>1_Office 主题</vt:lpstr>
      <vt:lpstr>Office Theme</vt:lpstr>
      <vt:lpstr>20 创造宣言 陶行知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2016-08-15T07:12:23Z</dcterms:created>
  <dcterms:modified xsi:type="dcterms:W3CDTF">2022-02-03T08:41:10Z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2052-11.1.0.7764</vt:lpwstr>
  </property>
</Properties>
</file>