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5" r:id="rId2"/>
  </p:sldMasterIdLst>
  <p:notesMasterIdLst>
    <p:notesMasterId r:id="rId18"/>
  </p:notesMasterIdLst>
  <p:sldIdLst>
    <p:sldId id="278" r:id="rId3"/>
    <p:sldId id="277" r:id="rId4"/>
    <p:sldId id="258" r:id="rId5"/>
    <p:sldId id="260" r:id="rId6"/>
    <p:sldId id="261" r:id="rId7"/>
    <p:sldId id="281" r:id="rId8"/>
    <p:sldId id="279" r:id="rId9"/>
    <p:sldId id="280" r:id="rId10"/>
    <p:sldId id="262" r:id="rId11"/>
    <p:sldId id="264" r:id="rId12"/>
    <p:sldId id="266" r:id="rId13"/>
    <p:sldId id="268" r:id="rId14"/>
    <p:sldId id="269" r:id="rId15"/>
    <p:sldId id="271" r:id="rId16"/>
    <p:sldId id="282" r:id="rId17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D2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92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E8B63-640C-4326-AB88-156A67A51BDE}" type="datetimeFigureOut">
              <a:rPr lang="zh-CN" altLang="en-US" smtClean="0"/>
              <a:t>2022/2/3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162C0-FCD2-4226-B143-EA306F21D8A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825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162C0-FCD2-4226-B143-EA306F21D8A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8821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D162C0-FCD2-4226-B143-EA306F21D8A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97378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9132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98CE1F-1603-45CF-83A3-AAC98C701FDE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模板：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素材：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背景：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图表：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PPT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下载：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教程： 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资料下载：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个人简历：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试卷下载：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教案下载：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手抄报：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语文课件：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数学课件：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英语课件：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美术课件：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科学课件：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物理课件：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化学课件：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生物课件：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地理课件：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历史课件：</a:t>
            </a:r>
            <a:r>
              <a:rPr lang="en-US" altLang="zh-CN" sz="1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343801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AF233-21AF-4A81-8767-63556AAC9C2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7597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52930" cy="4388644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090CD6-FFF9-4A52-B370-1648A2D9108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3267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8810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055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9707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796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300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5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92766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513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1272C4-75D3-4820-BB8E-2CFED337201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0041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6294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1316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69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738498E-C00B-4D15-BF03-C89911818D1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6677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1"/>
            <a:ext cx="4032504" cy="339447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CB52F1-0B44-4BED-8C63-10569D8BF34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354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2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2" y="1999034"/>
            <a:ext cx="3655181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877BE8-40F9-4AD9-881D-81411DEF03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1694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B7DFD3-BFED-40C4-AC4E-4282AEEAC68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2239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452106-D78E-4529-923D-44BDA4C48FF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342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EFE7CB-5280-41E5-B6D4-504BAAD2E6E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063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2327E1-5E15-45C1-8CDA-FEC80D33F6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17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102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34105BC-9C42-4E80-81D4-8562DB2900D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3" r:id="rId2"/>
    <p:sldLayoutId id="2147483692" r:id="rId3"/>
    <p:sldLayoutId id="2147483691" r:id="rId4"/>
    <p:sldLayoutId id="2147483690" r:id="rId5"/>
    <p:sldLayoutId id="2147483689" r:id="rId6"/>
    <p:sldLayoutId id="2147483688" r:id="rId7"/>
    <p:sldLayoutId id="2147483687" r:id="rId8"/>
    <p:sldLayoutId id="2147483686" r:id="rId9"/>
    <p:sldLayoutId id="2147483685" r:id="rId10"/>
    <p:sldLayoutId id="21474836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2022/2/3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825295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30892" y="987574"/>
            <a:ext cx="5282215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6600" b="1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谈创造性思维</a:t>
            </a:r>
          </a:p>
        </p:txBody>
      </p:sp>
      <p:sp>
        <p:nvSpPr>
          <p:cNvPr id="6146" name="文本框 3"/>
          <p:cNvSpPr txBox="1">
            <a:spLocks noChangeArrowheads="1"/>
          </p:cNvSpPr>
          <p:nvPr/>
        </p:nvSpPr>
        <p:spPr bwMode="auto">
          <a:xfrm>
            <a:off x="3203848" y="2211710"/>
            <a:ext cx="271462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dirty="0">
                <a:latin typeface="宋体" pitchFamily="2" charset="-122"/>
              </a:rPr>
              <a:t>罗迦</a:t>
            </a:r>
            <a:r>
              <a:rPr lang="en-US" altLang="zh-CN" sz="2800" dirty="0">
                <a:latin typeface="宋体" pitchFamily="2" charset="-122"/>
              </a:rPr>
              <a:t>·</a:t>
            </a:r>
            <a:r>
              <a:rPr lang="zh-CN" altLang="en-US" sz="2800" dirty="0">
                <a:latin typeface="宋体" pitchFamily="2" charset="-122"/>
              </a:rPr>
              <a:t>费</a:t>
            </a:r>
            <a:r>
              <a:rPr lang="en-US" altLang="zh-CN" sz="2800" dirty="0">
                <a:latin typeface="宋体" pitchFamily="2" charset="-122"/>
              </a:rPr>
              <a:t>·</a:t>
            </a:r>
            <a:r>
              <a:rPr lang="zh-CN" altLang="en-US" sz="2800" dirty="0">
                <a:latin typeface="宋体" pitchFamily="2" charset="-122"/>
              </a:rPr>
              <a:t>因格</a:t>
            </a:r>
          </a:p>
        </p:txBody>
      </p:sp>
      <p:sp>
        <p:nvSpPr>
          <p:cNvPr id="2" name="矩形 1"/>
          <p:cNvSpPr/>
          <p:nvPr/>
        </p:nvSpPr>
        <p:spPr>
          <a:xfrm>
            <a:off x="3923928" y="3075806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latin typeface="微软雅黑" pitchFamily="34" charset="-122"/>
                <a:ea typeface="微软雅黑" pitchFamily="34" charset="-122"/>
                <a:sym typeface="宋体" pitchFamily="2" charset="-122"/>
              </a:rPr>
              <a:t>第一课时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299942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文本框 2"/>
          <p:cNvSpPr txBox="1">
            <a:spLocks noChangeArrowheads="1"/>
          </p:cNvSpPr>
          <p:nvPr/>
        </p:nvSpPr>
        <p:spPr bwMode="auto">
          <a:xfrm>
            <a:off x="857250" y="1339454"/>
            <a:ext cx="44592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latin typeface="宋体" pitchFamily="2" charset="-122"/>
              </a:rPr>
              <a:t>理清课文脉络。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57250" y="2038351"/>
            <a:ext cx="7429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latin typeface="宋体" pitchFamily="2" charset="-122"/>
              </a:rPr>
              <a:t>课文分为三大部分：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57250" y="2570560"/>
            <a:ext cx="7429500" cy="1041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000" dirty="0">
                <a:latin typeface="宋体" pitchFamily="2" charset="-122"/>
              </a:rPr>
              <a:t>第一部分（第1、2段）：提出问题。（用四个图形，提出“事物的正确答案不止一个”的论题）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331640" y="1163315"/>
            <a:ext cx="763284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ts val="4000"/>
              </a:lnSpc>
            </a:pPr>
            <a:r>
              <a:rPr lang="zh-CN" altLang="en-US" sz="2000" dirty="0">
                <a:latin typeface="宋体" pitchFamily="2" charset="-122"/>
              </a:rPr>
              <a:t>第一层（第</a:t>
            </a:r>
            <a:r>
              <a:rPr lang="en-US" altLang="zh-CN" sz="2000" dirty="0">
                <a:latin typeface="宋体" pitchFamily="2" charset="-122"/>
              </a:rPr>
              <a:t>3</a:t>
            </a:r>
            <a:r>
              <a:rPr lang="zh-CN" altLang="en-US" sz="2000" dirty="0">
                <a:latin typeface="宋体" pitchFamily="2" charset="-122"/>
              </a:rPr>
              <a:t>段）：不满足于一个答案，不放弃探求，这一点非常重要。</a:t>
            </a:r>
          </a:p>
          <a:p>
            <a:pPr>
              <a:lnSpc>
                <a:spcPts val="4000"/>
              </a:lnSpc>
            </a:pPr>
            <a:r>
              <a:rPr lang="zh-CN" altLang="en-US" sz="2000" dirty="0">
                <a:latin typeface="宋体" pitchFamily="2" charset="-122"/>
              </a:rPr>
              <a:t>第二层（第4、5段）：富有创造力的人总是孜孜不倦地汲取知识，使自己学识渊博。</a:t>
            </a:r>
            <a:endParaRPr lang="en-US" altLang="zh-CN" sz="2000" dirty="0">
              <a:latin typeface="宋体" pitchFamily="2" charset="-122"/>
            </a:endParaRPr>
          </a:p>
          <a:p>
            <a:pPr>
              <a:lnSpc>
                <a:spcPts val="4000"/>
              </a:lnSpc>
            </a:pPr>
            <a:r>
              <a:rPr lang="zh-CN" altLang="en-US" sz="2000" dirty="0">
                <a:latin typeface="宋体" pitchFamily="2" charset="-122"/>
              </a:rPr>
              <a:t>第三层（第6</a:t>
            </a:r>
            <a:r>
              <a:rPr lang="en-US" altLang="zh-CN" sz="2000" dirty="0"/>
              <a:t>~</a:t>
            </a:r>
            <a:r>
              <a:rPr lang="zh-CN" altLang="en-US" sz="2000" dirty="0">
                <a:latin typeface="宋体" pitchFamily="2" charset="-122"/>
              </a:rPr>
              <a:t>8段）：发挥创造力的真正关键，在于如何运用知识。</a:t>
            </a:r>
          </a:p>
          <a:p>
            <a:pPr>
              <a:lnSpc>
                <a:spcPts val="4000"/>
              </a:lnSpc>
            </a:pPr>
            <a:r>
              <a:rPr lang="zh-CN" altLang="en-US" sz="2000" dirty="0">
                <a:latin typeface="宋体" pitchFamily="2" charset="-122"/>
              </a:rPr>
              <a:t>第四层（第9</a:t>
            </a:r>
            <a:r>
              <a:rPr lang="en-US" altLang="zh-CN" sz="2000" dirty="0"/>
              <a:t>~</a:t>
            </a:r>
            <a:r>
              <a:rPr lang="zh-CN" altLang="en-US" sz="2000" dirty="0">
                <a:latin typeface="宋体" pitchFamily="2" charset="-122"/>
              </a:rPr>
              <a:t>12段）：区分一个人是否拥有创造力的主要根据。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31640" y="627534"/>
            <a:ext cx="7429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latin typeface="宋体" pitchFamily="2" charset="-122"/>
              </a:rPr>
              <a:t>第二部分（第3</a:t>
            </a:r>
            <a:r>
              <a:rPr lang="en-US" altLang="zh-CN" sz="2000" dirty="0"/>
              <a:t>~</a:t>
            </a:r>
            <a:r>
              <a:rPr lang="zh-CN" altLang="en-US" sz="2000" dirty="0">
                <a:latin typeface="宋体" pitchFamily="2" charset="-122"/>
              </a:rPr>
              <a:t>12段）：分析问题。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57250" y="1419622"/>
            <a:ext cx="7429500" cy="11137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宋体" pitchFamily="2" charset="-122"/>
              </a:rPr>
              <a:t>第三部分（第13段）：解决问题。（总结，做一个富有创造力的人的关键所在）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57250" y="1959769"/>
            <a:ext cx="7429500" cy="1682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302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/>
              <a:t>通过朗读课文和理清文章脉络，我们知道了作者在这篇文章中主要论述了创造性思维的重要性，并指出了如何成为一个富有创造力的人。</a:t>
            </a:r>
          </a:p>
        </p:txBody>
      </p:sp>
      <p:sp>
        <p:nvSpPr>
          <p:cNvPr id="16386" name="文本框 3"/>
          <p:cNvSpPr txBox="1">
            <a:spLocks noChangeArrowheads="1"/>
          </p:cNvSpPr>
          <p:nvPr/>
        </p:nvSpPr>
        <p:spPr bwMode="auto">
          <a:xfrm>
            <a:off x="857250" y="1393031"/>
            <a:ext cx="25908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b="1" dirty="0"/>
              <a:t>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2"/>
          <p:cNvSpPr txBox="1">
            <a:spLocks noChangeArrowheads="1"/>
          </p:cNvSpPr>
          <p:nvPr/>
        </p:nvSpPr>
        <p:spPr bwMode="auto">
          <a:xfrm>
            <a:off x="1292225" y="482203"/>
            <a:ext cx="28511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/>
              <a:t>布置作业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79476" y="1744266"/>
            <a:ext cx="7654925" cy="166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1.</a:t>
            </a:r>
            <a:r>
              <a:rPr lang="zh-CN" altLang="en-US" sz="2400" dirty="0">
                <a:latin typeface="宋体" pitchFamily="2" charset="-122"/>
              </a:rPr>
              <a:t>再读课文，明确作者的观点，把握论述中心。</a:t>
            </a: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itchFamily="2" charset="-122"/>
                <a:sym typeface="宋体" pitchFamily="2" charset="-122"/>
              </a:rPr>
              <a:t>2.</a:t>
            </a:r>
            <a:r>
              <a:rPr lang="zh-CN" altLang="en-US" sz="2400" dirty="0">
                <a:latin typeface="宋体" pitchFamily="2" charset="-122"/>
              </a:rPr>
              <a:t>读完这篇课文，你知道怎样成为一个富有创造力的人了吗？和大家交流交流。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8871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85876" y="1178719"/>
            <a:ext cx="70008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宋体" pitchFamily="2" charset="-122"/>
              </a:rPr>
              <a:t>课时目标</a:t>
            </a:r>
            <a:endParaRPr lang="zh-CN" altLang="en-US" sz="1600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itchFamily="2" charset="-122"/>
                <a:sym typeface="宋体" pitchFamily="2" charset="-122"/>
              </a:rPr>
              <a:t>1.</a:t>
            </a:r>
            <a:r>
              <a:rPr lang="zh-CN" altLang="en-US" sz="2000" dirty="0">
                <a:latin typeface="宋体" pitchFamily="2" charset="-122"/>
              </a:rPr>
              <a:t>理清文章思路。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itchFamily="2" charset="-122"/>
                <a:sym typeface="宋体" pitchFamily="2" charset="-122"/>
              </a:rPr>
              <a:t>2.</a:t>
            </a:r>
            <a:r>
              <a:rPr lang="zh-CN" altLang="en-US" sz="2000" dirty="0">
                <a:latin typeface="宋体" pitchFamily="2" charset="-122"/>
              </a:rPr>
              <a:t>明确作者的观点，把握论述中心。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85876" y="2920604"/>
            <a:ext cx="7000875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latin typeface="宋体" pitchFamily="2" charset="-122"/>
                <a:sym typeface="宋体" pitchFamily="2" charset="-122"/>
              </a:rPr>
              <a:t>重点难点</a:t>
            </a:r>
            <a:endParaRPr lang="zh-CN" altLang="en-US" sz="1600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itchFamily="2" charset="-122"/>
                <a:sym typeface="宋体" pitchFamily="2" charset="-122"/>
              </a:rPr>
              <a:t>1.</a:t>
            </a:r>
            <a:r>
              <a:rPr lang="zh-CN" altLang="en-US" sz="2000" dirty="0">
                <a:latin typeface="宋体" pitchFamily="2" charset="-122"/>
                <a:sym typeface="宋体" pitchFamily="2" charset="-122"/>
              </a:rPr>
              <a:t>理清文章思路。</a:t>
            </a:r>
            <a:endParaRPr lang="zh-CN" altLang="en-US" sz="2000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>
                <a:latin typeface="宋体" pitchFamily="2" charset="-122"/>
                <a:sym typeface="宋体" pitchFamily="2" charset="-122"/>
              </a:rPr>
              <a:t>2.</a:t>
            </a:r>
            <a:r>
              <a:rPr lang="zh-CN" altLang="en-US" sz="2000" dirty="0">
                <a:latin typeface="宋体" pitchFamily="2" charset="-122"/>
                <a:sym typeface="宋体" pitchFamily="2" charset="-122"/>
              </a:rPr>
              <a:t>明确作者的观点，把握论述中心。</a:t>
            </a:r>
            <a:endParaRPr lang="zh-CN" altLang="en-US" sz="2000" dirty="0">
              <a:latin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2"/>
          <p:cNvSpPr txBox="1">
            <a:spLocks noChangeArrowheads="1"/>
          </p:cNvSpPr>
          <p:nvPr/>
        </p:nvSpPr>
        <p:spPr bwMode="auto">
          <a:xfrm>
            <a:off x="1285875" y="479822"/>
            <a:ext cx="43576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/>
              <a:t>诗词导入，激发兴趣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97050" y="2625329"/>
            <a:ext cx="6192838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dirty="0"/>
              <a:t>横看成岭侧成峰，远近高低各不同。</a:t>
            </a:r>
          </a:p>
          <a:p>
            <a:pPr>
              <a:lnSpc>
                <a:spcPct val="150000"/>
              </a:lnSpc>
            </a:pPr>
            <a:r>
              <a:rPr lang="zh-CN" altLang="en-US" sz="2800" dirty="0"/>
              <a:t>不识庐山真面目，只缘身在此山中。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714751" y="1658542"/>
            <a:ext cx="1643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/>
              <a:t>题西林壁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714751" y="2143126"/>
            <a:ext cx="16430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 dirty="0">
                <a:latin typeface="宋体" pitchFamily="2" charset="-122"/>
              </a:rPr>
              <a:t>[</a:t>
            </a:r>
            <a:r>
              <a:rPr lang="zh-CN" altLang="en-US" sz="2800" dirty="0">
                <a:latin typeface="宋体" pitchFamily="2" charset="-122"/>
              </a:rPr>
              <a:t>宋</a:t>
            </a:r>
            <a:r>
              <a:rPr lang="en-US" altLang="zh-CN" sz="2800" dirty="0">
                <a:latin typeface="宋体" pitchFamily="2" charset="-122"/>
              </a:rPr>
              <a:t>]</a:t>
            </a:r>
            <a:r>
              <a:rPr lang="zh-CN" altLang="en-US" sz="2800" dirty="0">
                <a:latin typeface="宋体" pitchFamily="2" charset="-122"/>
              </a:rPr>
              <a:t>苏轼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6588224" y="843558"/>
            <a:ext cx="15841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D1D2D7"/>
                </a:solidFill>
              </a:rPr>
              <a:t>https://www.ypppt.com/</a:t>
            </a:r>
            <a:endParaRPr lang="zh-CN" altLang="en-US" sz="1050" dirty="0">
              <a:solidFill>
                <a:srgbClr val="D1D2D7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文本框 2"/>
          <p:cNvSpPr txBox="1">
            <a:spLocks noChangeArrowheads="1"/>
          </p:cNvSpPr>
          <p:nvPr/>
        </p:nvSpPr>
        <p:spPr bwMode="auto">
          <a:xfrm>
            <a:off x="1323976" y="479822"/>
            <a:ext cx="38195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 dirty="0">
                <a:latin typeface="宋体" pitchFamily="2" charset="-122"/>
              </a:rPr>
              <a:t>预习检测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57250" y="2013347"/>
            <a:ext cx="74295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latin typeface="宋体" pitchFamily="2" charset="-122"/>
              </a:rPr>
              <a:t>罗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迦</a:t>
            </a:r>
            <a:r>
              <a:rPr lang="zh-CN" altLang="en-US" sz="3200" dirty="0">
                <a:latin typeface="宋体" pitchFamily="2" charset="-122"/>
              </a:rPr>
              <a:t>     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恭</a:t>
            </a:r>
            <a:r>
              <a:rPr lang="zh-CN" altLang="en-US" sz="3200" dirty="0">
                <a:latin typeface="宋体" pitchFamily="2" charset="-122"/>
              </a:rPr>
              <a:t>喜     压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榨</a:t>
            </a:r>
            <a:r>
              <a:rPr lang="zh-CN" altLang="en-US" sz="3200" dirty="0">
                <a:latin typeface="宋体" pitchFamily="2" charset="-122"/>
              </a:rPr>
              <a:t>     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汲</a:t>
            </a:r>
            <a:r>
              <a:rPr lang="zh-CN" altLang="en-US" sz="3200" dirty="0">
                <a:latin typeface="宋体" pitchFamily="2" charset="-122"/>
              </a:rPr>
              <a:t>取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57250" y="4008835"/>
            <a:ext cx="74295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latin typeface="宋体" pitchFamily="2" charset="-122"/>
              </a:rPr>
              <a:t>根深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蒂</a:t>
            </a:r>
            <a:r>
              <a:rPr lang="zh-CN" altLang="en-US" sz="3200" dirty="0">
                <a:latin typeface="宋体" pitchFamily="2" charset="-122"/>
              </a:rPr>
              <a:t>固     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孜</a:t>
            </a:r>
            <a:r>
              <a:rPr lang="zh-CN" altLang="en-US" sz="3200" dirty="0">
                <a:latin typeface="宋体" pitchFamily="2" charset="-122"/>
              </a:rPr>
              <a:t>孜不倦     持之以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恒</a:t>
            </a:r>
            <a:r>
              <a:rPr lang="zh-CN" altLang="en-US" sz="3200" dirty="0">
                <a:latin typeface="宋体" pitchFamily="2" charset="-122"/>
              </a:rPr>
              <a:t>     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57250" y="2959894"/>
            <a:ext cx="74295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200" dirty="0">
                <a:latin typeface="宋体" pitchFamily="2" charset="-122"/>
              </a:rPr>
              <a:t>驾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驭</a:t>
            </a:r>
            <a:r>
              <a:rPr lang="zh-CN" altLang="en-US" sz="3200" dirty="0">
                <a:latin typeface="宋体" pitchFamily="2" charset="-122"/>
              </a:rPr>
              <a:t>     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渊博</a:t>
            </a:r>
            <a:r>
              <a:rPr lang="zh-CN" altLang="en-US" sz="3200" dirty="0">
                <a:latin typeface="宋体" pitchFamily="2" charset="-122"/>
              </a:rPr>
              <a:t>     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  <a:sym typeface="宋体" pitchFamily="2" charset="-122"/>
              </a:rPr>
              <a:t>模</a:t>
            </a:r>
            <a:r>
              <a:rPr lang="zh-CN" altLang="en-US" sz="3200" dirty="0">
                <a:latin typeface="宋体" pitchFamily="2" charset="-122"/>
                <a:sym typeface="宋体" pitchFamily="2" charset="-122"/>
              </a:rPr>
              <a:t>式     </a:t>
            </a:r>
            <a:r>
              <a:rPr lang="zh-CN" altLang="en-US" sz="3200" dirty="0">
                <a:solidFill>
                  <a:srgbClr val="FF0000"/>
                </a:solidFill>
                <a:latin typeface="宋体" pitchFamily="2" charset="-122"/>
              </a:rPr>
              <a:t>锲</a:t>
            </a:r>
            <a:r>
              <a:rPr lang="zh-CN" altLang="en-US" sz="3200" dirty="0">
                <a:latin typeface="宋体" pitchFamily="2" charset="-122"/>
              </a:rPr>
              <a:t>而不舍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320391" y="65127"/>
            <a:ext cx="928688" cy="510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汲取：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推敲：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探求：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渊博：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关注：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思维：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模式：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创意：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压制：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非凡：</a:t>
            </a:r>
            <a:endParaRPr lang="en-US" altLang="zh-CN" dirty="0">
              <a:latin typeface="宋体" pitchFamily="2" charset="-122"/>
            </a:endParaRPr>
          </a:p>
          <a:p>
            <a:pPr>
              <a:spcBef>
                <a:spcPts val="1200"/>
              </a:spcBef>
            </a:pPr>
            <a:r>
              <a:rPr lang="zh-CN" altLang="en-US" dirty="0">
                <a:latin typeface="宋体" pitchFamily="2" charset="-122"/>
              </a:rPr>
              <a:t>灵感：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125663" y="103585"/>
            <a:ext cx="6000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宋体" pitchFamily="2" charset="-122"/>
              </a:rPr>
              <a:t>吸取。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125663" y="478632"/>
            <a:ext cx="54038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宋体" pitchFamily="2" charset="-122"/>
              </a:rPr>
              <a:t>斟酌字句，反复琢磨。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125664" y="853679"/>
            <a:ext cx="62690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宋体" pitchFamily="2" charset="-122"/>
              </a:rPr>
              <a:t>探索追求。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109864" y="1375369"/>
            <a:ext cx="58150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宋体" pitchFamily="2" charset="-122"/>
              </a:rPr>
              <a:t>（学识）深而且广。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109870" y="1779232"/>
            <a:ext cx="47672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宋体" pitchFamily="2" charset="-122"/>
              </a:rPr>
              <a:t>关心重视。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109870" y="2211710"/>
            <a:ext cx="7143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宋体" pitchFamily="2" charset="-122"/>
              </a:rPr>
              <a:t>在表象、概念的基础上进行分析、综合、判断、推理等认识活动的过程。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109876" y="3077839"/>
            <a:ext cx="7143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>
                <a:solidFill>
                  <a:srgbClr val="FF0000"/>
                </a:solidFill>
                <a:latin typeface="宋体" pitchFamily="2" charset="-122"/>
              </a:rPr>
              <a:t>某种事物的标准形式或使人可以照着做的标准样式。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109876" y="3484875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宋体" pitchFamily="2" charset="-122"/>
              </a:rPr>
              <a:t>有创造性的见解、构思等。</a:t>
            </a:r>
          </a:p>
        </p:txBody>
      </p:sp>
      <p:sp>
        <p:nvSpPr>
          <p:cNvPr id="13" name="文本框 11"/>
          <p:cNvSpPr txBox="1">
            <a:spLocks noChangeArrowheads="1"/>
          </p:cNvSpPr>
          <p:nvPr/>
        </p:nvSpPr>
        <p:spPr bwMode="auto">
          <a:xfrm>
            <a:off x="2109876" y="3854905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宋体" pitchFamily="2" charset="-122"/>
              </a:rPr>
              <a:t>竭力限制或制止。</a:t>
            </a:r>
          </a:p>
        </p:txBody>
      </p:sp>
      <p:sp>
        <p:nvSpPr>
          <p:cNvPr id="14" name="文本框 11"/>
          <p:cNvSpPr txBox="1">
            <a:spLocks noChangeArrowheads="1"/>
          </p:cNvSpPr>
          <p:nvPr/>
        </p:nvSpPr>
        <p:spPr bwMode="auto">
          <a:xfrm>
            <a:off x="2109876" y="4224237"/>
            <a:ext cx="4572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宋体" pitchFamily="2" charset="-122"/>
              </a:rPr>
              <a:t>超过一般。</a:t>
            </a:r>
          </a:p>
        </p:txBody>
      </p:sp>
      <p:sp>
        <p:nvSpPr>
          <p:cNvPr id="15" name="文本框 11"/>
          <p:cNvSpPr txBox="1">
            <a:spLocks noChangeArrowheads="1"/>
          </p:cNvSpPr>
          <p:nvPr/>
        </p:nvSpPr>
        <p:spPr bwMode="auto">
          <a:xfrm>
            <a:off x="2125663" y="4497169"/>
            <a:ext cx="7143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dirty="0">
                <a:solidFill>
                  <a:srgbClr val="FF0000"/>
                </a:solidFill>
                <a:latin typeface="宋体" pitchFamily="2" charset="-122"/>
              </a:rPr>
              <a:t>在文艺、科技活动中，由于长期勤奋学习，努力实践，不断积累经验和学识而突然产生的富有创造性的思路。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81907" y="578345"/>
            <a:ext cx="1693863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根深蒂固：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持之以恒：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锲而不舍：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不言而喻：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一事无成：</a:t>
            </a:r>
          </a:p>
          <a:p>
            <a:pPr>
              <a:lnSpc>
                <a:spcPct val="150000"/>
              </a:lnSpc>
            </a:pPr>
            <a:endParaRPr lang="en-US" altLang="zh-CN" sz="2000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行之有效：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孜孜不倦：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latin typeface="宋体" pitchFamily="2" charset="-122"/>
              </a:rPr>
              <a:t>轻而易举：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809479" y="627534"/>
            <a:ext cx="50466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</a:rPr>
              <a:t>比喻根基深厚牢固，不可动摇。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766069" y="1172328"/>
            <a:ext cx="54038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</a:rPr>
              <a:t>有恒心，长期坚持下去。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766069" y="1689883"/>
            <a:ext cx="626903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</a:rPr>
              <a:t>比喻做事情能坚持到底，不半途而废。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774951" y="2089993"/>
            <a:ext cx="58150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</a:rPr>
              <a:t>不用说就可以明白。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774951" y="2531773"/>
            <a:ext cx="621506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</a:rPr>
              <a:t>一件事都没有做成功。形容事业上毫无成就。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2699792" y="3363838"/>
            <a:ext cx="4978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>
                <a:solidFill>
                  <a:srgbClr val="FF0000"/>
                </a:solidFill>
              </a:rPr>
              <a:t>实行起来有成效。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726421" y="3899832"/>
            <a:ext cx="542131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</a:rPr>
              <a:t>勤奋努力，不知疲倦。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2699792" y="4299942"/>
            <a:ext cx="45720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000" dirty="0">
                <a:solidFill>
                  <a:srgbClr val="FF0000"/>
                </a:solidFill>
              </a:rPr>
              <a:t>形容事情容易做，不费力气。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57250" y="1071563"/>
            <a:ext cx="7429500" cy="294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7302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/>
              <a:t>相传，有一次鲁班进深山砍树时，一不小心，手被一种野草的叶子划破了。他摘下叶片轻轻一摸，原来叶子两边长着锋利的齿，他的手就是被这些小齿划破的。他还看到在一棵野草上有条大蝗虫，两个大板牙上也排列着许多小齿，所以能很快地磨碎叶片。</a:t>
            </a:r>
          </a:p>
          <a:p>
            <a:pPr>
              <a:lnSpc>
                <a:spcPct val="150000"/>
              </a:lnSpc>
            </a:pPr>
            <a:r>
              <a:rPr lang="zh-CN" altLang="en-US" dirty="0"/>
              <a:t>鲁班就从这两件事上得到了启发。他想，要是用这样齿状的工具，不是也能很快地锯断树木了吗？于是，经过多次试验，他终于发明了锋利的锯子，大大提高了工效。</a:t>
            </a:r>
          </a:p>
        </p:txBody>
      </p:sp>
      <p:sp>
        <p:nvSpPr>
          <p:cNvPr id="32771" name="文本框 3"/>
          <p:cNvSpPr txBox="1">
            <a:spLocks noChangeArrowheads="1"/>
          </p:cNvSpPr>
          <p:nvPr/>
        </p:nvSpPr>
        <p:spPr bwMode="auto">
          <a:xfrm>
            <a:off x="3635896" y="411510"/>
            <a:ext cx="1630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/>
              <a:t>鲁班造锯</a:t>
            </a:r>
          </a:p>
        </p:txBody>
      </p:sp>
      <p:pic>
        <p:nvPicPr>
          <p:cNvPr id="6" name="图片 5" descr="鲁班和锯子的发明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4686" y="3818068"/>
            <a:ext cx="2849314" cy="1325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277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71600" y="1131590"/>
            <a:ext cx="7500938" cy="335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639763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dirty="0">
                <a:latin typeface="宋体" pitchFamily="2" charset="-122"/>
              </a:rPr>
              <a:t>18世纪，一位奥地利医生在给一个患者看病时，尚未确诊，患者突然死去。经过解剖发现，其胸腔化脓并积满了脓水。能否在解剖前诊断出胸腔是否积有脓水？积了多少？他想。</a:t>
            </a:r>
            <a:endParaRPr lang="en-US" altLang="zh-CN" dirty="0">
              <a:latin typeface="宋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>
                <a:latin typeface="宋体" pitchFamily="2" charset="-122"/>
              </a:rPr>
              <a:t>一天，在一个酒店里，他看到伙计们正在搬酒桶，只见他们敲敲这只桶，敲敲那只桶，边敲边用耳朵听。他忽然领悟到，伙计们是根据叩击酒桶发出的声音来判断桶内还有多少酒的，那么人体胸腔的脓水的多少是否也可利用叩击的方法来判断呢？他大胆地做了试验，结果获得了成功。这样，一种新的诊断法——“叩诊法”从此诞生了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48063" y="428626"/>
            <a:ext cx="20240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latin typeface="宋体" pitchFamily="2" charset="-122"/>
              </a:rPr>
              <a:t>叩诊法诞生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矩形 4"/>
          <p:cNvSpPr>
            <a:spLocks noChangeArrowheads="1"/>
          </p:cNvSpPr>
          <p:nvPr/>
        </p:nvSpPr>
        <p:spPr bwMode="auto">
          <a:xfrm>
            <a:off x="1296412" y="479822"/>
            <a:ext cx="435407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3600" b="1" noProof="1">
                <a:solidFill>
                  <a:srgbClr val="000000"/>
                </a:solidFill>
              </a:rPr>
              <a:t>朗读课文，整体感知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57250" y="2033587"/>
            <a:ext cx="774719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dirty="0">
                <a:latin typeface="宋体" pitchFamily="2" charset="-122"/>
              </a:rPr>
              <a:t>1.</a:t>
            </a:r>
            <a:r>
              <a:rPr lang="zh-CN" altLang="en-US" sz="2400" dirty="0">
                <a:latin typeface="宋体" pitchFamily="2" charset="-122"/>
              </a:rPr>
              <a:t>朗读课文，边读边做标记，找出作者在文中列举的事例。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960</Words>
  <Application>Microsoft Office PowerPoint</Application>
  <PresentationFormat>全屏显示(16:9)</PresentationFormat>
  <Paragraphs>94</Paragraphs>
  <Slides>15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Meiryo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146</cp:revision>
  <dcterms:created xsi:type="dcterms:W3CDTF">2018-06-06T07:20:07Z</dcterms:created>
  <dcterms:modified xsi:type="dcterms:W3CDTF">2022-02-03T03:41:15Z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