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4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2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页眉占位符 3112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11299" name="日期占位符 31129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4580" name="幻灯片图像占位符 311299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文本占位符 311300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11302" name="页脚占位符 31130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11303" name="灯片编号占位符 31130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65E3A89-A6CC-4F0F-96FF-DF90C6E250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0852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1pPr>
    <a:lvl2pPr marL="457200" lvl="1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2pPr>
    <a:lvl3pPr marL="914400" lvl="2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3pPr>
    <a:lvl4pPr marL="1371600" lvl="3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4pPr>
    <a:lvl5pPr marL="1828800" lvl="4" algn="l" rtl="0" eaLnBrk="0" fontAlgn="base" hangingPunct="0">
      <a:spcBef>
        <a:spcPct val="30000"/>
      </a:spcBef>
      <a:spcAft>
        <a:spcPct val="0"/>
      </a:spcAft>
      <a:buFont typeface="Arial" pitchFamily="34" charset="0"/>
      <a:defRPr sz="1200" kern="1200">
        <a:solidFill>
          <a:schemeClr val="tx1"/>
        </a:solidFill>
        <a:latin typeface="Arial" panose="020B060402020202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/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>
              <a:ea typeface="宋体" pitchFamily="2" charset="-122"/>
              <a:cs typeface="Arial" pitchFamily="34" charset="0"/>
            </a:endParaRPr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Char char="•"/>
            </a:pPr>
            <a:fld id="{86920AA0-A319-4585-9876-6F61B046113E}" type="slidenum">
              <a:rPr altLang="en-US" sz="1200" noProof="1">
                <a:latin typeface="Calibri" pitchFamily="34" charset="0"/>
                <a:ea typeface="幼圆" pitchFamily="49" charset="-122"/>
              </a:rPr>
              <a:pPr algn="r" eaLnBrk="1" hangingPunct="1">
                <a:buFont typeface="Arial" pitchFamily="34" charset="0"/>
                <a:buChar char="•"/>
              </a:pPr>
              <a:t>1</a:t>
            </a:fld>
            <a:endParaRPr lang="zh-CN" altLang="en-US" sz="1200" noProof="1"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5605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97106AD0-0F25-4133-99FD-145DF84E3BC9}" type="slidenum">
              <a:rPr lang="zh-CN" altLang="en-US"/>
              <a:pPr eaLnBrk="1" hangingPunct="1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568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/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>
              <a:ea typeface="宋体" pitchFamily="2" charset="-122"/>
              <a:cs typeface="Arial" pitchFamily="34" charset="0"/>
            </a:endParaRPr>
          </a:p>
        </p:txBody>
      </p:sp>
      <p:sp>
        <p:nvSpPr>
          <p:cNvPr id="266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Char char="•"/>
            </a:pPr>
            <a:fld id="{0A9DDD55-1247-4DB2-8519-FF5BA9C94B89}" type="slidenum">
              <a:rPr altLang="en-US" sz="1200" noProof="1">
                <a:latin typeface="Calibri" pitchFamily="34" charset="0"/>
                <a:ea typeface="幼圆" pitchFamily="49" charset="-122"/>
              </a:rPr>
              <a:pPr algn="r" eaLnBrk="1" hangingPunct="1">
                <a:buFont typeface="Arial" pitchFamily="34" charset="0"/>
                <a:buChar char="•"/>
              </a:pPr>
              <a:t>2</a:t>
            </a:fld>
            <a:endParaRPr lang="zh-CN" altLang="en-US" sz="1200" noProof="1"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6629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54E9D6C-3B04-4AAF-9B38-988B3BCD0F01}" type="slidenum">
              <a:rPr lang="zh-CN" altLang="en-US"/>
              <a:pPr eaLnBrk="1" hangingPunct="1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322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5E3A89-A6CC-4F0F-96FF-DF90C6E25004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236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5E3A89-A6CC-4F0F-96FF-DF90C6E25004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243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/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400550"/>
            <a:ext cx="5486400" cy="36004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>
              <a:ea typeface="宋体" pitchFamily="2" charset="-122"/>
              <a:cs typeface="Arial" pitchFamily="34" charset="0"/>
            </a:endParaRPr>
          </a:p>
        </p:txBody>
      </p:sp>
      <p:sp>
        <p:nvSpPr>
          <p:cNvPr id="276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Char char="•"/>
            </a:pPr>
            <a:fld id="{DDF55F09-BB4E-4B5F-AD47-AA9A4A38F33A}" type="slidenum">
              <a:rPr altLang="en-US" sz="1200" noProof="1">
                <a:latin typeface="Calibri" pitchFamily="34" charset="0"/>
                <a:ea typeface="幼圆" pitchFamily="49" charset="-122"/>
              </a:rPr>
              <a:pPr algn="r" eaLnBrk="1" hangingPunct="1">
                <a:buFont typeface="Arial" pitchFamily="34" charset="0"/>
                <a:buChar char="•"/>
              </a:pPr>
              <a:t>21</a:t>
            </a:fld>
            <a:endParaRPr lang="zh-CN" altLang="en-US" sz="1200" noProof="1"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7653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2EAAB76-4295-4F82-B0E5-09DDB4AACB3A}" type="slidenum">
              <a:rPr lang="zh-CN" altLang="en-US"/>
              <a:pPr eaLnBrk="1" hangingPunct="1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013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6541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660C9-C79C-4225-8843-A6C0BE6610B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91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5777-582A-46A8-A628-EC062BB8DDE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61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5A7D4-EAAA-4F0B-9D88-C1DE0D30DE3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307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966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000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773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914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722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624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490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57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CF58F-C092-412C-AC69-5D13C94071A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182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780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9287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1649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9453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881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9216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888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595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225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275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9972A-5614-48A1-8135-3A85CA4A600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2105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187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703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8321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30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155C6-CAA9-4E8E-B9C3-639C9C169E3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CD888-D84A-4664-86E8-D6D2E504CFA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064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B7031-FFED-47DD-8768-A10D4ED910C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705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F0CC1-799E-4F9A-813C-D649822DC8C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90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56B9-EE9F-4E2E-BDA7-019583DEDBC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17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DC6F1-BE1F-4686-BD9B-0D630ED6998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95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0844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Font typeface="Arial" pitchFamily="34" charset="0"/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04753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7067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aidu.com/ir?u=http://www.hongen.com/art/twdg/htwxj/img/th1019a.jpg&amp;f=http://www.hongen.com/art/twdg/htwxj/th1019.htm&amp;c=baidu" TargetMode="Externa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jpe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hyperlink" Target="http://www.baidu.com/ir?u=http://suanming.myrice.com/images/Shakespeare.gif&amp;f=http://suanming.myrice.com/English/e_shaname.html&amp;c=baidu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www.baidu.com/ir?u=http://www.hongen.com/art/gdyy/bmrhc/img/gb201.gif&amp;f=http://www.hongen.com/art/gdyy/bmrhc/gb201.htm&amp;c=baidu" TargetMode="External"/><Relationship Id="rId9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5.gif"/><Relationship Id="rId5" Type="http://schemas.openxmlformats.org/officeDocument/2006/relationships/slide" Target="slide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2019300" y="1762107"/>
            <a:ext cx="8153400" cy="163512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5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19 </a:t>
            </a:r>
            <a:r>
              <a:rPr lang="zh-CN" altLang="en-US" sz="5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谈创造性思维</a:t>
            </a:r>
            <a:r>
              <a:rPr lang="zh-CN" alt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/>
            </a:r>
            <a:br>
              <a:rPr lang="zh-CN" alt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</a:b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罗迦</a:t>
            </a:r>
            <a:r>
              <a:rPr lang="en-US" altLang="zh-CN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·</a:t>
            </a: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费</a:t>
            </a:r>
            <a:r>
              <a:rPr lang="en-US" altLang="zh-CN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·</a:t>
            </a: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因格</a:t>
            </a:r>
            <a:endParaRPr lang="zh-CN" altLang="en-US" sz="6000" b="1" dirty="0"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2051" name="文本框 1"/>
          <p:cNvSpPr txBox="1">
            <a:spLocks noChangeArrowheads="1"/>
          </p:cNvSpPr>
          <p:nvPr/>
        </p:nvSpPr>
        <p:spPr bwMode="auto">
          <a:xfrm>
            <a:off x="2819489" y="867631"/>
            <a:ext cx="3502025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九年级语文人教版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上册</a:t>
            </a:r>
          </a:p>
        </p:txBody>
      </p:sp>
      <p:sp>
        <p:nvSpPr>
          <p:cNvPr id="4" name="矩形 3"/>
          <p:cNvSpPr/>
          <p:nvPr/>
        </p:nvSpPr>
        <p:spPr>
          <a:xfrm>
            <a:off x="2514694" y="5867338"/>
            <a:ext cx="723881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11270" name="文本框 14"/>
          <p:cNvSpPr txBox="1">
            <a:spLocks noChangeArrowheads="1"/>
          </p:cNvSpPr>
          <p:nvPr/>
        </p:nvSpPr>
        <p:spPr bwMode="auto">
          <a:xfrm>
            <a:off x="2514694" y="2030416"/>
            <a:ext cx="7340506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>
              <a:lnSpc>
                <a:spcPct val="150000"/>
              </a:lnSpc>
            </a:pPr>
            <a:r>
              <a:rPr lang="zh-CN" altLang="en-US" sz="2000" b="1" noProof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000" b="1" noProof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由对四个图形分类的不同答案引出，这样显得更加生动形象，而且激发读者的阅读兴趣。同时，从材料中提出一个问题，也是议论文常用的开头写法。</a:t>
            </a:r>
          </a:p>
        </p:txBody>
      </p:sp>
      <p:sp>
        <p:nvSpPr>
          <p:cNvPr id="11271" name="矩形 18437"/>
          <p:cNvSpPr>
            <a:spLocks noChangeArrowheads="1"/>
          </p:cNvSpPr>
          <p:nvPr/>
        </p:nvSpPr>
        <p:spPr bwMode="auto">
          <a:xfrm>
            <a:off x="2542880" y="1154793"/>
            <a:ext cx="6286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作者是如何提出观点的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?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这样写有什么好处？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510265" y="3585385"/>
            <a:ext cx="87487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为什么“不满足于一个答案，不放弃探求，这一点非常重要”？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2542883" y="4571973"/>
            <a:ext cx="8370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2000" b="1" noProof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因为只有不满足于一个答案，才不会放弃探求，才会有所发明创造。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1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338950" name="文本框 35"/>
          <p:cNvSpPr txBox="1">
            <a:spLocks noChangeArrowheads="1"/>
          </p:cNvSpPr>
          <p:nvPr/>
        </p:nvSpPr>
        <p:spPr bwMode="auto">
          <a:xfrm>
            <a:off x="1524000" y="7027863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zh-CN" sz="2400" b="1">
              <a:solidFill>
                <a:srgbClr val="CC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951" name="文本框 36"/>
          <p:cNvSpPr txBox="1">
            <a:spLocks noChangeArrowheads="1"/>
          </p:cNvSpPr>
          <p:nvPr/>
        </p:nvSpPr>
        <p:spPr bwMode="auto">
          <a:xfrm>
            <a:off x="2478088" y="2259013"/>
            <a:ext cx="6900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一、创造性的思维需要哪些必需的因素。</a:t>
            </a:r>
          </a:p>
        </p:txBody>
      </p:sp>
      <p:sp>
        <p:nvSpPr>
          <p:cNvPr id="12296" name="文本框 62488"/>
          <p:cNvSpPr txBox="1">
            <a:spLocks noChangeArrowheads="1"/>
          </p:cNvSpPr>
          <p:nvPr/>
        </p:nvSpPr>
        <p:spPr bwMode="auto">
          <a:xfrm>
            <a:off x="2554288" y="1289151"/>
            <a:ext cx="78422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围绕“事物的正确答案不止一个”这一观点，作者阐述了哪几个问题？</a:t>
            </a:r>
          </a:p>
        </p:txBody>
      </p:sp>
      <p:sp>
        <p:nvSpPr>
          <p:cNvPr id="338953" name="文本框 41"/>
          <p:cNvSpPr txBox="1">
            <a:spLocks noChangeArrowheads="1"/>
          </p:cNvSpPr>
          <p:nvPr/>
        </p:nvSpPr>
        <p:spPr bwMode="auto">
          <a:xfrm>
            <a:off x="2478088" y="4643438"/>
            <a:ext cx="5715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24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二、创造性思维是否任何人都具备？</a:t>
            </a:r>
          </a:p>
        </p:txBody>
      </p:sp>
      <p:sp>
        <p:nvSpPr>
          <p:cNvPr id="338954" name="文本框 16"/>
          <p:cNvSpPr txBox="1">
            <a:spLocks noChangeArrowheads="1"/>
          </p:cNvSpPr>
          <p:nvPr/>
        </p:nvSpPr>
        <p:spPr bwMode="auto">
          <a:xfrm>
            <a:off x="2478091" y="2784475"/>
            <a:ext cx="3424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、知识是形成新创意的素材</a:t>
            </a:r>
          </a:p>
        </p:txBody>
      </p:sp>
      <p:sp>
        <p:nvSpPr>
          <p:cNvPr id="338955" name="文本框 17"/>
          <p:cNvSpPr txBox="1">
            <a:spLocks noChangeArrowheads="1"/>
          </p:cNvSpPr>
          <p:nvPr/>
        </p:nvSpPr>
        <p:spPr bwMode="auto">
          <a:xfrm>
            <a:off x="2478088" y="3282950"/>
            <a:ext cx="698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、必须有探求新事物，并为此而活用知识的态度和意识</a:t>
            </a:r>
          </a:p>
        </p:txBody>
      </p:sp>
      <p:sp>
        <p:nvSpPr>
          <p:cNvPr id="338956" name="文本框 18"/>
          <p:cNvSpPr txBox="1">
            <a:spLocks noChangeArrowheads="1"/>
          </p:cNvSpPr>
          <p:nvPr/>
        </p:nvSpPr>
        <p:spPr bwMode="auto">
          <a:xfrm>
            <a:off x="2554288" y="3844925"/>
            <a:ext cx="690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、持之以恒地进行各种尝试。</a:t>
            </a:r>
          </a:p>
        </p:txBody>
      </p:sp>
      <p:sp>
        <p:nvSpPr>
          <p:cNvPr id="338957" name="文本框 19"/>
          <p:cNvSpPr txBox="1">
            <a:spLocks noChangeArrowheads="1"/>
          </p:cNvSpPr>
          <p:nvPr/>
        </p:nvSpPr>
        <p:spPr bwMode="auto">
          <a:xfrm>
            <a:off x="2579691" y="5245100"/>
            <a:ext cx="284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任何人都拥有创造力。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repeatCount="indefinite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animClr clrSpc="rgb" dir="cw">
                                      <p:cBhvr>
                                        <p:cTn id="7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set>
                                      <p:cBhvr>
                                        <p:cTn id="8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89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8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38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8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8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89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8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8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38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50" grpId="0"/>
      <p:bldP spid="338951" grpId="0"/>
      <p:bldP spid="338953" grpId="0"/>
      <p:bldP spid="338954" grpId="0"/>
      <p:bldP spid="338955" grpId="0"/>
      <p:bldP spid="338956" grpId="0"/>
      <p:bldP spid="3389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339974" name="文本框 35"/>
          <p:cNvSpPr txBox="1">
            <a:spLocks noChangeArrowheads="1"/>
          </p:cNvSpPr>
          <p:nvPr/>
        </p:nvSpPr>
        <p:spPr bwMode="auto">
          <a:xfrm>
            <a:off x="1524000" y="7027863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zh-CN" sz="2400" b="1">
              <a:solidFill>
                <a:srgbClr val="CC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590895" y="1314450"/>
            <a:ext cx="2532063" cy="2884488"/>
            <a:chOff x="819147" y="1314598"/>
            <a:chExt cx="2532351" cy="2883619"/>
          </a:xfrm>
        </p:grpSpPr>
        <p:pic>
          <p:nvPicPr>
            <p:cNvPr id="13327" name="图片 65538" descr="gb20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147" y="1314598"/>
              <a:ext cx="1938338" cy="2276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8" name="文本框 65546"/>
            <p:cNvSpPr txBox="1">
              <a:spLocks noChangeArrowheads="1"/>
            </p:cNvSpPr>
            <p:nvPr/>
          </p:nvSpPr>
          <p:spPr bwMode="auto">
            <a:xfrm>
              <a:off x="1119473" y="3736552"/>
              <a:ext cx="22320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400" b="1">
                  <a:latin typeface="微软雅黑" pitchFamily="34" charset="-122"/>
                  <a:ea typeface="微软雅黑" pitchFamily="34" charset="-122"/>
                </a:rPr>
                <a:t>贝多芬</a:t>
              </a:r>
            </a:p>
          </p:txBody>
        </p:sp>
      </p:grp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7488333" y="1387475"/>
            <a:ext cx="3095625" cy="2844800"/>
            <a:chOff x="5716585" y="1387623"/>
            <a:chExt cx="3095625" cy="2845080"/>
          </a:xfrm>
        </p:grpSpPr>
        <p:pic>
          <p:nvPicPr>
            <p:cNvPr id="13325" name="图片 65540" descr="Shakespeare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6585" y="1387623"/>
              <a:ext cx="1922462" cy="223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文本框 65547"/>
            <p:cNvSpPr txBox="1">
              <a:spLocks noChangeArrowheads="1"/>
            </p:cNvSpPr>
            <p:nvPr/>
          </p:nvSpPr>
          <p:spPr bwMode="auto">
            <a:xfrm>
              <a:off x="6148385" y="3771038"/>
              <a:ext cx="26638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400" b="1">
                  <a:latin typeface="微软雅黑" pitchFamily="34" charset="-122"/>
                  <a:ea typeface="微软雅黑" pitchFamily="34" charset="-122"/>
                </a:rPr>
                <a:t>莎士比亚</a:t>
              </a:r>
            </a:p>
          </p:txBody>
        </p:sp>
      </p:grpSp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4967380" y="1335088"/>
            <a:ext cx="2952750" cy="2817812"/>
            <a:chOff x="3195635" y="1335380"/>
            <a:chExt cx="2952750" cy="2817370"/>
          </a:xfrm>
        </p:grpSpPr>
        <p:pic>
          <p:nvPicPr>
            <p:cNvPr id="13323" name="图片 65539" descr="th1019a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072" y="1335380"/>
              <a:ext cx="1727200" cy="2276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文本框 65548"/>
            <p:cNvSpPr txBox="1">
              <a:spLocks noChangeArrowheads="1"/>
            </p:cNvSpPr>
            <p:nvPr/>
          </p:nvSpPr>
          <p:spPr bwMode="auto">
            <a:xfrm>
              <a:off x="3195635" y="3691085"/>
              <a:ext cx="29527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400" b="1">
                  <a:latin typeface="微软雅黑" pitchFamily="34" charset="-122"/>
                  <a:ea typeface="微软雅黑" pitchFamily="34" charset="-122"/>
                </a:rPr>
                <a:t>爱因斯坦</a:t>
              </a:r>
            </a:p>
          </p:txBody>
        </p:sp>
      </p:grp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530478" y="4548186"/>
            <a:ext cx="813752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400" noProof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 有人认为创造力</a:t>
            </a:r>
            <a:r>
              <a:rPr lang="zh-CN" altLang="en-US" sz="2400" noProof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只是</a:t>
            </a:r>
            <a:r>
              <a:rPr lang="zh-CN" altLang="zh-CN" sz="2400" noProof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属于贝多芬、爱因斯坦、莎士比亚</a:t>
            </a:r>
            <a:r>
              <a:rPr lang="zh-CN" altLang="en-US" sz="2400" noProof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等少数人</a:t>
            </a:r>
            <a:r>
              <a:rPr lang="zh-CN" altLang="zh-CN" sz="2400" noProof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的，你同意</a:t>
            </a:r>
            <a:r>
              <a:rPr lang="zh-CN" altLang="en-US" sz="2400" noProof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这种观点</a:t>
            </a:r>
            <a:r>
              <a:rPr lang="zh-CN" altLang="zh-CN" sz="2400" noProof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吗？为什么？学了本文后，你觉得如何才能做一个富有创造性的人？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repeatCount="indefinite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399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animClr clrSpc="rgb" dir="cw">
                                      <p:cBhvr>
                                        <p:cTn id="7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399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set>
                                      <p:cBhvr>
                                        <p:cTn id="8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399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399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3997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33997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4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9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340998" name="文本框 35"/>
          <p:cNvSpPr txBox="1">
            <a:spLocks noChangeArrowheads="1"/>
          </p:cNvSpPr>
          <p:nvPr/>
        </p:nvSpPr>
        <p:spPr bwMode="auto">
          <a:xfrm>
            <a:off x="1524000" y="7027863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zh-CN" sz="2400" b="1">
              <a:solidFill>
                <a:srgbClr val="CC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3" name="文本框 55300"/>
          <p:cNvSpPr txBox="1">
            <a:spLocks noChangeArrowheads="1"/>
          </p:cNvSpPr>
          <p:nvPr/>
        </p:nvSpPr>
        <p:spPr bwMode="auto">
          <a:xfrm>
            <a:off x="2663828" y="1562103"/>
            <a:ext cx="7559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做一个富于创造性的人，关键是</a:t>
            </a:r>
          </a:p>
        </p:txBody>
      </p:sp>
      <p:sp>
        <p:nvSpPr>
          <p:cNvPr id="14344" name="文本框 55301"/>
          <p:cNvSpPr txBox="1">
            <a:spLocks noChangeArrowheads="1"/>
          </p:cNvSpPr>
          <p:nvPr/>
        </p:nvSpPr>
        <p:spPr bwMode="auto">
          <a:xfrm>
            <a:off x="2577306" y="2376847"/>
            <a:ext cx="74168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要经常保持好奇心，不断积累知识；不满足于一个答案，而去探求新思路，去运用所得的知识，一旦产生小的灵感，相信它的的价值，并锲而不舍地把它发展下去。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14345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7603" y="3778250"/>
            <a:ext cx="7796213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repeatCount="indefinite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animClr clrSpc="rgb" dir="cw">
                                      <p:cBhvr>
                                        <p:cTn id="7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set>
                                      <p:cBhvr>
                                        <p:cTn id="8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8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900" fill="hold">
                                          <p:stCondLst>
                                            <p:cond delay="210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2625727" y="1047750"/>
            <a:ext cx="201136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论证方法</a:t>
            </a:r>
          </a:p>
        </p:txBody>
      </p:sp>
      <p:sp>
        <p:nvSpPr>
          <p:cNvPr id="342023" name="文本框 21507"/>
          <p:cNvSpPr txBox="1">
            <a:spLocks noChangeArrowheads="1"/>
          </p:cNvSpPr>
          <p:nvPr/>
        </p:nvSpPr>
        <p:spPr bwMode="auto">
          <a:xfrm>
            <a:off x="2519366" y="1898650"/>
            <a:ext cx="19526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对比论证</a:t>
            </a:r>
            <a:endParaRPr lang="zh-CN" altLang="en-US" sz="2800" b="1" dirty="0"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13" name="文本框 21507"/>
          <p:cNvSpPr txBox="1">
            <a:spLocks noChangeArrowheads="1"/>
          </p:cNvSpPr>
          <p:nvPr/>
        </p:nvSpPr>
        <p:spPr bwMode="auto">
          <a:xfrm>
            <a:off x="2859088" y="2576516"/>
            <a:ext cx="69453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先从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反面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说，“如果你认为正确答案只有一个的话，当你找到某个答案以后，就会止步不前”；</a:t>
            </a:r>
          </a:p>
          <a:p>
            <a:pPr eaLnBrk="1" hangingPunct="1"/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        </a:t>
            </a:r>
            <a:endParaRPr lang="zh-CN" altLang="en-US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21507"/>
          <p:cNvSpPr txBox="1">
            <a:spLocks noChangeArrowheads="1"/>
          </p:cNvSpPr>
          <p:nvPr/>
        </p:nvSpPr>
        <p:spPr bwMode="auto">
          <a:xfrm>
            <a:off x="2701925" y="3886203"/>
            <a:ext cx="7398544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再从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正面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说，“不满足于一个答案，不放弃探求这一点非常重要”。</a:t>
            </a:r>
            <a:endParaRPr lang="zh-CN" altLang="en-US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21507"/>
          <p:cNvSpPr txBox="1">
            <a:spLocks noChangeArrowheads="1"/>
          </p:cNvSpPr>
          <p:nvPr/>
        </p:nvSpPr>
        <p:spPr bwMode="auto">
          <a:xfrm>
            <a:off x="3024191" y="4924425"/>
            <a:ext cx="63531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正反对比，使说理全面，而且透彻，增强了说服力。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2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2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20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23" grpId="0"/>
      <p:bldP spid="13" grpId="0"/>
      <p:bldP spid="14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7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106837" y="5276853"/>
            <a:ext cx="10188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en-US" sz="24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拥有创造力的人留意自己细小的想法　　</a:t>
            </a:r>
          </a:p>
        </p:txBody>
      </p:sp>
      <p:sp>
        <p:nvSpPr>
          <p:cNvPr id="20487" name="矩形 15"/>
          <p:cNvSpPr>
            <a:spLocks noChangeArrowheads="1" noChangeShapeType="1" noTextEdit="1"/>
          </p:cNvSpPr>
          <p:nvPr/>
        </p:nvSpPr>
        <p:spPr bwMode="auto">
          <a:xfrm>
            <a:off x="3597371" y="4413250"/>
            <a:ext cx="6559550" cy="4587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b="1" kern="10">
                <a:solidFill>
                  <a:srgbClr val="660066"/>
                </a:solidFill>
                <a:effectLst>
                  <a:outerShdw dist="45791" dir="2021404" algn="ctr" rotWithShape="0">
                    <a:srgbClr val="B2B2B2">
                      <a:alpha val="78998"/>
                    </a:srgbClr>
                  </a:outerShdw>
                </a:effectLst>
                <a:latin typeface="微软雅黑"/>
                <a:ea typeface="微软雅黑"/>
              </a:rPr>
              <a:t>区分一个人是否拥有创造力的主要根据之一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686146" y="1209678"/>
            <a:ext cx="4484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富于创造力的人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005737" y="1141413"/>
            <a:ext cx="6073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没有拥有创造力的人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570259" y="1931988"/>
            <a:ext cx="6729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认为自己具有创造力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7010379" y="1906588"/>
            <a:ext cx="6516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不认为自己具有创造力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704234" y="2967040"/>
            <a:ext cx="4392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进行自我压制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520938" y="2665413"/>
            <a:ext cx="4032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关注极其普通、甚至一闪念的想法，并对它反复推敲，逐渐充实。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145059" y="6008691"/>
            <a:ext cx="8877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2604F0"/>
                </a:solidFill>
                <a:latin typeface="微软雅黑" pitchFamily="34" charset="-122"/>
                <a:ea typeface="微软雅黑" pitchFamily="34" charset="-122"/>
              </a:rPr>
              <a:t>　结论：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人人都具有创造力</a:t>
            </a: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4126009" y="1646238"/>
            <a:ext cx="0" cy="3286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8877396" y="1646238"/>
            <a:ext cx="0" cy="3540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直接连接符 26"/>
          <p:cNvSpPr>
            <a:spLocks noChangeShapeType="1"/>
          </p:cNvSpPr>
          <p:nvPr/>
        </p:nvSpPr>
        <p:spPr bwMode="auto">
          <a:xfrm>
            <a:off x="4126009" y="2373313"/>
            <a:ext cx="0" cy="2984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直接连接符 27"/>
          <p:cNvSpPr>
            <a:spLocks noChangeShapeType="1"/>
          </p:cNvSpPr>
          <p:nvPr/>
        </p:nvSpPr>
        <p:spPr bwMode="auto">
          <a:xfrm>
            <a:off x="8877396" y="2490788"/>
            <a:ext cx="0" cy="3492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直接连接符 28"/>
          <p:cNvSpPr>
            <a:spLocks noChangeShapeType="1"/>
          </p:cNvSpPr>
          <p:nvPr/>
        </p:nvSpPr>
        <p:spPr bwMode="auto">
          <a:xfrm>
            <a:off x="4594321" y="3762378"/>
            <a:ext cx="196215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直接连接符 29"/>
          <p:cNvSpPr>
            <a:spLocks noChangeShapeType="1"/>
          </p:cNvSpPr>
          <p:nvPr/>
        </p:nvSpPr>
        <p:spPr bwMode="auto">
          <a:xfrm flipH="1">
            <a:off x="7005737" y="3659188"/>
            <a:ext cx="1868487" cy="431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直接连接符 30"/>
          <p:cNvSpPr>
            <a:spLocks noChangeShapeType="1"/>
          </p:cNvSpPr>
          <p:nvPr/>
        </p:nvSpPr>
        <p:spPr bwMode="auto">
          <a:xfrm>
            <a:off x="6556471" y="4872041"/>
            <a:ext cx="0" cy="5032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直接连接符 31"/>
          <p:cNvSpPr>
            <a:spLocks noChangeShapeType="1"/>
          </p:cNvSpPr>
          <p:nvPr/>
        </p:nvSpPr>
        <p:spPr bwMode="auto">
          <a:xfrm>
            <a:off x="6561234" y="5688016"/>
            <a:ext cx="0" cy="287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3" name="矩形 32"/>
          <p:cNvSpPr>
            <a:spLocks noChangeArrowheads="1" noChangeShapeType="1" noTextEdit="1"/>
          </p:cNvSpPr>
          <p:nvPr/>
        </p:nvSpPr>
        <p:spPr bwMode="auto">
          <a:xfrm rot="5400000">
            <a:off x="5272184" y="2073275"/>
            <a:ext cx="2736850" cy="6477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8" lon="20699998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 fontAlgn="auto"/>
            <a:r>
              <a:rPr lang="zh-CN" altLang="en-US" sz="2400" b="1" kern="10">
                <a:ln w="9525"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微软雅黑"/>
                <a:ea typeface="微软雅黑"/>
              </a:rPr>
              <a:t>对比论证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385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385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6" dur="385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8" dur="385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48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2050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1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17414" name="TextBox 8"/>
          <p:cNvSpPr txBox="1">
            <a:spLocks noChangeArrowheads="1"/>
          </p:cNvSpPr>
          <p:nvPr/>
        </p:nvSpPr>
        <p:spPr bwMode="auto">
          <a:xfrm>
            <a:off x="2662274" y="1047753"/>
            <a:ext cx="213836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论证方法</a:t>
            </a:r>
          </a:p>
        </p:txBody>
      </p:sp>
      <p:sp>
        <p:nvSpPr>
          <p:cNvPr id="344071" name="文本框 21507"/>
          <p:cNvSpPr txBox="1">
            <a:spLocks noChangeArrowheads="1"/>
          </p:cNvSpPr>
          <p:nvPr/>
        </p:nvSpPr>
        <p:spPr bwMode="auto">
          <a:xfrm>
            <a:off x="2519366" y="1898650"/>
            <a:ext cx="19526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举例论证</a:t>
            </a:r>
            <a:endParaRPr lang="zh-CN" altLang="en-US" sz="2800" b="1">
              <a:latin typeface="Times New Roman" pitchFamily="18" charset="0"/>
              <a:ea typeface="黑体" pitchFamily="49" charset="-122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665413" y="2482850"/>
            <a:ext cx="7434262" cy="2076450"/>
            <a:chOff x="1140938" y="2482143"/>
            <a:chExt cx="7435054" cy="2076671"/>
          </a:xfrm>
        </p:grpSpPr>
        <p:pic>
          <p:nvPicPr>
            <p:cNvPr id="17421" name="图片 10" descr="铅活字版的发明者——谷登堡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5178" y="2482143"/>
              <a:ext cx="1660814" cy="2076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矩形 17"/>
            <p:cNvSpPr>
              <a:spLocks noChangeArrowheads="1"/>
            </p:cNvSpPr>
            <p:nvPr/>
          </p:nvSpPr>
          <p:spPr bwMode="auto">
            <a:xfrm>
              <a:off x="1140938" y="2573192"/>
              <a:ext cx="5520325" cy="175451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*约翰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•</a:t>
              </a: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古登贝尔克将毫不相关的两种机械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——</a:t>
              </a: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葡萄压榨机和硬币打制器组合起来，创造了印刷机和排版术。</a:t>
              </a:r>
            </a:p>
          </p:txBody>
        </p:sp>
      </p:grp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2667794" y="4332287"/>
            <a:ext cx="7728744" cy="1828800"/>
            <a:chOff x="1051230" y="4369541"/>
            <a:chExt cx="7729086" cy="1827831"/>
          </a:xfrm>
        </p:grpSpPr>
        <p:pic>
          <p:nvPicPr>
            <p:cNvPr id="17419" name="图片 15" descr="pingpo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8353" y="4603718"/>
              <a:ext cx="2391963" cy="1593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1051230" y="4369541"/>
              <a:ext cx="5519981" cy="175484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*罗兰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•</a:t>
              </a:r>
              <a:r>
                <a:rPr lang="zh-CN" altLang="en-US" sz="2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布歇内尔把电视接受器作为试验对象，发明了乒乓球游戏，从此开始了游戏机的革命。</a:t>
              </a:r>
            </a:p>
          </p:txBody>
        </p:sp>
      </p:grpSp>
      <p:sp>
        <p:nvSpPr>
          <p:cNvPr id="344078" name="下箭头标注 3"/>
          <p:cNvSpPr>
            <a:spLocks noChangeArrowheads="1"/>
          </p:cNvSpPr>
          <p:nvPr/>
        </p:nvSpPr>
        <p:spPr bwMode="auto">
          <a:xfrm>
            <a:off x="5548313" y="1493838"/>
            <a:ext cx="3873500" cy="1547812"/>
          </a:xfrm>
          <a:prstGeom prst="downArrowCallout">
            <a:avLst>
              <a:gd name="adj1" fmla="val 25002"/>
              <a:gd name="adj2" fmla="val 25002"/>
              <a:gd name="adj3" fmla="val 25000"/>
              <a:gd name="adj4" fmla="val 64972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有力地证明了发挥创造力的关键在于如何运用知识。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4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4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40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344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71" grpId="0"/>
      <p:bldP spid="3440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5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</p:txBody>
      </p:sp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2894684" y="891275"/>
            <a:ext cx="1543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论证结构</a:t>
            </a:r>
          </a:p>
        </p:txBody>
      </p:sp>
      <p:sp>
        <p:nvSpPr>
          <p:cNvPr id="18439" name="Rectangle 3"/>
          <p:cNvSpPr>
            <a:spLocks noChangeArrowheads="1"/>
          </p:cNvSpPr>
          <p:nvPr/>
        </p:nvSpPr>
        <p:spPr bwMode="auto">
          <a:xfrm>
            <a:off x="3390328" y="1417443"/>
            <a:ext cx="45227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16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数学问题</a:t>
            </a:r>
            <a:r>
              <a:rPr lang="en-US" altLang="zh-CN" sz="16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→</a:t>
            </a:r>
            <a:r>
              <a:rPr lang="zh-CN" altLang="en-US" sz="16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生活问题：事物的正确答案不止一个</a:t>
            </a:r>
          </a:p>
        </p:txBody>
      </p:sp>
      <p:sp>
        <p:nvSpPr>
          <p:cNvPr id="18440" name="Text Box 5"/>
          <p:cNvSpPr txBox="1">
            <a:spLocks noChangeArrowheads="1"/>
          </p:cNvSpPr>
          <p:nvPr/>
        </p:nvSpPr>
        <p:spPr bwMode="auto">
          <a:xfrm>
            <a:off x="2330331" y="3732216"/>
            <a:ext cx="35639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6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探求第二种答案有</a:t>
            </a:r>
          </a:p>
          <a:p>
            <a:r>
              <a:rPr lang="zh-CN" altLang="en-US" sz="16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赖于创造性思维</a:t>
            </a:r>
          </a:p>
        </p:txBody>
      </p:sp>
      <p:sp>
        <p:nvSpPr>
          <p:cNvPr id="18441" name="Text Box 6"/>
          <p:cNvSpPr txBox="1">
            <a:spLocks noChangeArrowheads="1"/>
          </p:cNvSpPr>
          <p:nvPr/>
        </p:nvSpPr>
        <p:spPr bwMode="auto">
          <a:xfrm>
            <a:off x="3604801" y="5298071"/>
            <a:ext cx="4379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600" b="1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任何人都拥有创造力，关键要具备三个要素。</a:t>
            </a:r>
          </a:p>
        </p:txBody>
      </p:sp>
      <p:sp>
        <p:nvSpPr>
          <p:cNvPr id="18442" name="AutoShape 7"/>
          <p:cNvSpPr>
            <a:spLocks noChangeArrowheads="1"/>
          </p:cNvSpPr>
          <p:nvPr/>
        </p:nvSpPr>
        <p:spPr bwMode="auto">
          <a:xfrm>
            <a:off x="3090740" y="2270125"/>
            <a:ext cx="71438" cy="719138"/>
          </a:xfrm>
          <a:prstGeom prst="downArrow">
            <a:avLst>
              <a:gd name="adj1" fmla="val 50000"/>
              <a:gd name="adj2" fmla="val 219368"/>
            </a:avLst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/>
          <a:p>
            <a:pPr algn="ctr" eaLnBrk="0" hangingPunct="0"/>
            <a:endParaRPr lang="zh-CN" altLang="zh-CN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3" name="AutoShape 8"/>
          <p:cNvSpPr>
            <a:spLocks/>
          </p:cNvSpPr>
          <p:nvPr/>
        </p:nvSpPr>
        <p:spPr bwMode="auto">
          <a:xfrm>
            <a:off x="4919583" y="2667023"/>
            <a:ext cx="71437" cy="1628775"/>
          </a:xfrm>
          <a:prstGeom prst="leftBrace">
            <a:avLst>
              <a:gd name="adj1" fmla="val 137857"/>
              <a:gd name="adj2" fmla="val 50000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zh-CN" altLang="zh-CN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4" name="Text Box 9"/>
          <p:cNvSpPr txBox="1">
            <a:spLocks noChangeArrowheads="1"/>
          </p:cNvSpPr>
          <p:nvPr/>
        </p:nvSpPr>
        <p:spPr bwMode="auto">
          <a:xfrm>
            <a:off x="5148177" y="2633258"/>
            <a:ext cx="10080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必需要素</a:t>
            </a:r>
          </a:p>
        </p:txBody>
      </p:sp>
      <p:sp>
        <p:nvSpPr>
          <p:cNvPr id="18445" name="Text Box 10"/>
          <p:cNvSpPr txBox="1">
            <a:spLocks noChangeArrowheads="1"/>
          </p:cNvSpPr>
          <p:nvPr/>
        </p:nvSpPr>
        <p:spPr bwMode="auto">
          <a:xfrm>
            <a:off x="5130688" y="3928624"/>
            <a:ext cx="10080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区分根据</a:t>
            </a:r>
          </a:p>
        </p:txBody>
      </p:sp>
      <p:sp>
        <p:nvSpPr>
          <p:cNvPr id="18446" name="AutoShape 11"/>
          <p:cNvSpPr>
            <a:spLocks/>
          </p:cNvSpPr>
          <p:nvPr/>
        </p:nvSpPr>
        <p:spPr bwMode="auto">
          <a:xfrm>
            <a:off x="6183192" y="2279653"/>
            <a:ext cx="204788" cy="1058863"/>
          </a:xfrm>
          <a:prstGeom prst="leftBrace">
            <a:avLst>
              <a:gd name="adj1" fmla="val 44596"/>
              <a:gd name="adj2" fmla="val 50000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zh-CN" altLang="zh-CN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7" name="AutoShape 15"/>
          <p:cNvSpPr>
            <a:spLocks/>
          </p:cNvSpPr>
          <p:nvPr/>
        </p:nvSpPr>
        <p:spPr bwMode="auto">
          <a:xfrm>
            <a:off x="6176845" y="3675066"/>
            <a:ext cx="144463" cy="865187"/>
          </a:xfrm>
          <a:prstGeom prst="leftBrace">
            <a:avLst>
              <a:gd name="adj1" fmla="val 28281"/>
              <a:gd name="adj2" fmla="val 50000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zh-CN" altLang="zh-CN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8" name="AutoShape 18"/>
          <p:cNvSpPr>
            <a:spLocks noChangeArrowheads="1"/>
          </p:cNvSpPr>
          <p:nvPr/>
        </p:nvSpPr>
        <p:spPr bwMode="auto">
          <a:xfrm flipH="1">
            <a:off x="3105031" y="4521200"/>
            <a:ext cx="142875" cy="719138"/>
          </a:xfrm>
          <a:prstGeom prst="downArrow">
            <a:avLst>
              <a:gd name="adj1" fmla="val 50000"/>
              <a:gd name="adj2" fmla="val 125764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0" hangingPunct="0"/>
            <a:endParaRPr lang="zh-CN" altLang="zh-CN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9" name="矩形 28701"/>
          <p:cNvSpPr>
            <a:spLocks noChangeArrowheads="1"/>
          </p:cNvSpPr>
          <p:nvPr/>
        </p:nvSpPr>
        <p:spPr bwMode="auto">
          <a:xfrm>
            <a:off x="6357820" y="2062163"/>
            <a:ext cx="17700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600" b="1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1600" b="1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渊博的知识</a:t>
            </a:r>
          </a:p>
        </p:txBody>
      </p:sp>
      <p:sp>
        <p:nvSpPr>
          <p:cNvPr id="18450" name="矩形 28702"/>
          <p:cNvSpPr>
            <a:spLocks noChangeArrowheads="1"/>
          </p:cNvSpPr>
          <p:nvPr/>
        </p:nvSpPr>
        <p:spPr bwMode="auto">
          <a:xfrm>
            <a:off x="6307020" y="2528891"/>
            <a:ext cx="364163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b.</a:t>
            </a:r>
            <a:r>
              <a:rPr lang="zh-CN" altLang="en-US" sz="2400" b="1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活用知识的态度和意识</a:t>
            </a:r>
          </a:p>
        </p:txBody>
      </p:sp>
      <p:sp>
        <p:nvSpPr>
          <p:cNvPr id="18451" name="矩形 28703"/>
          <p:cNvSpPr>
            <a:spLocks noChangeArrowheads="1"/>
          </p:cNvSpPr>
          <p:nvPr/>
        </p:nvSpPr>
        <p:spPr bwMode="auto">
          <a:xfrm>
            <a:off x="6357818" y="3063875"/>
            <a:ext cx="222170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c.</a:t>
            </a:r>
            <a:r>
              <a:rPr lang="zh-CN" altLang="en-US" sz="1600" b="1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持之以恒的毅力</a:t>
            </a:r>
          </a:p>
        </p:txBody>
      </p:sp>
      <p:sp>
        <p:nvSpPr>
          <p:cNvPr id="18452" name="矩形 28704"/>
          <p:cNvSpPr>
            <a:spLocks noChangeArrowheads="1"/>
          </p:cNvSpPr>
          <p:nvPr/>
        </p:nvSpPr>
        <p:spPr bwMode="auto">
          <a:xfrm>
            <a:off x="6297495" y="3565525"/>
            <a:ext cx="23788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b="1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1600" b="1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缺乏的人：自我压制</a:t>
            </a:r>
          </a:p>
        </p:txBody>
      </p:sp>
      <p:sp>
        <p:nvSpPr>
          <p:cNvPr id="18453" name="矩形 28705"/>
          <p:cNvSpPr>
            <a:spLocks noChangeArrowheads="1"/>
          </p:cNvSpPr>
          <p:nvPr/>
        </p:nvSpPr>
        <p:spPr bwMode="auto">
          <a:xfrm>
            <a:off x="6357820" y="4186238"/>
            <a:ext cx="43100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600" b="1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b.</a:t>
            </a:r>
            <a:r>
              <a:rPr lang="zh-CN" altLang="en-US" sz="1600" b="1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拥有的人：留意细小的想法，使之变为现实</a:t>
            </a:r>
          </a:p>
        </p:txBody>
      </p:sp>
      <p:sp>
        <p:nvSpPr>
          <p:cNvPr id="18454" name="矩形 28707"/>
          <p:cNvSpPr>
            <a:spLocks noChangeArrowheads="1"/>
          </p:cNvSpPr>
          <p:nvPr/>
        </p:nvSpPr>
        <p:spPr bwMode="auto">
          <a:xfrm>
            <a:off x="1904878" y="1439863"/>
            <a:ext cx="1854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提出问题： 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  <p:sp>
        <p:nvSpPr>
          <p:cNvPr id="18455" name="矩形 28708"/>
          <p:cNvSpPr>
            <a:spLocks noChangeArrowheads="1"/>
          </p:cNvSpPr>
          <p:nvPr/>
        </p:nvSpPr>
        <p:spPr bwMode="auto">
          <a:xfrm>
            <a:off x="1947740" y="3122613"/>
            <a:ext cx="2966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分析问题：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56" name="矩形 28709"/>
          <p:cNvSpPr>
            <a:spLocks noChangeArrowheads="1"/>
          </p:cNvSpPr>
          <p:nvPr/>
        </p:nvSpPr>
        <p:spPr bwMode="auto">
          <a:xfrm>
            <a:off x="2004890" y="5319713"/>
            <a:ext cx="16193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解决问题：</a:t>
            </a:r>
          </a:p>
        </p:txBody>
      </p:sp>
      <p:sp>
        <p:nvSpPr>
          <p:cNvPr id="18457" name="矩形 28710"/>
          <p:cNvSpPr>
            <a:spLocks noChangeArrowheads="1"/>
          </p:cNvSpPr>
          <p:nvPr/>
        </p:nvSpPr>
        <p:spPr bwMode="auto">
          <a:xfrm>
            <a:off x="2417643" y="1819275"/>
            <a:ext cx="9380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600" b="1">
                <a:latin typeface="微软雅黑" pitchFamily="34" charset="-122"/>
                <a:ea typeface="微软雅黑" pitchFamily="34" charset="-122"/>
              </a:rPr>
              <a:t>1-3</a:t>
            </a:r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8458" name="矩形 28711"/>
          <p:cNvSpPr>
            <a:spLocks noChangeArrowheads="1"/>
          </p:cNvSpPr>
          <p:nvPr/>
        </p:nvSpPr>
        <p:spPr bwMode="auto">
          <a:xfrm>
            <a:off x="3849568" y="3132138"/>
            <a:ext cx="10647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600" b="1">
                <a:latin typeface="微软雅黑" pitchFamily="34" charset="-122"/>
                <a:ea typeface="微软雅黑" pitchFamily="34" charset="-122"/>
              </a:rPr>
              <a:t>4-12</a:t>
            </a:r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8459" name="矩形 28712"/>
          <p:cNvSpPr>
            <a:spLocks noChangeArrowheads="1"/>
          </p:cNvSpPr>
          <p:nvPr/>
        </p:nvSpPr>
        <p:spPr bwMode="auto">
          <a:xfrm>
            <a:off x="2587506" y="5699125"/>
            <a:ext cx="8483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600" b="1">
                <a:latin typeface="微软雅黑" pitchFamily="34" charset="-122"/>
                <a:ea typeface="微软雅黑" pitchFamily="34" charset="-122"/>
              </a:rPr>
              <a:t>13</a:t>
            </a:r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9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三、归纳小结</a:t>
            </a: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</p:txBody>
      </p:sp>
      <p:sp>
        <p:nvSpPr>
          <p:cNvPr id="346118" name="TextBox 8"/>
          <p:cNvSpPr txBox="1">
            <a:spLocks noChangeArrowheads="1"/>
          </p:cNvSpPr>
          <p:nvPr/>
        </p:nvSpPr>
        <p:spPr bwMode="auto">
          <a:xfrm>
            <a:off x="2555762" y="1417898"/>
            <a:ext cx="795972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-720725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2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谈创造性思维</a:t>
            </a:r>
            <a:r>
              <a:rPr lang="en-US" altLang="zh-CN" sz="2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是一篇议论文。文章从“正确答案不止一个”说起，论述了创造性思维的重要性，点明了创造性思维所必需的关键要素，最后指出如何成为一个富有创造力的人。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   文章观点鲜明，材料丰富，具有很强的说服力。</a:t>
            </a:r>
          </a:p>
        </p:txBody>
      </p:sp>
      <p:pic>
        <p:nvPicPr>
          <p:cNvPr id="19463" name="图片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9478" y="3740153"/>
            <a:ext cx="2079625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6120" name="TextBox 8"/>
          <p:cNvSpPr txBox="1">
            <a:spLocks noChangeArrowheads="1"/>
          </p:cNvSpPr>
          <p:nvPr/>
        </p:nvSpPr>
        <p:spPr bwMode="auto">
          <a:xfrm>
            <a:off x="2551969" y="3886191"/>
            <a:ext cx="63690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-720725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学习完这篇文章之后，我想同学们一定会信心大增。只要热爱生活，善于发现生活中的问题，多想想为什么，坚持下去，同学们的</a:t>
            </a:r>
            <a:r>
              <a:rPr lang="zh-CN" altLang="en-US" sz="22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发现能力和创造能力</a:t>
            </a:r>
            <a:r>
              <a:rPr lang="zh-CN" altLang="en-US" sz="22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一定会不断提高。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6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6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6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6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6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6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8" grpId="0"/>
      <p:bldP spid="3461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3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四、强化训练</a:t>
            </a:r>
          </a:p>
        </p:txBody>
      </p:sp>
      <p:sp>
        <p:nvSpPr>
          <p:cNvPr id="20486" name="矩形 34819"/>
          <p:cNvSpPr>
            <a:spLocks noChangeArrowheads="1"/>
          </p:cNvSpPr>
          <p:nvPr/>
        </p:nvSpPr>
        <p:spPr bwMode="auto">
          <a:xfrm>
            <a:off x="2552760" y="1111251"/>
            <a:ext cx="8229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多角度语言思维训练</a:t>
            </a:r>
          </a:p>
        </p:txBody>
      </p:sp>
      <p:sp>
        <p:nvSpPr>
          <p:cNvPr id="20487" name="矩形 34820"/>
          <p:cNvSpPr>
            <a:spLocks noChangeArrowheads="1"/>
          </p:cNvSpPr>
          <p:nvPr/>
        </p:nvSpPr>
        <p:spPr bwMode="auto">
          <a:xfrm>
            <a:off x="2552763" y="1650824"/>
            <a:ext cx="645471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例：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生活是一首歌，唱尽了人生的酸甜苦辣。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    生活是一朵浪花，撞击着人类梦想的礁石。</a:t>
            </a:r>
          </a:p>
        </p:txBody>
      </p:sp>
      <p:sp>
        <p:nvSpPr>
          <p:cNvPr id="20488" name="矩形 34821"/>
          <p:cNvSpPr>
            <a:spLocks noChangeArrowheads="1"/>
          </p:cNvSpPr>
          <p:nvPr/>
        </p:nvSpPr>
        <p:spPr bwMode="auto">
          <a:xfrm>
            <a:off x="2578034" y="2873378"/>
            <a:ext cx="594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生活是</a:t>
            </a:r>
            <a:r>
              <a:rPr lang="zh-CN" altLang="en-US" sz="2400" b="1" u="sng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                                                 </a:t>
            </a:r>
            <a:r>
              <a:rPr lang="zh-CN" altLang="en-US" sz="24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2400" b="1" u="sng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                                                      </a:t>
            </a:r>
            <a:endParaRPr lang="zh-CN" altLang="en-US" sz="2400" b="1" dirty="0">
              <a:solidFill>
                <a:srgbClr val="00009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9" name="矩形 34822"/>
          <p:cNvSpPr>
            <a:spLocks noChangeArrowheads="1"/>
          </p:cNvSpPr>
          <p:nvPr/>
        </p:nvSpPr>
        <p:spPr bwMode="auto">
          <a:xfrm>
            <a:off x="5410002" y="1111254"/>
            <a:ext cx="8229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请仿照例句，再写出至少</a:t>
            </a:r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句。</a:t>
            </a:r>
          </a:p>
        </p:txBody>
      </p:sp>
      <p:sp>
        <p:nvSpPr>
          <p:cNvPr id="19" name="矩形 35842"/>
          <p:cNvSpPr>
            <a:spLocks noChangeArrowheads="1"/>
          </p:cNvSpPr>
          <p:nvPr/>
        </p:nvSpPr>
        <p:spPr bwMode="auto">
          <a:xfrm>
            <a:off x="2578037" y="3313877"/>
            <a:ext cx="6032421" cy="2862322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>
              <a:tabLst>
                <a:tab pos="32004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>
              <a:tabLst>
                <a:tab pos="32004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>
              <a:tabLst>
                <a:tab pos="32004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>
              <a:tabLst>
                <a:tab pos="32004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>
              <a:tabLst>
                <a:tab pos="32004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32004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32004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32004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32004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0" hangingPunct="0"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生活是一份试卷，写满了人生的功过是非。</a:t>
            </a: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生活是一把伞，承受着人生的风风雨雨。</a:t>
            </a: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生活是一支笔，描摹着人生的悲欢离合。</a:t>
            </a: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生活是一团线，编织着人生的纵横交错。 </a:t>
            </a: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生活是一条路，布满了人生的荆棘坎坷。</a:t>
            </a: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生活是一场戏，上演着人生的喜怒哀惧。</a:t>
            </a:r>
          </a:p>
        </p:txBody>
      </p:sp>
      <p:pic>
        <p:nvPicPr>
          <p:cNvPr id="20491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9178" y="4217988"/>
            <a:ext cx="3298825" cy="264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5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2"/>
            </p:custDataLst>
          </p:nvPr>
        </p:nvSpPr>
        <p:spPr>
          <a:xfrm>
            <a:off x="1590689" y="266700"/>
            <a:ext cx="3971925" cy="65722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sym typeface="黑体" pitchFamily="49" charset="-122"/>
              </a:rPr>
              <a:t>一、新课引入</a:t>
            </a: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2598722" y="1141413"/>
            <a:ext cx="6469000" cy="46196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0" hangingPunct="0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一个桌面四个角，锯掉一个角，还有几个角？</a:t>
            </a:r>
          </a:p>
        </p:txBody>
      </p:sp>
      <p:grpSp>
        <p:nvGrpSpPr>
          <p:cNvPr id="2" name="组合 66563"/>
          <p:cNvGrpSpPr>
            <a:grpSpLocks/>
          </p:cNvGrpSpPr>
          <p:nvPr/>
        </p:nvGrpSpPr>
        <p:grpSpPr bwMode="auto">
          <a:xfrm flipV="1">
            <a:off x="2635245" y="1839913"/>
            <a:ext cx="3713163" cy="895350"/>
            <a:chOff x="0" y="0"/>
            <a:chExt cx="2700" cy="627"/>
          </a:xfrm>
        </p:grpSpPr>
        <p:sp>
          <p:nvSpPr>
            <p:cNvPr id="309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096" name="AutoShape 6"/>
            <p:cNvSpPr>
              <a:spLocks noChangeArrowheads="1"/>
            </p:cNvSpPr>
            <p:nvPr/>
          </p:nvSpPr>
          <p:spPr bwMode="auto">
            <a:xfrm>
              <a:off x="1080" y="176"/>
              <a:ext cx="720" cy="156"/>
            </a:xfrm>
            <a:prstGeom prst="rightArrow">
              <a:avLst>
                <a:gd name="adj1" fmla="val 50000"/>
                <a:gd name="adj2" fmla="val 115321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zh-CN" sz="2400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3097" name="Rectangle 7"/>
            <p:cNvSpPr>
              <a:spLocks noChangeArrowheads="1"/>
            </p:cNvSpPr>
            <p:nvPr/>
          </p:nvSpPr>
          <p:spPr bwMode="auto">
            <a:xfrm>
              <a:off x="1980" y="0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098" name="Line 8"/>
            <p:cNvSpPr>
              <a:spLocks noChangeShapeType="1"/>
            </p:cNvSpPr>
            <p:nvPr/>
          </p:nvSpPr>
          <p:spPr bwMode="auto">
            <a:xfrm>
              <a:off x="1980" y="0"/>
              <a:ext cx="720" cy="6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3819520" y="1716088"/>
            <a:ext cx="1920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－</a:t>
            </a:r>
            <a:r>
              <a:rPr lang="en-US" altLang="zh-CN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grpSp>
        <p:nvGrpSpPr>
          <p:cNvPr id="4" name="组合 66569"/>
          <p:cNvGrpSpPr>
            <a:grpSpLocks/>
          </p:cNvGrpSpPr>
          <p:nvPr/>
        </p:nvGrpSpPr>
        <p:grpSpPr bwMode="auto">
          <a:xfrm flipV="1">
            <a:off x="2635245" y="3049588"/>
            <a:ext cx="3743325" cy="895350"/>
            <a:chOff x="0" y="0"/>
            <a:chExt cx="2700" cy="624"/>
          </a:xfrm>
        </p:grpSpPr>
        <p:sp>
          <p:nvSpPr>
            <p:cNvPr id="3091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092" name="AutoShape 11"/>
            <p:cNvSpPr>
              <a:spLocks noChangeArrowheads="1"/>
            </p:cNvSpPr>
            <p:nvPr/>
          </p:nvSpPr>
          <p:spPr bwMode="auto">
            <a:xfrm>
              <a:off x="1080" y="176"/>
              <a:ext cx="720" cy="156"/>
            </a:xfrm>
            <a:prstGeom prst="rightArrow">
              <a:avLst>
                <a:gd name="adj1" fmla="val 50000"/>
                <a:gd name="adj2" fmla="val 115321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093" name="Rectangle 12"/>
            <p:cNvSpPr>
              <a:spLocks noChangeArrowheads="1"/>
            </p:cNvSpPr>
            <p:nvPr/>
          </p:nvSpPr>
          <p:spPr bwMode="auto">
            <a:xfrm>
              <a:off x="1980" y="0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094" name="Line 13"/>
            <p:cNvSpPr>
              <a:spLocks noChangeShapeType="1"/>
            </p:cNvSpPr>
            <p:nvPr/>
          </p:nvSpPr>
          <p:spPr bwMode="auto">
            <a:xfrm>
              <a:off x="2340" y="0"/>
              <a:ext cx="360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3883017" y="2940053"/>
            <a:ext cx="19192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－</a:t>
            </a:r>
            <a:r>
              <a:rPr lang="en-US" altLang="zh-CN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grpSp>
        <p:nvGrpSpPr>
          <p:cNvPr id="5" name="组合 66575"/>
          <p:cNvGrpSpPr>
            <a:grpSpLocks/>
          </p:cNvGrpSpPr>
          <p:nvPr/>
        </p:nvGrpSpPr>
        <p:grpSpPr bwMode="auto">
          <a:xfrm flipV="1">
            <a:off x="2636830" y="4316413"/>
            <a:ext cx="3763962" cy="895350"/>
            <a:chOff x="0" y="0"/>
            <a:chExt cx="2700" cy="624"/>
          </a:xfrm>
        </p:grpSpPr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088" name="AutoShape 16"/>
            <p:cNvSpPr>
              <a:spLocks noChangeArrowheads="1"/>
            </p:cNvSpPr>
            <p:nvPr/>
          </p:nvSpPr>
          <p:spPr bwMode="auto">
            <a:xfrm>
              <a:off x="1080" y="176"/>
              <a:ext cx="720" cy="156"/>
            </a:xfrm>
            <a:prstGeom prst="rightArrow">
              <a:avLst>
                <a:gd name="adj1" fmla="val 50000"/>
                <a:gd name="adj2" fmla="val 115321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089" name="Rectangle 17"/>
            <p:cNvSpPr>
              <a:spLocks noChangeArrowheads="1"/>
            </p:cNvSpPr>
            <p:nvPr/>
          </p:nvSpPr>
          <p:spPr bwMode="auto">
            <a:xfrm>
              <a:off x="1980" y="0"/>
              <a:ext cx="7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H="1">
              <a:off x="2340" y="156"/>
              <a:ext cx="360" cy="4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3902067" y="4213228"/>
            <a:ext cx="1900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－</a:t>
            </a:r>
            <a:r>
              <a:rPr lang="en-US" altLang="zh-CN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24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5</a:t>
            </a:r>
          </a:p>
        </p:txBody>
      </p:sp>
      <p:sp>
        <p:nvSpPr>
          <p:cNvPr id="3085" name="文本框 66581"/>
          <p:cNvSpPr txBox="1">
            <a:spLocks noChangeArrowheads="1"/>
          </p:cNvSpPr>
          <p:nvPr/>
        </p:nvSpPr>
        <p:spPr bwMode="auto">
          <a:xfrm>
            <a:off x="1755775" y="6040438"/>
            <a:ext cx="18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sz="2800"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30" name="文本框 66582"/>
          <p:cNvSpPr txBox="1">
            <a:spLocks noChangeArrowheads="1"/>
          </p:cNvSpPr>
          <p:nvPr/>
        </p:nvSpPr>
        <p:spPr bwMode="auto">
          <a:xfrm>
            <a:off x="6461008" y="1716091"/>
            <a:ext cx="420687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如果你认为正确答案只有一个的话，当你找到某个答案以后，就会止步不前。因此，不满足于一个答案，不放弃探求，这一点非常重要。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      寻求第二种答案，或是解决问题的其他路径和新的方法，有赖于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创造性思维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848554" y="476253"/>
            <a:ext cx="2438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22" grpId="0"/>
      <p:bldP spid="28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7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2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五、布置作业</a:t>
            </a: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752725" y="1865313"/>
            <a:ext cx="6199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、就学习本文的收获写一篇读后感。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752725" y="2706691"/>
            <a:ext cx="7177088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、同一个问题，从不同的角度分析，可以得出不同的结论，正如罗迦</a:t>
            </a: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•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费</a:t>
            </a: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•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因格所说的“事物的正确答案不止一个”。请你以不同角度从</a:t>
            </a: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龟兔赛跑</a:t>
            </a:r>
            <a:r>
              <a:rPr lang="en-US" altLang="zh-CN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的故事中提炼观点。（至少两个）</a:t>
            </a: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59" y="4216400"/>
            <a:ext cx="5705475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05303" y="2019300"/>
            <a:ext cx="3973513" cy="1016000"/>
          </a:xfrm>
          <a:prstGeom prst="rect">
            <a:avLst/>
          </a:prstGeom>
          <a:noFill/>
          <a:ln>
            <a:noFill/>
          </a:ln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6600" dirty="0">
                <a:latin typeface="+mn-lt"/>
                <a:ea typeface="+mn-ea"/>
                <a:sym typeface="+mn-ea"/>
              </a:rPr>
              <a:t>本课结束</a:t>
            </a:r>
          </a:p>
        </p:txBody>
      </p:sp>
      <p:pic>
        <p:nvPicPr>
          <p:cNvPr id="22531" name="图片 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8738" y="88900"/>
            <a:ext cx="3014662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623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7179"/>
          <p:cNvSpPr>
            <a:spLocks noChangeArrowheads="1"/>
          </p:cNvSpPr>
          <p:nvPr/>
        </p:nvSpPr>
        <p:spPr bwMode="auto">
          <a:xfrm>
            <a:off x="2613128" y="3995738"/>
            <a:ext cx="8351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论据有：                    </a:t>
            </a:r>
          </a:p>
        </p:txBody>
      </p:sp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30" name="矩形 2"/>
          <p:cNvSpPr>
            <a:spLocks noChangeArrowheads="1"/>
          </p:cNvSpPr>
          <p:nvPr/>
        </p:nvSpPr>
        <p:spPr bwMode="auto">
          <a:xfrm>
            <a:off x="5238850" y="1862138"/>
            <a:ext cx="4743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论点、论证和论据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4104" name="矩形 3"/>
          <p:cNvSpPr>
            <a:spLocks noChangeArrowheads="1"/>
          </p:cNvSpPr>
          <p:nvPr/>
        </p:nvSpPr>
        <p:spPr bwMode="auto">
          <a:xfrm>
            <a:off x="3548165" y="2616203"/>
            <a:ext cx="77200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u="sng" dirty="0">
                <a:latin typeface="微软雅黑" pitchFamily="34" charset="-122"/>
                <a:ea typeface="微软雅黑" pitchFamily="34" charset="-122"/>
              </a:rPr>
              <a:t>作者在文章中所表达的观点和主张。</a:t>
            </a:r>
          </a:p>
        </p:txBody>
      </p:sp>
      <p:sp>
        <p:nvSpPr>
          <p:cNvPr id="4105" name="矩形 4"/>
          <p:cNvSpPr>
            <a:spLocks noChangeArrowheads="1"/>
          </p:cNvSpPr>
          <p:nvPr/>
        </p:nvSpPr>
        <p:spPr bwMode="auto">
          <a:xfrm>
            <a:off x="3765650" y="3327403"/>
            <a:ext cx="3752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u="sng" dirty="0">
                <a:latin typeface="微软雅黑" pitchFamily="34" charset="-122"/>
                <a:ea typeface="微软雅黑" pitchFamily="34" charset="-122"/>
              </a:rPr>
              <a:t>证明论点的材料、依据。</a:t>
            </a:r>
          </a:p>
        </p:txBody>
      </p:sp>
      <p:sp>
        <p:nvSpPr>
          <p:cNvPr id="33" name="矩形 5"/>
          <p:cNvSpPr>
            <a:spLocks noChangeArrowheads="1"/>
          </p:cNvSpPr>
          <p:nvPr/>
        </p:nvSpPr>
        <p:spPr bwMode="auto">
          <a:xfrm>
            <a:off x="3810103" y="3967163"/>
            <a:ext cx="34559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事实论据和道理论据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4107" name="矩形 7176"/>
          <p:cNvSpPr>
            <a:spLocks noChangeArrowheads="1"/>
          </p:cNvSpPr>
          <p:nvPr/>
        </p:nvSpPr>
        <p:spPr bwMode="auto">
          <a:xfrm>
            <a:off x="2614715" y="1890713"/>
            <a:ext cx="48244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议论文的三要素是：</a:t>
            </a:r>
          </a:p>
        </p:txBody>
      </p:sp>
      <p:sp>
        <p:nvSpPr>
          <p:cNvPr id="4108" name="矩形 7177"/>
          <p:cNvSpPr>
            <a:spLocks noChangeArrowheads="1"/>
          </p:cNvSpPr>
          <p:nvPr/>
        </p:nvSpPr>
        <p:spPr bwMode="auto">
          <a:xfrm>
            <a:off x="2614715" y="2603503"/>
            <a:ext cx="3311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论点：</a:t>
            </a:r>
          </a:p>
        </p:txBody>
      </p:sp>
      <p:sp>
        <p:nvSpPr>
          <p:cNvPr id="4109" name="矩形 7178"/>
          <p:cNvSpPr>
            <a:spLocks noChangeArrowheads="1"/>
          </p:cNvSpPr>
          <p:nvPr/>
        </p:nvSpPr>
        <p:spPr bwMode="auto">
          <a:xfrm>
            <a:off x="2614712" y="3327403"/>
            <a:ext cx="21605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论据：</a:t>
            </a:r>
          </a:p>
        </p:txBody>
      </p:sp>
      <p:sp>
        <p:nvSpPr>
          <p:cNvPr id="4110" name="矩形 7181"/>
          <p:cNvSpPr>
            <a:spLocks noChangeArrowheads="1"/>
          </p:cNvSpPr>
          <p:nvPr/>
        </p:nvSpPr>
        <p:spPr bwMode="auto">
          <a:xfrm>
            <a:off x="2514703" y="1149353"/>
            <a:ext cx="2128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议论文知识点</a:t>
            </a:r>
          </a:p>
        </p:txBody>
      </p:sp>
      <p:sp>
        <p:nvSpPr>
          <p:cNvPr id="4111" name="矩形 2"/>
          <p:cNvSpPr>
            <a:spLocks noChangeArrowheads="1"/>
          </p:cNvSpPr>
          <p:nvPr/>
        </p:nvSpPr>
        <p:spPr bwMode="auto">
          <a:xfrm>
            <a:off x="2286100" y="4659316"/>
            <a:ext cx="63357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u="sng" dirty="0">
                <a:latin typeface="微软雅黑" pitchFamily="34" charset="-122"/>
                <a:ea typeface="微软雅黑" pitchFamily="34" charset="-122"/>
              </a:rPr>
              <a:t>用论据来证明论点的过程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43" name="矩形 3"/>
          <p:cNvSpPr>
            <a:spLocks noChangeArrowheads="1"/>
          </p:cNvSpPr>
          <p:nvPr/>
        </p:nvSpPr>
        <p:spPr bwMode="auto">
          <a:xfrm>
            <a:off x="2698741" y="5402263"/>
            <a:ext cx="9745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u="sng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举例论证、道理论证、对比论证、比喻论证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4113" name="矩形 7185"/>
          <p:cNvSpPr>
            <a:spLocks noChangeArrowheads="1"/>
          </p:cNvSpPr>
          <p:nvPr/>
        </p:nvSpPr>
        <p:spPr bwMode="auto">
          <a:xfrm>
            <a:off x="2613128" y="541496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论证方法有：</a:t>
            </a:r>
          </a:p>
        </p:txBody>
      </p:sp>
      <p:sp>
        <p:nvSpPr>
          <p:cNvPr id="4114" name="矩形 7186"/>
          <p:cNvSpPr>
            <a:spLocks noChangeArrowheads="1"/>
          </p:cNvSpPr>
          <p:nvPr/>
        </p:nvSpPr>
        <p:spPr bwMode="auto">
          <a:xfrm>
            <a:off x="2613128" y="4695828"/>
            <a:ext cx="2276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论证：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61653" y="259082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2698753" y="1196975"/>
            <a:ext cx="220821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作者简介</a:t>
            </a:r>
          </a:p>
        </p:txBody>
      </p:sp>
      <p:sp>
        <p:nvSpPr>
          <p:cNvPr id="331783" name="TextBox 8"/>
          <p:cNvSpPr txBox="1">
            <a:spLocks noChangeArrowheads="1"/>
          </p:cNvSpPr>
          <p:nvPr/>
        </p:nvSpPr>
        <p:spPr bwMode="auto">
          <a:xfrm>
            <a:off x="5441832" y="2286033"/>
            <a:ext cx="514985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罗迦</a:t>
            </a:r>
            <a:r>
              <a:rPr lang="en-US" altLang="zh-CN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费</a:t>
            </a:r>
            <a:r>
              <a:rPr lang="en-US" altLang="zh-CN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因格   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1948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年生，当代美国实业家、学者、创造学家，著作有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当头棒喝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创造性纸牌</a:t>
            </a:r>
            <a:r>
              <a:rPr lang="en-US" altLang="zh-CN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等。</a:t>
            </a:r>
            <a:r>
              <a:rPr lang="zh-CN" altLang="en-US" sz="2400" dirty="0">
                <a:solidFill>
                  <a:srgbClr val="474747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唯一真正快乐的人们是儿童和富有创造性的那一部分人</a:t>
            </a:r>
            <a:r>
              <a:rPr lang="zh-CN" altLang="en-US" sz="2400" dirty="0">
                <a:solidFill>
                  <a:srgbClr val="474747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400" dirty="0">
                <a:solidFill>
                  <a:srgbClr val="474747"/>
                </a:solidFill>
                <a:latin typeface="微软雅黑" pitchFamily="34" charset="-122"/>
                <a:ea typeface="微软雅黑" pitchFamily="34" charset="-122"/>
              </a:rPr>
              <a:t>是他的名言。</a:t>
            </a:r>
          </a:p>
        </p:txBody>
      </p:sp>
      <p:pic>
        <p:nvPicPr>
          <p:cNvPr id="5128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97" y="2060575"/>
            <a:ext cx="282892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17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1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1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6150" name="TextBox 8"/>
          <p:cNvSpPr txBox="1">
            <a:spLocks noChangeArrowheads="1"/>
          </p:cNvSpPr>
          <p:nvPr/>
        </p:nvSpPr>
        <p:spPr bwMode="auto">
          <a:xfrm>
            <a:off x="2801932" y="1186608"/>
            <a:ext cx="35988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给红色字体的字注音</a:t>
            </a:r>
          </a:p>
        </p:txBody>
      </p:sp>
      <p:sp>
        <p:nvSpPr>
          <p:cNvPr id="6151" name="矩形 10244"/>
          <p:cNvSpPr>
            <a:spLocks noChangeArrowheads="1"/>
          </p:cNvSpPr>
          <p:nvPr/>
        </p:nvSpPr>
        <p:spPr bwMode="auto">
          <a:xfrm>
            <a:off x="2782888" y="1916116"/>
            <a:ext cx="4424362" cy="414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根深</a:t>
            </a: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蒂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固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　　　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　　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孜孜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不倦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　　　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　　　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汲</a:t>
            </a:r>
            <a:r>
              <a:rPr lang="zh-CN" altLang="en-US" sz="280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取   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(         )    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锲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而不舍  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　　　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)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noProof="1">
                <a:latin typeface="微软雅黑" pitchFamily="34" charset="-122"/>
                <a:ea typeface="微软雅黑" pitchFamily="34" charset="-122"/>
              </a:rPr>
              <a:t>持之以</a:t>
            </a:r>
            <a:r>
              <a:rPr lang="zh-CN" altLang="en-US" sz="2800" noProof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恒  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(               ) </a:t>
            </a:r>
            <a:endParaRPr lang="en-US" altLang="zh-CN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575175" y="2001841"/>
            <a:ext cx="20399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dì 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484691" y="2776541"/>
            <a:ext cx="42497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zī zī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400553" y="3506791"/>
            <a:ext cx="1870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jí 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4826000" y="4214816"/>
            <a:ext cx="28892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qiè </a:t>
            </a:r>
          </a:p>
        </p:txBody>
      </p:sp>
      <p:pic>
        <p:nvPicPr>
          <p:cNvPr id="6156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763" y="1622428"/>
            <a:ext cx="2728912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826000" y="4945066"/>
            <a:ext cx="1123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héng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4" name="文本框 14"/>
          <p:cNvSpPr txBox="1">
            <a:spLocks noChangeArrowheads="1"/>
          </p:cNvSpPr>
          <p:nvPr/>
        </p:nvSpPr>
        <p:spPr bwMode="auto">
          <a:xfrm>
            <a:off x="2514694" y="1776416"/>
            <a:ext cx="799306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根深蒂固：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孜孜不倦：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不言而喻：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持之以恒：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锲而不舍：　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轻而易举：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一事无成：</a:t>
            </a:r>
          </a:p>
        </p:txBody>
      </p:sp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2520815" y="1054788"/>
            <a:ext cx="3597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解释下列词语的意思</a:t>
            </a:r>
          </a:p>
        </p:txBody>
      </p:sp>
      <p:pic>
        <p:nvPicPr>
          <p:cNvPr id="7175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9131" y="974725"/>
            <a:ext cx="1831975" cy="28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>
          <a:xfrm>
            <a:off x="4319449" y="3616325"/>
            <a:ext cx="511175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有恒心地坚持下去。</a:t>
            </a:r>
          </a:p>
        </p:txBody>
      </p:sp>
      <p:sp>
        <p:nvSpPr>
          <p:cNvPr id="23" name="矩形 22"/>
          <p:cNvSpPr/>
          <p:nvPr/>
        </p:nvSpPr>
        <p:spPr>
          <a:xfrm>
            <a:off x="4297224" y="4105275"/>
            <a:ext cx="7056438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雕刻一件东西，一直刻下去不放手，比喻有恒心，有毅力。 </a:t>
            </a:r>
          </a:p>
        </p:txBody>
      </p:sp>
      <p:sp>
        <p:nvSpPr>
          <p:cNvPr id="24" name="矩形 23"/>
          <p:cNvSpPr/>
          <p:nvPr/>
        </p:nvSpPr>
        <p:spPr>
          <a:xfrm>
            <a:off x="4319452" y="4662488"/>
            <a:ext cx="45624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形容事情容易做。 　</a:t>
            </a:r>
          </a:p>
        </p:txBody>
      </p:sp>
      <p:sp>
        <p:nvSpPr>
          <p:cNvPr id="25" name="矩形 24"/>
          <p:cNvSpPr/>
          <p:nvPr/>
        </p:nvSpPr>
        <p:spPr>
          <a:xfrm>
            <a:off x="4341677" y="5232400"/>
            <a:ext cx="64801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连一样事情也没做成；什么事情都做不成。 </a:t>
            </a:r>
          </a:p>
        </p:txBody>
      </p:sp>
      <p:sp>
        <p:nvSpPr>
          <p:cNvPr id="26" name="矩形 25"/>
          <p:cNvSpPr/>
          <p:nvPr/>
        </p:nvSpPr>
        <p:spPr>
          <a:xfrm>
            <a:off x="4297228" y="1927225"/>
            <a:ext cx="7056437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比喻根基深厚牢固，不可动摇。　</a:t>
            </a:r>
          </a:p>
        </p:txBody>
      </p:sp>
      <p:sp>
        <p:nvSpPr>
          <p:cNvPr id="27" name="矩形 26"/>
          <p:cNvSpPr/>
          <p:nvPr/>
        </p:nvSpPr>
        <p:spPr>
          <a:xfrm>
            <a:off x="4267248" y="2473325"/>
            <a:ext cx="78486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勤奋努力，不知疲倦。孜孜，勤勉。</a:t>
            </a:r>
          </a:p>
        </p:txBody>
      </p:sp>
      <p:sp>
        <p:nvSpPr>
          <p:cNvPr id="28" name="矩形 27"/>
          <p:cNvSpPr/>
          <p:nvPr/>
        </p:nvSpPr>
        <p:spPr>
          <a:xfrm>
            <a:off x="4248012" y="3060700"/>
            <a:ext cx="68754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不用说就可以明白。喻，明白。　</a:t>
            </a:r>
          </a:p>
        </p:txBody>
      </p:sp>
      <p:pic>
        <p:nvPicPr>
          <p:cNvPr id="7183" name="图片 12300" descr="ccbear13[1]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9450" y="5908675"/>
            <a:ext cx="82708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8198" name="TextBox 8"/>
          <p:cNvSpPr txBox="1">
            <a:spLocks noChangeArrowheads="1"/>
          </p:cNvSpPr>
          <p:nvPr/>
        </p:nvSpPr>
        <p:spPr bwMode="auto">
          <a:xfrm>
            <a:off x="2590895" y="1297675"/>
            <a:ext cx="3597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朗读课文 整体感知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90895" y="2343152"/>
            <a:ext cx="7400925" cy="1814513"/>
          </a:xfrm>
          <a:prstGeom prst="rect">
            <a:avLst/>
          </a:prstGeom>
          <a:noFill/>
          <a:ln w="57150" cmpd="sng">
            <a:noFill/>
            <a:miter lim="800000"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、事物的正确答案为什么不止一个？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、本文主要论述的是什么问题？作者为什么要从“事物的正确答案不止一个”谈起？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、根据议论文的结构特点，理清文章层次。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9222" name="TextBox 8"/>
          <p:cNvSpPr txBox="1">
            <a:spLocks noChangeArrowheads="1"/>
          </p:cNvSpPr>
          <p:nvPr/>
        </p:nvSpPr>
        <p:spPr bwMode="auto">
          <a:xfrm>
            <a:off x="2466978" y="1035738"/>
            <a:ext cx="3597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理清文脉</a:t>
            </a:r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 bwMode="auto">
          <a:xfrm>
            <a:off x="2720887" y="2097088"/>
            <a:ext cx="20447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zh-CN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提出论点    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zh-CN" altLang="zh-CN" sz="2400" b="1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zh-CN" altLang="zh-CN" sz="2400">
                <a:latin typeface="微软雅黑" pitchFamily="34" charset="-122"/>
                <a:ea typeface="微软雅黑" pitchFamily="34" charset="-122"/>
              </a:rPr>
              <a:t>                                </a:t>
            </a: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5880" name="AutoShape 3"/>
          <p:cNvSpPr>
            <a:spLocks/>
          </p:cNvSpPr>
          <p:nvPr/>
        </p:nvSpPr>
        <p:spPr bwMode="auto">
          <a:xfrm>
            <a:off x="5406940" y="2963866"/>
            <a:ext cx="512763" cy="1779587"/>
          </a:xfrm>
          <a:prstGeom prst="leftBrace">
            <a:avLst>
              <a:gd name="adj1" fmla="val 2888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919700" y="2963863"/>
            <a:ext cx="3529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>
                <a:solidFill>
                  <a:srgbClr val="FF66FF"/>
                </a:solidFill>
                <a:latin typeface="微软雅黑" pitchFamily="34" charset="-122"/>
                <a:ea typeface="微软雅黑" pitchFamily="34" charset="-122"/>
              </a:rPr>
              <a:t>创造性思维的要素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118137" y="4243388"/>
            <a:ext cx="31892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</a:rPr>
              <a:t>区分有无创造力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676440" y="5349878"/>
            <a:ext cx="2303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>
                <a:solidFill>
                  <a:srgbClr val="9900CC"/>
                </a:solidFill>
                <a:latin typeface="微软雅黑" pitchFamily="34" charset="-122"/>
                <a:ea typeface="微软雅黑" pitchFamily="34" charset="-122"/>
              </a:rPr>
              <a:t>得出结论 </a:t>
            </a:r>
            <a:r>
              <a:rPr lang="zh-CN" altLang="en-US" sz="2400">
                <a:solidFill>
                  <a:srgbClr val="9900CC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397040" y="3641728"/>
            <a:ext cx="2016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>
                <a:solidFill>
                  <a:srgbClr val="6600FF"/>
                </a:solidFill>
                <a:latin typeface="微软雅黑" pitchFamily="34" charset="-122"/>
                <a:ea typeface="微软雅黑" pitchFamily="34" charset="-122"/>
              </a:rPr>
              <a:t>深入论证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5406937" y="5303838"/>
            <a:ext cx="3206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>
                <a:solidFill>
                  <a:srgbClr val="DE0644"/>
                </a:solidFill>
                <a:latin typeface="微软雅黑" pitchFamily="34" charset="-122"/>
                <a:ea typeface="微软雅黑" pitchFamily="34" charset="-122"/>
              </a:rPr>
              <a:t>人人都有创造力</a:t>
            </a:r>
          </a:p>
        </p:txBody>
      </p:sp>
      <p:sp>
        <p:nvSpPr>
          <p:cNvPr id="335886" name="AutoShape 10"/>
          <p:cNvSpPr>
            <a:spLocks noChangeArrowheads="1"/>
          </p:cNvSpPr>
          <p:nvPr/>
        </p:nvSpPr>
        <p:spPr bwMode="auto">
          <a:xfrm>
            <a:off x="4184565" y="1976441"/>
            <a:ext cx="976313" cy="485775"/>
          </a:xfrm>
          <a:prstGeom prst="homePlate">
            <a:avLst>
              <a:gd name="adj" fmla="val 50227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5887" name="AutoShape 11"/>
          <p:cNvSpPr>
            <a:spLocks noChangeArrowheads="1"/>
          </p:cNvSpPr>
          <p:nvPr/>
        </p:nvSpPr>
        <p:spPr bwMode="auto">
          <a:xfrm>
            <a:off x="4238540" y="3625853"/>
            <a:ext cx="976313" cy="485775"/>
          </a:xfrm>
          <a:prstGeom prst="homePlate">
            <a:avLst>
              <a:gd name="adj" fmla="val 50227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5888" name="AutoShape 12"/>
          <p:cNvSpPr>
            <a:spLocks noChangeArrowheads="1"/>
          </p:cNvSpPr>
          <p:nvPr/>
        </p:nvSpPr>
        <p:spPr bwMode="auto">
          <a:xfrm>
            <a:off x="4390940" y="5280028"/>
            <a:ext cx="976313" cy="485775"/>
          </a:xfrm>
          <a:prstGeom prst="homePlate">
            <a:avLst>
              <a:gd name="adj" fmla="val 50227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5889" name="AutoShape 13"/>
          <p:cNvSpPr>
            <a:spLocks noChangeArrowheads="1"/>
          </p:cNvSpPr>
          <p:nvPr/>
        </p:nvSpPr>
        <p:spPr bwMode="auto">
          <a:xfrm>
            <a:off x="3109828" y="2597153"/>
            <a:ext cx="485775" cy="976313"/>
          </a:xfrm>
          <a:prstGeom prst="downArrow">
            <a:avLst>
              <a:gd name="adj1" fmla="val 50000"/>
              <a:gd name="adj2" fmla="val 50227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5890" name="AutoShape 14"/>
          <p:cNvSpPr>
            <a:spLocks noChangeArrowheads="1"/>
          </p:cNvSpPr>
          <p:nvPr/>
        </p:nvSpPr>
        <p:spPr bwMode="auto">
          <a:xfrm>
            <a:off x="3128878" y="4216403"/>
            <a:ext cx="485775" cy="976313"/>
          </a:xfrm>
          <a:prstGeom prst="downArrow">
            <a:avLst>
              <a:gd name="adj1" fmla="val 50000"/>
              <a:gd name="adj2" fmla="val 50227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4989425" y="1952628"/>
            <a:ext cx="4248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>
                <a:solidFill>
                  <a:srgbClr val="9900CC"/>
                </a:solidFill>
                <a:latin typeface="微软雅黑" pitchFamily="34" charset="-122"/>
                <a:ea typeface="微软雅黑" pitchFamily="34" charset="-122"/>
              </a:rPr>
              <a:t>事物的正确答案不止一个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35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2000"/>
                                        <p:tgtEl>
                                          <p:spTgt spid="335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35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2000"/>
                                        <p:tgtEl>
                                          <p:spTgt spid="335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1" dur="500"/>
                                        <p:tgtEl>
                                          <p:spTgt spid="335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335880" grpId="0" animBg="1"/>
      <p:bldP spid="12" grpId="0"/>
      <p:bldP spid="13" grpId="0"/>
      <p:bldP spid="16" grpId="0"/>
      <p:bldP spid="17" grpId="0"/>
      <p:bldP spid="18" grpId="0"/>
      <p:bldP spid="335886" grpId="0" animBg="1"/>
      <p:bldP spid="335887" grpId="0" animBg="1"/>
      <p:bldP spid="335888" grpId="0" animBg="1"/>
      <p:bldP spid="335889" grpId="0" animBg="1"/>
      <p:bldP spid="335890" grpId="0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单圆角矩形 5"/>
          <p:cNvSpPr/>
          <p:nvPr/>
        </p:nvSpPr>
        <p:spPr>
          <a:xfrm>
            <a:off x="1500187" y="153991"/>
            <a:ext cx="3724276" cy="769937"/>
          </a:xfrm>
          <a:custGeom>
            <a:avLst/>
            <a:gdLst>
              <a:gd name="txL" fmla="*/ 0 w 3816424"/>
              <a:gd name="txT" fmla="*/ 0 h 1263290"/>
              <a:gd name="txR" fmla="*/ 3816424 w 3816424"/>
              <a:gd name="txB" fmla="*/ 1263290 h 1263290"/>
            </a:gdLst>
            <a:ahLst/>
            <a:cxnLst>
              <a:cxn ang="0">
                <a:pos x="0" y="0"/>
              </a:cxn>
              <a:cxn ang="0">
                <a:pos x="3402671" y="0"/>
              </a:cxn>
              <a:cxn ang="0">
                <a:pos x="3816424" y="413753"/>
              </a:cxn>
              <a:cxn ang="0">
                <a:pos x="3816424" y="1263290"/>
              </a:cxn>
              <a:cxn ang="0">
                <a:pos x="0" y="1263290"/>
              </a:cxn>
              <a:cxn ang="0">
                <a:pos x="0" y="0"/>
              </a:cxn>
            </a:cxnLst>
            <a:rect l="txL" t="txT" r="txR" b="txB"/>
            <a:pathLst>
              <a:path w="3816424" h="1263290">
                <a:moveTo>
                  <a:pt x="0" y="0"/>
                </a:moveTo>
                <a:lnTo>
                  <a:pt x="3402671" y="0"/>
                </a:lnTo>
                <a:cubicBezTo>
                  <a:pt x="3631180" y="0"/>
                  <a:pt x="3816424" y="185244"/>
                  <a:pt x="3816424" y="413753"/>
                </a:cubicBezTo>
                <a:lnTo>
                  <a:pt x="3816424" y="1263290"/>
                </a:lnTo>
                <a:lnTo>
                  <a:pt x="0" y="12632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noFill/>
          </a:ln>
        </p:spPr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3" name="矩形 6"/>
          <p:cNvSpPr>
            <a:spLocks noChangeArrowheads="1"/>
          </p:cNvSpPr>
          <p:nvPr/>
        </p:nvSpPr>
        <p:spPr bwMode="auto">
          <a:xfrm>
            <a:off x="1743078" y="476253"/>
            <a:ext cx="1000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  <a:ea typeface="幼圆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27228" y="371478"/>
            <a:ext cx="3408363" cy="65722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36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sym typeface="+mn-ea"/>
              </a:rPr>
              <a:t>二、新课讲解</a:t>
            </a:r>
          </a:p>
          <a:p>
            <a:pPr marL="0" indent="0">
              <a:buNone/>
              <a:defRPr/>
            </a:pPr>
            <a:endParaRPr lang="zh-CN" altLang="en-US" sz="360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sym typeface="+mn-ea"/>
            </a:endParaRPr>
          </a:p>
          <a:p>
            <a:pPr marL="0" indent="0">
              <a:buNone/>
              <a:defRPr/>
            </a:pPr>
            <a:endParaRPr lang="zh-CN" altLang="en-US" sz="3600" b="1" dirty="0">
              <a:latin typeface="黑体" panose="02010609060101010101" pitchFamily="49" charset="-122"/>
              <a:sym typeface="+mn-ea"/>
            </a:endParaRPr>
          </a:p>
          <a:p>
            <a:pPr>
              <a:defRPr/>
            </a:pPr>
            <a:endParaRPr lang="zh-CN" altLang="en-US" dirty="0">
              <a:sym typeface="+mn-ea"/>
            </a:endParaRPr>
          </a:p>
        </p:txBody>
      </p:sp>
      <p:sp>
        <p:nvSpPr>
          <p:cNvPr id="10246" name="TextBox 8"/>
          <p:cNvSpPr txBox="1">
            <a:spLocks noChangeArrowheads="1"/>
          </p:cNvSpPr>
          <p:nvPr/>
        </p:nvSpPr>
        <p:spPr bwMode="auto">
          <a:xfrm>
            <a:off x="2590895" y="1111012"/>
            <a:ext cx="35972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结构层次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90895" y="2173288"/>
            <a:ext cx="59531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609600" indent="-60960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zh-CN" altLang="en-US" sz="24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事物的正确答案不止一个 </a:t>
            </a:r>
            <a:r>
              <a:rPr lang="en-US" altLang="zh-CN" sz="24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(1-3)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zh-CN" altLang="en-US" sz="24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创造性思维必需的要素</a:t>
            </a:r>
            <a:r>
              <a:rPr lang="en-US" altLang="zh-CN" sz="24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(4-8)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zh-CN" altLang="en-US" sz="24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坚信人人都有创造力</a:t>
            </a:r>
            <a:r>
              <a:rPr lang="en-US" altLang="zh-CN" sz="24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( 9-12)</a:t>
            </a:r>
          </a:p>
          <a:p>
            <a:pPr marL="609600" indent="-60960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zh-CN" altLang="en-US" sz="24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怎样成为有创造性的人</a:t>
            </a:r>
            <a:r>
              <a:rPr lang="en-US" altLang="zh-CN" sz="2400" b="1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(13)</a:t>
            </a:r>
          </a:p>
          <a:p>
            <a:pPr marL="609600" indent="-609600">
              <a:lnSpc>
                <a:spcPct val="150000"/>
              </a:lnSpc>
            </a:pPr>
            <a:endParaRPr lang="en-US" altLang="zh-CN" sz="2400" b="1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7100403" y="2743218"/>
            <a:ext cx="3265488" cy="3778250"/>
            <a:chOff x="5606619" y="2511858"/>
            <a:chExt cx="3265601" cy="3777268"/>
          </a:xfrm>
        </p:grpSpPr>
        <p:pic>
          <p:nvPicPr>
            <p:cNvPr id="25" name="图片 1638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6619" y="3062222"/>
              <a:ext cx="3265601" cy="3226904"/>
            </a:xfrm>
            <a:prstGeom prst="roundRect">
              <a:avLst>
                <a:gd name="adj" fmla="val 33733"/>
              </a:avLst>
            </a:prstGeom>
            <a:noFill/>
            <a:ln>
              <a:noFill/>
            </a:ln>
          </p:spPr>
        </p:pic>
        <p:sp>
          <p:nvSpPr>
            <p:cNvPr id="10250" name="文本框 16386"/>
            <p:cNvSpPr txBox="1">
              <a:spLocks noChangeArrowheads="1"/>
            </p:cNvSpPr>
            <p:nvPr/>
          </p:nvSpPr>
          <p:spPr bwMode="auto">
            <a:xfrm>
              <a:off x="6352352" y="2511858"/>
              <a:ext cx="14157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层进式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15"/>
  <p:tag name="KSO_WM_TAG_VERSION" val="1.0"/>
  <p:tag name="KSO_WM_SLIDE_ID" val="custom596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a"/>
  <p:tag name="KSO_WM_UNIT_INDEX" val="1"/>
  <p:tag name="KSO_WM_UNIT_ID" val="custom596_12*a*1"/>
  <p:tag name="KSO_WM_UNIT_CLEAR" val="1"/>
  <p:tag name="KSO_WM_UNIT_LAYERLEVEL" val="1"/>
  <p:tag name="KSO_WM_UNIT_VALUE" val="1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5、9、12、18、23、25、26、27、29"/>
  <p:tag name="KSO_WM_TEMPLATE_CATEGORY" val="custom"/>
  <p:tag name="KSO_WM_TEMPLATE_INDEX" val="215"/>
  <p:tag name="KSO_WM_TAG_VERSION" val="1.0"/>
  <p:tag name="KSO_WM_SLIDE_ID" val="custom596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15"/>
  <p:tag name="KSO_WM_TAG_VERSION" val="1.0"/>
  <p:tag name="KSO_WM_SLIDE_ID" val="custom596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l_h_f"/>
  <p:tag name="KSO_WM_UNIT_INDEX" val="1_1_1"/>
  <p:tag name="KSO_WM_UNIT_ID" val="custom596_6*l_h_f*1_1_1"/>
  <p:tag name="KSO_WM_UNIT_CLEAR" val="1"/>
  <p:tag name="KSO_WM_UNIT_LAYERLEVEL" val="1_1_1"/>
  <p:tag name="KSO_WM_UNIT_VALUE" val="36"/>
  <p:tag name="KSO_WM_UNIT_HIGHLIGHT" val="0"/>
  <p:tag name="KSO_WM_UNIT_COMPATIBLE" val="0"/>
  <p:tag name="KSO_WM_UNIT_PRESET_TEXT_INDEX" val="3"/>
  <p:tag name="KSO_WM_UNIT_PRESET_TEXT_LEN" val="17"/>
  <p:tag name="KSO_WM_DIAGRAM_GROUP_CODE" val="l1-1"/>
  <p:tag name="KSO_WM_UNIT_TEXT_FILL_FORE_SCHEMECOLOR_INDEX" val="13"/>
  <p:tag name="KSO_WM_UNIT_TEXT_FILL_TYPE" val="1"/>
  <p:tag name="KSO_WM_UNIT_USESOURCEFORMAT_APPLY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5142203"/>
  <p:tag name="MH_LIBRARY" val="GRAPHIC"/>
  <p:tag name="MH_ORDER" val="图片 6"/>
  <p:tag name="KSO_WM_TAG_VERSION" val="1.0"/>
  <p:tag name="KSO_WM_BEAUTIFY_FLAG" val="#wm#"/>
  <p:tag name="KSO_WM_UNIT_TYPE" val="i"/>
  <p:tag name="KSO_WM_UNIT_ID" val="258*i*0"/>
  <p:tag name="KSO_WM_TEMPLATE_CATEGORY" val="custom"/>
  <p:tag name="KSO_WM_TEMPLATE_INDEX" val="1601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15"/>
</p:tagLst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7807A8B4-6881-4229-82CE-24C26B885A76}" vid="{C693E569-AECB-4144-8B34-B3C7FFBBC2B1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1623</Words>
  <Application>Microsoft Office PowerPoint</Application>
  <PresentationFormat>宽屏</PresentationFormat>
  <Paragraphs>204</Paragraphs>
  <Slides>22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Meiryo</vt:lpstr>
      <vt:lpstr>黑体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主题2</vt:lpstr>
      <vt:lpstr>1_Office 主题</vt:lpstr>
      <vt:lpstr>Office Theme</vt:lpstr>
      <vt:lpstr>19 谈创造性思维 罗迦·费·因格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2016-08-15T07:12:23Z</dcterms:created>
  <dcterms:modified xsi:type="dcterms:W3CDTF">2022-02-03T03:00:08Z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2052-11.1.0.7764</vt:lpwstr>
  </property>
</Properties>
</file>