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8" r:id="rId1"/>
    <p:sldMasterId id="2147484030" r:id="rId2"/>
    <p:sldMasterId id="2147484748" r:id="rId3"/>
  </p:sldMasterIdLst>
  <p:notesMasterIdLst>
    <p:notesMasterId r:id="rId20"/>
  </p:notesMasterIdLst>
  <p:sldIdLst>
    <p:sldId id="256" r:id="rId4"/>
    <p:sldId id="559" r:id="rId5"/>
    <p:sldId id="314" r:id="rId6"/>
    <p:sldId id="353" r:id="rId7"/>
    <p:sldId id="528" r:id="rId8"/>
    <p:sldId id="391" r:id="rId9"/>
    <p:sldId id="595" r:id="rId10"/>
    <p:sldId id="561" r:id="rId11"/>
    <p:sldId id="590" r:id="rId12"/>
    <p:sldId id="574" r:id="rId13"/>
    <p:sldId id="575" r:id="rId14"/>
    <p:sldId id="596" r:id="rId15"/>
    <p:sldId id="597" r:id="rId16"/>
    <p:sldId id="598" r:id="rId17"/>
    <p:sldId id="348" r:id="rId18"/>
    <p:sldId id="599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0000FF"/>
    <a:srgbClr val="FF00FF"/>
    <a:srgbClr val="0099CC"/>
    <a:srgbClr val="00CCFF"/>
    <a:srgbClr val="FF66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6980" name="幻灯片图像占位符 5325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文本占位符 5325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3619976-1627-4D92-803B-FCF5ABD1AB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648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2800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185528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619976-1627-4D92-803B-FCF5ABD1AB27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035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8592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0"/>
          <p:cNvSpPr/>
          <p:nvPr/>
        </p:nvSpPr>
        <p:spPr>
          <a:xfrm rot="20700000" flipH="1">
            <a:off x="8568267" y="636589"/>
            <a:ext cx="1195917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/>
          <p:cNvGrpSpPr>
            <a:grpSpLocks/>
          </p:cNvGrpSpPr>
          <p:nvPr/>
        </p:nvGrpSpPr>
        <p:grpSpPr bwMode="auto"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/>
          <p:cNvGrpSpPr>
            <a:grpSpLocks/>
          </p:cNvGrpSpPr>
          <p:nvPr/>
        </p:nvGrpSpPr>
        <p:grpSpPr bwMode="auto"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4887914"/>
            <a:ext cx="12192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5421314"/>
            <a:ext cx="12192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5722938"/>
            <a:ext cx="12192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55914" y="2531235"/>
            <a:ext cx="7080173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55914" y="3546953"/>
            <a:ext cx="7080173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711A362F-9EA3-4B9A-9CDE-F9FEBE76A41E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68858-26AE-4FCB-9B48-F264EEC586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241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44781503-208E-4156-84C2-6915C1988126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B2A32-C901-4AA9-9DF8-A508DDC129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211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243382"/>
      </p:ext>
    </p:extLst>
  </p:cSld>
  <p:clrMapOvr>
    <a:masterClrMapping/>
  </p:clrMapOvr>
  <p:transition>
    <p:random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0"/>
          <p:cNvSpPr/>
          <p:nvPr/>
        </p:nvSpPr>
        <p:spPr>
          <a:xfrm rot="20700000" flipH="1">
            <a:off x="8568267" y="636589"/>
            <a:ext cx="1195917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/>
          <p:cNvGrpSpPr>
            <a:grpSpLocks/>
          </p:cNvGrpSpPr>
          <p:nvPr/>
        </p:nvGrpSpPr>
        <p:grpSpPr bwMode="auto"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/>
          <p:cNvGrpSpPr>
            <a:grpSpLocks/>
          </p:cNvGrpSpPr>
          <p:nvPr/>
        </p:nvGrpSpPr>
        <p:grpSpPr bwMode="auto"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4887914"/>
            <a:ext cx="12192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5421314"/>
            <a:ext cx="12192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5722938"/>
            <a:ext cx="12192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55914" y="2531235"/>
            <a:ext cx="7080173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55914" y="3546953"/>
            <a:ext cx="7080173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640A298-7206-4461-BD19-37648840AA3E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C0F23-807F-43BB-8158-1FEB5AD561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460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69281-3A77-4617-955C-6267D3CBA8C4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23E57-9D6E-4DF2-A71B-70C8D40442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515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284134" y="3433763"/>
            <a:ext cx="514773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/>
          <p:cNvGrpSpPr>
            <a:grpSpLocks/>
          </p:cNvGrpSpPr>
          <p:nvPr/>
        </p:nvGrpSpPr>
        <p:grpSpPr bwMode="auto"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/>
          <p:cNvGrpSpPr>
            <a:grpSpLocks/>
          </p:cNvGrpSpPr>
          <p:nvPr/>
        </p:nvGrpSpPr>
        <p:grpSpPr bwMode="auto"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4883150"/>
            <a:ext cx="12192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5413376"/>
            <a:ext cx="12192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5724526"/>
            <a:ext cx="12192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/>
          <p:cNvSpPr/>
          <p:nvPr/>
        </p:nvSpPr>
        <p:spPr>
          <a:xfrm rot="20700000" flipH="1">
            <a:off x="7818968" y="727075"/>
            <a:ext cx="1183217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3115" y="2658508"/>
            <a:ext cx="551487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83115" y="3452786"/>
            <a:ext cx="551487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65464E5D-F45B-4BD8-8BB9-A50579AF8932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A16FC-A315-4A18-9965-58ADAF3C28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753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7932D-CFD0-43E7-8BFA-2CF32518471F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C40B6-D0B4-473C-9002-94BD848A32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441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21443" y="365127"/>
            <a:ext cx="7752291" cy="1325563"/>
          </a:xfrm>
        </p:spPr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4048C-6C00-48B1-824C-8F6B9BB4EFF7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3D5D6-12DB-4AF5-B398-C3C8B1939C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534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1524001" y="3287714"/>
            <a:ext cx="1564217" cy="268287"/>
            <a:chOff x="580290" y="3288314"/>
            <a:chExt cx="1172059" cy="267237"/>
          </a:xfrm>
        </p:grpSpPr>
        <p:sp>
          <p:nvSpPr>
            <p:cNvPr id="5" name="椭圆 4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/>
          <p:cNvGrpSpPr>
            <a:grpSpLocks/>
          </p:cNvGrpSpPr>
          <p:nvPr/>
        </p:nvGrpSpPr>
        <p:grpSpPr bwMode="auto">
          <a:xfrm flipH="1">
            <a:off x="9086851" y="3295650"/>
            <a:ext cx="1562100" cy="266700"/>
            <a:chOff x="580290" y="3288314"/>
            <a:chExt cx="1172059" cy="267237"/>
          </a:xfrm>
        </p:grpSpPr>
        <p:sp>
          <p:nvSpPr>
            <p:cNvPr id="9" name="椭圆 8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/>
          <p:cNvSpPr/>
          <p:nvPr/>
        </p:nvSpPr>
        <p:spPr>
          <a:xfrm>
            <a:off x="0" y="4887914"/>
            <a:ext cx="12192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/>
          <p:cNvSpPr/>
          <p:nvPr/>
        </p:nvSpPr>
        <p:spPr>
          <a:xfrm>
            <a:off x="0" y="5421314"/>
            <a:ext cx="12192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/>
          <p:cNvSpPr/>
          <p:nvPr/>
        </p:nvSpPr>
        <p:spPr>
          <a:xfrm>
            <a:off x="0" y="5722938"/>
            <a:ext cx="12192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14"/>
          <p:cNvSpPr/>
          <p:nvPr/>
        </p:nvSpPr>
        <p:spPr>
          <a:xfrm rot="20700000" flipH="1">
            <a:off x="5499100" y="1689101"/>
            <a:ext cx="119380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81400" y="2591561"/>
            <a:ext cx="50292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3581400" y="3610929"/>
            <a:ext cx="50292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AD232DB-A672-47AD-96B3-60145DEDCAF2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DE7B9-12BB-47D4-B9F7-D4545166BD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206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D17DA-A902-4A43-B97C-8C1E4C895BAD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987A8-5941-46CE-AB18-490AB734A8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8041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711200"/>
            <a:ext cx="42624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352521" y="733425"/>
            <a:ext cx="61704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311400"/>
            <a:ext cx="42624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65511180-5246-41AE-9E13-C6457F7B51F8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250F5-3C96-416F-80B2-00A43BB621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83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0F77C-5B11-4262-A209-64CA343FDBF7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9AD0A-9671-4798-A5CE-8A3C2D7908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865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5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887995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41313DC7-396D-4F1A-A7A7-2231F4F34FC0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E5425-DDBB-4F31-89E4-E541FECF2F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4281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8E1BBCB-2990-411F-B0D3-DD3F46216701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77860-2677-41E4-B93D-CE95E72F6B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81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9355201"/>
      </p:ext>
    </p:extLst>
  </p:cSld>
  <p:clrMapOvr>
    <a:masterClrMapping/>
  </p:clrMapOvr>
  <p:transition>
    <p:random/>
  </p:transition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291629"/>
      </p:ext>
    </p:extLst>
  </p:cSld>
  <p:clrMapOvr>
    <a:masterClrMapping/>
  </p:clrMapOvr>
  <p:transition>
    <p:random/>
  </p:transition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1788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5736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153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1317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9739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310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284134" y="3433763"/>
            <a:ext cx="514773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/>
          <p:cNvGrpSpPr>
            <a:grpSpLocks/>
          </p:cNvGrpSpPr>
          <p:nvPr/>
        </p:nvGrpSpPr>
        <p:grpSpPr bwMode="auto"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/>
          <p:cNvGrpSpPr>
            <a:grpSpLocks/>
          </p:cNvGrpSpPr>
          <p:nvPr/>
        </p:nvGrpSpPr>
        <p:grpSpPr bwMode="auto"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4883150"/>
            <a:ext cx="12192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5413376"/>
            <a:ext cx="12192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5724526"/>
            <a:ext cx="12192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/>
          <p:cNvSpPr/>
          <p:nvPr/>
        </p:nvSpPr>
        <p:spPr>
          <a:xfrm rot="20700000" flipH="1">
            <a:off x="7818968" y="727075"/>
            <a:ext cx="1183217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3115" y="2658508"/>
            <a:ext cx="551487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83115" y="3452786"/>
            <a:ext cx="551487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7401C97A-D115-45E3-B281-87E1E6D3AB99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AFA00-ABA4-43E5-9A2A-15CB0EAD46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5253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8856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300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940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6560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593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24072-4AAD-45E9-BCA3-EBFEBBDC4125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954D5-54BE-4AC0-BB72-2A431CCF10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07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21443" y="365127"/>
            <a:ext cx="7752291" cy="1325563"/>
          </a:xfrm>
        </p:spPr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15FED-B6C0-4A45-98A1-8619EBFDD49B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6118E-A360-4F41-A221-C422837D1E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88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1524001" y="3287714"/>
            <a:ext cx="1564217" cy="268287"/>
            <a:chOff x="580290" y="3288314"/>
            <a:chExt cx="1172059" cy="267237"/>
          </a:xfrm>
        </p:grpSpPr>
        <p:sp>
          <p:nvSpPr>
            <p:cNvPr id="5" name="椭圆 4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/>
          <p:cNvGrpSpPr>
            <a:grpSpLocks/>
          </p:cNvGrpSpPr>
          <p:nvPr/>
        </p:nvGrpSpPr>
        <p:grpSpPr bwMode="auto">
          <a:xfrm flipH="1">
            <a:off x="9086851" y="3295650"/>
            <a:ext cx="1562100" cy="266700"/>
            <a:chOff x="580290" y="3288314"/>
            <a:chExt cx="1172059" cy="267237"/>
          </a:xfrm>
        </p:grpSpPr>
        <p:sp>
          <p:nvSpPr>
            <p:cNvPr id="9" name="椭圆 8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/>
          <p:cNvSpPr/>
          <p:nvPr/>
        </p:nvSpPr>
        <p:spPr>
          <a:xfrm>
            <a:off x="0" y="4887914"/>
            <a:ext cx="12192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/>
          <p:cNvSpPr/>
          <p:nvPr/>
        </p:nvSpPr>
        <p:spPr>
          <a:xfrm>
            <a:off x="0" y="5421314"/>
            <a:ext cx="12192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/>
          <p:cNvSpPr/>
          <p:nvPr/>
        </p:nvSpPr>
        <p:spPr>
          <a:xfrm>
            <a:off x="0" y="5722938"/>
            <a:ext cx="12192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14"/>
          <p:cNvSpPr/>
          <p:nvPr/>
        </p:nvSpPr>
        <p:spPr>
          <a:xfrm rot="20700000" flipH="1">
            <a:off x="5499100" y="1689101"/>
            <a:ext cx="119380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81400" y="2591561"/>
            <a:ext cx="50292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3581400" y="3610929"/>
            <a:ext cx="50292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7FAF73EA-A54D-46D6-9808-219ACED05007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482EA-39CC-48E0-964B-365106B23A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574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D6DB9-2827-4884-82FE-8BF825F06691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173FC-8660-4BA8-9852-C4E4997BF8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542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711200"/>
            <a:ext cx="42624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352521" y="733425"/>
            <a:ext cx="61704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311400"/>
            <a:ext cx="42624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E5ED29E-DF82-4944-A470-6A6BAD30013E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E880C-8B35-4C00-AC0F-C3E5E3E1E7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5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887995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A2F6EC-4BB2-435E-B2C9-A0B243D6E952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02AAD-24F4-4555-A1E6-0ECF506157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37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6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5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14"/>
          <p:cNvGrpSpPr>
            <a:grpSpLocks/>
          </p:cNvGrpSpPr>
          <p:nvPr/>
        </p:nvGrpSpPr>
        <p:grpSpPr bwMode="auto">
          <a:xfrm>
            <a:off x="774701" y="919164"/>
            <a:ext cx="1375833" cy="268287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2051" name="组合 15"/>
          <p:cNvGrpSpPr>
            <a:grpSpLocks/>
          </p:cNvGrpSpPr>
          <p:nvPr/>
        </p:nvGrpSpPr>
        <p:grpSpPr bwMode="auto">
          <a:xfrm flipH="1">
            <a:off x="10083801" y="919164"/>
            <a:ext cx="1375833" cy="268287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2052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2218267" y="365126"/>
            <a:ext cx="7755467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3" name="文本占位符 2"/>
          <p:cNvSpPr>
            <a:spLocks noGrp="1" noChangeArrowheads="1"/>
          </p:cNvSpPr>
          <p:nvPr>
            <p:ph type="body" idx="4294967295"/>
            <p:custDataLst>
              <p:tags r:id="rId14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F142DD5-2159-40D8-BB02-41E87DBDD5F4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AE1F9AA4-FD6F-4440-A097-A9B90B8626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20" name="KSO_TEMPLATE" hidden="1"/>
          <p:cNvSpPr/>
          <p:nvPr>
            <p:custDataLst>
              <p:tags r:id="rId1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9" r:id="rId1"/>
    <p:sldLayoutId id="2147484611" r:id="rId2"/>
    <p:sldLayoutId id="2147484620" r:id="rId3"/>
    <p:sldLayoutId id="2147484612" r:id="rId4"/>
    <p:sldLayoutId id="2147484613" r:id="rId5"/>
    <p:sldLayoutId id="2147484621" r:id="rId6"/>
    <p:sldLayoutId id="2147484614" r:id="rId7"/>
    <p:sldLayoutId id="2147484622" r:id="rId8"/>
    <p:sldLayoutId id="2147484623" r:id="rId9"/>
    <p:sldLayoutId id="2147484624" r:id="rId10"/>
    <p:sldLayoutId id="2147484625" r:id="rId11"/>
  </p:sldLayoutIdLst>
  <p:txStyles>
    <p:titleStyle>
      <a:lvl1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14"/>
          <p:cNvGrpSpPr>
            <a:grpSpLocks/>
          </p:cNvGrpSpPr>
          <p:nvPr/>
        </p:nvGrpSpPr>
        <p:grpSpPr bwMode="auto">
          <a:xfrm>
            <a:off x="774701" y="919164"/>
            <a:ext cx="1375833" cy="268287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3075" name="组合 15"/>
          <p:cNvGrpSpPr>
            <a:grpSpLocks/>
          </p:cNvGrpSpPr>
          <p:nvPr/>
        </p:nvGrpSpPr>
        <p:grpSpPr bwMode="auto">
          <a:xfrm flipH="1">
            <a:off x="10083801" y="919164"/>
            <a:ext cx="1375833" cy="268287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3076" name="标题占位符 1"/>
          <p:cNvSpPr>
            <a:spLocks noGrp="1" noChangeArrowheads="1"/>
          </p:cNvSpPr>
          <p:nvPr>
            <p:ph type="title" idx="4294967295"/>
            <p:custDataLst>
              <p:tags r:id="rId14"/>
            </p:custDataLst>
          </p:nvPr>
        </p:nvSpPr>
        <p:spPr bwMode="auto">
          <a:xfrm>
            <a:off x="2218267" y="365126"/>
            <a:ext cx="7755467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7" name="文本占位符 2"/>
          <p:cNvSpPr>
            <a:spLocks noGrp="1" noChangeArrowheads="1"/>
          </p:cNvSpPr>
          <p:nvPr>
            <p:ph type="body" idx="4294967295"/>
            <p:custDataLst>
              <p:tags r:id="rId15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CA8AA5B6-49FA-4343-8CD7-AE08C3BAE543}" type="datetimeFigureOut">
              <a:rPr lang="zh-CN" altLang="en-US"/>
              <a:pPr>
                <a:defRPr/>
              </a:pPr>
              <a:t>2022/1/30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A2D52AC-C877-4C95-9D6F-2354DFBE45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20" name="KSO_TEMPLATE" hidden="1"/>
          <p:cNvSpPr/>
          <p:nvPr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6" r:id="rId1"/>
    <p:sldLayoutId id="2147484615" r:id="rId2"/>
    <p:sldLayoutId id="2147484717" r:id="rId3"/>
    <p:sldLayoutId id="2147484616" r:id="rId4"/>
    <p:sldLayoutId id="2147484617" r:id="rId5"/>
    <p:sldLayoutId id="2147484718" r:id="rId6"/>
    <p:sldLayoutId id="2147484618" r:id="rId7"/>
    <p:sldLayoutId id="2147484719" r:id="rId8"/>
    <p:sldLayoutId id="2147484720" r:id="rId9"/>
    <p:sldLayoutId id="2147484721" r:id="rId10"/>
    <p:sldLayoutId id="2147484722" r:id="rId11"/>
    <p:sldLayoutId id="2147484747" r:id="rId12"/>
  </p:sldLayoutIdLst>
  <p:txStyles>
    <p:titleStyle>
      <a:lvl1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2426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49" r:id="rId1"/>
    <p:sldLayoutId id="2147484750" r:id="rId2"/>
    <p:sldLayoutId id="2147484751" r:id="rId3"/>
    <p:sldLayoutId id="2147484752" r:id="rId4"/>
    <p:sldLayoutId id="2147484753" r:id="rId5"/>
    <p:sldLayoutId id="2147484754" r:id="rId6"/>
    <p:sldLayoutId id="2147484755" r:id="rId7"/>
    <p:sldLayoutId id="2147484756" r:id="rId8"/>
    <p:sldLayoutId id="2147484757" r:id="rId9"/>
    <p:sldLayoutId id="2147484758" r:id="rId10"/>
    <p:sldLayoutId id="21474847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文本框 1"/>
          <p:cNvSpPr txBox="1">
            <a:spLocks noChangeArrowheads="1"/>
          </p:cNvSpPr>
          <p:nvPr/>
        </p:nvSpPr>
        <p:spPr bwMode="auto">
          <a:xfrm>
            <a:off x="1535114" y="4138614"/>
            <a:ext cx="9102725" cy="1368425"/>
          </a:xfrm>
          <a:prstGeom prst="rect">
            <a:avLst/>
          </a:prstGeom>
          <a:solidFill>
            <a:srgbClr val="F2F2F2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8000"/>
          </a:p>
        </p:txBody>
      </p:sp>
      <p:sp>
        <p:nvSpPr>
          <p:cNvPr id="110595" name="标题 1"/>
          <p:cNvSpPr>
            <a:spLocks noGrp="1" noChangeArrowheads="1"/>
          </p:cNvSpPr>
          <p:nvPr>
            <p:ph type="ctrTitle" idx="4294967295"/>
          </p:nvPr>
        </p:nvSpPr>
        <p:spPr>
          <a:xfrm>
            <a:off x="4296805" y="4300538"/>
            <a:ext cx="3594100" cy="7175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itchFamily="49" charset="-122"/>
                <a:ea typeface="楷体" pitchFamily="49" charset="-122"/>
              </a:rPr>
              <a:t>商山早行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4581525" y="5230397"/>
            <a:ext cx="30289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535114" y="5508627"/>
            <a:ext cx="9132887" cy="498598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文本框 2"/>
          <p:cNvSpPr txBox="1">
            <a:spLocks noChangeArrowheads="1"/>
          </p:cNvSpPr>
          <p:nvPr/>
        </p:nvSpPr>
        <p:spPr bwMode="auto">
          <a:xfrm>
            <a:off x="1903414" y="1025525"/>
            <a:ext cx="8174037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同样，对于早行者来说，板桥、霜和霜上的人迹也都是有特征性的景物。作者于雄鸡报晓、残月未落之时上路，也算得上“早行”了；然而已经是“人迹板桥霜”，这真是“莫道君行早，更有早行人”啊！这两句纯用名词组成的诗句，写早行情景宛然在目，确实称得上“意象具足”的佳句。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文本框 1"/>
          <p:cNvSpPr txBox="1"/>
          <p:nvPr/>
        </p:nvSpPr>
        <p:spPr>
          <a:xfrm>
            <a:off x="3519489" y="1233488"/>
            <a:ext cx="5153025" cy="5826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槲叶落山路，枳花明驿墙。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025650" y="2046288"/>
            <a:ext cx="8013700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zh-CN" altLang="en-US" sz="3200" b="1">
                <a:latin typeface="宋体" pitchFamily="2" charset="-122"/>
              </a:rPr>
              <a:t>这两句</a:t>
            </a:r>
            <a:r>
              <a:rPr lang="zh-CN" altLang="zh-CN" sz="3200" b="1">
                <a:latin typeface="宋体" pitchFamily="2" charset="-122"/>
              </a:rPr>
              <a:t>写的是刚上路的景色。槲树的叶片很大，冬天虽干枯，却存留枝上，而这时候，枳树的白花已在开放。因为天还没有大亮，驿墙旁边的白色枳花，就比较显眼，所以用了个“明”字。可以看出，诗人始终没有忘记“早行”二字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4114" y="911225"/>
            <a:ext cx="3355975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3789" y="911225"/>
            <a:ext cx="3521075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7750" y="3575051"/>
            <a:ext cx="361315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文本框 1"/>
          <p:cNvSpPr txBox="1"/>
          <p:nvPr/>
        </p:nvSpPr>
        <p:spPr>
          <a:xfrm>
            <a:off x="3519489" y="1431925"/>
            <a:ext cx="5153025" cy="584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因思杜陵梦，凫雁满回塘。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889126" y="2273301"/>
            <a:ext cx="81311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zh-CN" altLang="zh-CN" sz="3200" b="1">
                <a:latin typeface="宋体" pitchFamily="2" charset="-122"/>
              </a:rPr>
              <a:t>旅途早行的景色，使诗人想起了昨夜在梦中出现的故乡景色。春天来了，故乡杜陵，回塘水暖，凫雁自得其乐；而自己，却离家日远，在茅店里歇脚，在山路上奔波。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文本框 2"/>
          <p:cNvSpPr txBox="1">
            <a:spLocks noChangeArrowheads="1"/>
          </p:cNvSpPr>
          <p:nvPr/>
        </p:nvSpPr>
        <p:spPr bwMode="auto">
          <a:xfrm>
            <a:off x="2030414" y="1222375"/>
            <a:ext cx="8131175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“杜陵梦”，补出了夜间在茅店里思家的心情，与“客行悲故乡”首尾照应；而梦中的故乡景色与旅途上的景色又形成鲜明的对照。眼里看的是“槲叶落山路”，心里想的是“凫雁满回塘”。“早行”之景与情，都得到了完美的表现。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文本框 1"/>
          <p:cNvSpPr txBox="1">
            <a:spLocks noChangeArrowheads="1"/>
          </p:cNvSpPr>
          <p:nvPr/>
        </p:nvSpPr>
        <p:spPr bwMode="auto">
          <a:xfrm>
            <a:off x="2308225" y="1917700"/>
            <a:ext cx="757555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800"/>
              </a:spcBef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此诗描写了旅途中寒冷凄清的早行景色，抒发了游子在外的孤寂之情和浓浓的思乡之意，字里行间流露出人在旅途的失意和无奈。</a:t>
            </a:r>
            <a:r>
              <a:rPr lang="en-US" altLang="zh-CN" sz="3200" b="1" dirty="0">
                <a:latin typeface="宋体" pitchFamily="2" charset="-122"/>
              </a:rPr>
              <a:t> </a:t>
            </a:r>
            <a:endParaRPr lang="zh-CN" altLang="zh-CN" sz="3200" b="1" dirty="0">
              <a:latin typeface="宋体" pitchFamily="2" charset="-122"/>
            </a:endParaRPr>
          </a:p>
        </p:txBody>
      </p:sp>
      <p:grpSp>
        <p:nvGrpSpPr>
          <p:cNvPr id="124931" name="Group 19"/>
          <p:cNvGrpSpPr>
            <a:grpSpLocks/>
          </p:cNvGrpSpPr>
          <p:nvPr/>
        </p:nvGrpSpPr>
        <p:grpSpPr bwMode="auto">
          <a:xfrm>
            <a:off x="1625600" y="419100"/>
            <a:ext cx="2319338" cy="700088"/>
            <a:chOff x="138" y="461"/>
            <a:chExt cx="1461" cy="441"/>
          </a:xfrm>
        </p:grpSpPr>
        <p:pic>
          <p:nvPicPr>
            <p:cNvPr id="124932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4933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课堂小结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CC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398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文本框 2"/>
          <p:cNvSpPr txBox="1">
            <a:spLocks noChangeArrowheads="1"/>
          </p:cNvSpPr>
          <p:nvPr/>
        </p:nvSpPr>
        <p:spPr bwMode="auto">
          <a:xfrm>
            <a:off x="1919288" y="1447800"/>
            <a:ext cx="8153400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【温庭筠】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唐代诗人、词人。本名岐，字飞卿，太原祁县（今山西祁县东南）人。诗与李商隐齐名，时称“温李”。其词艺术成就在晚唐诸词人之上，为</a:t>
            </a:r>
            <a:r>
              <a:rPr lang="zh-CN" altLang="zh-CN" sz="3200" b="1" dirty="0">
                <a:solidFill>
                  <a:srgbClr val="0000FF"/>
                </a:solidFill>
                <a:latin typeface="宋体" pitchFamily="2" charset="-122"/>
                <a:sym typeface="宋体" pitchFamily="2" charset="-122"/>
              </a:rPr>
              <a:t>“花间派”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首要词人，对词的发展影响较大。在词史上，与韦庄并称“温韦”。</a:t>
            </a:r>
          </a:p>
        </p:txBody>
      </p:sp>
      <p:grpSp>
        <p:nvGrpSpPr>
          <p:cNvPr id="111619" name="Group 19"/>
          <p:cNvGrpSpPr>
            <a:grpSpLocks/>
          </p:cNvGrpSpPr>
          <p:nvPr/>
        </p:nvGrpSpPr>
        <p:grpSpPr bwMode="auto">
          <a:xfrm>
            <a:off x="1593850" y="411164"/>
            <a:ext cx="2319338" cy="700087"/>
            <a:chOff x="138" y="461"/>
            <a:chExt cx="1461" cy="441"/>
          </a:xfrm>
        </p:grpSpPr>
        <p:pic>
          <p:nvPicPr>
            <p:cNvPr id="111620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1621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zh-CN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走近作者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42" name="Group 19"/>
          <p:cNvGrpSpPr>
            <a:grpSpLocks/>
          </p:cNvGrpSpPr>
          <p:nvPr/>
        </p:nvGrpSpPr>
        <p:grpSpPr bwMode="auto">
          <a:xfrm>
            <a:off x="1625600" y="419100"/>
            <a:ext cx="2319338" cy="700088"/>
            <a:chOff x="138" y="461"/>
            <a:chExt cx="1461" cy="441"/>
          </a:xfrm>
        </p:grpSpPr>
        <p:pic>
          <p:nvPicPr>
            <p:cNvPr id="112648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49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诗词诵读</a:t>
              </a:r>
            </a:p>
          </p:txBody>
        </p:sp>
      </p:grp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198814" y="1598614"/>
            <a:ext cx="579437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晨起动征</a:t>
            </a: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铎</a:t>
            </a: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，客行悲故乡。</a:t>
            </a:r>
          </a:p>
          <a:p>
            <a:pPr>
              <a:lnSpc>
                <a:spcPct val="20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鸡声茅店月，人迹板桥霜。</a:t>
            </a:r>
          </a:p>
          <a:p>
            <a:pPr>
              <a:lnSpc>
                <a:spcPct val="20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槲</a:t>
            </a: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叶落山路，</a:t>
            </a: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枳</a:t>
            </a: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花明驿墙。</a:t>
            </a:r>
          </a:p>
          <a:p>
            <a:pPr>
              <a:lnSpc>
                <a:spcPct val="20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因思杜陵梦，</a:t>
            </a: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凫</a:t>
            </a:r>
            <a:r>
              <a:rPr lang="zh-CN" altLang="zh-CN" sz="3600" dirty="0">
                <a:latin typeface="黑体" pitchFamily="49" charset="-122"/>
                <a:ea typeface="黑体" pitchFamily="49" charset="-122"/>
              </a:rPr>
              <a:t>雁满回塘。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932363" y="1514475"/>
            <a:ext cx="7985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duó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198814" y="3775076"/>
            <a:ext cx="5937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hú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894388" y="3775076"/>
            <a:ext cx="79851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zhǐ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969001" y="4918076"/>
            <a:ext cx="5937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fú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818050" y="585926"/>
            <a:ext cx="2068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文本框 2"/>
          <p:cNvSpPr txBox="1">
            <a:spLocks noChangeArrowheads="1"/>
          </p:cNvSpPr>
          <p:nvPr/>
        </p:nvSpPr>
        <p:spPr bwMode="auto">
          <a:xfrm>
            <a:off x="2095501" y="1536700"/>
            <a:ext cx="778192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 dirty="0">
                <a:latin typeface="宋体" pitchFamily="2" charset="-122"/>
              </a:rPr>
              <a:t>黎明起身，套子驾车铃声叮当。踏上征途，游子不禁思念故乡。</a:t>
            </a:r>
          </a:p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endParaRPr lang="zh-CN" altLang="zh-CN" sz="3200" b="1" dirty="0">
              <a:latin typeface="宋体" pitchFamily="2" charset="-122"/>
            </a:endParaRPr>
          </a:p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 dirty="0">
                <a:latin typeface="宋体" pitchFamily="2" charset="-122"/>
              </a:rPr>
              <a:t>残月高挂，村野客店传来声声鸡叫；板桥清霜，先行客人留下行行足迹。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文本框 2"/>
          <p:cNvSpPr txBox="1">
            <a:spLocks noChangeArrowheads="1"/>
          </p:cNvSpPr>
          <p:nvPr/>
        </p:nvSpPr>
        <p:spPr bwMode="auto">
          <a:xfrm>
            <a:off x="2022475" y="1403350"/>
            <a:ext cx="81470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>
                <a:latin typeface="宋体" pitchFamily="2" charset="-122"/>
              </a:rPr>
              <a:t>槲树枯叶，飘落山路；枳树白花，映亮店墙，触景伤情。</a:t>
            </a:r>
          </a:p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endParaRPr lang="zh-CN" altLang="zh-CN" sz="3200" b="1">
              <a:latin typeface="宋体" pitchFamily="2" charset="-122"/>
            </a:endParaRPr>
          </a:p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>
                <a:latin typeface="宋体" pitchFamily="2" charset="-122"/>
              </a:rPr>
              <a:t>不由想起夜回长安的梦境。野鸭大雁，早已挤满堤岸曲折的湖塘。</a:t>
            </a:r>
          </a:p>
        </p:txBody>
      </p:sp>
      <p:pic>
        <p:nvPicPr>
          <p:cNvPr id="114691" name="图片 2" descr="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8339" y="6048375"/>
            <a:ext cx="6699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19"/>
          <p:cNvGrpSpPr>
            <a:grpSpLocks/>
          </p:cNvGrpSpPr>
          <p:nvPr/>
        </p:nvGrpSpPr>
        <p:grpSpPr bwMode="auto">
          <a:xfrm>
            <a:off x="1625600" y="419100"/>
            <a:ext cx="2319338" cy="700088"/>
            <a:chOff x="138" y="461"/>
            <a:chExt cx="1461" cy="441"/>
          </a:xfrm>
        </p:grpSpPr>
        <p:pic>
          <p:nvPicPr>
            <p:cNvPr id="115717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571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诗词赏析</a:t>
              </a:r>
            </a:p>
          </p:txBody>
        </p:sp>
      </p:grpSp>
      <p:sp>
        <p:nvSpPr>
          <p:cNvPr id="7" name="文本框 1"/>
          <p:cNvSpPr txBox="1"/>
          <p:nvPr/>
        </p:nvSpPr>
        <p:spPr>
          <a:xfrm>
            <a:off x="3556000" y="1854200"/>
            <a:ext cx="5080000" cy="584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晨起动征铎，客行悲故乡。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2079625" y="2765425"/>
            <a:ext cx="8032750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首句表现“早行”的典型情景，概括性很强。第二句固然是作者讲自己，但也适用于一般旅客。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文本框 1"/>
          <p:cNvSpPr txBox="1">
            <a:spLocks noChangeArrowheads="1"/>
          </p:cNvSpPr>
          <p:nvPr/>
        </p:nvSpPr>
        <p:spPr bwMode="auto">
          <a:xfrm>
            <a:off x="2079625" y="1536700"/>
            <a:ext cx="80327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“在家千日好，出外一时难。”在封建社会里，一般人由于交通困难、人情淡薄等许多原因，往往安土重迁，怯于远行。“客行悲故乡”这句诗，很能够引起读者情感上的共鸣。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2246314" y="2746375"/>
            <a:ext cx="2593975" cy="1568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鸡声茅店月，</a:t>
            </a:r>
          </a:p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人迹板桥霜。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17763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3826" y="1555750"/>
            <a:ext cx="4454525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文本框 2"/>
          <p:cNvSpPr txBox="1">
            <a:spLocks noChangeArrowheads="1"/>
          </p:cNvSpPr>
          <p:nvPr/>
        </p:nvSpPr>
        <p:spPr bwMode="auto">
          <a:xfrm>
            <a:off x="1920875" y="873126"/>
            <a:ext cx="8129588" cy="526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古时旅客为了安全，一般都是“未晚先投宿，鸡鸣早看天”。诗人既然写的是早行，那么鸡声和月是必然要体现的。而茅店又是山区有特征性的景物。“鸡声茅店月”，把旅人住在茅店里，听见鸡声就爬起来看天色，看见天上有月，就收拾行装，起身赶路的特征都有声有色地表现了出来。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3"/>
  <p:tag name="KSO_WM_TAG_VERSION" val="1.0"/>
  <p:tag name="KSO_WM_TEMPLATE_THUMBS_INDEX" val="1、9、12、16、19、22、23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3"/>
  <p:tag name="KSO_WM_TAG_VERSION" val="1.0"/>
  <p:tag name="KSO_WM_TEMPLATE_THUMBS_INDEX" val="1、9、12、16、19、22、23"/>
  <p:tag name="KSO_WM_BEAUTIFY_FLAG" val="#wm#"/>
</p:tagLst>
</file>

<file path=ppt/theme/theme1.xml><?xml version="1.0" encoding="utf-8"?>
<a:theme xmlns:a="http://schemas.openxmlformats.org/drawingml/2006/main" name="第一PPT模板网-WWW.1PPT.COM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833</Words>
  <Application>Microsoft Office PowerPoint</Application>
  <PresentationFormat>宽屏</PresentationFormat>
  <Paragraphs>46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第一PPT模板网-WWW.1PPT.COM​​</vt:lpstr>
      <vt:lpstr>3_Office 主题​​</vt:lpstr>
      <vt:lpstr>Office Theme</vt:lpstr>
      <vt:lpstr>商山早行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2016-01-14T05:53:00Z</dcterms:created>
  <dcterms:modified xsi:type="dcterms:W3CDTF">2022-01-30T11:46:28Z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