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25"/>
  </p:notesMasterIdLst>
  <p:handoutMasterIdLst>
    <p:handoutMasterId r:id="rId26"/>
  </p:handoutMasterIdLst>
  <p:sldIdLst>
    <p:sldId id="599" r:id="rId3"/>
    <p:sldId id="401" r:id="rId4"/>
    <p:sldId id="433" r:id="rId5"/>
    <p:sldId id="610" r:id="rId6"/>
    <p:sldId id="647" r:id="rId7"/>
    <p:sldId id="261" r:id="rId8"/>
    <p:sldId id="645" r:id="rId9"/>
    <p:sldId id="612" r:id="rId10"/>
    <p:sldId id="283" r:id="rId11"/>
    <p:sldId id="613" r:id="rId12"/>
    <p:sldId id="614" r:id="rId13"/>
    <p:sldId id="615" r:id="rId14"/>
    <p:sldId id="616" r:id="rId15"/>
    <p:sldId id="617" r:id="rId16"/>
    <p:sldId id="618" r:id="rId17"/>
    <p:sldId id="631" r:id="rId18"/>
    <p:sldId id="632" r:id="rId19"/>
    <p:sldId id="646" r:id="rId20"/>
    <p:sldId id="281" r:id="rId21"/>
    <p:sldId id="633" r:id="rId22"/>
    <p:sldId id="620" r:id="rId23"/>
    <p:sldId id="648" r:id="rId24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2">
          <p15:clr>
            <a:srgbClr val="A4A3A4"/>
          </p15:clr>
        </p15:guide>
        <p15:guide id="2" pos="29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56" y="120"/>
      </p:cViewPr>
      <p:guideLst>
        <p:guide orient="horz" pos="1702"/>
        <p:guide pos="29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3FB4B5-266B-4558-B1E0-FA2306D4074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2022/1/30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9348164-52B8-4AFD-9454-F184929CC70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2912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ECCE9E0-1608-4DBE-A338-125CD80B4E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2022/1/30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8A75A2-55C3-4FB5-A54A-DB33A2262C4E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46279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98308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830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597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186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186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0880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3908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390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659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5956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595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896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3124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312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9396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1076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107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9638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898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0138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138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058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04452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445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04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08548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854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9524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1620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1621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2156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13668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366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62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5716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5717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131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7764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776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338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9812" name="页眉占位符 3"/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9813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81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53025"/>
          </a:xfrm>
          <a:prstGeom prst="rect">
            <a:avLst/>
          </a:prstGeom>
          <a:solidFill>
            <a:srgbClr val="EF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530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0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6"/>
          <p:cNvGrpSpPr/>
          <p:nvPr userDrawn="1"/>
        </p:nvGrpSpPr>
        <p:grpSpPr>
          <a:xfrm>
            <a:off x="219075" y="663575"/>
            <a:ext cx="8893175" cy="3816350"/>
            <a:chOff x="611560" y="339502"/>
            <a:chExt cx="7715251" cy="3816424"/>
          </a:xfrm>
        </p:grpSpPr>
        <p:pic>
          <p:nvPicPr>
            <p:cNvPr id="6" name="图片 7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39502"/>
              <a:ext cx="7715251" cy="381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6"/>
            <p:cNvSpPr/>
            <p:nvPr userDrawn="1"/>
          </p:nvSpPr>
          <p:spPr>
            <a:xfrm>
              <a:off x="1264368" y="1060241"/>
              <a:ext cx="6409636" cy="2447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30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67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704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99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7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90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7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rgbClr val="21869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15762" y="-1984738"/>
            <a:ext cx="5181550" cy="9074926"/>
          </a:xfrm>
          <a:custGeom>
            <a:avLst/>
            <a:gdLst>
              <a:gd name="connsiteX0" fmla="*/ 72752 w 5181550"/>
              <a:gd name="connsiteY0" fmla="*/ 6552220 h 9074926"/>
              <a:gd name="connsiteX1" fmla="*/ 453393 w 5181550"/>
              <a:gd name="connsiteY1" fmla="*/ 6552220 h 9074926"/>
              <a:gd name="connsiteX2" fmla="*/ 453393 w 5181550"/>
              <a:gd name="connsiteY2" fmla="*/ 2591780 h 9074926"/>
              <a:gd name="connsiteX3" fmla="*/ 72752 w 5181550"/>
              <a:gd name="connsiteY3" fmla="*/ 2591780 h 9074926"/>
              <a:gd name="connsiteX4" fmla="*/ 0 w 5181550"/>
              <a:gd name="connsiteY4" fmla="*/ 9074926 h 9074926"/>
              <a:gd name="connsiteX5" fmla="*/ 0 w 5181550"/>
              <a:gd name="connsiteY5" fmla="*/ 0 h 9074926"/>
              <a:gd name="connsiteX6" fmla="*/ 5181550 w 5181550"/>
              <a:gd name="connsiteY6" fmla="*/ 0 h 9074926"/>
              <a:gd name="connsiteX7" fmla="*/ 5181550 w 5181550"/>
              <a:gd name="connsiteY7" fmla="*/ 9074926 h 907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550" h="9074926">
                <a:moveTo>
                  <a:pt x="72752" y="6552220"/>
                </a:moveTo>
                <a:lnTo>
                  <a:pt x="453393" y="6552220"/>
                </a:lnTo>
                <a:lnTo>
                  <a:pt x="453393" y="2591780"/>
                </a:lnTo>
                <a:lnTo>
                  <a:pt x="72752" y="2591780"/>
                </a:lnTo>
                <a:close/>
                <a:moveTo>
                  <a:pt x="0" y="9074926"/>
                </a:moveTo>
                <a:lnTo>
                  <a:pt x="0" y="0"/>
                </a:lnTo>
                <a:lnTo>
                  <a:pt x="5181550" y="0"/>
                </a:lnTo>
                <a:lnTo>
                  <a:pt x="5181550" y="9074926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31640" cy="1529932"/>
          </a:xfrm>
          <a:custGeom>
            <a:avLst/>
            <a:gdLst>
              <a:gd name="connsiteX0" fmla="*/ 0 w 1331640"/>
              <a:gd name="connsiteY0" fmla="*/ 0 h 1529932"/>
              <a:gd name="connsiteX1" fmla="*/ 1331640 w 1331640"/>
              <a:gd name="connsiteY1" fmla="*/ 0 h 1529932"/>
              <a:gd name="connsiteX2" fmla="*/ 1331640 w 1331640"/>
              <a:gd name="connsiteY2" fmla="*/ 1131590 h 1529932"/>
              <a:gd name="connsiteX3" fmla="*/ 251520 w 1331640"/>
              <a:gd name="connsiteY3" fmla="*/ 1131590 h 1529932"/>
              <a:gd name="connsiteX4" fmla="*/ 251520 w 1331640"/>
              <a:gd name="connsiteY4" fmla="*/ 1529932 h 1529932"/>
              <a:gd name="connsiteX5" fmla="*/ 0 w 1331640"/>
              <a:gd name="connsiteY5" fmla="*/ 1529932 h 152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1640" h="1529932">
                <a:moveTo>
                  <a:pt x="0" y="0"/>
                </a:moveTo>
                <a:lnTo>
                  <a:pt x="1331640" y="0"/>
                </a:lnTo>
                <a:lnTo>
                  <a:pt x="1331640" y="1131590"/>
                </a:lnTo>
                <a:lnTo>
                  <a:pt x="251520" y="1131590"/>
                </a:lnTo>
                <a:lnTo>
                  <a:pt x="251520" y="1529932"/>
                </a:lnTo>
                <a:lnTo>
                  <a:pt x="0" y="1529932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94"/>
          <a:stretch>
            <a:fillRect/>
          </a:stretch>
        </p:blipFill>
        <p:spPr>
          <a:xfrm>
            <a:off x="8100392" y="0"/>
            <a:ext cx="1043608" cy="1623390"/>
          </a:xfrm>
          <a:custGeom>
            <a:avLst/>
            <a:gdLst>
              <a:gd name="connsiteX0" fmla="*/ 0 w 1043608"/>
              <a:gd name="connsiteY0" fmla="*/ 0 h 1623390"/>
              <a:gd name="connsiteX1" fmla="*/ 1043608 w 1043608"/>
              <a:gd name="connsiteY1" fmla="*/ 0 h 1623390"/>
              <a:gd name="connsiteX2" fmla="*/ 1043608 w 1043608"/>
              <a:gd name="connsiteY2" fmla="*/ 1200715 h 1623390"/>
              <a:gd name="connsiteX3" fmla="*/ 197117 w 1043608"/>
              <a:gd name="connsiteY3" fmla="*/ 1200715 h 1623390"/>
              <a:gd name="connsiteX4" fmla="*/ 197117 w 1043608"/>
              <a:gd name="connsiteY4" fmla="*/ 1623390 h 1623390"/>
              <a:gd name="connsiteX5" fmla="*/ 0 w 1043608"/>
              <a:gd name="connsiteY5" fmla="*/ 1623390 h 1623390"/>
              <a:gd name="connsiteX6" fmla="*/ 0 w 1043608"/>
              <a:gd name="connsiteY6" fmla="*/ 1059582 h 1623390"/>
              <a:gd name="connsiteX7" fmla="*/ 360040 w 1043608"/>
              <a:gd name="connsiteY7" fmla="*/ 1059582 h 1623390"/>
              <a:gd name="connsiteX8" fmla="*/ 360040 w 1043608"/>
              <a:gd name="connsiteY8" fmla="*/ 627534 h 1623390"/>
              <a:gd name="connsiteX9" fmla="*/ 0 w 1043608"/>
              <a:gd name="connsiteY9" fmla="*/ 627534 h 1623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608" h="1623390">
                <a:moveTo>
                  <a:pt x="0" y="0"/>
                </a:moveTo>
                <a:lnTo>
                  <a:pt x="1043608" y="0"/>
                </a:lnTo>
                <a:lnTo>
                  <a:pt x="1043608" y="1200715"/>
                </a:lnTo>
                <a:lnTo>
                  <a:pt x="197117" y="1200715"/>
                </a:lnTo>
                <a:lnTo>
                  <a:pt x="197117" y="1623390"/>
                </a:lnTo>
                <a:lnTo>
                  <a:pt x="0" y="1623390"/>
                </a:lnTo>
                <a:lnTo>
                  <a:pt x="0" y="1059582"/>
                </a:lnTo>
                <a:lnTo>
                  <a:pt x="360040" y="1059582"/>
                </a:lnTo>
                <a:lnTo>
                  <a:pt x="360040" y="627534"/>
                </a:lnTo>
                <a:lnTo>
                  <a:pt x="0" y="627534"/>
                </a:lnTo>
                <a:close/>
              </a:path>
            </a:pathLst>
          </a:custGeom>
        </p:spPr>
      </p:pic>
      <p:pic>
        <p:nvPicPr>
          <p:cNvPr id="5" name="图片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38" y="4011613"/>
            <a:ext cx="1787526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4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29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53025"/>
          </a:xfrm>
          <a:prstGeom prst="rect">
            <a:avLst/>
          </a:prstGeom>
          <a:solidFill>
            <a:srgbClr val="EF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07950" y="104775"/>
            <a:ext cx="8928100" cy="4933950"/>
          </a:xfrm>
          <a:prstGeom prst="rect">
            <a:avLst/>
          </a:prstGeom>
          <a:solidFill>
            <a:srgbClr val="A2C7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4" name="组合 5"/>
          <p:cNvGrpSpPr/>
          <p:nvPr userDrawn="1"/>
        </p:nvGrpSpPr>
        <p:grpSpPr>
          <a:xfrm>
            <a:off x="-7938" y="4864100"/>
            <a:ext cx="9151938" cy="279400"/>
            <a:chOff x="-8118" y="4864484"/>
            <a:chExt cx="9152118" cy="279016"/>
          </a:xfrm>
        </p:grpSpPr>
        <p:pic>
          <p:nvPicPr>
            <p:cNvPr id="5" name="图片 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8118" y="4864484"/>
              <a:ext cx="4580118" cy="279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580118" y="4864484"/>
              <a:ext cx="4563882" cy="279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图片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888" y="4224338"/>
            <a:ext cx="127793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1588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89863" y="-34925"/>
            <a:ext cx="1354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89863" y="-34925"/>
            <a:ext cx="1354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同侧圆角矩形 4"/>
          <p:cNvSpPr/>
          <p:nvPr userDrawn="1"/>
        </p:nvSpPr>
        <p:spPr bwMode="auto">
          <a:xfrm flipV="1">
            <a:off x="319088" y="0"/>
            <a:ext cx="2087562" cy="501650"/>
          </a:xfrm>
          <a:prstGeom prst="round2SameRect">
            <a:avLst/>
          </a:prstGeom>
          <a:solidFill>
            <a:srgbClr val="48351C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628" y="-120856"/>
            <a:ext cx="743361" cy="743361"/>
          </a:xfrm>
          <a:prstGeom prst="ellipse">
            <a:avLst/>
          </a:prstGeom>
        </p:spPr>
      </p:pic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0" name="组合 3"/>
          <p:cNvGrpSpPr/>
          <p:nvPr userDrawn="1"/>
        </p:nvGrpSpPr>
        <p:grpSpPr>
          <a:xfrm>
            <a:off x="0" y="0"/>
            <a:ext cx="9144000" cy="5143500"/>
            <a:chOff x="0" y="-10"/>
            <a:chExt cx="9144000" cy="5143510"/>
          </a:xfrm>
        </p:grpSpPr>
        <p:pic>
          <p:nvPicPr>
            <p:cNvPr id="4103" name="图片 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-10"/>
              <a:ext cx="9144000" cy="514351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04" name="图片 5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842659"/>
              <a:ext cx="9144000" cy="330044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矩形 6"/>
          <p:cNvSpPr/>
          <p:nvPr/>
        </p:nvSpPr>
        <p:spPr>
          <a:xfrm>
            <a:off x="107950" y="123825"/>
            <a:ext cx="8928100" cy="489585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0" r:id="rId10"/>
    <p:sldLayoutId id="2147483666" r:id="rId11"/>
    <p:sldLayoutId id="2147483667" r:id="rId12"/>
  </p:sldLayoutIdLst>
  <p:transition spd="slow">
    <p:fade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1888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.xml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&#27700;&#35843;&#27468;&#22836;.f4v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A-图片 2" descr="https://timgsa.baidu.com/timg?image&amp;quality=80&amp;size=b9999_10000&amp;sec=1586858613501&amp;di=a4a2072a2e6d916d780b96005e4624e3&amp;imgtype=0&amp;src=http%3A%2F%2F5b0988e595225.cdn.sohucs.com%2Fimages%2F20180725%2Ffbac63ccca994ef29dc2cccc89570c68.jpe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782724" y="1998851"/>
            <a:ext cx="3599079" cy="101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水调歌</a:t>
            </a:r>
            <a:r>
              <a:rPr kumimoji="0" lang="zh-CN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头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546727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文本框 1"/>
          <p:cNvSpPr txBox="1">
            <a:spLocks noChangeArrowheads="1"/>
          </p:cNvSpPr>
          <p:nvPr/>
        </p:nvSpPr>
        <p:spPr bwMode="auto">
          <a:xfrm>
            <a:off x="431800" y="700088"/>
            <a:ext cx="846455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自由诵读，看看作者还传递出了哪些情感呢？</a:t>
            </a:r>
          </a:p>
        </p:txBody>
      </p:sp>
      <p:pic>
        <p:nvPicPr>
          <p:cNvPr id="110595" name="PA-图片 2" descr="https://timgsa.baidu.com/timg?image&amp;quality=80&amp;size=b9999_10000&amp;sec=1586858613501&amp;di=a4a2072a2e6d916d780b96005e4624e3&amp;imgtype=0&amp;src=http%3A%2F%2F5b0988e595225.cdn.sohucs.com%2Fimages%2F20180725%2Ffbac63ccca994ef29dc2cccc89570c68.jpe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871663"/>
            <a:ext cx="4572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文本框 1"/>
          <p:cNvSpPr txBox="1">
            <a:spLocks noChangeArrowheads="1"/>
          </p:cNvSpPr>
          <p:nvPr/>
        </p:nvSpPr>
        <p:spPr bwMode="auto">
          <a:xfrm>
            <a:off x="261938" y="1417033"/>
            <a:ext cx="503555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词人问了青天什么问题？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9950" y="2355625"/>
            <a:ext cx="7404100" cy="113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“明月几时有？”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“不知天上宫阙，今夕是何年？”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13"/>
          <p:cNvSpPr>
            <a:spLocks noChangeArrowheads="1"/>
          </p:cNvSpPr>
          <p:nvPr/>
        </p:nvSpPr>
        <p:spPr bwMode="auto">
          <a:xfrm>
            <a:off x="869633" y="286"/>
            <a:ext cx="1450975" cy="577850"/>
          </a:xfrm>
          <a:prstGeom prst="roundRect">
            <a:avLst>
              <a:gd name="adj" fmla="val 16667"/>
            </a:avLst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问天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文本框 1"/>
          <p:cNvSpPr txBox="1">
            <a:spLocks noChangeArrowheads="1"/>
          </p:cNvSpPr>
          <p:nvPr/>
        </p:nvSpPr>
        <p:spPr bwMode="auto">
          <a:xfrm>
            <a:off x="0" y="-317"/>
            <a:ext cx="3244850" cy="47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天上有什么呢？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9950" y="2305050"/>
            <a:ext cx="7404100" cy="113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明月、宫阙、琼楼玉宇。还可想到嫦娥奔月的故事。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文本框 1"/>
          <p:cNvSpPr txBox="1">
            <a:spLocks noChangeArrowheads="1"/>
          </p:cNvSpPr>
          <p:nvPr/>
        </p:nvSpPr>
        <p:spPr bwMode="auto">
          <a:xfrm>
            <a:off x="431800" y="711200"/>
            <a:ext cx="7835900" cy="113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词人对天上有什么感情？你从哪里可以看出来？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3600" y="1968500"/>
            <a:ext cx="74041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天上是一个美丽的世界，作者向往之，从“归去”可以看出来。天上是一个陌生的世界，作者真要飘然离去的时候又徘徊犹豫了，从“恐”可以看出来。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文本框 1"/>
          <p:cNvSpPr txBox="1">
            <a:spLocks noChangeArrowheads="1"/>
          </p:cNvSpPr>
          <p:nvPr/>
        </p:nvSpPr>
        <p:spPr bwMode="auto">
          <a:xfrm>
            <a:off x="564515" y="1429385"/>
            <a:ext cx="7835900" cy="228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作者在现实中政治失意、手足分离，所以想要找寻一个完美的世界，最终没去的原因是什么？</a:t>
            </a:r>
            <a:r>
              <a:rPr lang="zh-CN" altLang="en-US" sz="2800" b="1" noProof="0" dirty="0">
                <a:ln>
                  <a:noFill/>
                </a:ln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effectLst/>
                <a:uLnTx/>
                <a:uFillTx/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对人间的留恋，从“何似”可看出天上虽美，却比不上人间温暖的烟火气息。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effectLst/>
              <a:uLnTx/>
              <a:uFillTx/>
              <a:latin typeface="微软雅黑"/>
              <a:ea typeface="微软雅黑"/>
              <a:cs typeface="微软雅黑" panose="020B0503020204020204" pitchFamily="34" charset="-122"/>
              <a:sym typeface="微软雅黑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116965" y="3871595"/>
            <a:ext cx="7404100" cy="30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文本框 1"/>
          <p:cNvSpPr txBox="1">
            <a:spLocks noChangeArrowheads="1"/>
          </p:cNvSpPr>
          <p:nvPr/>
        </p:nvSpPr>
        <p:spPr bwMode="auto">
          <a:xfrm>
            <a:off x="431800" y="1339850"/>
            <a:ext cx="7835900" cy="113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“不应有恨，何事长向别时圆？”作者为什么有此一问？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3599" y="2853531"/>
            <a:ext cx="7404100" cy="113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作者好像对月有怨恨，其实是写亲人不能团聚的惆怅。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13"/>
          <p:cNvSpPr>
            <a:spLocks noChangeArrowheads="1"/>
          </p:cNvSpPr>
          <p:nvPr/>
        </p:nvSpPr>
        <p:spPr bwMode="auto">
          <a:xfrm>
            <a:off x="3840162" y="408782"/>
            <a:ext cx="1450975" cy="577850"/>
          </a:xfrm>
          <a:prstGeom prst="roundRect">
            <a:avLst>
              <a:gd name="adj" fmla="val 16667"/>
            </a:avLst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问月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文本框 1"/>
          <p:cNvSpPr txBox="1">
            <a:spLocks noChangeArrowheads="1"/>
          </p:cNvSpPr>
          <p:nvPr/>
        </p:nvSpPr>
        <p:spPr bwMode="auto">
          <a:xfrm>
            <a:off x="492919" y="1157288"/>
            <a:ext cx="783590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作者的“问心”之语是哪几句？怎么理解？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15181" y="1955800"/>
            <a:ext cx="751363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711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“人有悲欢离合，月有阴晴圆缺，此事古难全。”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711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这几句实质上表现了词人由心中有所郁结到释怀，作达观之想的心理变化，同时寄托了对未来的希望。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13"/>
          <p:cNvSpPr>
            <a:spLocks noChangeArrowheads="1"/>
          </p:cNvSpPr>
          <p:nvPr/>
        </p:nvSpPr>
        <p:spPr bwMode="auto">
          <a:xfrm>
            <a:off x="3846512" y="293688"/>
            <a:ext cx="1450975" cy="577850"/>
          </a:xfrm>
          <a:prstGeom prst="roundRect">
            <a:avLst>
              <a:gd name="adj" fmla="val 16667"/>
            </a:avLst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文本框 1"/>
          <p:cNvSpPr txBox="1">
            <a:spLocks noChangeArrowheads="1"/>
          </p:cNvSpPr>
          <p:nvPr/>
        </p:nvSpPr>
        <p:spPr bwMode="auto">
          <a:xfrm>
            <a:off x="654050" y="1010287"/>
            <a:ext cx="783590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如何理解结尾两句的含义？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41375" y="1864999"/>
            <a:ext cx="7461250" cy="31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711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词人把对亲人的思念化作真诚的问候和祝福：尽管人间有离别、有缺憾，但生活在月光照耀下的世界，和天涯相隔的亲人共赏一轮明月，也是一种安慰。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  <a:p>
            <a:pPr marL="0" marR="0" lvl="0" indent="711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词人情感得以升华，表达出普天下所有人的心愿，堪称千古奇绝。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13"/>
          <p:cNvSpPr>
            <a:spLocks noChangeArrowheads="1"/>
          </p:cNvSpPr>
          <p:nvPr/>
        </p:nvSpPr>
        <p:spPr bwMode="auto">
          <a:xfrm>
            <a:off x="3846512" y="261462"/>
            <a:ext cx="1450975" cy="577850"/>
          </a:xfrm>
          <a:prstGeom prst="roundRect">
            <a:avLst>
              <a:gd name="adj" fmla="val 16667"/>
            </a:avLst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问候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文本框 2"/>
          <p:cNvSpPr txBox="1">
            <a:spLocks noChangeArrowheads="1"/>
          </p:cNvSpPr>
          <p:nvPr/>
        </p:nvSpPr>
        <p:spPr bwMode="auto">
          <a:xfrm>
            <a:off x="431800" y="134938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浪花朵朵</a:t>
            </a:r>
          </a:p>
        </p:txBody>
      </p:sp>
      <p:sp>
        <p:nvSpPr>
          <p:cNvPr id="132099" name="文本框 13"/>
          <p:cNvSpPr>
            <a:spLocks noChangeArrowheads="1"/>
          </p:cNvSpPr>
          <p:nvPr/>
        </p:nvSpPr>
        <p:spPr bwMode="auto">
          <a:xfrm>
            <a:off x="961276" y="1497613"/>
            <a:ext cx="625475" cy="201295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水调歌头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2867025" y="3327400"/>
            <a:ext cx="3716338" cy="1576388"/>
            <a:chOff x="2867676" y="3327351"/>
            <a:chExt cx="3716426" cy="1576725"/>
          </a:xfrm>
        </p:grpSpPr>
        <p:sp>
          <p:nvSpPr>
            <p:cNvPr id="132118" name="任意多边形: 形状 39"/>
            <p:cNvSpPr/>
            <p:nvPr/>
          </p:nvSpPr>
          <p:spPr bwMode="auto">
            <a:xfrm>
              <a:off x="2867676" y="3327351"/>
              <a:ext cx="3716426" cy="1576725"/>
            </a:xfrm>
            <a:custGeom>
              <a:avLst/>
              <a:gdLst>
                <a:gd name="T0" fmla="*/ 2910351 w 3716426"/>
                <a:gd name="T1" fmla="*/ 0 h 1576725"/>
                <a:gd name="T2" fmla="*/ 3716426 w 3716426"/>
                <a:gd name="T3" fmla="*/ 441060 h 1576725"/>
                <a:gd name="T4" fmla="*/ 3712005 w 3716426"/>
                <a:gd name="T5" fmla="*/ 450237 h 1576725"/>
                <a:gd name="T6" fmla="*/ 1819305 w 3716426"/>
                <a:gd name="T7" fmla="*/ 1576725 h 1576725"/>
                <a:gd name="T8" fmla="*/ 34422 w 3716426"/>
                <a:gd name="T9" fmla="*/ 627710 h 1576725"/>
                <a:gd name="T10" fmla="*/ 0 w 3716426"/>
                <a:gd name="T11" fmla="*/ 571049 h 1576725"/>
                <a:gd name="T12" fmla="*/ 752565 w 3716426"/>
                <a:gd name="T13" fmla="*/ 42581 h 1576725"/>
                <a:gd name="T14" fmla="*/ 796056 w 3716426"/>
                <a:gd name="T15" fmla="*/ 114169 h 1576725"/>
                <a:gd name="T16" fmla="*/ 1819305 w 3716426"/>
                <a:gd name="T17" fmla="*/ 658226 h 1576725"/>
                <a:gd name="T18" fmla="*/ 1819306 w 3716426"/>
                <a:gd name="T19" fmla="*/ 658226 h 1576725"/>
                <a:gd name="T20" fmla="*/ 1819306 w 3716426"/>
                <a:gd name="T21" fmla="*/ 658226 h 1576725"/>
                <a:gd name="T22" fmla="*/ 2904365 w 3716426"/>
                <a:gd name="T23" fmla="*/ 12426 h 1576725"/>
                <a:gd name="T24" fmla="*/ 2910351 w 3716426"/>
                <a:gd name="T25" fmla="*/ 0 h 15767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716426" h="1576725">
                  <a:moveTo>
                    <a:pt x="2910351" y="0"/>
                  </a:moveTo>
                  <a:lnTo>
                    <a:pt x="3716426" y="441060"/>
                  </a:lnTo>
                  <a:lnTo>
                    <a:pt x="3712005" y="450237"/>
                  </a:lnTo>
                  <a:cubicBezTo>
                    <a:pt x="3347504" y="1121224"/>
                    <a:pt x="2636598" y="1576725"/>
                    <a:pt x="1819305" y="1576725"/>
                  </a:cubicBezTo>
                  <a:cubicBezTo>
                    <a:pt x="1076311" y="1576725"/>
                    <a:pt x="421241" y="1200278"/>
                    <a:pt x="34422" y="627710"/>
                  </a:cubicBezTo>
                  <a:lnTo>
                    <a:pt x="0" y="571049"/>
                  </a:lnTo>
                  <a:lnTo>
                    <a:pt x="752565" y="42581"/>
                  </a:lnTo>
                  <a:lnTo>
                    <a:pt x="796056" y="114169"/>
                  </a:lnTo>
                  <a:cubicBezTo>
                    <a:pt x="1017814" y="442414"/>
                    <a:pt x="1393357" y="658226"/>
                    <a:pt x="1819305" y="658226"/>
                  </a:cubicBezTo>
                  <a:lnTo>
                    <a:pt x="1819306" y="658226"/>
                  </a:lnTo>
                  <a:cubicBezTo>
                    <a:pt x="2287849" y="658226"/>
                    <a:pt x="2695402" y="397093"/>
                    <a:pt x="2904365" y="12426"/>
                  </a:cubicBezTo>
                  <a:lnTo>
                    <a:pt x="2910351" y="0"/>
                  </a:ln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2119" name="文本框 21"/>
            <p:cNvSpPr txBox="1">
              <a:spLocks noChangeArrowheads="1"/>
            </p:cNvSpPr>
            <p:nvPr/>
          </p:nvSpPr>
          <p:spPr bwMode="auto">
            <a:xfrm>
              <a:off x="3847644" y="4083650"/>
              <a:ext cx="2051893" cy="540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祝愿“共”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414839" y="609600"/>
            <a:ext cx="2422662" cy="3165475"/>
            <a:chOff x="4414736" y="609193"/>
            <a:chExt cx="2423725" cy="3165194"/>
          </a:xfrm>
        </p:grpSpPr>
        <p:sp>
          <p:nvSpPr>
            <p:cNvPr id="132115" name="文本框 20"/>
            <p:cNvSpPr txBox="1">
              <a:spLocks noChangeArrowheads="1"/>
            </p:cNvSpPr>
            <p:nvPr/>
          </p:nvSpPr>
          <p:spPr bwMode="auto">
            <a:xfrm>
              <a:off x="5422207" y="1497127"/>
              <a:ext cx="1186743" cy="172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“古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   难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   全”</a:t>
              </a:r>
            </a:p>
          </p:txBody>
        </p:sp>
        <p:sp>
          <p:nvSpPr>
            <p:cNvPr id="132116" name="文本框 4"/>
            <p:cNvSpPr txBox="1">
              <a:spLocks noChangeArrowheads="1"/>
            </p:cNvSpPr>
            <p:nvPr/>
          </p:nvSpPr>
          <p:spPr bwMode="auto">
            <a:xfrm>
              <a:off x="4926496" y="914764"/>
              <a:ext cx="821098" cy="540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释怀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2117" name="任意多边形: 形状 29"/>
            <p:cNvSpPr/>
            <p:nvPr/>
          </p:nvSpPr>
          <p:spPr bwMode="auto">
            <a:xfrm>
              <a:off x="4414736" y="609193"/>
              <a:ext cx="2423725" cy="3165194"/>
            </a:xfrm>
            <a:custGeom>
              <a:avLst/>
              <a:gdLst>
                <a:gd name="T0" fmla="*/ 271230 w 2423725"/>
                <a:gd name="T1" fmla="*/ 0 h 3165194"/>
                <a:gd name="T2" fmla="*/ 2423725 w 2423725"/>
                <a:gd name="T3" fmla="*/ 2152495 h 3165194"/>
                <a:gd name="T4" fmla="*/ 2254571 w 2423725"/>
                <a:gd name="T5" fmla="*/ 2990343 h 3165194"/>
                <a:gd name="T6" fmla="*/ 2170341 w 2423725"/>
                <a:gd name="T7" fmla="*/ 3165194 h 3165194"/>
                <a:gd name="T8" fmla="*/ 1363033 w 2423725"/>
                <a:gd name="T9" fmla="*/ 2726692 h 3165194"/>
                <a:gd name="T10" fmla="*/ 1408252 w 2423725"/>
                <a:gd name="T11" fmla="*/ 2632822 h 3165194"/>
                <a:gd name="T12" fmla="*/ 1505226 w 2423725"/>
                <a:gd name="T13" fmla="*/ 2152495 h 3165194"/>
                <a:gd name="T14" fmla="*/ 271230 w 2423725"/>
                <a:gd name="T15" fmla="*/ 918499 h 3165194"/>
                <a:gd name="T16" fmla="*/ 145061 w 2423725"/>
                <a:gd name="T17" fmla="*/ 924870 h 3165194"/>
                <a:gd name="T18" fmla="*/ 101021 w 2423725"/>
                <a:gd name="T19" fmla="*/ 931591 h 3165194"/>
                <a:gd name="T20" fmla="*/ 0 w 2423725"/>
                <a:gd name="T21" fmla="*/ 18919 h 3165194"/>
                <a:gd name="T22" fmla="*/ 51150 w 2423725"/>
                <a:gd name="T23" fmla="*/ 11113 h 3165194"/>
                <a:gd name="T24" fmla="*/ 271230 w 2423725"/>
                <a:gd name="T25" fmla="*/ 0 h 31651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23725" h="3165194">
                  <a:moveTo>
                    <a:pt x="271230" y="0"/>
                  </a:moveTo>
                  <a:cubicBezTo>
                    <a:pt x="1460020" y="0"/>
                    <a:pt x="2423725" y="963705"/>
                    <a:pt x="2423725" y="2152495"/>
                  </a:cubicBezTo>
                  <a:cubicBezTo>
                    <a:pt x="2423725" y="2449693"/>
                    <a:pt x="2363494" y="2732822"/>
                    <a:pt x="2254571" y="2990343"/>
                  </a:cubicBezTo>
                  <a:lnTo>
                    <a:pt x="2170341" y="3165194"/>
                  </a:lnTo>
                  <a:lnTo>
                    <a:pt x="1363033" y="2726692"/>
                  </a:lnTo>
                  <a:lnTo>
                    <a:pt x="1408252" y="2632822"/>
                  </a:lnTo>
                  <a:cubicBezTo>
                    <a:pt x="1470696" y="2485189"/>
                    <a:pt x="1505226" y="2322874"/>
                    <a:pt x="1505226" y="2152495"/>
                  </a:cubicBezTo>
                  <a:cubicBezTo>
                    <a:pt x="1505226" y="1470978"/>
                    <a:pt x="952747" y="918499"/>
                    <a:pt x="271230" y="918499"/>
                  </a:cubicBezTo>
                  <a:cubicBezTo>
                    <a:pt x="228635" y="918499"/>
                    <a:pt x="186545" y="920657"/>
                    <a:pt x="145061" y="924870"/>
                  </a:cubicBezTo>
                  <a:lnTo>
                    <a:pt x="101021" y="931591"/>
                  </a:lnTo>
                  <a:lnTo>
                    <a:pt x="0" y="18919"/>
                  </a:lnTo>
                  <a:lnTo>
                    <a:pt x="51150" y="11113"/>
                  </a:lnTo>
                  <a:cubicBezTo>
                    <a:pt x="123511" y="3764"/>
                    <a:pt x="196931" y="0"/>
                    <a:pt x="271230" y="0"/>
                  </a:cubicBez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613150" y="2693988"/>
            <a:ext cx="2157413" cy="1303337"/>
            <a:chOff x="3612943" y="2693719"/>
            <a:chExt cx="2157785" cy="1303178"/>
          </a:xfrm>
        </p:grpSpPr>
        <p:sp>
          <p:nvSpPr>
            <p:cNvPr id="132113" name="文本框 15"/>
            <p:cNvSpPr txBox="1">
              <a:spLocks noChangeArrowheads="1"/>
            </p:cNvSpPr>
            <p:nvPr/>
          </p:nvSpPr>
          <p:spPr bwMode="auto">
            <a:xfrm>
              <a:off x="4309733" y="3159704"/>
              <a:ext cx="820880" cy="540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问心</a:t>
              </a:r>
            </a:p>
          </p:txBody>
        </p:sp>
        <p:sp>
          <p:nvSpPr>
            <p:cNvPr id="132114" name="任意多边形: 形状 41"/>
            <p:cNvSpPr/>
            <p:nvPr/>
          </p:nvSpPr>
          <p:spPr bwMode="auto">
            <a:xfrm>
              <a:off x="3612943" y="2693719"/>
              <a:ext cx="2157785" cy="1303178"/>
            </a:xfrm>
            <a:custGeom>
              <a:avLst/>
              <a:gdLst>
                <a:gd name="T0" fmla="*/ 979080 w 2157785"/>
                <a:gd name="T1" fmla="*/ 0 h 1303178"/>
                <a:gd name="T2" fmla="*/ 1026908 w 2157785"/>
                <a:gd name="T3" fmla="*/ 26170 h 1303178"/>
                <a:gd name="T4" fmla="*/ 1027207 w 2157785"/>
                <a:gd name="T5" fmla="*/ 28876 h 1303178"/>
                <a:gd name="T6" fmla="*/ 1662110 w 2157785"/>
                <a:gd name="T7" fmla="*/ 373734 h 1303178"/>
                <a:gd name="T8" fmla="*/ 2157785 w 2157785"/>
                <a:gd name="T9" fmla="*/ 644952 h 1303178"/>
                <a:gd name="T10" fmla="*/ 2151798 w 2157785"/>
                <a:gd name="T11" fmla="*/ 657378 h 1303178"/>
                <a:gd name="T12" fmla="*/ 1239315 w 2157785"/>
                <a:gd name="T13" fmla="*/ 1291206 h 1303178"/>
                <a:gd name="T14" fmla="*/ 1066740 w 2157785"/>
                <a:gd name="T15" fmla="*/ 1303178 h 1303178"/>
                <a:gd name="T16" fmla="*/ 940571 w 2157785"/>
                <a:gd name="T17" fmla="*/ 1296807 h 1303178"/>
                <a:gd name="T18" fmla="*/ 43491 w 2157785"/>
                <a:gd name="T19" fmla="*/ 759121 h 1303178"/>
                <a:gd name="T20" fmla="*/ 0 w 2157785"/>
                <a:gd name="T21" fmla="*/ 687532 h 1303178"/>
                <a:gd name="T22" fmla="*/ 979080 w 2157785"/>
                <a:gd name="T23" fmla="*/ 0 h 13031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7785" h="1303178">
                  <a:moveTo>
                    <a:pt x="979080" y="0"/>
                  </a:moveTo>
                  <a:lnTo>
                    <a:pt x="1026908" y="26170"/>
                  </a:lnTo>
                  <a:lnTo>
                    <a:pt x="1027207" y="28876"/>
                  </a:lnTo>
                  <a:lnTo>
                    <a:pt x="1662110" y="373734"/>
                  </a:lnTo>
                  <a:lnTo>
                    <a:pt x="2157785" y="644952"/>
                  </a:lnTo>
                  <a:lnTo>
                    <a:pt x="2151798" y="657378"/>
                  </a:lnTo>
                  <a:cubicBezTo>
                    <a:pt x="1968956" y="993962"/>
                    <a:pt x="1634068" y="1235965"/>
                    <a:pt x="1239315" y="1291206"/>
                  </a:cubicBezTo>
                  <a:lnTo>
                    <a:pt x="1066740" y="1303178"/>
                  </a:lnTo>
                  <a:lnTo>
                    <a:pt x="940571" y="1296807"/>
                  </a:lnTo>
                  <a:cubicBezTo>
                    <a:pt x="567221" y="1258891"/>
                    <a:pt x="243074" y="1054542"/>
                    <a:pt x="43491" y="759121"/>
                  </a:cubicBezTo>
                  <a:lnTo>
                    <a:pt x="0" y="687532"/>
                  </a:lnTo>
                  <a:lnTo>
                    <a:pt x="979080" y="0"/>
                  </a:ln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384425" y="623888"/>
            <a:ext cx="2128838" cy="3279775"/>
            <a:chOff x="2384201" y="623845"/>
            <a:chExt cx="2129200" cy="3280395"/>
          </a:xfrm>
        </p:grpSpPr>
        <p:sp>
          <p:nvSpPr>
            <p:cNvPr id="132111" name="文本框 19"/>
            <p:cNvSpPr txBox="1">
              <a:spLocks noChangeArrowheads="1"/>
            </p:cNvSpPr>
            <p:nvPr/>
          </p:nvSpPr>
          <p:spPr bwMode="auto">
            <a:xfrm>
              <a:off x="2384201" y="1300268"/>
              <a:ext cx="1239333" cy="17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    惆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   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怅</a:t>
              </a: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“偏”</a:t>
              </a:r>
            </a:p>
          </p:txBody>
        </p:sp>
        <p:sp>
          <p:nvSpPr>
            <p:cNvPr id="132112" name="任意多边形: 形状 38"/>
            <p:cNvSpPr/>
            <p:nvPr/>
          </p:nvSpPr>
          <p:spPr bwMode="auto">
            <a:xfrm>
              <a:off x="2531115" y="623845"/>
              <a:ext cx="1982286" cy="3280395"/>
            </a:xfrm>
            <a:custGeom>
              <a:avLst/>
              <a:gdLst>
                <a:gd name="T0" fmla="*/ 1881265 w 1982286"/>
                <a:gd name="T1" fmla="*/ 0 h 3280395"/>
                <a:gd name="T2" fmla="*/ 1982286 w 1982286"/>
                <a:gd name="T3" fmla="*/ 912672 h 3280395"/>
                <a:gd name="T4" fmla="*/ 1903802 w 1982286"/>
                <a:gd name="T5" fmla="*/ 924650 h 3280395"/>
                <a:gd name="T6" fmla="*/ 918499 w 1982286"/>
                <a:gd name="T7" fmla="*/ 2133576 h 3280395"/>
                <a:gd name="T8" fmla="*/ 1067436 w 1982286"/>
                <a:gd name="T9" fmla="*/ 2721772 h 3280395"/>
                <a:gd name="T10" fmla="*/ 1085755 w 1982286"/>
                <a:gd name="T11" fmla="*/ 2751927 h 3280395"/>
                <a:gd name="T12" fmla="*/ 333190 w 1982286"/>
                <a:gd name="T13" fmla="*/ 3280395 h 3280395"/>
                <a:gd name="T14" fmla="*/ 259795 w 1982286"/>
                <a:gd name="T15" fmla="*/ 3159583 h 3280395"/>
                <a:gd name="T16" fmla="*/ 0 w 1982286"/>
                <a:gd name="T17" fmla="*/ 2133576 h 3280395"/>
                <a:gd name="T18" fmla="*/ 1718692 w 1982286"/>
                <a:gd name="T19" fmla="*/ 24812 h 3280395"/>
                <a:gd name="T20" fmla="*/ 1881265 w 1982286"/>
                <a:gd name="T21" fmla="*/ 0 h 32803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2286" h="3280394">
                  <a:moveTo>
                    <a:pt x="1881265" y="0"/>
                  </a:moveTo>
                  <a:lnTo>
                    <a:pt x="1982286" y="912672"/>
                  </a:lnTo>
                  <a:lnTo>
                    <a:pt x="1903802" y="924650"/>
                  </a:lnTo>
                  <a:cubicBezTo>
                    <a:pt x="1341491" y="1039716"/>
                    <a:pt x="918499" y="1537249"/>
                    <a:pt x="918499" y="2133576"/>
                  </a:cubicBezTo>
                  <a:cubicBezTo>
                    <a:pt x="918499" y="2346550"/>
                    <a:pt x="972452" y="2546923"/>
                    <a:pt x="1067436" y="2721772"/>
                  </a:cubicBezTo>
                  <a:lnTo>
                    <a:pt x="1085755" y="2751927"/>
                  </a:lnTo>
                  <a:lnTo>
                    <a:pt x="333190" y="3280395"/>
                  </a:lnTo>
                  <a:lnTo>
                    <a:pt x="259795" y="3159583"/>
                  </a:lnTo>
                  <a:cubicBezTo>
                    <a:pt x="94112" y="2854589"/>
                    <a:pt x="0" y="2505073"/>
                    <a:pt x="0" y="2133576"/>
                  </a:cubicBezTo>
                  <a:cubicBezTo>
                    <a:pt x="0" y="1093385"/>
                    <a:pt x="737837" y="225524"/>
                    <a:pt x="1718692" y="24812"/>
                  </a:cubicBezTo>
                  <a:lnTo>
                    <a:pt x="1881265" y="0"/>
                  </a:ln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48050" y="1546225"/>
            <a:ext cx="1195388" cy="1839913"/>
            <a:chOff x="3448666" y="1546966"/>
            <a:chExt cx="1194164" cy="1839254"/>
          </a:xfrm>
        </p:grpSpPr>
        <p:sp>
          <p:nvSpPr>
            <p:cNvPr id="132109" name="文本框 3"/>
            <p:cNvSpPr txBox="1">
              <a:spLocks noChangeArrowheads="1"/>
            </p:cNvSpPr>
            <p:nvPr/>
          </p:nvSpPr>
          <p:spPr bwMode="auto">
            <a:xfrm>
              <a:off x="3581402" y="2088060"/>
              <a:ext cx="819898" cy="540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问天</a:t>
              </a:r>
            </a:p>
          </p:txBody>
        </p:sp>
        <p:sp>
          <p:nvSpPr>
            <p:cNvPr id="132110" name="任意多边形: 形状 37"/>
            <p:cNvSpPr/>
            <p:nvPr/>
          </p:nvSpPr>
          <p:spPr bwMode="auto">
            <a:xfrm>
              <a:off x="3448666" y="1546966"/>
              <a:ext cx="1194164" cy="1839254"/>
            </a:xfrm>
            <a:custGeom>
              <a:avLst/>
              <a:gdLst>
                <a:gd name="T0" fmla="*/ 1063787 w 1194164"/>
                <a:gd name="T1" fmla="*/ 0 h 1839254"/>
                <a:gd name="T2" fmla="*/ 1194164 w 1194164"/>
                <a:gd name="T3" fmla="*/ 1177892 h 1839254"/>
                <a:gd name="T4" fmla="*/ 1146336 w 1194164"/>
                <a:gd name="T5" fmla="*/ 1151722 h 1839254"/>
                <a:gd name="T6" fmla="*/ 167256 w 1194164"/>
                <a:gd name="T7" fmla="*/ 1839254 h 1839254"/>
                <a:gd name="T8" fmla="*/ 148937 w 1194164"/>
                <a:gd name="T9" fmla="*/ 1809100 h 1839254"/>
                <a:gd name="T10" fmla="*/ 0 w 1194164"/>
                <a:gd name="T11" fmla="*/ 1220904 h 1839254"/>
                <a:gd name="T12" fmla="*/ 985303 w 1194164"/>
                <a:gd name="T13" fmla="*/ 11978 h 1839254"/>
                <a:gd name="T14" fmla="*/ 1063787 w 1194164"/>
                <a:gd name="T15" fmla="*/ 0 h 18392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94164" h="1839254">
                  <a:moveTo>
                    <a:pt x="1063787" y="0"/>
                  </a:moveTo>
                  <a:lnTo>
                    <a:pt x="1194164" y="1177892"/>
                  </a:lnTo>
                  <a:lnTo>
                    <a:pt x="1146336" y="1151722"/>
                  </a:lnTo>
                  <a:lnTo>
                    <a:pt x="167256" y="1839254"/>
                  </a:lnTo>
                  <a:lnTo>
                    <a:pt x="148937" y="1809100"/>
                  </a:lnTo>
                  <a:cubicBezTo>
                    <a:pt x="53953" y="1634251"/>
                    <a:pt x="0" y="1433878"/>
                    <a:pt x="0" y="1220904"/>
                  </a:cubicBezTo>
                  <a:cubicBezTo>
                    <a:pt x="0" y="624577"/>
                    <a:pt x="422992" y="127044"/>
                    <a:pt x="985303" y="11978"/>
                  </a:cubicBezTo>
                  <a:lnTo>
                    <a:pt x="1063787" y="0"/>
                  </a:ln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06913" y="1525588"/>
            <a:ext cx="1403350" cy="1808162"/>
            <a:chOff x="4506400" y="1525245"/>
            <a:chExt cx="1404205" cy="1808193"/>
          </a:xfrm>
        </p:grpSpPr>
        <p:sp>
          <p:nvSpPr>
            <p:cNvPr id="132107" name="文本框 14"/>
            <p:cNvSpPr txBox="1">
              <a:spLocks noChangeArrowheads="1"/>
            </p:cNvSpPr>
            <p:nvPr/>
          </p:nvSpPr>
          <p:spPr bwMode="auto">
            <a:xfrm>
              <a:off x="4871913" y="1957853"/>
              <a:ext cx="821238" cy="540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问月</a:t>
              </a:r>
            </a:p>
          </p:txBody>
        </p:sp>
        <p:sp>
          <p:nvSpPr>
            <p:cNvPr id="132108" name="任意多边形: 形状 24"/>
            <p:cNvSpPr/>
            <p:nvPr/>
          </p:nvSpPr>
          <p:spPr bwMode="auto">
            <a:xfrm>
              <a:off x="4506400" y="1525245"/>
              <a:ext cx="1404205" cy="1808193"/>
            </a:xfrm>
            <a:custGeom>
              <a:avLst/>
              <a:gdLst>
                <a:gd name="T0" fmla="*/ 170209 w 1404205"/>
                <a:gd name="T1" fmla="*/ 0 h 1808193"/>
                <a:gd name="T2" fmla="*/ 1404205 w 1404205"/>
                <a:gd name="T3" fmla="*/ 1233996 h 1808193"/>
                <a:gd name="T4" fmla="*/ 1307231 w 1404205"/>
                <a:gd name="T5" fmla="*/ 1714323 h 1808193"/>
                <a:gd name="T6" fmla="*/ 1262012 w 1404205"/>
                <a:gd name="T7" fmla="*/ 1808193 h 1808193"/>
                <a:gd name="T8" fmla="*/ 130676 w 1404205"/>
                <a:gd name="T9" fmla="*/ 1193690 h 1808193"/>
                <a:gd name="T10" fmla="*/ 0 w 1404205"/>
                <a:gd name="T11" fmla="*/ 13092 h 1808193"/>
                <a:gd name="T12" fmla="*/ 44040 w 1404205"/>
                <a:gd name="T13" fmla="*/ 6371 h 1808193"/>
                <a:gd name="T14" fmla="*/ 170209 w 1404205"/>
                <a:gd name="T15" fmla="*/ 0 h 18081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4205" h="1808193">
                  <a:moveTo>
                    <a:pt x="170209" y="0"/>
                  </a:moveTo>
                  <a:cubicBezTo>
                    <a:pt x="851726" y="0"/>
                    <a:pt x="1404205" y="552479"/>
                    <a:pt x="1404205" y="1233996"/>
                  </a:cubicBezTo>
                  <a:cubicBezTo>
                    <a:pt x="1404205" y="1404375"/>
                    <a:pt x="1369675" y="1566690"/>
                    <a:pt x="1307231" y="1714323"/>
                  </a:cubicBezTo>
                  <a:lnTo>
                    <a:pt x="1262012" y="1808193"/>
                  </a:lnTo>
                  <a:lnTo>
                    <a:pt x="130676" y="1193690"/>
                  </a:lnTo>
                  <a:lnTo>
                    <a:pt x="0" y="13092"/>
                  </a:lnTo>
                  <a:lnTo>
                    <a:pt x="44040" y="6371"/>
                  </a:lnTo>
                  <a:cubicBezTo>
                    <a:pt x="85524" y="2158"/>
                    <a:pt x="127614" y="0"/>
                    <a:pt x="170209" y="0"/>
                  </a:cubicBezTo>
                  <a:close/>
                </a:path>
              </a:pathLst>
            </a:custGeom>
            <a:noFill/>
            <a:ln w="28575">
              <a:solidFill>
                <a:srgbClr val="E6001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4321839" y="2381996"/>
            <a:ext cx="749300" cy="749300"/>
          </a:xfrm>
          <a:prstGeom prst="ellipse">
            <a:avLst/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文本框 31746"/>
          <p:cNvSpPr txBox="1">
            <a:spLocks noChangeArrowheads="1"/>
          </p:cNvSpPr>
          <p:nvPr/>
        </p:nvSpPr>
        <p:spPr bwMode="auto">
          <a:xfrm>
            <a:off x="833377" y="155598"/>
            <a:ext cx="2914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梳理小结</a:t>
            </a:r>
          </a:p>
        </p:txBody>
      </p:sp>
      <p:sp>
        <p:nvSpPr>
          <p:cNvPr id="31748" name="文本框 31747"/>
          <p:cNvSpPr txBox="1">
            <a:spLocks noChangeArrowheads="1"/>
          </p:cNvSpPr>
          <p:nvPr/>
        </p:nvSpPr>
        <p:spPr bwMode="auto">
          <a:xfrm>
            <a:off x="833377" y="971550"/>
            <a:ext cx="763929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539750" algn="just" eaLnBrk="1" hangingPunct="1">
              <a:spcBef>
                <a:spcPts val="12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水调歌头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这首词的上阕</a:t>
            </a:r>
            <a:r>
              <a:rPr lang="zh-CN" altLang="en-US" sz="2400" b="1" dirty="0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把酒颂月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，抒写了由幻想超尘到复归现实的思想过程；下阕</a:t>
            </a:r>
            <a:r>
              <a:rPr lang="zh-CN" altLang="en-US" sz="2400" b="1" dirty="0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对月怀人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，阐发月有</a:t>
            </a:r>
            <a:r>
              <a:rPr lang="zh-CN" altLang="en-US" sz="2400" b="1" dirty="0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阴晴圆缺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，人有</a:t>
            </a:r>
            <a:r>
              <a:rPr lang="zh-CN" altLang="en-US" sz="2400" b="1" dirty="0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悲欢离合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的人生哲理。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  <a:p>
            <a:pPr indent="539750" algn="just" eaLnBrk="1" hangingPunct="1">
              <a:spcBef>
                <a:spcPts val="1200"/>
              </a:spcBef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反映了作者仕途失意，幻想超然物外，但积极的处世态度终于战胜了消极遁世的念头，表现了作者旷达的胸怀和乐观的情致。</a:t>
            </a:r>
          </a:p>
          <a:p>
            <a:pPr indent="539750" algn="just" eaLnBrk="1" hangingPunct="1">
              <a:spcBef>
                <a:spcPts val="1200"/>
              </a:spcBef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全词意境清远，笔调深婉，表现出作者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不为失意、离别所苦的豁达胸襟。</a:t>
            </a:r>
            <a:r>
              <a:rPr lang="zh-CN" altLang="en-US" sz="2400" b="1" u="sng" dirty="0">
                <a:latin typeface="微软雅黑"/>
                <a:ea typeface="微软雅黑"/>
                <a:sym typeface="微软雅黑"/>
              </a:rPr>
              <a:t>　　　　　　　　　　　　</a:t>
            </a:r>
            <a:endParaRPr lang="zh-CN" altLang="en-US" sz="2400" b="1" dirty="0">
              <a:solidFill>
                <a:srgbClr val="FFFF66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93683" y="1464002"/>
            <a:ext cx="7939495" cy="1846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000" b="1">
                <a:latin typeface="微软雅黑"/>
                <a:ea typeface="微软雅黑"/>
                <a:sym typeface="微软雅黑"/>
              </a:rPr>
              <a:t>了解词在形式上的特点。</a:t>
            </a:r>
          </a:p>
          <a:p>
            <a:pPr>
              <a:lnSpc>
                <a:spcPct val="200000"/>
              </a:lnSpc>
            </a:pPr>
            <a:r>
              <a:rPr lang="en-US" altLang="zh-CN" sz="2000" b="1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000" b="1">
                <a:latin typeface="微软雅黑"/>
                <a:ea typeface="微软雅黑"/>
                <a:sym typeface="微软雅黑"/>
              </a:rPr>
              <a:t>结合诗歌内容、创作背景，把握诗人的情感走向，熟读成诵。</a:t>
            </a:r>
          </a:p>
          <a:p>
            <a:pPr>
              <a:lnSpc>
                <a:spcPct val="200000"/>
              </a:lnSpc>
            </a:pPr>
            <a:r>
              <a:rPr lang="en-US" altLang="zh-CN" sz="2000" b="1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000" b="1">
                <a:latin typeface="微软雅黑"/>
                <a:ea typeface="微软雅黑"/>
                <a:sym typeface="微软雅黑"/>
              </a:rPr>
              <a:t>理解诗人借咏月表达的人生感触，学习诗人乐观旷达的生活态度。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9528" y="-33868"/>
            <a:ext cx="18648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本课目标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45583" y="4650377"/>
            <a:ext cx="26778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/>
                <a:ea typeface="微软雅黑"/>
                <a:sym typeface="微软雅黑"/>
              </a:rPr>
              <a:t>4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Tm="30059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矩形 1"/>
          <p:cNvSpPr>
            <a:spLocks noChangeArrowheads="1"/>
          </p:cNvSpPr>
          <p:nvPr/>
        </p:nvSpPr>
        <p:spPr bwMode="auto">
          <a:xfrm>
            <a:off x="869950" y="1071885"/>
            <a:ext cx="7404100" cy="354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世上不会有永远，有团聚就有分离</a:t>
            </a:r>
            <a:r>
              <a:rPr lang="zh-CN" altLang="en-US" sz="32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。人世有“悲欢离合”，月亮有“阴晴圆缺”，顿悟“此事古难全”。</a:t>
            </a:r>
            <a:endParaRPr lang="en-US" altLang="zh-CN" sz="32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32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“但愿人长久”，虽然不能团聚，也能“千里共婵娟”：这也许是最明智，也是最无奈的选择吧！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1800" y="134938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品月明理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文本框 1"/>
          <p:cNvSpPr txBox="1">
            <a:spLocks noChangeArrowheads="1"/>
          </p:cNvSpPr>
          <p:nvPr/>
        </p:nvSpPr>
        <p:spPr bwMode="auto">
          <a:xfrm>
            <a:off x="654050" y="999575"/>
            <a:ext cx="783590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-428625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却下水晶帘，玲珑望秋月。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李白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玉阶怨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lv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海上生明月，天涯共此时。 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张九龄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望月怀远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lv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露从今夜白，月是故乡明。 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杜甫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月夜忆答舍弟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可怜九月初三夜，露似珍珠月似弓。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白居易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暮江吟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青女素娥俱耐冷，月中霜里斗婵娟。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李商隐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霜月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春花秋月何时了？往事知多少。 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李煜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虞答美人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·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春花秋月何时了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  <a:p>
            <a:pPr marL="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春风又绿江南岸，明月何时照我还。 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—— 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王安石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泊船瓜回洲</a:t>
            </a:r>
            <a:r>
              <a:rPr lang="en-US" altLang="zh-CN" sz="20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</a:p>
        </p:txBody>
      </p:sp>
      <p:sp>
        <p:nvSpPr>
          <p:cNvPr id="130051" name="文本框 2"/>
          <p:cNvSpPr txBox="1">
            <a:spLocks noChangeArrowheads="1"/>
          </p:cNvSpPr>
          <p:nvPr/>
        </p:nvSpPr>
        <p:spPr bwMode="auto">
          <a:xfrm>
            <a:off x="654050" y="285408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赏月留香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8571"/>
                                  </p:iterate>
                                  <p:childTnLst>
                                    <p:set>
                                      <p:cBhvr override="childStyle">
                                        <p:cTn id="6" dur="1400" fill="hold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400" fill="hold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400" fill="hold"/>
                                        <p:tgtEl>
                                          <p:spTgt spid="130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974"/>
                                  </p:iterate>
                                  <p:childTnLst>
                                    <p:set>
                                      <p:cBhvr override="childStyle">
                                        <p:cTn id="10" dur="1400" fill="hold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1400" fill="hold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400" fill="hold"/>
                                        <p:tgtEl>
                                          <p:spTgt spid="130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845"/>
                                  </p:iterate>
                                  <p:childTnLst>
                                    <p:set>
                                      <p:cBhvr override="childStyle">
                                        <p:cTn id="14" dur="1400" fill="hold"/>
                                        <p:tgtEl>
                                          <p:spTgt spid="130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400" fill="hold"/>
                                        <p:tgtEl>
                                          <p:spTgt spid="130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1400" fill="hold"/>
                                        <p:tgtEl>
                                          <p:spTgt spid="130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2857"/>
                                  </p:iterate>
                                  <p:childTnLst>
                                    <p:set>
                                      <p:cBhvr override="childStyle">
                                        <p:cTn id="18" dur="1400" fill="hold"/>
                                        <p:tgtEl>
                                          <p:spTgt spid="130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1400" fill="hold"/>
                                        <p:tgtEl>
                                          <p:spTgt spid="130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1400" fill="hold"/>
                                        <p:tgtEl>
                                          <p:spTgt spid="130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810"/>
                                  </p:iterate>
                                  <p:childTnLst>
                                    <p:set>
                                      <p:cBhvr override="childStyle">
                                        <p:cTn id="22" dur="1400" fill="hold"/>
                                        <p:tgtEl>
                                          <p:spTgt spid="130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1400" fill="hold"/>
                                        <p:tgtEl>
                                          <p:spTgt spid="130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1400" fill="hold"/>
                                        <p:tgtEl>
                                          <p:spTgt spid="130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989"/>
                                  </p:iterate>
                                  <p:childTnLst>
                                    <p:set>
                                      <p:cBhvr override="childStyle">
                                        <p:cTn id="26" dur="1500" fill="hold"/>
                                        <p:tgtEl>
                                          <p:spTgt spid="130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1500" fill="hold"/>
                                        <p:tgtEl>
                                          <p:spTgt spid="130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1500" fill="hold"/>
                                        <p:tgtEl>
                                          <p:spTgt spid="130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506"/>
                                  </p:iterate>
                                  <p:childTnLst>
                                    <p:set>
                                      <p:cBhvr override="childStyle">
                                        <p:cTn id="30" dur="1500" fill="hold"/>
                                        <p:tgtEl>
                                          <p:spTgt spid="1300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500" fill="hold"/>
                                        <p:tgtEl>
                                          <p:spTgt spid="1300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48DD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500" fill="hold"/>
                                        <p:tgtEl>
                                          <p:spTgt spid="1300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15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4"/>
          <p:cNvSpPr txBox="1">
            <a:spLocks noChangeArrowheads="1"/>
          </p:cNvSpPr>
          <p:nvPr/>
        </p:nvSpPr>
        <p:spPr bwMode="auto">
          <a:xfrm>
            <a:off x="613505" y="-16934"/>
            <a:ext cx="1869051" cy="51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616" tIns="40808" rIns="81616" bIns="40808">
            <a:spAutoFit/>
          </a:bodyPr>
          <a:lstStyle>
            <a:lvl1pPr algn="l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4280" algn="l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1950" algn="l" defTabSz="815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89150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6350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3550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0750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800" b="1" baseline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知识卡片</a:t>
            </a:r>
          </a:p>
        </p:txBody>
      </p:sp>
      <p:pic>
        <p:nvPicPr>
          <p:cNvPr id="3" name="Picture 3" descr="C:\Users\Administrator\Desktop\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8662" y="893373"/>
            <a:ext cx="405732" cy="388849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" name="Picture 2" descr="C:\Users\Administrator\Desktop\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5404" y="892462"/>
            <a:ext cx="7344174" cy="393763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矩形 5"/>
          <p:cNvSpPr/>
          <p:nvPr/>
        </p:nvSpPr>
        <p:spPr>
          <a:xfrm>
            <a:off x="1391136" y="1652748"/>
            <a:ext cx="6444925" cy="1862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词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又名诗余、乐府、填词、长短句。词的段落叫做“阕” ，也叫做“片” 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8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水调歌头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，是词牌名。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8732521" y="4630783"/>
            <a:ext cx="267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/>
                <a:ea typeface="微软雅黑"/>
                <a:sym typeface="微软雅黑"/>
              </a:rPr>
              <a:t>5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11463" y="1131535"/>
            <a:ext cx="1708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DDDEDE"/>
                </a:solidFill>
              </a:rPr>
              <a:t>https://www.ypppt.com/</a:t>
            </a:r>
            <a:endParaRPr lang="zh-CN" altLang="en-US" sz="1050" dirty="0">
              <a:solidFill>
                <a:srgbClr val="DDDEDE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9629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文本框 2"/>
          <p:cNvSpPr txBox="1">
            <a:spLocks noChangeArrowheads="1"/>
          </p:cNvSpPr>
          <p:nvPr/>
        </p:nvSpPr>
        <p:spPr bwMode="auto">
          <a:xfrm>
            <a:off x="506730" y="-317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走近作者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16073" y="1400175"/>
            <a:ext cx="1696126" cy="2343150"/>
          </a:xfrm>
          <a:custGeom>
            <a:avLst/>
            <a:gdLst>
              <a:gd name="connsiteX0" fmla="*/ 1165225 w 2330450"/>
              <a:gd name="connsiteY0" fmla="*/ 0 h 3219450"/>
              <a:gd name="connsiteX1" fmla="*/ 2330450 w 2330450"/>
              <a:gd name="connsiteY1" fmla="*/ 1609725 h 3219450"/>
              <a:gd name="connsiteX2" fmla="*/ 1165225 w 2330450"/>
              <a:gd name="connsiteY2" fmla="*/ 3219450 h 3219450"/>
              <a:gd name="connsiteX3" fmla="*/ 0 w 2330450"/>
              <a:gd name="connsiteY3" fmla="*/ 1609725 h 3219450"/>
              <a:gd name="connsiteX4" fmla="*/ 1165225 w 2330450"/>
              <a:gd name="connsiteY4" fmla="*/ 0 h 321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0450" h="3219450">
                <a:moveTo>
                  <a:pt x="1165225" y="0"/>
                </a:moveTo>
                <a:cubicBezTo>
                  <a:pt x="1808761" y="0"/>
                  <a:pt x="2330450" y="720698"/>
                  <a:pt x="2330450" y="1609725"/>
                </a:cubicBezTo>
                <a:cubicBezTo>
                  <a:pt x="2330450" y="2498752"/>
                  <a:pt x="1808761" y="3219450"/>
                  <a:pt x="1165225" y="3219450"/>
                </a:cubicBezTo>
                <a:cubicBezTo>
                  <a:pt x="521689" y="3219450"/>
                  <a:pt x="0" y="2498752"/>
                  <a:pt x="0" y="1609725"/>
                </a:cubicBezTo>
                <a:cubicBezTo>
                  <a:pt x="0" y="720698"/>
                  <a:pt x="521689" y="0"/>
                  <a:pt x="1165225" y="0"/>
                </a:cubicBezTo>
                <a:close/>
              </a:path>
            </a:pathLst>
          </a:custGeom>
          <a:ln w="3175"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431801" y="854392"/>
            <a:ext cx="6245725" cy="3815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609600" algn="just" fontAlgn="auto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苏轼（1036一1101），字子瞻，号东坡居士，谥号文忠。四川眉州眉山人。北宋中、晚期著名文学家。</a:t>
            </a:r>
            <a:r>
              <a:rPr lang="zh-CN" altLang="en-US" sz="2200" u="sng" dirty="0">
                <a:solidFill>
                  <a:srgbClr val="FF0000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与父苏洵，弟苏辙并称“三苏”</a:t>
            </a:r>
            <a:r>
              <a:rPr lang="zh-CN" altLang="en-US" sz="2200" dirty="0"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。</a:t>
            </a:r>
            <a:endParaRPr lang="en-US" altLang="zh-CN" sz="2200" dirty="0">
              <a:latin typeface="微软雅黑"/>
              <a:ea typeface="微软雅黑"/>
              <a:cs typeface="华文仿宋" panose="02010600040101010101" charset="-122"/>
              <a:sym typeface="微软雅黑"/>
            </a:endParaRPr>
          </a:p>
          <a:p>
            <a:pPr marL="0" indent="609600" algn="just" fontAlgn="auto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他一生才气纵横，诗、词、文、书法都有很高造诣。诗题材广阔，清新豪健，善用夸张比喻，独具风格，与黄庭坚并称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“苏黄”</a:t>
            </a: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；词开豪放一派，与辛弃疾同是豪放派代表，并称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“苏辛”</a:t>
            </a: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 ；散文著述宏富，豪放自如，与欧阳修并称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“欧苏”</a:t>
            </a: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，为“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唐宋八大家”之一</a:t>
            </a:r>
            <a:r>
              <a:rPr lang="zh-CN" altLang="en-US" sz="2200" dirty="0">
                <a:solidFill>
                  <a:srgbClr val="3D3D3D"/>
                </a:solidFill>
                <a:latin typeface="微软雅黑"/>
                <a:ea typeface="微软雅黑"/>
                <a:cs typeface="华文仿宋" panose="02010600040101010101" charset="-122"/>
                <a:sym typeface="微软雅黑"/>
              </a:rPr>
              <a:t>。苏轼善书，“宋四家”之一；擅长文人画，尤擅墨竹、怪石、枯木等。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文本框 1"/>
          <p:cNvSpPr txBox="1">
            <a:spLocks noChangeArrowheads="1"/>
          </p:cNvSpPr>
          <p:nvPr/>
        </p:nvSpPr>
        <p:spPr bwMode="auto">
          <a:xfrm>
            <a:off x="431800" y="1367280"/>
            <a:ext cx="783590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倾听配乐范读</a:t>
            </a:r>
            <a:r>
              <a:rPr lang="zh-CN" altLang="en-US" sz="3200" b="1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，读准字音和节奏。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3430" name="文本框 2"/>
          <p:cNvSpPr txBox="1">
            <a:spLocks noChangeArrowheads="1"/>
          </p:cNvSpPr>
          <p:nvPr/>
        </p:nvSpPr>
        <p:spPr bwMode="auto">
          <a:xfrm>
            <a:off x="528320" y="-317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读月知味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9217"/>
          <p:cNvSpPr>
            <a:spLocks noGrp="1" noChangeArrowheads="1"/>
          </p:cNvSpPr>
          <p:nvPr>
            <p:ph type="title" idx="4294967295"/>
          </p:nvPr>
        </p:nvSpPr>
        <p:spPr>
          <a:xfrm>
            <a:off x="74930" y="0"/>
            <a:ext cx="3964940" cy="593090"/>
          </a:xfrm>
        </p:spPr>
        <p:txBody>
          <a:bodyPr/>
          <a:lstStyle/>
          <a:p>
            <a:pPr eaLnBrk="1" hangingPunct="1"/>
            <a:r>
              <a:rPr lang="zh-CN" altLang="en-US" sz="3000" b="1">
                <a:solidFill>
                  <a:schemeClr val="tx1"/>
                </a:solidFill>
                <a:uFillTx/>
                <a:latin typeface="微软雅黑"/>
                <a:ea typeface="微软雅黑"/>
                <a:sym typeface="微软雅黑"/>
                <a:hlinkClick r:id="rId2" action="ppaction://hlinkfile"/>
              </a:rPr>
              <a:t>水调歌头</a:t>
            </a:r>
            <a:r>
              <a:rPr lang="zh-CN" altLang="en-US" sz="2400" b="1">
                <a:solidFill>
                  <a:schemeClr val="tx1"/>
                </a:solidFill>
                <a:uFillTx/>
                <a:latin typeface="微软雅黑"/>
                <a:ea typeface="微软雅黑"/>
                <a:sym typeface="微软雅黑"/>
                <a:hlinkClick r:id="rId2" action="ppaction://hlinkfile"/>
              </a:rPr>
              <a:t>  （苏轼</a:t>
            </a:r>
            <a:r>
              <a:rPr lang="zh-CN" altLang="en-US" sz="2400">
                <a:solidFill>
                  <a:schemeClr val="tx1"/>
                </a:solidFill>
                <a:uFillTx/>
                <a:latin typeface="微软雅黑"/>
                <a:ea typeface="微软雅黑"/>
                <a:sym typeface="微软雅黑"/>
                <a:hlinkClick r:id="rId2" action="ppaction://hlinkfile"/>
              </a:rPr>
              <a:t>）</a:t>
            </a:r>
          </a:p>
        </p:txBody>
      </p:sp>
      <p:sp>
        <p:nvSpPr>
          <p:cNvPr id="20483" name="文本占位符 9218"/>
          <p:cNvSpPr>
            <a:spLocks noGrp="1" noChangeArrowheads="1"/>
          </p:cNvSpPr>
          <p:nvPr>
            <p:ph idx="4294967295"/>
          </p:nvPr>
        </p:nvSpPr>
        <p:spPr>
          <a:xfrm>
            <a:off x="0" y="920115"/>
            <a:ext cx="7950200" cy="3912870"/>
          </a:xfrm>
        </p:spPr>
        <p:txBody>
          <a:bodyPr/>
          <a:lstStyle/>
          <a:p>
            <a:pPr marL="0" indent="539750" algn="just" eaLnBrk="1" hangingPunct="1">
              <a:spcBef>
                <a:spcPct val="50000"/>
              </a:spcBef>
              <a:buFontTx/>
              <a:buNone/>
            </a:pPr>
            <a:r>
              <a:rPr lang="zh-CN" altLang="en-US" sz="2200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丙辰</a:t>
            </a:r>
            <a:r>
              <a:rPr lang="zh-CN" altLang="en-US" sz="2200" dirty="0">
                <a:latin typeface="微软雅黑"/>
                <a:ea typeface="微软雅黑"/>
                <a:sym typeface="微软雅黑"/>
              </a:rPr>
              <a:t>中秋，欢饮达旦，大醉，作此篇，兼怀子由。</a:t>
            </a:r>
          </a:p>
          <a:p>
            <a:pPr marL="0" indent="539750"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明月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几时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有？把酒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问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青天。不知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天上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宫</a:t>
            </a:r>
            <a:r>
              <a:rPr lang="zh-CN" altLang="en-US" sz="2200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阙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，今夕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是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何年。我欲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乘风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归去，又恐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琼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楼玉宇，高处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不胜寒。起舞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弄清影，何似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在人间。</a:t>
            </a:r>
            <a:endParaRPr lang="en-US" altLang="zh-CN" sz="22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marL="0" indent="539750" algn="just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转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朱阁，低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绮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户，照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无眠。不应有恨，何事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长向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别时圆？人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有悲欢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离合，月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有阴晴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圆缺，此事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古难全。但愿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人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长久，千里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共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200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婵</a:t>
            </a:r>
            <a:r>
              <a:rPr lang="zh-CN" altLang="en-US" sz="22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娟。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49254" y="686409"/>
            <a:ext cx="1794076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9900CC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100" b="1" err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bǐng chén</a:t>
            </a:r>
            <a:r>
              <a:rPr lang="en-US" altLang="zh-CN" sz="210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  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743489" y="1299318"/>
            <a:ext cx="6222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err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què</a:t>
            </a:r>
            <a:endParaRPr lang="en-US" altLang="zh-CN" b="1">
              <a:solidFill>
                <a:srgbClr val="00B05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464179" y="1739455"/>
            <a:ext cx="971550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 err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qióng</a:t>
            </a:r>
            <a:endParaRPr lang="en-US" altLang="zh-CN" sz="2100" b="1">
              <a:solidFill>
                <a:srgbClr val="00B05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859472" y="2876511"/>
            <a:ext cx="4074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err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qǐ</a:t>
            </a:r>
            <a:endParaRPr lang="en-US" altLang="zh-CN" b="1">
              <a:solidFill>
                <a:srgbClr val="00B05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887684" y="3950575"/>
            <a:ext cx="7344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err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chán</a:t>
            </a:r>
            <a:endParaRPr lang="en-US" altLang="zh-CN" b="1">
              <a:solidFill>
                <a:srgbClr val="00B05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63600" y="2311400"/>
            <a:ext cx="7404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3200" b="1">
                <a:solidFill>
                  <a:srgbClr val="E60012"/>
                </a:solidFill>
                <a:latin typeface="微软雅黑"/>
                <a:ea typeface="微软雅黑"/>
                <a:sym typeface="微软雅黑"/>
              </a:rPr>
              <a:t>交代了写词的时间及缘由。</a:t>
            </a:r>
          </a:p>
          <a:p>
            <a:pPr marL="0" marR="0" lvl="0" indent="80327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怀念弟弟子由，从“兼”可知词的情感不只是怀念子由。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60012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6499" name="文本框 1"/>
          <p:cNvSpPr txBox="1">
            <a:spLocks noChangeArrowheads="1"/>
          </p:cNvSpPr>
          <p:nvPr/>
        </p:nvSpPr>
        <p:spPr bwMode="auto">
          <a:xfrm>
            <a:off x="431800" y="1350963"/>
            <a:ext cx="7835900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你从词前小序读出了什么？</a:t>
            </a:r>
          </a:p>
        </p:txBody>
      </p:sp>
      <p:sp>
        <p:nvSpPr>
          <p:cNvPr id="106500" name="文本框 2"/>
          <p:cNvSpPr txBox="1">
            <a:spLocks noChangeArrowheads="1"/>
          </p:cNvSpPr>
          <p:nvPr/>
        </p:nvSpPr>
        <p:spPr bwMode="auto">
          <a:xfrm>
            <a:off x="516255" y="-317"/>
            <a:ext cx="1846659" cy="6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问月悟情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文本框 1"/>
          <p:cNvSpPr txBox="1">
            <a:spLocks noChangeArrowheads="1"/>
          </p:cNvSpPr>
          <p:nvPr/>
        </p:nvSpPr>
        <p:spPr bwMode="auto">
          <a:xfrm>
            <a:off x="492125" y="0"/>
            <a:ext cx="2185035" cy="54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28625" marR="0" lvl="0" indent="-428625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写作背景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9950" y="1333017"/>
            <a:ext cx="7404100" cy="310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indent="8032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indent="539750" algn="just"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苏轼是在密州任太守时写下这首词的。当时他在政治上不得志，又和唯一的亲人苏辙（即子由）已有七年没有团聚。苏轼兄弟年龄相差两岁，当年两人一起离家赴京应考，同登进士第，感情很深。苏辙当时在济南，相隔千里。值此中秋之夜，诗人把酒问月，浮想联翩，感慨万千，于是在酒酣兴浓之际，挥笔写下了这首传诵千古的中秋词。</a:t>
            </a:r>
            <a:endParaRPr lang="en-US" altLang="zh-CN" sz="32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文本框 34818"/>
          <p:cNvSpPr txBox="1">
            <a:spLocks noChangeArrowheads="1"/>
          </p:cNvSpPr>
          <p:nvPr/>
        </p:nvSpPr>
        <p:spPr bwMode="auto">
          <a:xfrm>
            <a:off x="1060521" y="2329588"/>
            <a:ext cx="148590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>
                <a:latin typeface="微软雅黑"/>
                <a:ea typeface="微软雅黑"/>
                <a:sym typeface="微软雅黑"/>
              </a:rPr>
              <a:t>上阕：</a:t>
            </a:r>
          </a:p>
        </p:txBody>
      </p:sp>
      <p:sp>
        <p:nvSpPr>
          <p:cNvPr id="34820" name="文本框 34819"/>
          <p:cNvSpPr txBox="1">
            <a:spLocks noChangeArrowheads="1"/>
          </p:cNvSpPr>
          <p:nvPr/>
        </p:nvSpPr>
        <p:spPr bwMode="auto">
          <a:xfrm>
            <a:off x="2080617" y="2323834"/>
            <a:ext cx="291465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>
                <a:solidFill>
                  <a:srgbClr val="800000"/>
                </a:solidFill>
                <a:latin typeface="微软雅黑"/>
                <a:ea typeface="微软雅黑"/>
                <a:sym typeface="微软雅黑"/>
              </a:rPr>
              <a:t>望月（写景</a:t>
            </a:r>
            <a:r>
              <a:rPr lang="zh-CN" altLang="en-US" sz="3000" b="1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）</a:t>
            </a:r>
          </a:p>
        </p:txBody>
      </p:sp>
      <p:sp>
        <p:nvSpPr>
          <p:cNvPr id="34821" name="文本框 34820"/>
          <p:cNvSpPr txBox="1">
            <a:spLocks noChangeArrowheads="1"/>
          </p:cNvSpPr>
          <p:nvPr/>
        </p:nvSpPr>
        <p:spPr bwMode="auto">
          <a:xfrm>
            <a:off x="1028700" y="3438448"/>
            <a:ext cx="148590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>
                <a:latin typeface="微软雅黑"/>
                <a:ea typeface="微软雅黑"/>
                <a:sym typeface="微软雅黑"/>
              </a:rPr>
              <a:t>下阕：</a:t>
            </a:r>
          </a:p>
        </p:txBody>
      </p:sp>
      <p:sp>
        <p:nvSpPr>
          <p:cNvPr id="34822" name="文本框 34821"/>
          <p:cNvSpPr txBox="1">
            <a:spLocks noChangeArrowheads="1"/>
          </p:cNvSpPr>
          <p:nvPr/>
        </p:nvSpPr>
        <p:spPr bwMode="auto">
          <a:xfrm>
            <a:off x="2014537" y="3476492"/>
            <a:ext cx="274320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8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b="1">
                <a:solidFill>
                  <a:srgbClr val="800000"/>
                </a:solidFill>
                <a:latin typeface="微软雅黑"/>
                <a:ea typeface="微软雅黑"/>
                <a:sym typeface="微软雅黑"/>
              </a:rPr>
              <a:t>怀人（抒情）</a:t>
            </a:r>
            <a:r>
              <a:rPr lang="zh-CN" altLang="en-US" sz="3000" b="1">
                <a:solidFill>
                  <a:srgbClr val="FFFF00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4823" name="燕尾形箭头 34822"/>
          <p:cNvSpPr>
            <a:spLocks noChangeArrowheads="1"/>
          </p:cNvSpPr>
          <p:nvPr/>
        </p:nvSpPr>
        <p:spPr bwMode="auto">
          <a:xfrm>
            <a:off x="4572000" y="2903357"/>
            <a:ext cx="1025015" cy="477890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824" name="文本框 34823"/>
          <p:cNvSpPr txBox="1">
            <a:spLocks noChangeArrowheads="1"/>
          </p:cNvSpPr>
          <p:nvPr/>
        </p:nvSpPr>
        <p:spPr bwMode="auto">
          <a:xfrm>
            <a:off x="6015363" y="2307458"/>
            <a:ext cx="1885950" cy="166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ts val="2400"/>
              </a:spcAft>
            </a:pPr>
            <a:r>
              <a:rPr lang="zh-CN" altLang="en-US" sz="33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借景抒情</a:t>
            </a:r>
          </a:p>
          <a:p>
            <a:pPr eaLnBrk="1" hangingPunct="1">
              <a:spcBef>
                <a:spcPct val="50000"/>
              </a:spcBef>
              <a:spcAft>
                <a:spcPts val="2400"/>
              </a:spcAft>
            </a:pPr>
            <a:r>
              <a:rPr lang="zh-CN" altLang="en-US" sz="33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情景交融</a:t>
            </a:r>
            <a:endParaRPr lang="zh-CN" altLang="en-US" sz="3300" b="1">
              <a:solidFill>
                <a:schemeClr val="bg2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873" name="文本框 34830"/>
          <p:cNvSpPr txBox="1">
            <a:spLocks noChangeArrowheads="1"/>
          </p:cNvSpPr>
          <p:nvPr/>
        </p:nvSpPr>
        <p:spPr bwMode="auto">
          <a:xfrm>
            <a:off x="3429000" y="4629150"/>
            <a:ext cx="3886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874" name="文本框 1"/>
          <p:cNvSpPr txBox="1">
            <a:spLocks noChangeArrowheads="1"/>
          </p:cNvSpPr>
          <p:nvPr/>
        </p:nvSpPr>
        <p:spPr bwMode="auto">
          <a:xfrm>
            <a:off x="1028700" y="595785"/>
            <a:ext cx="6715125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：本词的上下阕主要写什么？</a:t>
            </a:r>
          </a:p>
          <a:p>
            <a:pPr eaLnBrk="1" hangingPunct="1"/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表达了作者怎样的思想感情？</a:t>
            </a:r>
          </a:p>
          <a:p>
            <a:pPr eaLnBrk="1" hangingPunct="1"/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两者怎样联系在一起的？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50690" y="2387600"/>
            <a:ext cx="649537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思考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7705" y="0"/>
            <a:ext cx="1545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思考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0" grpId="0"/>
      <p:bldP spid="34821" grpId="0"/>
      <p:bldP spid="34822" grpId="0"/>
      <p:bldP spid="348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1351</Words>
  <Application>Microsoft Office PowerPoint</Application>
  <PresentationFormat>全屏显示(16:9)</PresentationFormat>
  <Paragraphs>103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华文仿宋</vt:lpstr>
      <vt:lpstr>楷体</vt:lpstr>
      <vt:lpstr>宋体</vt:lpstr>
      <vt:lpstr>微软雅黑</vt:lpstr>
      <vt:lpstr>印品黑体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水调歌头  （苏轼）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2021-01-30T14:54:13Z</cp:lastPrinted>
  <dcterms:created xsi:type="dcterms:W3CDTF">2021-01-30T14:54:13Z</dcterms:created>
  <dcterms:modified xsi:type="dcterms:W3CDTF">2022-01-30T06:34:12Z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