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51" r:id="rId2"/>
  </p:sldMasterIdLst>
  <p:notesMasterIdLst>
    <p:notesMasterId r:id="rId33"/>
  </p:notesMasterIdLst>
  <p:sldIdLst>
    <p:sldId id="312" r:id="rId3"/>
    <p:sldId id="281" r:id="rId4"/>
    <p:sldId id="334" r:id="rId5"/>
    <p:sldId id="332" r:id="rId6"/>
    <p:sldId id="372" r:id="rId7"/>
    <p:sldId id="331" r:id="rId8"/>
    <p:sldId id="330" r:id="rId9"/>
    <p:sldId id="329" r:id="rId10"/>
    <p:sldId id="328" r:id="rId11"/>
    <p:sldId id="327" r:id="rId12"/>
    <p:sldId id="326" r:id="rId13"/>
    <p:sldId id="370" r:id="rId14"/>
    <p:sldId id="324" r:id="rId15"/>
    <p:sldId id="323" r:id="rId16"/>
    <p:sldId id="322" r:id="rId17"/>
    <p:sldId id="321" r:id="rId18"/>
    <p:sldId id="320" r:id="rId19"/>
    <p:sldId id="319" r:id="rId20"/>
    <p:sldId id="318" r:id="rId21"/>
    <p:sldId id="338" r:id="rId22"/>
    <p:sldId id="337" r:id="rId23"/>
    <p:sldId id="336" r:id="rId24"/>
    <p:sldId id="371" r:id="rId25"/>
    <p:sldId id="335" r:id="rId26"/>
    <p:sldId id="359" r:id="rId27"/>
    <p:sldId id="360" r:id="rId28"/>
    <p:sldId id="362" r:id="rId29"/>
    <p:sldId id="363" r:id="rId30"/>
    <p:sldId id="364" r:id="rId31"/>
    <p:sldId id="373" r:id="rId3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9900"/>
    <a:srgbClr val="FF0000"/>
    <a:srgbClr val="0000FF"/>
    <a:srgbClr val="008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CE4AE-6A99-449D-A2A7-331395635B0E}" type="datetimeFigureOut">
              <a:rPr lang="zh-CN" altLang="en-US" smtClean="0"/>
              <a:t>2022/1/30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CB34D-C01F-4EA8-9341-8DBB18A33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68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CB34D-C01F-4EA8-9341-8DBB18A33B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95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CB34D-C01F-4EA8-9341-8DBB18A33B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222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9452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BEB62-6A0F-4168-978F-A37FC9C29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846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905B2-B8BA-4BAF-BFDF-DABB61C1B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01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92399-7B93-4799-95B4-63C3647F2E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1802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FA913-0AD9-4B3B-B139-167A32D28D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880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0D1FA-88C8-4F18-834E-287B0C3488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7426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B7A0-D9C7-4372-8BA5-25409F5002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1118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31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24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8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581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5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BBCFF-526D-4660-8491-7B6CF73105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894678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11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63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9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51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43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8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282309"/>
            <a:ext cx="7886700" cy="2139553"/>
          </a:xfrm>
        </p:spPr>
        <p:txBody>
          <a:bodyPr lIns="68580" tIns="34290" rIns="68580" bIns="34290"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3442102"/>
            <a:ext cx="7886700" cy="1125140"/>
          </a:xfr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133E5-6CA8-406C-9983-E965FA7F2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562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B7F07-790C-42BE-BB19-A2395901E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79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7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5" y="1260872"/>
            <a:ext cx="3868341" cy="617934"/>
          </a:xfr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5" y="1878806"/>
            <a:ext cx="3868341" cy="2763441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8806"/>
            <a:ext cx="3887391" cy="2763441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B186B-0AAC-468D-B0CA-152835F16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04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379C9-8BAA-488E-96C1-6ECB0D953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691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E4609-0773-4396-B961-6825432514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272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1"/>
            <a:ext cx="2949178" cy="2858691"/>
          </a:xfr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ACBBA-C0FD-43C1-9D30-1CFFE70AF0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42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vert="horz" wrap="square" lIns="68580" tIns="34290" rIns="68580" bIns="3429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1"/>
            <a:ext cx="2949178" cy="2858691"/>
          </a:xfr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72C9A-2A13-467B-B5F9-C1FAA57D5D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45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732" y="4767264"/>
            <a:ext cx="205766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9347" y="4767264"/>
            <a:ext cx="308531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600" y="4767264"/>
            <a:ext cx="2057668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CA1221FE-EBB5-44E1-9E22-1EA99FBC60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5" r:id="rId3"/>
    <p:sldLayoutId id="2147483744" r:id="rId4"/>
    <p:sldLayoutId id="2147483743" r:id="rId5"/>
    <p:sldLayoutId id="2147483742" r:id="rId6"/>
    <p:sldLayoutId id="2147483741" r:id="rId7"/>
    <p:sldLayoutId id="2147483740" r:id="rId8"/>
    <p:sldLayoutId id="2147483739" r:id="rId9"/>
    <p:sldLayoutId id="2147483738" r:id="rId10"/>
    <p:sldLayoutId id="2147483737" r:id="rId11"/>
    <p:sldLayoutId id="2147483748" r:id="rId12"/>
    <p:sldLayoutId id="2147483749" r:id="rId13"/>
    <p:sldLayoutId id="2147483750" r:id="rId1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0693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占位符 5"/>
          <p:cNvSpPr txBox="1">
            <a:spLocks noChangeArrowheads="1"/>
          </p:cNvSpPr>
          <p:nvPr/>
        </p:nvSpPr>
        <p:spPr bwMode="auto">
          <a:xfrm>
            <a:off x="5989626" y="3161111"/>
            <a:ext cx="2557795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语文部编版九年级上</a:t>
            </a:r>
          </a:p>
        </p:txBody>
      </p:sp>
      <p:sp>
        <p:nvSpPr>
          <p:cNvPr id="5123" name="文本占位符 5"/>
          <p:cNvSpPr txBox="1">
            <a:spLocks noChangeArrowheads="1"/>
          </p:cNvSpPr>
          <p:nvPr/>
        </p:nvSpPr>
        <p:spPr bwMode="auto">
          <a:xfrm>
            <a:off x="6876755" y="2538413"/>
            <a:ext cx="782342" cy="48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苏轼</a:t>
            </a:r>
          </a:p>
        </p:txBody>
      </p:sp>
      <p:pic>
        <p:nvPicPr>
          <p:cNvPr id="5124" name="Picture 4" descr="C:\Users\Administrator\Desktop\1536978004290b397cecc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1" y="555526"/>
            <a:ext cx="5665731" cy="340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90794" y="1347614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latin typeface="微软雅黑" pitchFamily="34" charset="-122"/>
                <a:ea typeface="微软雅黑" pitchFamily="34" charset="-122"/>
              </a:rPr>
              <a:t>水调歌头</a:t>
            </a:r>
            <a:endParaRPr lang="zh-CN" altLang="en-US" sz="4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921" y="4443958"/>
            <a:ext cx="894757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Users\Administrator\AppData\Roaming\Tencent\Users\444028851\QQ\WinTemp\RichOle\M5XW52OZNAM2AY0FZXZAOO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906" y="1006079"/>
            <a:ext cx="561691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文本框 1"/>
          <p:cNvSpPr txBox="1">
            <a:spLocks noChangeArrowheads="1"/>
          </p:cNvSpPr>
          <p:nvPr/>
        </p:nvSpPr>
        <p:spPr bwMode="auto">
          <a:xfrm>
            <a:off x="737094" y="1653780"/>
            <a:ext cx="864506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（3）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读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准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重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音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低吟浅唱感受诗词的韵律美</a:t>
            </a:r>
          </a:p>
        </p:txBody>
      </p:sp>
      <p:pic>
        <p:nvPicPr>
          <p:cNvPr id="14340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4679768" y="844155"/>
            <a:ext cx="37938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2、有板有眼地读。（配乐范读）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低吟浅唱感受诗词的韵律美</a:t>
            </a:r>
          </a:p>
        </p:txBody>
      </p:sp>
      <p:pic>
        <p:nvPicPr>
          <p:cNvPr id="15363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C:\Users\Administrator\AppData\Roaming\Tencent\Users\444028851\QQ\WinTemp\RichOle\5})VRWS33B2[G)@31I$`R]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840" y="1329612"/>
            <a:ext cx="4865527" cy="367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 descr="https://p3.ssl.qhimgs1.com/sdr/400__/t01c251f1961f45bc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42" y="1707357"/>
            <a:ext cx="3586629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1"/>
          <p:cNvSpPr txBox="1">
            <a:spLocks noChangeArrowheads="1"/>
          </p:cNvSpPr>
          <p:nvPr/>
        </p:nvSpPr>
        <p:spPr bwMode="auto">
          <a:xfrm>
            <a:off x="4517819" y="2085976"/>
            <a:ext cx="4429702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、有情有味地读。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谈朗读感受。然后自由读，要求读出味道与感觉来。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低吟浅唱感受诗词的韵律美</a:t>
            </a:r>
          </a:p>
        </p:txBody>
      </p:sp>
      <p:pic>
        <p:nvPicPr>
          <p:cNvPr id="17411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http://cdnimg103.lizhi.fm/audio_cover/2017/04/11/2595569436355075591_320x3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204" y="1059658"/>
            <a:ext cx="3727141" cy="372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355873" y="3003949"/>
            <a:ext cx="4429702" cy="1350169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1"/>
          <p:cNvSpPr txBox="1">
            <a:spLocks noChangeArrowheads="1"/>
          </p:cNvSpPr>
          <p:nvPr/>
        </p:nvSpPr>
        <p:spPr bwMode="auto">
          <a:xfrm>
            <a:off x="413203" y="1153716"/>
            <a:ext cx="475835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1.参考注释、借助工具书，结合上下文用自己的话说说词的大意，并在教材上做好批注，把不懂的地方做上记号。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2.自己不懂的可以向组内同学请教。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3.小组无法解决的说出来全班交流。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情景再现感受诗词的意境美</a:t>
            </a:r>
          </a:p>
        </p:txBody>
      </p:sp>
      <p:pic>
        <p:nvPicPr>
          <p:cNvPr id="18435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http://cdnimg103.lizhi.fm/audio_cover/2017/10/03/2628126347423265799_320x3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579" y="1762126"/>
            <a:ext cx="2916220" cy="291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58426" y="1168005"/>
            <a:ext cx="4807178" cy="2483644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F:\2017资源包\8d5494eef01f3a29d6e971e89325bc315c607cf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25" y="951311"/>
            <a:ext cx="8341414" cy="383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45454" y="1437086"/>
            <a:ext cx="7507868" cy="330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noProof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①解读小序：从“兼”字入手，读懂怀子由的思念之情；</a:t>
            </a:r>
          </a:p>
          <a:p>
            <a:pPr>
              <a:lnSpc>
                <a:spcPct val="150000"/>
              </a:lnSpc>
            </a:pPr>
            <a:r>
              <a:rPr lang="zh-CN" altLang="en-US" sz="2000" b="1" noProof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      丙辰中秋，欢饮达旦，大醉，作此篇，兼怀子由。</a:t>
            </a:r>
          </a:p>
          <a:p>
            <a:pPr>
              <a:lnSpc>
                <a:spcPct val="150000"/>
              </a:lnSpc>
            </a:pPr>
            <a:r>
              <a:rPr lang="zh-CN" altLang="en-US" sz="2000" b="1" noProof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“欢饮达旦”----达：到；旦：早晨（天亮）</a:t>
            </a:r>
          </a:p>
          <a:p>
            <a:pPr>
              <a:lnSpc>
                <a:spcPct val="150000"/>
              </a:lnSpc>
            </a:pPr>
            <a:r>
              <a:rPr lang="zh-CN" altLang="en-US" sz="2000" b="1" noProof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兼怀子由：怀念苏轼的弟弟</a:t>
            </a:r>
          </a:p>
          <a:p>
            <a:pPr>
              <a:lnSpc>
                <a:spcPct val="150000"/>
              </a:lnSpc>
            </a:pPr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明确：小序交代了写这首词的时间和原因。时值中秋佳节，月圆之夜，因此写月，古人见月思乡思亲，苏轼亦然，因此写此作来怀念自己的弟弟。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情景再现感受诗词的意境美</a:t>
            </a:r>
          </a:p>
        </p:txBody>
      </p:sp>
      <p:pic>
        <p:nvPicPr>
          <p:cNvPr id="19460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http://preview.quanjing.com/sps009/4251r-8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55" y="1221582"/>
            <a:ext cx="8534320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7" name="文本框 1"/>
          <p:cNvSpPr txBox="1">
            <a:spLocks noChangeArrowheads="1"/>
          </p:cNvSpPr>
          <p:nvPr/>
        </p:nvSpPr>
        <p:spPr bwMode="auto">
          <a:xfrm>
            <a:off x="628734" y="1329929"/>
            <a:ext cx="7817471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明月从什么时候就有？拿起酒杯询问青天。不知天上的神仙世界，今晚属于哪一年。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我想乘风回到那神仙世界，又怕在那琼楼玉宇中，经受不住高天的清寒。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  在清彻的月光下翩翩起舞，怎比欢乐的人间？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月光转过朱红的阁楼，低低地映入雕花的门窗，照着不得安眠的我。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月亮没有人世的怨恨？为什么总在人分别时才圆？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人有自己的悲欢离合，月亮有自己的阴晴圆缺，这事自古难以两全。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但愿你岁岁平安、身体康健，虽远隔千里，也能共赏这明月高悬的夜晚。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情景再现感受诗词的意境美</a:t>
            </a:r>
          </a:p>
        </p:txBody>
      </p:sp>
      <p:pic>
        <p:nvPicPr>
          <p:cNvPr id="20484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矩形 5"/>
          <p:cNvSpPr>
            <a:spLocks noChangeArrowheads="1"/>
          </p:cNvSpPr>
          <p:nvPr/>
        </p:nvSpPr>
        <p:spPr bwMode="auto">
          <a:xfrm>
            <a:off x="1817131" y="897732"/>
            <a:ext cx="10618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②译读：</a:t>
            </a:r>
          </a:p>
        </p:txBody>
      </p:sp>
      <p:pic>
        <p:nvPicPr>
          <p:cNvPr id="20487" name="Picture 7" descr="6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5205" y="3651649"/>
            <a:ext cx="878796" cy="13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1"/>
          <p:cNvSpPr txBox="1">
            <a:spLocks noChangeArrowheads="1"/>
          </p:cNvSpPr>
          <p:nvPr/>
        </p:nvSpPr>
        <p:spPr bwMode="auto">
          <a:xfrm>
            <a:off x="3903379" y="1678781"/>
            <a:ext cx="4709535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1、词的上、下两阕主要写的是什么？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明确：上阕：写月下饮酒(写景)，由幻想超脱尘世，转化为喜爱人间生活。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下阕：写对月怀人(抒情)，由感伤离别转化为对离人的祝福。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1507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http://imgtianqi.eastday.com/res/upload/ue/image/20160706/146779835246034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25" y="1168005"/>
            <a:ext cx="3187718" cy="216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3761675" y="2247900"/>
            <a:ext cx="4860764" cy="1835944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26276" y="1062039"/>
            <a:ext cx="471548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2、上阕写到月宫境界，表现了词人对天上宫阙的向往，他为什么会有这样的心态呢？请结合下面提示做简要分析。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明确：他写这首词时正政治失意，思想的矛盾、对现实不满充塞胸怀，由此，才写出幻想中的天上宫阙，幻想超脱尘世。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2531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C:\Users\Administrator\AppData\Roaming\Tencent\Users\444028851\QQ\WinTemp\RichOle\8_DAJGUXDVWU2IV5(8(QET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606" y="2247900"/>
            <a:ext cx="3680701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358425" y="2463405"/>
            <a:ext cx="4638088" cy="1350169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"/>
          <p:cNvSpPr txBox="1">
            <a:spLocks noChangeArrowheads="1"/>
          </p:cNvSpPr>
          <p:nvPr/>
        </p:nvSpPr>
        <p:spPr bwMode="auto">
          <a:xfrm>
            <a:off x="3810496" y="1466851"/>
            <a:ext cx="5022710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3、“我欲乘风归去，又恐琼楼玉宇，高处不胜寒。起舞弄清影，何似在人间”表现词人什么思想？心情如何？他最终做了怎样的选择？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明确：表明他有“出世”与“入世”的思想矛盾。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出世：超脱人世，摆脱世事的束缚。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入世：投身社会，积极参与社会政治。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心情：无奈、庆幸，嘲笑。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3555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 descr="https://p0.ssl.qhimgs1.com/sdr/400__/t011d2cd549ce73a1b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62" y="1168004"/>
            <a:ext cx="279357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3761675" y="2787255"/>
            <a:ext cx="5069150" cy="1620440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1"/>
          <p:cNvSpPr txBox="1">
            <a:spLocks noChangeArrowheads="1"/>
          </p:cNvSpPr>
          <p:nvPr/>
        </p:nvSpPr>
        <p:spPr bwMode="auto">
          <a:xfrm>
            <a:off x="297698" y="1029892"/>
            <a:ext cx="5156077" cy="380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小结：词人通过是“回天上”还是“在人间”的犹豫表达出“出世”还是“入世”的心理矛盾，同时也用“天上”、“人间” 暗指 “朝廷”、“地方”，以高处之寒隐喻自己受党争迫害的政治遭遇，虽有寂寞、惆怅之感，但在人间也不错，做个地方官，逍遥自在，同样可以为国家出力，为百姓造福。想通了，于是苏轼化解了心中的苦闷，最终以对生活的热爱排遣了忧郁，对月起舞，表现出积极乐观的情怀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4579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C:\Users\Administrator\AppData\Roaming\Tencent\Users\444028851\QQ\WinTemp\RichOle\~RKO~`95}B)~()}NTK889L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218" y="2463405"/>
            <a:ext cx="3223442" cy="2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51257" y="1113236"/>
            <a:ext cx="5131071" cy="3673078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>
            <a:spLocks noChangeArrowheads="1"/>
          </p:cNvSpPr>
          <p:nvPr/>
        </p:nvSpPr>
        <p:spPr bwMode="auto">
          <a:xfrm>
            <a:off x="360809" y="1143001"/>
            <a:ext cx="4759547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中国的古典诗词是中华文化历史的结晶，历经千百而经久不衰，仅一轮明月就造就了多少文人墨客，让后人为之感叹、为之陶醉。 中国诗人眼中的月亮一片冰心，于是千里婵娟是月，云破弄影是月，芦花深处是月，小楼吹笙是月，千江有水千江月，掬水在手月在手。 那么，你能说出一些吟咏明月的诗句吗？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激情导入</a:t>
            </a:r>
          </a:p>
        </p:txBody>
      </p:sp>
      <p:pic>
        <p:nvPicPr>
          <p:cNvPr id="6147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C:\Users\Administrator\AppData\Roaming\Tencent\Users\444028851\QQ\WinTemp\RichOle\V_[M3%CFV)Z{2A6H5)N{`N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2326" y="2301479"/>
            <a:ext cx="3524709" cy="232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04842" y="1221582"/>
            <a:ext cx="4807179" cy="286226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"/>
          <p:cNvSpPr txBox="1">
            <a:spLocks noChangeArrowheads="1"/>
          </p:cNvSpPr>
          <p:nvPr/>
        </p:nvSpPr>
        <p:spPr bwMode="auto">
          <a:xfrm>
            <a:off x="3761677" y="1301354"/>
            <a:ext cx="5091775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4、“转朱阁，低绮户，照无眠”。这三个短句的主语是什么？“无眠”的人指谁？为什么“无眠”？ 作者在此处的“无眠”是否还有深刻含义？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明确：主语是明月。“无眠” 特指作者自己。因为怀念弟弟，因为月圆人不圆。所以“无眠”。而“无眠”一词在此还有更深刻的含义，即泛指那些中秋佳节因不能与亲人团圆以至难以入眠的一切离人。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5603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C:\Users\Administrator\Desktop\bc217a404da6411998e54f6e723f7e25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27" y="1113236"/>
            <a:ext cx="3048397" cy="297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3708089" y="2625329"/>
            <a:ext cx="5122736" cy="1999059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40" y="951311"/>
            <a:ext cx="8691504" cy="399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文本框 1"/>
          <p:cNvSpPr txBox="1">
            <a:spLocks noChangeArrowheads="1"/>
          </p:cNvSpPr>
          <p:nvPr/>
        </p:nvSpPr>
        <p:spPr bwMode="auto">
          <a:xfrm>
            <a:off x="845454" y="1419622"/>
            <a:ext cx="7562644" cy="292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5、下阕最富有哲理且自我安慰的句子是哪句？说说你对它的理解。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人有悲欢离合，月有阴睛圆缺，此事古难全。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人世间总有悲伤、欢乐、离别、相逢的变迁，月亮也有阴、晴、圆、缺的变化，这些事自古以来就难以周全。这句话写出了人月无常，自古皆然的道理，人的悲欢离合与月的阴晴圆缺一样，两者都是自然的常理，是人生无法克服的遗憾，词人受到月的启发，惆怅的心情得到慰藉，表现了词人旷达的胸怀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6628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1"/>
          <p:cNvSpPr txBox="1">
            <a:spLocks noChangeArrowheads="1"/>
          </p:cNvSpPr>
          <p:nvPr/>
        </p:nvSpPr>
        <p:spPr bwMode="auto">
          <a:xfrm>
            <a:off x="3622355" y="1468041"/>
            <a:ext cx="5275155" cy="330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6、名句赏析：“但愿人长久，千里共婵娟”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 只希望两人岁岁平安、身体康健，虽远隔千里，也能共赏这高悬的明月。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词人希望自己和弟弟以及分离的人们从共赏明月中互相慰藉，互相祝福，希望大家岁岁平安，推己及人，表现了词人博大的思想境界和乐观的情怀。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7651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 descr="pic_120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74" y="987029"/>
            <a:ext cx="2470868" cy="386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3491369" y="1977629"/>
            <a:ext cx="5447819" cy="2646759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2"/>
          <p:cNvSpPr txBox="1">
            <a:spLocks noChangeArrowheads="1"/>
          </p:cNvSpPr>
          <p:nvPr/>
        </p:nvSpPr>
        <p:spPr bwMode="auto">
          <a:xfrm>
            <a:off x="652547" y="1307307"/>
            <a:ext cx="4191546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7、这首诗抒发了作者什么感情？</a:t>
            </a: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明确：表达了诗人的旷达胸襟和对亲人的怀念。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赏读课文感受诗词的艺术美</a:t>
            </a:r>
          </a:p>
        </p:txBody>
      </p:sp>
      <p:pic>
        <p:nvPicPr>
          <p:cNvPr id="28675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http://5b0988e595225.cdn.sohucs.com/images/20171005/e163d2e9141746fd94e1758d059f2c2e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741" y="2463404"/>
            <a:ext cx="3478268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575147" y="2139555"/>
            <a:ext cx="4374926" cy="1134665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http://www.hnstrip.com/uploads/allimg/151217/1-15121F92922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08" y="357188"/>
            <a:ext cx="7831760" cy="464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3" name="文本框 1"/>
          <p:cNvSpPr txBox="1">
            <a:spLocks noChangeArrowheads="1"/>
          </p:cNvSpPr>
          <p:nvPr/>
        </p:nvSpPr>
        <p:spPr bwMode="auto">
          <a:xfrm>
            <a:off x="722804" y="1503760"/>
            <a:ext cx="7698392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1、了解诗人的心路历程，感受作品的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风格。这首词</a:t>
            </a: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流露出词人怎样的情感？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作者的情感：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苦闷——矛盾、纠结——乐观——祝愿。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（1）借酒消愁的苦闷（明月/几时有？把酒/问/青天。）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（2）纠结、矛盾（不知/天上宫阙，今夕/是/何年。我欲乘风归去，又恐琼楼玉宇，高处不胜寒）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（3）乐观，旷达(人有悲欢离合，月有阴睛圆缺，此事古难全)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（4）美好祝愿（但愿人长久，千里共婵娟。）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1195478" y="391318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玩味诵读感受诗词的风格美</a:t>
            </a:r>
          </a:p>
        </p:txBody>
      </p:sp>
      <p:pic>
        <p:nvPicPr>
          <p:cNvPr id="29700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680" y="357188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0458" y="359570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"/>
          <p:cNvSpPr txBox="1">
            <a:spLocks noChangeArrowheads="1"/>
          </p:cNvSpPr>
          <p:nvPr/>
        </p:nvSpPr>
        <p:spPr bwMode="auto">
          <a:xfrm>
            <a:off x="4429704" y="1410892"/>
            <a:ext cx="4389215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小结：这首词上阕把酒颂月，抒写了由幻想超尘到复归现实的思想过程；下阕对月怀人，阐发了月有圆缺，人有离合的人生哲理。全词意境清远，笔调深婉，表现出作者不为失意和离别所苦的旷达态度。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玩味诵读感受诗词的风格美</a:t>
            </a:r>
          </a:p>
        </p:txBody>
      </p:sp>
      <p:pic>
        <p:nvPicPr>
          <p:cNvPr id="30723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http://www.zc532.com/wenku/uploads/allimg/170104/1-1F1041F4263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42" y="1168005"/>
            <a:ext cx="3835503" cy="248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355875" y="1491854"/>
            <a:ext cx="4321341" cy="2862263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319129" y="1258492"/>
            <a:ext cx="5184656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2、你是否也有诗人那样的心路历程?当你迷茫苦闷的时候是否学会了自我化解?要求学生默默思考，自己跟自己对话。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教师小结:人生总不会是一帆风顺。当我迷茫苦闷的时候，我总会想起苏轼的诗:“人有悲欢离合，月有阴晴圆缺，此事古难全。但愿人长久，千里共婵娟。”苏轼的诗，总会让人引起共鸣。因为，他道出了千千万万人的心声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玩味诵读感受诗词的风格美</a:t>
            </a:r>
          </a:p>
        </p:txBody>
      </p:sp>
      <p:pic>
        <p:nvPicPr>
          <p:cNvPr id="31747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https://p2.ssl.qhimgs1.com/sdr/400__/t019d95835d554414e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509" y="2518172"/>
            <a:ext cx="3167475" cy="220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251255" y="2571751"/>
            <a:ext cx="5284682" cy="2052638"/>
          </a:xfrm>
          <a:prstGeom prst="round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"/>
          <p:cNvSpPr txBox="1">
            <a:spLocks noChangeArrowheads="1"/>
          </p:cNvSpPr>
          <p:nvPr/>
        </p:nvSpPr>
        <p:spPr bwMode="auto">
          <a:xfrm>
            <a:off x="4365402" y="1181100"/>
            <a:ext cx="4453517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⒈苏轼，</a:t>
            </a:r>
            <a:r>
              <a:rPr lang="zh-CN" altLang="en-US" sz="2100" b="1" u="sng" dirty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代杰出的文学家，号</a:t>
            </a:r>
            <a:r>
              <a:rPr lang="zh-CN" altLang="en-US" sz="2100" b="1" u="sng" dirty="0">
                <a:latin typeface="微软雅黑" pitchFamily="34" charset="-122"/>
                <a:ea typeface="微软雅黑" pitchFamily="34" charset="-122"/>
              </a:rPr>
              <a:t>       </a:t>
            </a:r>
            <a:endParaRPr lang="en-US" altLang="zh-CN" sz="2100" b="1" u="sng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u="sng" dirty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。与父亲</a:t>
            </a:r>
            <a:r>
              <a:rPr lang="zh-CN" altLang="en-US" sz="2100" b="1" u="sng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、弟弟</a:t>
            </a:r>
            <a:r>
              <a:rPr lang="zh-CN" altLang="en-US" sz="2100" b="1" u="sng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合称为“三苏”，都在唐宋八大家之列。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⒉解释下列词语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①琼楼玉宇：</a:t>
            </a:r>
            <a:endParaRPr lang="en-US" altLang="zh-CN" sz="21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100" b="1" dirty="0">
              <a:solidFill>
                <a:srgbClr val="66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②何事：</a:t>
            </a:r>
            <a:endParaRPr lang="zh-CN" altLang="en-US" sz="2100" b="1" dirty="0">
              <a:solidFill>
                <a:srgbClr val="66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中考链接</a:t>
            </a:r>
          </a:p>
        </p:txBody>
      </p:sp>
      <p:pic>
        <p:nvPicPr>
          <p:cNvPr id="33795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 descr="http://img.mp.sohu.com/q_70,c_zoom,w_640/upload/20170719/31c84c381b5641c9baecaaa239406bd0_t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40" y="1168005"/>
            <a:ext cx="3679510" cy="259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302289" y="1275161"/>
            <a:ext cx="4536872" cy="3349228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7896" name="矩形 7"/>
          <p:cNvSpPr>
            <a:spLocks noChangeArrowheads="1"/>
          </p:cNvSpPr>
          <p:nvPr/>
        </p:nvSpPr>
        <p:spPr bwMode="auto">
          <a:xfrm>
            <a:off x="4464235" y="3112294"/>
            <a:ext cx="432134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                  美玉做成的楼宇，这里指想像中的仙宫。</a:t>
            </a:r>
            <a:endParaRPr lang="zh-CN" altLang="en-US" dirty="0">
              <a:solidFill>
                <a:srgbClr val="009900"/>
              </a:solidFill>
            </a:endParaRPr>
          </a:p>
        </p:txBody>
      </p:sp>
      <p:sp>
        <p:nvSpPr>
          <p:cNvPr id="37897" name="矩形 8"/>
          <p:cNvSpPr>
            <a:spLocks noChangeArrowheads="1"/>
          </p:cNvSpPr>
          <p:nvPr/>
        </p:nvSpPr>
        <p:spPr bwMode="auto">
          <a:xfrm>
            <a:off x="5435912" y="4137424"/>
            <a:ext cx="121571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为什么。</a:t>
            </a:r>
            <a:endParaRPr lang="zh-CN" altLang="en-US" dirty="0">
              <a:solidFill>
                <a:srgbClr val="009900"/>
              </a:solidFill>
            </a:endParaRPr>
          </a:p>
        </p:txBody>
      </p:sp>
      <p:sp>
        <p:nvSpPr>
          <p:cNvPr id="37898" name="矩形 9"/>
          <p:cNvSpPr>
            <a:spLocks noChangeArrowheads="1"/>
          </p:cNvSpPr>
          <p:nvPr/>
        </p:nvSpPr>
        <p:spPr bwMode="auto">
          <a:xfrm>
            <a:off x="5652634" y="1275160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宋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7899" name="矩形 10"/>
          <p:cNvSpPr>
            <a:spLocks noChangeArrowheads="1"/>
          </p:cNvSpPr>
          <p:nvPr/>
        </p:nvSpPr>
        <p:spPr bwMode="auto">
          <a:xfrm>
            <a:off x="4247514" y="1762127"/>
            <a:ext cx="10618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东坡居士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7900" name="矩形 11"/>
          <p:cNvSpPr>
            <a:spLocks noChangeArrowheads="1"/>
          </p:cNvSpPr>
          <p:nvPr/>
        </p:nvSpPr>
        <p:spPr bwMode="auto">
          <a:xfrm>
            <a:off x="6300419" y="1762126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苏洵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7901" name="矩形 12"/>
          <p:cNvSpPr>
            <a:spLocks noChangeArrowheads="1"/>
          </p:cNvSpPr>
          <p:nvPr/>
        </p:nvSpPr>
        <p:spPr bwMode="auto">
          <a:xfrm>
            <a:off x="7812710" y="1762126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苏辙</a:t>
            </a:r>
            <a:endParaRPr lang="zh-CN" altLang="en-US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/>
      <p:bldP spid="37897" grpId="0"/>
      <p:bldP spid="37898" grpId="0"/>
      <p:bldP spid="37899" grpId="0"/>
      <p:bldP spid="37900" grpId="0"/>
      <p:bldP spid="379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1"/>
          <p:cNvSpPr txBox="1">
            <a:spLocks noChangeArrowheads="1"/>
          </p:cNvSpPr>
          <p:nvPr/>
        </p:nvSpPr>
        <p:spPr bwMode="auto">
          <a:xfrm>
            <a:off x="317941" y="1281113"/>
            <a:ext cx="4582121" cy="264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⒊表现作者健康乐观的情绪和美好愿望的句子是</a:t>
            </a:r>
            <a:r>
              <a:rPr lang="zh-CN" altLang="en-US" sz="1900" b="1" u="sng" dirty="0">
                <a:latin typeface="微软雅黑" pitchFamily="34" charset="-122"/>
                <a:ea typeface="微软雅黑" pitchFamily="34" charset="-122"/>
              </a:rPr>
              <a:t>                                     </a:t>
            </a: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，它的含义是</a:t>
            </a:r>
            <a:r>
              <a:rPr lang="zh-CN" altLang="en-US" sz="1900" b="1" u="sng" dirty="0">
                <a:latin typeface="微软雅黑" pitchFamily="34" charset="-122"/>
                <a:ea typeface="微软雅黑" pitchFamily="34" charset="-122"/>
              </a:rPr>
              <a:t>                                         </a:t>
            </a: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9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900" b="1" u="sng" dirty="0">
                <a:latin typeface="微软雅黑" pitchFamily="34" charset="-122"/>
                <a:ea typeface="微软雅黑" pitchFamily="34" charset="-122"/>
              </a:rPr>
              <a:t>                                                 </a:t>
            </a: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。在词中，这句话是对</a:t>
            </a:r>
            <a:r>
              <a:rPr lang="zh-CN" altLang="en-US" sz="1900" b="1" u="sng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说的，后被人们广泛引用，表达</a:t>
            </a:r>
            <a:r>
              <a:rPr lang="zh-CN" altLang="en-US" sz="1900" b="1" u="sng" dirty="0">
                <a:latin typeface="微软雅黑" pitchFamily="34" charset="-122"/>
                <a:ea typeface="微软雅黑" pitchFamily="34" charset="-122"/>
              </a:rPr>
              <a:t>                                         </a:t>
            </a:r>
            <a:r>
              <a:rPr lang="zh-CN" altLang="en-US" sz="1900" b="1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中考链接</a:t>
            </a:r>
          </a:p>
        </p:txBody>
      </p:sp>
      <p:pic>
        <p:nvPicPr>
          <p:cNvPr id="34819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5" descr="C:\Users\Administrator\Desktop\23592323828104588462471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382" y="2193133"/>
            <a:ext cx="3637833" cy="238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51257" y="1329930"/>
            <a:ext cx="4590457" cy="275391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38920" name="矩形 7"/>
          <p:cNvSpPr>
            <a:spLocks noChangeArrowheads="1"/>
          </p:cNvSpPr>
          <p:nvPr/>
        </p:nvSpPr>
        <p:spPr bwMode="auto">
          <a:xfrm>
            <a:off x="1331294" y="1815704"/>
            <a:ext cx="3194863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000" b="1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但愿人长久，千里共婵娟</a:t>
            </a:r>
            <a:endParaRPr lang="zh-CN" altLang="en-US" dirty="0">
              <a:solidFill>
                <a:srgbClr val="009900"/>
              </a:solidFill>
            </a:endParaRPr>
          </a:p>
        </p:txBody>
      </p:sp>
      <p:sp>
        <p:nvSpPr>
          <p:cNvPr id="38921" name="矩形 8"/>
          <p:cNvSpPr>
            <a:spLocks noChangeArrowheads="1"/>
          </p:cNvSpPr>
          <p:nvPr/>
        </p:nvSpPr>
        <p:spPr bwMode="auto">
          <a:xfrm>
            <a:off x="304842" y="2680098"/>
            <a:ext cx="4413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虽然相隔千里，也能共享美好的月光</a:t>
            </a:r>
            <a:endParaRPr lang="zh-CN" altLang="en-US" dirty="0">
              <a:solidFill>
                <a:srgbClr val="009900"/>
              </a:solidFill>
            </a:endParaRPr>
          </a:p>
        </p:txBody>
      </p:sp>
      <p:sp>
        <p:nvSpPr>
          <p:cNvPr id="38922" name="矩形 9"/>
          <p:cNvSpPr>
            <a:spLocks noChangeArrowheads="1"/>
          </p:cNvSpPr>
          <p:nvPr/>
        </p:nvSpPr>
        <p:spPr bwMode="auto">
          <a:xfrm>
            <a:off x="2033852" y="3165873"/>
            <a:ext cx="6382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子由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8923" name="矩形 10"/>
          <p:cNvSpPr>
            <a:spLocks noChangeArrowheads="1"/>
          </p:cNvSpPr>
          <p:nvPr/>
        </p:nvSpPr>
        <p:spPr bwMode="auto">
          <a:xfrm>
            <a:off x="1601602" y="3598069"/>
            <a:ext cx="31865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对远方朋友与亲人的良好祝愿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8924" name="矩形 11"/>
          <p:cNvSpPr>
            <a:spLocks noChangeArrowheads="1"/>
          </p:cNvSpPr>
          <p:nvPr/>
        </p:nvSpPr>
        <p:spPr bwMode="auto">
          <a:xfrm>
            <a:off x="1493239" y="2247900"/>
            <a:ext cx="280905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000" b="1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</a:rPr>
              <a:t>只希望人人年年平安</a:t>
            </a:r>
            <a:endParaRPr lang="zh-CN" altLang="en-US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  <p:bldP spid="38921" grpId="0"/>
      <p:bldP spid="38922" grpId="0"/>
      <p:bldP spid="38923" grpId="0"/>
      <p:bldP spid="389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1"/>
          <p:cNvSpPr txBox="1">
            <a:spLocks noChangeArrowheads="1"/>
          </p:cNvSpPr>
          <p:nvPr/>
        </p:nvSpPr>
        <p:spPr bwMode="auto">
          <a:xfrm>
            <a:off x="521564" y="1545431"/>
            <a:ext cx="7313771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⒋判断下列说法有误的一项是(         )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    A．“转朱阁，低绮户，照无眠”是对月光的动态描写。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    B．这首词运用了描写、抒情、议论相结合的表达方式。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    C．这首词前小序的作用是点明作词的原因，领起全篇。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    D．作者把人生的不如意归结为自古难全，显得无可奈何，因此，总的说来这首词体现的是一种消沉的情绪。</a:t>
            </a:r>
          </a:p>
        </p:txBody>
      </p:sp>
      <p:sp>
        <p:nvSpPr>
          <p:cNvPr id="39939" name="文本框 2"/>
          <p:cNvSpPr txBox="1">
            <a:spLocks noChangeArrowheads="1"/>
          </p:cNvSpPr>
          <p:nvPr/>
        </p:nvSpPr>
        <p:spPr bwMode="auto">
          <a:xfrm>
            <a:off x="4355875" y="1653780"/>
            <a:ext cx="35169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中考链接</a:t>
            </a:r>
          </a:p>
        </p:txBody>
      </p:sp>
      <p:pic>
        <p:nvPicPr>
          <p:cNvPr id="35844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7" descr="http://img.taopic.com/uploads/allimg/140505/318768-1405051A623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094" y="357188"/>
            <a:ext cx="1871906" cy="180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对角圆角矩形 7"/>
          <p:cNvSpPr/>
          <p:nvPr/>
        </p:nvSpPr>
        <p:spPr>
          <a:xfrm>
            <a:off x="466786" y="2085975"/>
            <a:ext cx="7345922" cy="2430066"/>
          </a:xfrm>
          <a:prstGeom prst="round2Diag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1"/>
          <p:cNvSpPr txBox="1">
            <a:spLocks noChangeArrowheads="1"/>
          </p:cNvSpPr>
          <p:nvPr/>
        </p:nvSpPr>
        <p:spPr bwMode="auto">
          <a:xfrm>
            <a:off x="562048" y="970360"/>
            <a:ext cx="8021094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举头望明月，低头思故乡。——李白《静夜思》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春风又绿江南岸，明月何时照我还。——王安石《泊船瓜洲》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月落乌啼霜满天，江枫渔火对愁眠。——张继《枫桥夜泊》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海上生明月，天涯共此时。——张九龄《望月怀远》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我寄愁心与明月，随君直到夜郎西。 ——李白《闻王昌龄左迁龙标遥有此寄》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举杯邀明月，对影成三人。——李白《月下独酌》</a:t>
            </a:r>
            <a:endParaRPr lang="en-US" altLang="zh-CN" b="1" dirty="0">
              <a:solidFill>
                <a:srgbClr val="66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明月松间照，清泉石上流。——王维《山居秋暝》</a:t>
            </a:r>
          </a:p>
        </p:txBody>
      </p:sp>
      <p:sp>
        <p:nvSpPr>
          <p:cNvPr id="11266" name="文本框 2"/>
          <p:cNvSpPr txBox="1">
            <a:spLocks noChangeArrowheads="1"/>
          </p:cNvSpPr>
          <p:nvPr/>
        </p:nvSpPr>
        <p:spPr bwMode="auto">
          <a:xfrm>
            <a:off x="562048" y="3946922"/>
            <a:ext cx="801990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b="1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千年以前，大文豪苏轼也在中秋明月下对酒当歌，写下了千古传诵的咏月名篇——《水调歌头》。今天，就让我们走近苏轼，走进他的词。</a:t>
            </a:r>
          </a:p>
        </p:txBody>
      </p:sp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激情导入</a:t>
            </a:r>
          </a:p>
        </p:txBody>
      </p:sp>
      <p:pic>
        <p:nvPicPr>
          <p:cNvPr id="7172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66786" y="1059658"/>
            <a:ext cx="8210428" cy="378023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9952" y="370286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85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1"/>
          <p:cNvSpPr txBox="1">
            <a:spLocks noChangeArrowheads="1"/>
          </p:cNvSpPr>
          <p:nvPr/>
        </p:nvSpPr>
        <p:spPr bwMode="auto">
          <a:xfrm>
            <a:off x="3491370" y="1550195"/>
            <a:ext cx="5198945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苏轼(1037～1101)，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宋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代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文学家  、诗人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。字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子瞻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，号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东坡居士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四川眉山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人。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苏轼有多方面的才能，工书画，诗、词、散文成就都很高，在文学史上有重要地位，与父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苏洵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、弟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苏辙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合称“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三苏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”，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宋八大家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”之一。有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《苏东坡集》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《东坡乐府》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传世。</a:t>
            </a:r>
          </a:p>
        </p:txBody>
      </p:sp>
      <p:sp>
        <p:nvSpPr>
          <p:cNvPr id="8194" name="文本框 3"/>
          <p:cNvSpPr txBox="1">
            <a:spLocks noChangeArrowheads="1"/>
          </p:cNvSpPr>
          <p:nvPr/>
        </p:nvSpPr>
        <p:spPr bwMode="auto">
          <a:xfrm>
            <a:off x="4323725" y="1131095"/>
            <a:ext cx="14353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1、作者简介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文学常识</a:t>
            </a:r>
          </a:p>
        </p:txBody>
      </p:sp>
      <p:pic>
        <p:nvPicPr>
          <p:cNvPr id="8196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62" y="1168005"/>
            <a:ext cx="2372034" cy="283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384197" y="1600202"/>
            <a:ext cx="5454964" cy="2699147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3"/>
          <p:cNvSpPr txBox="1">
            <a:spLocks noChangeArrowheads="1"/>
          </p:cNvSpPr>
          <p:nvPr/>
        </p:nvSpPr>
        <p:spPr bwMode="auto">
          <a:xfrm>
            <a:off x="1220552" y="1202531"/>
            <a:ext cx="316866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出示画像：</a:t>
            </a: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一门父子三词客</a:t>
            </a: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千古文章四大家</a:t>
            </a:r>
            <a:endParaRPr lang="zh-CN" altLang="en-US" sz="2700" dirty="0"/>
          </a:p>
        </p:txBody>
      </p:sp>
      <p:pic>
        <p:nvPicPr>
          <p:cNvPr id="13314" name="Picture 1026" descr="sst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791" y="639366"/>
            <a:ext cx="2651867" cy="409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文学常识</a:t>
            </a:r>
          </a:p>
        </p:txBody>
      </p:sp>
      <p:pic>
        <p:nvPicPr>
          <p:cNvPr id="9220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060988" y="1221583"/>
            <a:ext cx="2917411" cy="1997869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1"/>
          <p:cNvSpPr txBox="1">
            <a:spLocks noChangeArrowheads="1"/>
          </p:cNvSpPr>
          <p:nvPr/>
        </p:nvSpPr>
        <p:spPr bwMode="auto">
          <a:xfrm>
            <a:off x="310796" y="1525192"/>
            <a:ext cx="512868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本词写于熙宁九年（公元1076年），当时词人在密州知州任上。苏轼仕途失意被贬，心情抑郁。其弟苏辙（字子由）正在济南任职，兄弟两人已有七年未见。中秋赏月，词人欢饮达旦，在醉意朦胧中写下这首词，抒发了人生感慨和怀念亲人的深情。</a:t>
            </a:r>
          </a:p>
        </p:txBody>
      </p:sp>
      <p:sp>
        <p:nvSpPr>
          <p:cNvPr id="10242" name="文本框 2"/>
          <p:cNvSpPr txBox="1">
            <a:spLocks noChangeArrowheads="1"/>
          </p:cNvSpPr>
          <p:nvPr/>
        </p:nvSpPr>
        <p:spPr bwMode="auto">
          <a:xfrm>
            <a:off x="623971" y="1079899"/>
            <a:ext cx="14353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2、写作背景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文学常识</a:t>
            </a:r>
          </a:p>
        </p:txBody>
      </p:sp>
      <p:pic>
        <p:nvPicPr>
          <p:cNvPr id="10244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ss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270" y="2387205"/>
            <a:ext cx="3163903" cy="237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51257" y="1600202"/>
            <a:ext cx="5293017" cy="2699147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3874798" y="1360885"/>
            <a:ext cx="5042954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词：是一种新体诗歌，盛行于宋代的一种文学体裁，标志宋代文学的最高成就。词按字数的多少大致可以分为小令、中调和长调。词有词牌，每一种词牌都代表一支曲子，有严格的字数和平仄要求，一般的词人只负责“填词”就行了。词的内容一般分为上、下片。词基本分为婉约派、豪放派两大类。婉约派代表：柳永、李清照。豪放派代表：苏轼、辛弃疾。</a:t>
            </a:r>
          </a:p>
        </p:txBody>
      </p:sp>
      <p:sp>
        <p:nvSpPr>
          <p:cNvPr id="11266" name="文本框 2"/>
          <p:cNvSpPr txBox="1">
            <a:spLocks noChangeArrowheads="1"/>
          </p:cNvSpPr>
          <p:nvPr/>
        </p:nvSpPr>
        <p:spPr bwMode="auto">
          <a:xfrm>
            <a:off x="4237987" y="1015605"/>
            <a:ext cx="14353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3、文体知识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49" y="414767"/>
            <a:ext cx="1310877" cy="431397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文学常识</a:t>
            </a:r>
          </a:p>
        </p:txBody>
      </p:sp>
      <p:pic>
        <p:nvPicPr>
          <p:cNvPr id="11268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098" y="370286"/>
            <a:ext cx="650166" cy="49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http://d.ifengimg.com/w600/p0.ifengimg.com/pmop/2018/0924/4A3107BD8E6D3C9FF4AA17653FBD29EEDC7337FC_size43_w640_h41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81" y="1168005"/>
            <a:ext cx="3375861" cy="215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815259" y="1437086"/>
            <a:ext cx="5132262" cy="3294459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600" y="1600200"/>
            <a:ext cx="5401378" cy="328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文本框 1"/>
          <p:cNvSpPr txBox="1">
            <a:spLocks noChangeArrowheads="1"/>
          </p:cNvSpPr>
          <p:nvPr/>
        </p:nvSpPr>
        <p:spPr bwMode="auto">
          <a:xfrm>
            <a:off x="2195801" y="1762125"/>
            <a:ext cx="4679765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（1）读准字音</a:t>
            </a: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宫阙（        ）     玉宇（             ）     </a:t>
            </a: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朱阁（        ）     绮户（             ）   </a:t>
            </a: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无眠（        ）     婵娟（             ） </a:t>
            </a:r>
          </a:p>
        </p:txBody>
      </p:sp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3090076" y="2596755"/>
            <a:ext cx="64985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què</a:t>
            </a: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5470443" y="2596755"/>
            <a:ext cx="46711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yǔ</a:t>
            </a:r>
          </a:p>
        </p:txBody>
      </p:sp>
      <p:sp>
        <p:nvSpPr>
          <p:cNvPr id="16388" name="文本框 5"/>
          <p:cNvSpPr txBox="1">
            <a:spLocks noChangeArrowheads="1"/>
          </p:cNvSpPr>
          <p:nvPr/>
        </p:nvSpPr>
        <p:spPr bwMode="auto">
          <a:xfrm>
            <a:off x="3177002" y="3263505"/>
            <a:ext cx="47513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gé</a:t>
            </a:r>
          </a:p>
        </p:txBody>
      </p:sp>
      <p:sp>
        <p:nvSpPr>
          <p:cNvPr id="16389" name="文本框 6"/>
          <p:cNvSpPr txBox="1">
            <a:spLocks noChangeArrowheads="1"/>
          </p:cNvSpPr>
          <p:nvPr/>
        </p:nvSpPr>
        <p:spPr bwMode="auto">
          <a:xfrm>
            <a:off x="5422813" y="3263505"/>
            <a:ext cx="47833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 i</a:t>
            </a:r>
          </a:p>
        </p:txBody>
      </p:sp>
      <p:sp>
        <p:nvSpPr>
          <p:cNvPr id="16390" name="文本框 7"/>
          <p:cNvSpPr txBox="1">
            <a:spLocks noChangeArrowheads="1"/>
          </p:cNvSpPr>
          <p:nvPr/>
        </p:nvSpPr>
        <p:spPr bwMode="auto">
          <a:xfrm>
            <a:off x="3009102" y="3895726"/>
            <a:ext cx="81336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mián</a:t>
            </a:r>
          </a:p>
        </p:txBody>
      </p:sp>
      <p:sp>
        <p:nvSpPr>
          <p:cNvPr id="16391" name="文本框 8"/>
          <p:cNvSpPr txBox="1">
            <a:spLocks noChangeArrowheads="1"/>
          </p:cNvSpPr>
          <p:nvPr/>
        </p:nvSpPr>
        <p:spPr bwMode="auto">
          <a:xfrm>
            <a:off x="5025094" y="3895726"/>
            <a:ext cx="136800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chánjuān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低吟浅唱感受诗词的韵律美</a:t>
            </a:r>
          </a:p>
        </p:txBody>
      </p:sp>
      <p:pic>
        <p:nvPicPr>
          <p:cNvPr id="12298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矩形 11"/>
          <p:cNvSpPr>
            <a:spLocks noChangeArrowheads="1"/>
          </p:cNvSpPr>
          <p:nvPr/>
        </p:nvSpPr>
        <p:spPr bwMode="auto">
          <a:xfrm>
            <a:off x="1601600" y="1059658"/>
            <a:ext cx="245964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1、字正腔圆地读。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6388" grpId="0"/>
      <p:bldP spid="16389" grpId="0"/>
      <p:bldP spid="16390" grpId="0"/>
      <p:bldP spid="163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>
            <a:spLocks noChangeArrowheads="1"/>
          </p:cNvSpPr>
          <p:nvPr/>
        </p:nvSpPr>
        <p:spPr bwMode="auto">
          <a:xfrm>
            <a:off x="3477078" y="1618061"/>
            <a:ext cx="5475206" cy="251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明月/几时有？把酒/问/青天。不知/天上宫阙，今夕/是/何年。我/欲乘风归去，又恐/琼楼玉宇，高处/不胜寒。起舞/弄/清影，何似/在人间。　　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63300"/>
                </a:solidFill>
                <a:latin typeface="微软雅黑" pitchFamily="34" charset="-122"/>
                <a:ea typeface="微软雅黑" pitchFamily="34" charset="-122"/>
              </a:rPr>
              <a:t>    转/朱阁，低/绮户，照/无眠。不应/有恨，何事/长向别时圆？人/有/悲欢离合，月/有/阴晴圆缺，此事/古难全。但愿/人长久，千里/共婵娟。</a:t>
            </a:r>
          </a:p>
        </p:txBody>
      </p:sp>
      <p:sp>
        <p:nvSpPr>
          <p:cNvPr id="13314" name="文本框 2"/>
          <p:cNvSpPr txBox="1">
            <a:spLocks noChangeArrowheads="1"/>
          </p:cNvSpPr>
          <p:nvPr/>
        </p:nvSpPr>
        <p:spPr bwMode="auto">
          <a:xfrm>
            <a:off x="3648551" y="1222774"/>
            <a:ext cx="16661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（2）读准停顿</a:t>
            </a:r>
          </a:p>
        </p:txBody>
      </p:sp>
      <p:sp>
        <p:nvSpPr>
          <p:cNvPr id="25" name="圆角矩形 3"/>
          <p:cNvSpPr>
            <a:spLocks noChangeArrowheads="1"/>
          </p:cNvSpPr>
          <p:nvPr/>
        </p:nvSpPr>
        <p:spPr bwMode="auto">
          <a:xfrm>
            <a:off x="649691" y="414815"/>
            <a:ext cx="3469457" cy="43148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5F9B6A"/>
            </a:solidFill>
            <a:round/>
          </a:ln>
        </p:spPr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zh-CN" altLang="en-US" sz="2100" b="1" spc="38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低吟浅唱感受诗词的韵律美</a:t>
            </a:r>
          </a:p>
        </p:txBody>
      </p:sp>
      <p:pic>
        <p:nvPicPr>
          <p:cNvPr id="13316" name="Picture 2" descr="https://timgsa.baidu.com/timg?image&amp;quality=80&amp;size=b9999_10000&amp;sec=1483784843387&amp;di=774c0558b22f35ffe0e0eba9d5e8380a&amp;imgtype=0&amp;src=http%3A%2F%2Fimage.tupian114.com%2F20150323%2F1445014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03" y="381001"/>
            <a:ext cx="44773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http://s3.sinaimg.cn/mw690/b0095d86gd854ccbfc4b2&amp;69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080" y="383382"/>
            <a:ext cx="650166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C:\Users\Administrator\AppData\Roaming\Tencent\Users\444028851\QQ\WinTemp\RichOle\8{)6TDZ2R20M}%9LSVD3~A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81" y="1275161"/>
            <a:ext cx="3079357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437785" y="1653780"/>
            <a:ext cx="5616909" cy="2753915"/>
          </a:xfrm>
          <a:prstGeom prst="roundRect">
            <a:avLst>
              <a:gd name="adj" fmla="val 4690"/>
            </a:avLst>
          </a:prstGeom>
          <a:noFill/>
          <a:ln w="31750" cmpd="sng">
            <a:solidFill>
              <a:srgbClr val="E49514"/>
            </a:solidFill>
            <a:bevel/>
          </a:ln>
        </p:spPr>
        <p:txBody>
          <a:bodyPr wrap="none"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556865660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2317</Words>
  <Application>Microsoft Office PowerPoint</Application>
  <PresentationFormat>全屏显示(16:9)</PresentationFormat>
  <Paragraphs>157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43</cp:revision>
  <dcterms:created xsi:type="dcterms:W3CDTF">2018-10-31T07:22:14Z</dcterms:created>
  <dcterms:modified xsi:type="dcterms:W3CDTF">2022-01-30T06:28:02Z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