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5" r:id="rId2"/>
  </p:sldMasterIdLst>
  <p:notesMasterIdLst>
    <p:notesMasterId r:id="rId30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55FFF-AFC9-46EE-AF3A-55BF9F25C3A6}" type="datetimeFigureOut">
              <a:rPr lang="zh-CN" altLang="en-US" smtClean="0"/>
              <a:t>2022/1/29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A4784-DF37-43AF-9C90-E4A065BB01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03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A4784-DF37-43AF-9C90-E4A065BB01A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002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A4784-DF37-43AF-9C90-E4A065BB01A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878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5207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4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4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4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4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4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4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4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4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4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4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4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4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4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4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4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4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4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4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4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4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4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4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4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tags" Target="../tags/tag187.xml"/><Relationship Id="rId4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" Type="http://schemas.openxmlformats.org/officeDocument/2006/relationships/tags" Target="../tags/tag190.xml"/><Relationship Id="rId4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4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4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4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4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" Type="http://schemas.openxmlformats.org/officeDocument/2006/relationships/tags" Target="../tags/tag205.xml"/><Relationship Id="rId4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4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4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tags" Target="../tags/tag219.xml"/><Relationship Id="rId2" Type="http://schemas.openxmlformats.org/officeDocument/2006/relationships/tags" Target="../tags/tag218.xml"/><Relationship Id="rId1" Type="http://schemas.openxmlformats.org/officeDocument/2006/relationships/tags" Target="../tags/tag217.xml"/><Relationship Id="rId4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4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tags" Target="../tags/tag225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4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4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tags" Target="../tags/tag231.xml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4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4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4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" Type="http://schemas.openxmlformats.org/officeDocument/2006/relationships/tags" Target="../tags/tag238.xml"/><Relationship Id="rId4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" Type="http://schemas.openxmlformats.org/officeDocument/2006/relationships/tags" Target="../tags/tag2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4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tags" Target="../tags/tag249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4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" Type="http://schemas.openxmlformats.org/officeDocument/2006/relationships/tags" Target="../tags/tag250.xml"/><Relationship Id="rId4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4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" Type="http://schemas.openxmlformats.org/officeDocument/2006/relationships/tags" Target="../tags/tag256.xml"/><Relationship Id="rId4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103978A-2800-4674-A093-1664E63B15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28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771774C-6FA4-4BA3-AC85-4CF5BAF20D2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509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BEC103E-7B88-4C9F-887A-A366C48C50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780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E0CFF5D-6801-42C8-AEEA-AC6B280760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6095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ACCD800-2CE3-4CC7-AF7D-8188C7D7DAB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891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E7605FF-B9EA-437C-ADA0-EF7A8AE235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489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EDAEAF-3197-4193-9DCB-89F592361E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455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EC7E287-099B-472D-85AC-98621C83F76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2014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3E3F672-DC6A-43BF-9D2A-691EF652C4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679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0F5C0A7-A41A-4053-AF64-0BD490E4183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991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F048687-0D55-4BF5-8FA7-2E0D9C652E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609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F976018-36C9-45F4-940C-0D2810B50A2C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201355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1D13F5A-2A66-41DB-A1E4-9D39D30150B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337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E15319F-F3A1-4039-9BE9-A9663E015F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0710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C543227-FA25-45E0-AD86-EF1CB740127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9339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AAAA45C-734E-420A-98D4-951A3D54B70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3233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E6F1FDD-88C2-4524-B817-F74AB91088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7403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E987F11-F95B-41B9-8920-FE3975D528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5940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9823AF-19D1-4C83-A381-EFE1DBA773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5030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28B2B26-9A32-4372-A894-55441B3398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0934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DAB55D9-02B2-4E68-BD9E-3669940D52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1336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F6AF0E-888D-41B4-BA96-920C211A373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828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9789F4B-247D-4F4B-8A41-B5250F1857F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8434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D6BD08E-ED46-4AD9-8F0F-C301EFA7BC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6159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32B1107-0250-4997-B2E2-2B1C8A063D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518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43A3021-4874-4D3F-8047-8706277139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7952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4E04930-7B39-4E69-B261-4BC26B8D20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1786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D096CB6-8158-4806-9BE1-04C3E1BB92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6425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80A6151-CF62-40AB-8C70-4A751EA7157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1320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B22386B-AE7C-4000-AA56-977BE2CC03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7463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A9E122D-6AEE-497B-9DB5-DD82D12D5A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3362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ED3ACDB-8F54-4D7A-9FE0-725F1548401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3553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627A117-518F-4FAA-A0E6-C27188A391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816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65026C9-B8E4-412F-A02F-F5AC113566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9920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1C25095-81D1-439B-ABCC-4450CBBA67E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4074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6D6AC02-AC09-4D20-B698-6F606EA871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9020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F62904-69A7-4443-80BF-B25FD711924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9892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67061C4-89C7-4EDB-8A29-DA24249ECC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6555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249CBE8-59FF-4F6E-BAE3-51BA71E20A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4195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0EF617-4897-4E10-B8F4-94FA6762679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9532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A22CD76-4179-44B2-8E94-7FADD6D58C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2986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B1AF949-74EE-4E6C-AE4C-F2C3940C2A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1808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5C62E88-8958-41DE-B420-DBDB2800D52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3290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0A4E45C-D2F2-401C-9EAE-0045A0AF7BE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759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16277EF-AECD-437D-9E10-46D84ACD9A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3073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78364E1-F0CB-4A00-902F-C5012272BB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14270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B91C7D0-8416-45A2-A1E3-17151B3827D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97045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05ADBC-FF04-4853-8048-A3598E1431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1126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B20A3AE-7688-49BF-B588-54A3D42E63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9974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7534F69-D0C3-48D4-949D-0EBCBC3744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9914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B43A4A0-3EDB-4792-B56D-BFF396CEE6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6207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BACD6CA-3EFF-4F70-8599-C2ED1BB859C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0106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E770452-ED99-4978-A009-FB92545288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7596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971F3E4-06D6-4B27-88DA-9F777841EFF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00428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623F97F-A6C7-4D32-9349-F191ED65C0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95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292901-3DA5-4E87-9991-6CF20CC9921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0045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9AD9EAB-702C-4469-919F-F5D4368D1ED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5328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A537541-34BE-44DF-A551-C40AA32A17A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42249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6939A14-A018-4BC1-B739-5B4411A1D07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00192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382FCD3-FB7E-4DB2-B38C-7E8F915723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77556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12620D9-246E-4EC2-B7F7-92AF5A2D74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15554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A1B2D0E-4C9F-4052-B8AF-06656B27DE9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5963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E8DF7BD-57CA-4582-8A46-6F6253D5C7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86451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ECC9263-F0EC-4598-B66F-C312596EFD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1891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6C65026-4F33-44E6-A346-8298A2D8778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7659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078B2EF-54F5-4C07-ACF1-E384DF60B4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595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29B4F5A-613F-4E58-88A8-3A8638C5FEE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79498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943EBF1-1327-4095-8966-684827BF31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8315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288CCBB-CE05-4A78-A1C3-504A232C15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82304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7A9F379-AF36-4597-AD73-9F0D8E9B18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8471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012817B-31B5-48C0-B59E-A96B9CEB91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85457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9AF444-C046-40F4-B519-FC66709116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3026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C516362-87D5-4B94-B96D-ABD4D878C6E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09466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2C7B81D-8DE0-4535-A391-A1181A037A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01387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FD70C3C-F5B5-41FB-AE55-5A98D43377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40553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86C1316-B70C-4DF6-A596-E66738BFC0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6523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C2957CB-4CCB-4241-97E1-BF11D0CA36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755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5F16BB0-B9A7-4CA9-9DD9-2A567D7E36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45489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49703AC-3DDB-41C7-9AF1-6248D1ECE7D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02837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01218BD-4357-40DF-B307-21FB4CA5766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52433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F2BFAE5-089F-4A13-9B11-3A4DE3FEB8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68417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5019C86-A248-408E-B447-48394B7078B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3501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879B7CD-1339-42F1-8DA4-5F63A79FE3E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7994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53818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35442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41098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9133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710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C5016E0-416D-4EAB-80BE-05140FE78A6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38403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32936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94647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22789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00107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96440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867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tags" Target="../tags/tag4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tags" Target="../tags/tag5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tags" Target="../tags/tag3.xml"/><Relationship Id="rId91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tags" Target="../tags/tag2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86"/>
            </p:custDataLst>
          </p:nvPr>
        </p:nvSpPr>
        <p:spPr bwMode="auto">
          <a:xfrm>
            <a:off x="501650" y="323850"/>
            <a:ext cx="81407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87"/>
            </p:custDataLst>
          </p:nvPr>
        </p:nvSpPr>
        <p:spPr bwMode="auto">
          <a:xfrm>
            <a:off x="501650" y="971550"/>
            <a:ext cx="8140700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8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8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9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 eaLnBrk="0" hangingPunct="0">
              <a:defRPr sz="9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678121-EC68-4FD7-909C-84F7E2BFEA97}" type="slidenum">
              <a:rPr lang="zh-CN" altLang="en-US"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7" name="KSO_TEMPLATE" hidden="1"/>
          <p:cNvSpPr/>
          <p:nvPr>
            <p:custDataLst>
              <p:tags r:id="rId9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00" noProof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89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  <p:sldLayoutId id="2147483719" r:id="rId59"/>
    <p:sldLayoutId id="2147483720" r:id="rId60"/>
    <p:sldLayoutId id="2147483721" r:id="rId61"/>
    <p:sldLayoutId id="2147483722" r:id="rId62"/>
    <p:sldLayoutId id="2147483723" r:id="rId63"/>
    <p:sldLayoutId id="2147483724" r:id="rId64"/>
    <p:sldLayoutId id="2147483725" r:id="rId65"/>
    <p:sldLayoutId id="2147483726" r:id="rId66"/>
    <p:sldLayoutId id="2147483727" r:id="rId67"/>
    <p:sldLayoutId id="2147483728" r:id="rId68"/>
    <p:sldLayoutId id="2147483729" r:id="rId69"/>
    <p:sldLayoutId id="2147483730" r:id="rId70"/>
    <p:sldLayoutId id="2147483731" r:id="rId71"/>
    <p:sldLayoutId id="2147483732" r:id="rId72"/>
    <p:sldLayoutId id="2147483733" r:id="rId73"/>
    <p:sldLayoutId id="2147483734" r:id="rId74"/>
    <p:sldLayoutId id="2147483735" r:id="rId75"/>
    <p:sldLayoutId id="2147483736" r:id="rId76"/>
    <p:sldLayoutId id="2147483737" r:id="rId77"/>
    <p:sldLayoutId id="2147483738" r:id="rId78"/>
    <p:sldLayoutId id="2147483739" r:id="rId79"/>
    <p:sldLayoutId id="2147483740" r:id="rId80"/>
    <p:sldLayoutId id="2147483741" r:id="rId81"/>
    <p:sldLayoutId id="2147483742" r:id="rId82"/>
    <p:sldLayoutId id="2147483743" r:id="rId83"/>
    <p:sldLayoutId id="2147483744" r:id="rId84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1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92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8"/>
          <p:cNvSpPr txBox="1"/>
          <p:nvPr/>
        </p:nvSpPr>
        <p:spPr>
          <a:xfrm>
            <a:off x="5550525" y="1353043"/>
            <a:ext cx="3024336" cy="900246"/>
          </a:xfrm>
          <a:prstGeom prst="rect">
            <a:avLst/>
          </a:prstGeom>
          <a:noFill/>
          <a:ln w="19050">
            <a:noFill/>
          </a:ln>
          <a:effectLst>
            <a:softEdge rad="31750"/>
          </a:effec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  <a:cs typeface="Kaiti SC"/>
              </a:rPr>
              <a:t>水调歌头</a:t>
            </a:r>
          </a:p>
        </p:txBody>
      </p:sp>
      <p:sp>
        <p:nvSpPr>
          <p:cNvPr id="2" name="矩形 1"/>
          <p:cNvSpPr/>
          <p:nvPr/>
        </p:nvSpPr>
        <p:spPr>
          <a:xfrm>
            <a:off x="323528" y="4328060"/>
            <a:ext cx="8496944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470" y="627534"/>
            <a:ext cx="4974550" cy="307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09425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0825" y="842963"/>
            <a:ext cx="8569325" cy="7381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人有悲欢离合，月有阴晴圆缺，此事古难全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人间总有悲有欢有离有合，月亮总有阴有晴有圆有缺，这种事情自古就难以求全。</a:t>
            </a:r>
          </a:p>
        </p:txBody>
      </p:sp>
      <p:sp>
        <p:nvSpPr>
          <p:cNvPr id="70659" name="TextBox 6"/>
          <p:cNvSpPr txBox="1">
            <a:spLocks noChangeArrowheads="1"/>
          </p:cNvSpPr>
          <p:nvPr/>
        </p:nvSpPr>
        <p:spPr bwMode="auto">
          <a:xfrm>
            <a:off x="503238" y="1851025"/>
            <a:ext cx="7164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此事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指人的“悲欢离合”和月的“阴晴圆缺”。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0825" y="2571750"/>
            <a:ext cx="8569325" cy="7381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但愿人长久，千里共婵娟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只希望你我健康长寿，岁岁平安，虽然相隔千里，也能共享这美好的月光。</a:t>
            </a:r>
          </a:p>
        </p:txBody>
      </p:sp>
      <p:sp>
        <p:nvSpPr>
          <p:cNvPr id="70661" name="TextBox 6"/>
          <p:cNvSpPr txBox="1">
            <a:spLocks noChangeArrowheads="1"/>
          </p:cNvSpPr>
          <p:nvPr/>
        </p:nvSpPr>
        <p:spPr bwMode="auto">
          <a:xfrm>
            <a:off x="539750" y="3508375"/>
            <a:ext cx="7127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但：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只。  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婵娟：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本意指妇女容颜美好的样子，这里指月亮。</a:t>
            </a:r>
          </a:p>
        </p:txBody>
      </p:sp>
      <p:pic>
        <p:nvPicPr>
          <p:cNvPr id="2" name="图片 11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53670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  <p:bldP spid="706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Box 1"/>
          <p:cNvSpPr txBox="1">
            <a:spLocks noChangeArrowheads="1"/>
          </p:cNvSpPr>
          <p:nvPr/>
        </p:nvSpPr>
        <p:spPr bwMode="auto">
          <a:xfrm>
            <a:off x="755650" y="628650"/>
            <a:ext cx="74882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反复朗读课文，概括上片和下片的内容。</a:t>
            </a:r>
          </a:p>
        </p:txBody>
      </p:sp>
      <p:sp>
        <p:nvSpPr>
          <p:cNvPr id="71683" name="TextBox 3"/>
          <p:cNvSpPr txBox="1">
            <a:spLocks noChangeArrowheads="1"/>
          </p:cNvSpPr>
          <p:nvPr/>
        </p:nvSpPr>
        <p:spPr bwMode="auto">
          <a:xfrm>
            <a:off x="971550" y="1492250"/>
            <a:ext cx="65166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上片：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月下饮酒。由幻想超脱尘世，转化为喜爱人间生活。</a:t>
            </a:r>
            <a:endParaRPr lang="en-US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下片：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对月怀人。由感伤离别转而为对离人的祝福。</a:t>
            </a:r>
          </a:p>
        </p:txBody>
      </p:sp>
      <p:pic>
        <p:nvPicPr>
          <p:cNvPr id="2" name="图片 7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682693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9138" y="957263"/>
            <a:ext cx="7489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“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高处不胜寒</a:t>
            </a:r>
            <a:r>
              <a:rPr lang="zh-CN" altLang="en-US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” 有怎样深刻的含义？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11188" y="1635125"/>
            <a:ext cx="79216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这句词不仅指经受不住高处的寒冷，还包括不愿回朝廷做官，厌恶朝中的党派相争、勾心斗角；没有志同道合的朋友的孤单冷清；经受不住人世间的人情冷暖，世态炎凉等含义。</a:t>
            </a:r>
          </a:p>
        </p:txBody>
      </p:sp>
      <p:pic>
        <p:nvPicPr>
          <p:cNvPr id="72707" name="图片 7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191286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658813" y="657225"/>
            <a:ext cx="71532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2.“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人有悲欢离合，月有阴晴圆缺，此事古难全</a:t>
            </a:r>
            <a:r>
              <a:rPr lang="zh-CN" altLang="en-US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”如何理解这几句？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11188" y="1779588"/>
            <a:ext cx="7081837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从个人的悲欢离合变化引出月亮的盈亏变化。月亮的阴晴圆缺，犹如人的悲欢离合，是必然的规律。既如此，就不必叹息和悲伤了，表现了词人心胸开阔、洒脱旷达的一面。</a:t>
            </a:r>
          </a:p>
        </p:txBody>
      </p:sp>
      <p:pic>
        <p:nvPicPr>
          <p:cNvPr id="73731" name="图片 7" descr="C:\DOCUME~1\ADMINI~1\LOCALS~1\Temp\timg[3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390012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2"/>
          <p:cNvSpPr txBox="1">
            <a:spLocks noChangeArrowheads="1"/>
          </p:cNvSpPr>
          <p:nvPr/>
        </p:nvSpPr>
        <p:spPr bwMode="auto">
          <a:xfrm>
            <a:off x="468313" y="955675"/>
            <a:ext cx="835183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3.“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但愿人长久，千里共婵娟</a:t>
            </a:r>
            <a:r>
              <a:rPr lang="zh-CN" altLang="en-US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”表现了词人怎样的思想感情？</a:t>
            </a:r>
          </a:p>
        </p:txBody>
      </p:sp>
      <p:sp>
        <p:nvSpPr>
          <p:cNvPr id="42" name="TextBox 3"/>
          <p:cNvSpPr txBox="1">
            <a:spLocks noChangeArrowheads="1"/>
          </p:cNvSpPr>
          <p:nvPr/>
        </p:nvSpPr>
        <p:spPr bwMode="auto">
          <a:xfrm>
            <a:off x="468313" y="1708150"/>
            <a:ext cx="813435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只要人能平安幸福，虽分隔千里，但共赏这一轮明月，并互致慰藉不也是一种团聚吗？这是词人的自我安慰，也是对亲人的劝导，同时也是对自己政治遭遇的自我宽解。表现出词人豁达的胸襟与豪迈的情怀。</a:t>
            </a:r>
          </a:p>
        </p:txBody>
      </p:sp>
      <p:pic>
        <p:nvPicPr>
          <p:cNvPr id="74755" name="图片 7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47382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Box 9"/>
          <p:cNvSpPr txBox="1">
            <a:spLocks noChangeArrowheads="1"/>
          </p:cNvSpPr>
          <p:nvPr/>
        </p:nvSpPr>
        <p:spPr bwMode="auto">
          <a:xfrm>
            <a:off x="539750" y="579438"/>
            <a:ext cx="8064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“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高处不胜寒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”仅仅指禁不住高处的寒冷吗？联系写作背景，想一想还有没有其他含义。</a:t>
            </a:r>
          </a:p>
        </p:txBody>
      </p:sp>
      <p:sp>
        <p:nvSpPr>
          <p:cNvPr id="75780" name="TextBox 10"/>
          <p:cNvSpPr txBox="1">
            <a:spLocks noChangeArrowheads="1"/>
          </p:cNvSpPr>
          <p:nvPr/>
        </p:nvSpPr>
        <p:spPr bwMode="auto">
          <a:xfrm>
            <a:off x="395288" y="1851025"/>
            <a:ext cx="80645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探究一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不愿回朝廷做官，讨厌那里的党派相争，勾心斗角。</a:t>
            </a:r>
          </a:p>
        </p:txBody>
      </p:sp>
      <p:sp>
        <p:nvSpPr>
          <p:cNvPr id="75781" name="TextBox 11"/>
          <p:cNvSpPr txBox="1">
            <a:spLocks noChangeArrowheads="1"/>
          </p:cNvSpPr>
          <p:nvPr/>
        </p:nvSpPr>
        <p:spPr bwMode="auto">
          <a:xfrm>
            <a:off x="395288" y="2932113"/>
            <a:ext cx="80645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探究二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禁不住人世间的人情冷暖、世态炎凉。</a:t>
            </a:r>
          </a:p>
        </p:txBody>
      </p:sp>
      <p:sp>
        <p:nvSpPr>
          <p:cNvPr id="75782" name="TextBox 12"/>
          <p:cNvSpPr txBox="1">
            <a:spLocks noChangeArrowheads="1"/>
          </p:cNvSpPr>
          <p:nvPr/>
        </p:nvSpPr>
        <p:spPr bwMode="auto">
          <a:xfrm>
            <a:off x="395288" y="3579813"/>
            <a:ext cx="80645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探究三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没有志同道合的朋友的孤单冷清。</a:t>
            </a:r>
          </a:p>
        </p:txBody>
      </p:sp>
      <p:pic>
        <p:nvPicPr>
          <p:cNvPr id="2" name="图片 9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36653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/>
      <p:bldP spid="75781" grpId="0"/>
      <p:bldP spid="757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Box 5"/>
          <p:cNvSpPr txBox="1">
            <a:spLocks noChangeArrowheads="1"/>
          </p:cNvSpPr>
          <p:nvPr/>
        </p:nvSpPr>
        <p:spPr bwMode="auto">
          <a:xfrm>
            <a:off x="395288" y="627063"/>
            <a:ext cx="8497887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2.《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水调歌头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》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中，上天为什么说“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归去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”？词中哪两句是由出尘之想转向入世情怀的过渡？ </a:t>
            </a:r>
          </a:p>
        </p:txBody>
      </p:sp>
      <p:sp>
        <p:nvSpPr>
          <p:cNvPr id="76804" name="TextBox 6"/>
          <p:cNvSpPr txBox="1">
            <a:spLocks noChangeArrowheads="1"/>
          </p:cNvSpPr>
          <p:nvPr/>
        </p:nvSpPr>
        <p:spPr bwMode="auto">
          <a:xfrm>
            <a:off x="395288" y="1924050"/>
            <a:ext cx="82089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探究：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上天而说“归去”，因为在作者看来，也许那美好皎洁的月亮，才是自己精神的家园。上片末两句“起舞弄清影，何似在人间”是两片之间的过渡句。飞天探月之念、出尘之思，终于让位于对人间生活的热爱。</a:t>
            </a:r>
          </a:p>
        </p:txBody>
      </p:sp>
      <p:pic>
        <p:nvPicPr>
          <p:cNvPr id="76803" name="图片 7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062357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555800">
            <a:off x="4602163" y="715963"/>
            <a:ext cx="442912" cy="4191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>
              <a:solidFill>
                <a:prstClr val="black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 rot="20470821">
            <a:off x="4197350" y="722313"/>
            <a:ext cx="442913" cy="420687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>
              <a:solidFill>
                <a:prstClr val="black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 rot="319204">
            <a:off x="3778250" y="722313"/>
            <a:ext cx="441325" cy="42068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>
              <a:solidFill>
                <a:prstClr val="black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 rot="21148334">
            <a:off x="3368675" y="730250"/>
            <a:ext cx="441325" cy="42068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>
              <a:solidFill>
                <a:prstClr val="black"/>
              </a:solidFill>
            </a:endParaRPr>
          </a:p>
        </p:txBody>
      </p:sp>
      <p:sp>
        <p:nvSpPr>
          <p:cNvPr id="77829" name="矩形 1"/>
          <p:cNvSpPr>
            <a:spLocks noChangeArrowheads="1"/>
          </p:cNvSpPr>
          <p:nvPr/>
        </p:nvSpPr>
        <p:spPr bwMode="auto">
          <a:xfrm>
            <a:off x="3333750" y="598488"/>
            <a:ext cx="17430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0" fontAlgn="base" hangingPunct="0">
              <a:lnSpc>
                <a:spcPts val="4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主题思想</a:t>
            </a:r>
          </a:p>
        </p:txBody>
      </p:sp>
      <p:sp>
        <p:nvSpPr>
          <p:cNvPr id="77834" name="TextBox 13"/>
          <p:cNvSpPr txBox="1">
            <a:spLocks noChangeArrowheads="1"/>
          </p:cNvSpPr>
          <p:nvPr/>
        </p:nvSpPr>
        <p:spPr bwMode="auto">
          <a:xfrm>
            <a:off x="755650" y="1276350"/>
            <a:ext cx="7488238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这首词写作者因为政治处境的失意以及和弟弟苏辙的别离，中秋对月，不无抑郁惆怅之感。但是他没有陷在消极悲观的情绪中，旋即以超然达观的思想排除忧烦，表现出对生活的热爱和乐观旷达的胸襟。</a:t>
            </a:r>
          </a:p>
        </p:txBody>
      </p:sp>
      <p:pic>
        <p:nvPicPr>
          <p:cNvPr id="77831" name="图片 11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193225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组合 13"/>
          <p:cNvGrpSpPr>
            <a:grpSpLocks/>
          </p:cNvGrpSpPr>
          <p:nvPr/>
        </p:nvGrpSpPr>
        <p:grpSpPr bwMode="auto">
          <a:xfrm>
            <a:off x="3276600" y="700088"/>
            <a:ext cx="1743075" cy="566737"/>
            <a:chOff x="3333750" y="598488"/>
            <a:chExt cx="1743075" cy="566502"/>
          </a:xfrm>
        </p:grpSpPr>
        <p:grpSp>
          <p:nvGrpSpPr>
            <p:cNvPr id="78850" name="组合 12"/>
            <p:cNvGrpSpPr>
              <a:grpSpLocks/>
            </p:cNvGrpSpPr>
            <p:nvPr/>
          </p:nvGrpSpPr>
          <p:grpSpPr bwMode="auto">
            <a:xfrm>
              <a:off x="3368675" y="715963"/>
              <a:ext cx="1676400" cy="434975"/>
              <a:chOff x="3368675" y="715963"/>
              <a:chExt cx="1676400" cy="434975"/>
            </a:xfrm>
          </p:grpSpPr>
          <p:sp>
            <p:nvSpPr>
              <p:cNvPr id="20" name="圆角矩形 19"/>
              <p:cNvSpPr/>
              <p:nvPr/>
            </p:nvSpPr>
            <p:spPr>
              <a:xfrm rot="555800">
                <a:off x="4602163" y="715914"/>
                <a:ext cx="442912" cy="41892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20470821">
                <a:off x="4197350" y="722261"/>
                <a:ext cx="442913" cy="420513"/>
              </a:xfrm>
              <a:prstGeom prst="round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319204">
                <a:off x="3778250" y="722261"/>
                <a:ext cx="441325" cy="420513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21148334">
                <a:off x="3368675" y="730195"/>
                <a:ext cx="441325" cy="420514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8855" name="矩形 1"/>
            <p:cNvSpPr>
              <a:spLocks noChangeArrowheads="1"/>
            </p:cNvSpPr>
            <p:nvPr/>
          </p:nvSpPr>
          <p:spPr bwMode="auto">
            <a:xfrm>
              <a:off x="3333750" y="598488"/>
              <a:ext cx="1743075" cy="566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fontAlgn="base" hangingPunct="0">
                <a:lnSpc>
                  <a:spcPts val="4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prstClr val="white"/>
                  </a:solidFill>
                  <a:latin typeface="楷体" pitchFamily="49" charset="-122"/>
                  <a:ea typeface="楷体" pitchFamily="49" charset="-122"/>
                </a:rPr>
                <a:t>学后感悟</a:t>
              </a:r>
            </a:p>
          </p:txBody>
        </p:sp>
      </p:grpSp>
      <p:sp>
        <p:nvSpPr>
          <p:cNvPr id="78854" name="TextBox 13"/>
          <p:cNvSpPr txBox="1">
            <a:spLocks noChangeArrowheads="1"/>
          </p:cNvSpPr>
          <p:nvPr/>
        </p:nvSpPr>
        <p:spPr bwMode="auto">
          <a:xfrm>
            <a:off x="395288" y="1276350"/>
            <a:ext cx="849788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800" b="1" dirty="0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感悟：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一个人，无论面临怎样的逆境和挫折，都要以一颗乐观向上的心来对待生活，垂头丧气、一蹶不振并不能解决问题。要明白：逆境过后是顺境，冬天过后是春天；冬天来了，春天还会远吗？</a:t>
            </a:r>
          </a:p>
        </p:txBody>
      </p:sp>
    </p:spTree>
    <p:extLst>
      <p:ext uri="{BB962C8B-B14F-4D97-AF65-F5344CB8AC3E}">
        <p14:creationId xmlns:p14="http://schemas.microsoft.com/office/powerpoint/2010/main" val="100828509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矩形 2"/>
          <p:cNvSpPr>
            <a:spLocks noChangeArrowheads="1"/>
          </p:cNvSpPr>
          <p:nvPr/>
        </p:nvSpPr>
        <p:spPr bwMode="auto">
          <a:xfrm>
            <a:off x="1258888" y="1058863"/>
            <a:ext cx="5594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❶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情景交融，寓哲理于议论之中。</a:t>
            </a:r>
            <a:endParaRPr lang="en-US" altLang="zh-CN" sz="28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8313" y="1708150"/>
            <a:ext cx="8050212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全篇将写景、议论、抒情融为一体，作者由皎皎明月而怀念亲人，由阴晴圆缺感悟人生并非无憾事，使全词意境优美，又富于哲思、情蕴。</a:t>
            </a:r>
          </a:p>
        </p:txBody>
      </p:sp>
    </p:spTree>
    <p:extLst>
      <p:ext uri="{BB962C8B-B14F-4D97-AF65-F5344CB8AC3E}">
        <p14:creationId xmlns:p14="http://schemas.microsoft.com/office/powerpoint/2010/main" val="71461324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Box 5"/>
          <p:cNvSpPr txBox="1">
            <a:spLocks noChangeArrowheads="1"/>
          </p:cNvSpPr>
          <p:nvPr/>
        </p:nvSpPr>
        <p:spPr bwMode="auto">
          <a:xfrm>
            <a:off x="395288" y="915988"/>
            <a:ext cx="87487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1.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了解作者生平，理解关键句子的表面意思和深刻意蕴，品味词的艺术美，提高欣赏品位和审美情趣。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（重点）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2.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反复诵读，感受作者乐观旷达的情怀，学会在逆境中调整自己的心态。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（重点）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3.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把握作者的思想感情，获得乐观、豁达的人生思考。</a:t>
            </a:r>
            <a:endParaRPr lang="en-US" altLang="zh-CN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（素养）</a:t>
            </a:r>
          </a:p>
        </p:txBody>
      </p:sp>
      <p:grpSp>
        <p:nvGrpSpPr>
          <p:cNvPr id="62466" name="组合 11"/>
          <p:cNvGrpSpPr>
            <a:grpSpLocks/>
          </p:cNvGrpSpPr>
          <p:nvPr/>
        </p:nvGrpSpPr>
        <p:grpSpPr bwMode="auto">
          <a:xfrm>
            <a:off x="0" y="31750"/>
            <a:ext cx="2051050" cy="523875"/>
            <a:chOff x="0" y="-63"/>
            <a:chExt cx="3231" cy="824"/>
          </a:xfrm>
        </p:grpSpPr>
        <p:sp>
          <p:nvSpPr>
            <p:cNvPr id="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学习目标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62470" name="图片 6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5088" y="3040063"/>
            <a:ext cx="1130301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059832" y="4299942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E4E4E4"/>
                </a:solidFill>
              </a:rPr>
              <a:t>https://www.ypppt.com/</a:t>
            </a:r>
            <a:endParaRPr lang="zh-CN" altLang="en-US" sz="1050" dirty="0">
              <a:solidFill>
                <a:srgbClr val="E4E4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94094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矩形 2"/>
          <p:cNvSpPr>
            <a:spLocks noChangeArrowheads="1"/>
          </p:cNvSpPr>
          <p:nvPr/>
        </p:nvSpPr>
        <p:spPr bwMode="auto">
          <a:xfrm>
            <a:off x="1116013" y="915988"/>
            <a:ext cx="4149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❷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想象丰富，境界旷达。</a:t>
            </a:r>
            <a:endParaRPr lang="en-US" altLang="zh-CN" sz="28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8313" y="1635125"/>
            <a:ext cx="8424862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作者由举杯问月，想象天上宫阙胜景，叙述身世之感与思想矛盾；由思念亲人扩展到人类普遍的情感、体验，抒发人生无常，并非无憾事的感喟。想象丰富，富于浪漫色彩。</a:t>
            </a:r>
          </a:p>
        </p:txBody>
      </p:sp>
    </p:spTree>
    <p:extLst>
      <p:ext uri="{BB962C8B-B14F-4D97-AF65-F5344CB8AC3E}">
        <p14:creationId xmlns:p14="http://schemas.microsoft.com/office/powerpoint/2010/main" val="409691072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utoShape 13"/>
          <p:cNvSpPr/>
          <p:nvPr/>
        </p:nvSpPr>
        <p:spPr bwMode="auto">
          <a:xfrm>
            <a:off x="1403350" y="1924050"/>
            <a:ext cx="287338" cy="1584325"/>
          </a:xfrm>
          <a:prstGeom prst="leftBrace">
            <a:avLst>
              <a:gd name="adj1" fmla="val 90935"/>
              <a:gd name="adj2" fmla="val 50000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22" name="TextBox 7"/>
          <p:cNvSpPr txBox="1">
            <a:spLocks noChangeArrowheads="1"/>
          </p:cNvSpPr>
          <p:nvPr/>
        </p:nvSpPr>
        <p:spPr bwMode="auto">
          <a:xfrm>
            <a:off x="539750" y="2211388"/>
            <a:ext cx="900113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水调</a:t>
            </a:r>
            <a:endParaRPr lang="en-US" altLang="zh-CN" sz="20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歌头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743200" y="1020763"/>
            <a:ext cx="3616325" cy="48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望月问天（写景）</a:t>
            </a:r>
          </a:p>
        </p:txBody>
      </p:sp>
      <p:sp>
        <p:nvSpPr>
          <p:cNvPr id="21" name="TextBox 16"/>
          <p:cNvSpPr txBox="1">
            <a:spLocks noChangeArrowheads="1"/>
          </p:cNvSpPr>
          <p:nvPr/>
        </p:nvSpPr>
        <p:spPr bwMode="auto">
          <a:xfrm>
            <a:off x="6637338" y="2146300"/>
            <a:ext cx="1922462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热爱生活</a:t>
            </a:r>
            <a:endParaRPr lang="en-US" altLang="zh-CN" sz="20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乐观旷达</a:t>
            </a: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2749550" y="1581150"/>
            <a:ext cx="3616325" cy="48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想象：明月→宫阙</a:t>
            </a:r>
          </a:p>
        </p:txBody>
      </p:sp>
      <p:sp>
        <p:nvSpPr>
          <p:cNvPr id="23" name="TextBox 16"/>
          <p:cNvSpPr txBox="1">
            <a:spLocks noChangeArrowheads="1"/>
          </p:cNvSpPr>
          <p:nvPr/>
        </p:nvSpPr>
        <p:spPr bwMode="auto">
          <a:xfrm>
            <a:off x="2744788" y="2141538"/>
            <a:ext cx="3624262" cy="48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借景抒情  情景交融</a:t>
            </a:r>
          </a:p>
        </p:txBody>
      </p:sp>
      <p:sp>
        <p:nvSpPr>
          <p:cNvPr id="81927" name="TextBox 7"/>
          <p:cNvSpPr txBox="1">
            <a:spLocks noChangeArrowheads="1"/>
          </p:cNvSpPr>
          <p:nvPr/>
        </p:nvSpPr>
        <p:spPr bwMode="auto">
          <a:xfrm>
            <a:off x="1541463" y="1673225"/>
            <a:ext cx="111442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上阙</a:t>
            </a:r>
          </a:p>
        </p:txBody>
      </p:sp>
      <p:sp>
        <p:nvSpPr>
          <p:cNvPr id="81928" name="TextBox 7"/>
          <p:cNvSpPr txBox="1">
            <a:spLocks noChangeArrowheads="1"/>
          </p:cNvSpPr>
          <p:nvPr/>
        </p:nvSpPr>
        <p:spPr bwMode="auto">
          <a:xfrm>
            <a:off x="1541463" y="3322638"/>
            <a:ext cx="111442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下阙</a:t>
            </a:r>
          </a:p>
        </p:txBody>
      </p:sp>
      <p:sp>
        <p:nvSpPr>
          <p:cNvPr id="31" name="TextBox 10"/>
          <p:cNvSpPr txBox="1">
            <a:spLocks noChangeArrowheads="1"/>
          </p:cNvSpPr>
          <p:nvPr/>
        </p:nvSpPr>
        <p:spPr bwMode="auto">
          <a:xfrm>
            <a:off x="2743200" y="2701925"/>
            <a:ext cx="3616325" cy="48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怀人问月（抒情）</a:t>
            </a:r>
          </a:p>
        </p:txBody>
      </p:sp>
      <p:sp>
        <p:nvSpPr>
          <p:cNvPr id="32" name="TextBox 16"/>
          <p:cNvSpPr txBox="1">
            <a:spLocks noChangeArrowheads="1"/>
          </p:cNvSpPr>
          <p:nvPr/>
        </p:nvSpPr>
        <p:spPr bwMode="auto">
          <a:xfrm>
            <a:off x="2749550" y="3262313"/>
            <a:ext cx="3616325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联想：月圆→人合</a:t>
            </a:r>
          </a:p>
        </p:txBody>
      </p:sp>
      <p:sp>
        <p:nvSpPr>
          <p:cNvPr id="33" name="TextBox 16"/>
          <p:cNvSpPr txBox="1">
            <a:spLocks noChangeArrowheads="1"/>
          </p:cNvSpPr>
          <p:nvPr/>
        </p:nvSpPr>
        <p:spPr bwMode="auto">
          <a:xfrm>
            <a:off x="2744788" y="3822700"/>
            <a:ext cx="3624262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议论升华  富有哲理</a:t>
            </a:r>
          </a:p>
        </p:txBody>
      </p:sp>
      <p:sp>
        <p:nvSpPr>
          <p:cNvPr id="34" name="AutoShape 13"/>
          <p:cNvSpPr/>
          <p:nvPr/>
        </p:nvSpPr>
        <p:spPr bwMode="auto">
          <a:xfrm>
            <a:off x="2484438" y="1276350"/>
            <a:ext cx="287337" cy="1223963"/>
          </a:xfrm>
          <a:prstGeom prst="leftBrace">
            <a:avLst>
              <a:gd name="adj1" fmla="val 90935"/>
              <a:gd name="adj2" fmla="val 50000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AutoShape 13"/>
          <p:cNvSpPr/>
          <p:nvPr/>
        </p:nvSpPr>
        <p:spPr bwMode="auto">
          <a:xfrm>
            <a:off x="2484438" y="2932113"/>
            <a:ext cx="287337" cy="1223962"/>
          </a:xfrm>
          <a:prstGeom prst="leftBrace">
            <a:avLst>
              <a:gd name="adj1" fmla="val 90935"/>
              <a:gd name="adj2" fmla="val 50000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AutoShape 13"/>
          <p:cNvSpPr/>
          <p:nvPr/>
        </p:nvSpPr>
        <p:spPr bwMode="auto">
          <a:xfrm flipH="1">
            <a:off x="6155345" y="1239837"/>
            <a:ext cx="360363" cy="2952750"/>
          </a:xfrm>
          <a:prstGeom prst="leftBrace">
            <a:avLst>
              <a:gd name="adj1" fmla="val 90935"/>
              <a:gd name="adj2" fmla="val 44889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1935" name="组合 35"/>
          <p:cNvGrpSpPr>
            <a:grpSpLocks/>
          </p:cNvGrpSpPr>
          <p:nvPr/>
        </p:nvGrpSpPr>
        <p:grpSpPr bwMode="auto">
          <a:xfrm>
            <a:off x="44450" y="-20638"/>
            <a:ext cx="2006600" cy="523876"/>
            <a:chOff x="70" y="-63"/>
            <a:chExt cx="3161" cy="824"/>
          </a:xfrm>
        </p:grpSpPr>
        <p:sp>
          <p:nvSpPr>
            <p:cNvPr id="8193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板书设计</a:t>
              </a:r>
            </a:p>
          </p:txBody>
        </p:sp>
        <p:cxnSp>
          <p:nvCxnSpPr>
            <p:cNvPr id="2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菱形 25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75627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  <p:bldP spid="31" grpId="0"/>
      <p:bldP spid="32" grpId="0"/>
      <p:bldP spid="33" grpId="0"/>
      <p:bldP spid="3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矩形 3"/>
          <p:cNvSpPr>
            <a:spLocks noChangeArrowheads="1"/>
          </p:cNvSpPr>
          <p:nvPr/>
        </p:nvSpPr>
        <p:spPr bwMode="auto">
          <a:xfrm>
            <a:off x="755650" y="2506663"/>
            <a:ext cx="862488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57175" indent="-257175" defTabSz="6858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富有人生哲理的句子 ：</a:t>
            </a:r>
            <a:r>
              <a:rPr lang="en-US" altLang="zh-CN" sz="2400" b="1" u="sng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                             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,</a:t>
            </a:r>
          </a:p>
          <a:p>
            <a:pPr marL="257175" indent="-257175" defTabSz="6858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zh-CN" sz="2400" b="1" u="sng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            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2400" b="1" u="sng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82946" name="矩形 2"/>
          <p:cNvSpPr>
            <a:spLocks noChangeArrowheads="1"/>
          </p:cNvSpPr>
          <p:nvPr/>
        </p:nvSpPr>
        <p:spPr bwMode="auto">
          <a:xfrm>
            <a:off x="755650" y="1820863"/>
            <a:ext cx="92170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57175" indent="-257175" defTabSz="6858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表示时间变化的句子：</a:t>
            </a:r>
            <a:r>
              <a:rPr lang="en-US" altLang="zh-CN" sz="2400" b="1" u="sng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                            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2400" b="1" u="sng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950" y="703263"/>
            <a:ext cx="8712200" cy="10080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 indent="-257175" defTabSz="6858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itchFamily="2" charset="-122"/>
              </a:rPr>
              <a:t> 1.《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itchFamily="2" charset="-122"/>
              </a:rPr>
              <a:t>水调歌头</a:t>
            </a:r>
            <a:r>
              <a: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itchFamily="2" charset="-122"/>
              </a:rPr>
              <a:t>》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itchFamily="2" charset="-122"/>
              </a:rPr>
              <a:t>中：想象天上之景的句子：</a:t>
            </a:r>
            <a:r>
              <a:rPr lang="en-US" altLang="zh-CN" sz="2400" b="1" u="sng" dirty="0">
                <a:solidFill>
                  <a:srgbClr val="000000"/>
                </a:solidFill>
                <a:latin typeface="宋体" panose="02010600030101010101" pitchFamily="2" charset="-122"/>
                <a:ea typeface="宋体" pitchFamily="2" charset="-122"/>
              </a:rPr>
              <a:t>              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itchFamily="2" charset="-122"/>
              </a:rPr>
              <a:t>， </a:t>
            </a:r>
            <a:endParaRPr lang="en-US" altLang="zh-CN" sz="2400" b="1" dirty="0">
              <a:solidFill>
                <a:srgbClr val="000000"/>
              </a:solidFill>
              <a:latin typeface="宋体" panose="02010600030101010101" pitchFamily="2" charset="-122"/>
              <a:ea typeface="宋体" pitchFamily="2" charset="-122"/>
            </a:endParaRPr>
          </a:p>
          <a:p>
            <a:pPr marL="257175" indent="-257175" defTabSz="6858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sz="2400" b="1" u="sng" dirty="0">
                <a:solidFill>
                  <a:srgbClr val="000000"/>
                </a:solidFill>
                <a:latin typeface="宋体" panose="02010600030101010101" pitchFamily="2" charset="-122"/>
                <a:ea typeface="宋体" pitchFamily="2" charset="-122"/>
              </a:rPr>
              <a:t>                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itchFamily="2" charset="-122"/>
              </a:rPr>
              <a:t>。</a:t>
            </a:r>
            <a:endParaRPr lang="zh-CN" altLang="en-US" sz="2400" dirty="0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82948" name="Rectangle 3"/>
          <p:cNvSpPr txBox="1">
            <a:spLocks noRot="1" noChangeArrowheads="1"/>
          </p:cNvSpPr>
          <p:nvPr/>
        </p:nvSpPr>
        <p:spPr bwMode="auto">
          <a:xfrm>
            <a:off x="755650" y="3482975"/>
            <a:ext cx="852487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57175" indent="-257175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表达作者美好祝愿的句子：</a:t>
            </a:r>
            <a:r>
              <a:rPr lang="en-US" altLang="zh-CN" sz="2400" b="1" u="sng" dirty="0">
                <a:solidFill>
                  <a:srgbClr val="000000"/>
                </a:solidFill>
                <a:latin typeface="宋体" pitchFamily="2" charset="-122"/>
              </a:rPr>
              <a:t>                            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。</a:t>
            </a:r>
            <a:endParaRPr lang="en-US" altLang="zh-CN" sz="2400" b="1" u="sng" dirty="0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4083050" y="2571750"/>
            <a:ext cx="478948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954F72"/>
              </a:buClr>
              <a:buSzPct val="85000"/>
              <a:buFont typeface="Wingdings 2" pitchFamily="18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人有悲欢离合，月有阴晴圆缺</a:t>
            </a:r>
            <a:endParaRPr lang="zh-CN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227763" y="669925"/>
            <a:ext cx="2447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又恐琼楼玉宇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4284663" y="1895475"/>
            <a:ext cx="4032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转朱阁，低绮户，照无眠</a:t>
            </a: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4643438" y="3549650"/>
            <a:ext cx="4032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但愿人长久，千里共婵娟</a:t>
            </a:r>
          </a:p>
        </p:txBody>
      </p:sp>
      <p:sp>
        <p:nvSpPr>
          <p:cNvPr id="82954" name="矩形 19"/>
          <p:cNvSpPr>
            <a:spLocks noChangeArrowheads="1"/>
          </p:cNvSpPr>
          <p:nvPr/>
        </p:nvSpPr>
        <p:spPr bwMode="auto">
          <a:xfrm>
            <a:off x="395288" y="1173163"/>
            <a:ext cx="17319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高处不胜寒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2955" name="矩形 20"/>
          <p:cNvSpPr>
            <a:spLocks noChangeArrowheads="1"/>
          </p:cNvSpPr>
          <p:nvPr/>
        </p:nvSpPr>
        <p:spPr bwMode="auto">
          <a:xfrm>
            <a:off x="1039813" y="2973388"/>
            <a:ext cx="1730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此事古难全</a:t>
            </a:r>
          </a:p>
        </p:txBody>
      </p:sp>
      <p:grpSp>
        <p:nvGrpSpPr>
          <p:cNvPr id="3" name="组合 15"/>
          <p:cNvGrpSpPr>
            <a:grpSpLocks/>
          </p:cNvGrpSpPr>
          <p:nvPr/>
        </p:nvGrpSpPr>
        <p:grpSpPr bwMode="auto">
          <a:xfrm>
            <a:off x="34925" y="-20638"/>
            <a:ext cx="2008188" cy="523876"/>
            <a:chOff x="70" y="-63"/>
            <a:chExt cx="3161" cy="824"/>
          </a:xfrm>
        </p:grpSpPr>
        <p:sp>
          <p:nvSpPr>
            <p:cNvPr id="8295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课堂检测</a:t>
              </a:r>
            </a:p>
          </p:txBody>
        </p:sp>
        <p:cxnSp>
          <p:nvCxnSpPr>
            <p:cNvPr id="20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菱形 20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129137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6" grpId="0"/>
      <p:bldP spid="17" grpId="0"/>
      <p:bldP spid="19" grpId="0"/>
      <p:bldP spid="82954" grpId="0"/>
      <p:bldP spid="8295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Box 4"/>
          <p:cNvSpPr txBox="1">
            <a:spLocks noChangeArrowheads="1"/>
          </p:cNvSpPr>
          <p:nvPr/>
        </p:nvSpPr>
        <p:spPr bwMode="auto">
          <a:xfrm>
            <a:off x="358775" y="1275606"/>
            <a:ext cx="878522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A.《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水调歌头</a:t>
            </a: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一词情景交融，意境豪放阔大，描写虚实结合，充满了丰富的想象和浪漫的情致，具有强烈的艺术感染力。</a:t>
            </a:r>
            <a:endParaRPr lang="en-US" altLang="zh-CN" sz="20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B.《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酬乐天扬州初逢席上见赠</a:t>
            </a: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这首诗感情浓郁，但前后基调不同，前四句高昂乐观，后四句低沉愤懑，前后形成鲜明的对比。</a:t>
            </a:r>
            <a:endParaRPr lang="en-US" altLang="zh-CN" sz="20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C.《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行路难（其一）</a:t>
            </a: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这首诗反映出诗人积极、乐观、执着的心理。</a:t>
            </a:r>
            <a:endParaRPr lang="en-US" altLang="zh-CN" sz="20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D.《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水调歌头</a:t>
            </a: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这首词上片写词人对天上宫阙的向往和对人间生活的热爱，下片写词人在月下对亲人的怀念和祝福，自始至终洋溢着乐观向上、积极奋进的情绪。</a:t>
            </a:r>
            <a:endParaRPr lang="en-US" altLang="zh-CN" sz="20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3974" name="TextBox 6"/>
          <p:cNvSpPr txBox="1">
            <a:spLocks noChangeArrowheads="1"/>
          </p:cNvSpPr>
          <p:nvPr/>
        </p:nvSpPr>
        <p:spPr bwMode="auto">
          <a:xfrm>
            <a:off x="5292725" y="557213"/>
            <a:ext cx="431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A</a:t>
            </a:r>
            <a:endParaRPr lang="zh-CN" altLang="en-US" sz="24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3971" name="矩形 1"/>
          <p:cNvSpPr>
            <a:spLocks noChangeArrowheads="1"/>
          </p:cNvSpPr>
          <p:nvPr/>
        </p:nvSpPr>
        <p:spPr bwMode="auto">
          <a:xfrm>
            <a:off x="241300" y="627063"/>
            <a:ext cx="5915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2.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下列对诗歌赏析正确的一项是（     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)</a:t>
            </a:r>
            <a:endParaRPr lang="zh-CN" altLang="en-US" sz="2400" dirty="0">
              <a:solidFill>
                <a:prstClr val="black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601070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矩形 1"/>
          <p:cNvSpPr>
            <a:spLocks noChangeArrowheads="1"/>
          </p:cNvSpPr>
          <p:nvPr/>
        </p:nvSpPr>
        <p:spPr bwMode="auto">
          <a:xfrm>
            <a:off x="683568" y="1077913"/>
            <a:ext cx="84604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阅读刘禹锡的《酬乐天扬州初逢席上见赠》，按要求回答问题。（5分）</a:t>
            </a:r>
            <a:endParaRPr lang="zh-CN" altLang="zh-CN" sz="2000" b="1" dirty="0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84994" name="矩形 2"/>
          <p:cNvSpPr>
            <a:spLocks noChangeArrowheads="1"/>
          </p:cNvSpPr>
          <p:nvPr/>
        </p:nvSpPr>
        <p:spPr bwMode="auto">
          <a:xfrm>
            <a:off x="1403648" y="2211710"/>
            <a:ext cx="5741988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巴山楚水凄凉地，二十三年弃置身。</a:t>
            </a:r>
          </a:p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怀旧空吟闻笛赋，到乡翻似烂柯人。</a:t>
            </a:r>
          </a:p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沉舟侧畔千帆过，病树前头万木春。</a:t>
            </a:r>
          </a:p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今日听君歌一曲，暂凭杯酒长精神。</a:t>
            </a:r>
          </a:p>
        </p:txBody>
      </p:sp>
    </p:spTree>
    <p:extLst>
      <p:ext uri="{BB962C8B-B14F-4D97-AF65-F5344CB8AC3E}">
        <p14:creationId xmlns:p14="http://schemas.microsoft.com/office/powerpoint/2010/main" val="2889096140"/>
      </p:ext>
    </p:extLst>
  </p:cSld>
  <p:clrMapOvr>
    <a:masterClrMapping/>
  </p:clrMapOvr>
  <p:transition spd="slow"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05618" y="385959"/>
            <a:ext cx="8370837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indent="3048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zh-CN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诗的颔联借用</a:t>
            </a:r>
            <a:r>
              <a:rPr lang="zh-CN" altLang="zh-CN" b="1" dirty="0">
                <a:solidFill>
                  <a:prstClr val="black"/>
                </a:solidFill>
                <a:ea typeface="宋体" pitchFamily="2" charset="-122"/>
              </a:rPr>
              <a:t>“</a:t>
            </a:r>
            <a:r>
              <a:rPr lang="zh-CN" altLang="zh-CN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闻笛赋</a:t>
            </a:r>
            <a:r>
              <a:rPr lang="zh-CN" altLang="zh-CN" b="1" dirty="0">
                <a:solidFill>
                  <a:prstClr val="black"/>
                </a:solidFill>
                <a:ea typeface="宋体" pitchFamily="2" charset="-122"/>
              </a:rPr>
              <a:t>”“</a:t>
            </a:r>
            <a:r>
              <a:rPr lang="zh-CN" altLang="zh-CN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烂柯人</a:t>
            </a:r>
            <a:r>
              <a:rPr lang="zh-CN" altLang="zh-CN" b="1" dirty="0">
                <a:solidFill>
                  <a:prstClr val="black"/>
                </a:solidFill>
                <a:ea typeface="宋体" pitchFamily="2" charset="-122"/>
              </a:rPr>
              <a:t>”</a:t>
            </a:r>
            <a:r>
              <a:rPr lang="zh-CN" altLang="zh-CN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两个典故，分别表达了诗人怎样的思想感情？（2分）</a:t>
            </a: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04838" y="1419622"/>
            <a:ext cx="7954962" cy="85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“闻笛赋”表达了诗人怀念友人之情；“烂柯人”抒发了诗人对岁月流逝、人事变迁的感叹。</a:t>
            </a: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270548" y="3075806"/>
            <a:ext cx="8569325" cy="170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这是形象而含意深刻的名句，既是对友人关怀的感谢，也是和友人共勉，意指虽然“我”一人被贬远近，但后继者仍大有人在。作者在困苦失意中不意志消沉，而是以乐观豁达的心态泰然处之。蕴含了丰富的人生哲理：事物总是不断发展变化的，新事物终将代替旧事物（或社会总是不断往前发展的。）</a:t>
            </a:r>
            <a:endParaRPr lang="zh-CN" altLang="en-US" dirty="0">
              <a:solidFill>
                <a:srgbClr val="0000FF"/>
              </a:solidFill>
              <a:ea typeface="宋体" pitchFamily="2" charset="-122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270548" y="2571750"/>
            <a:ext cx="8489804" cy="45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zh-CN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请说说“</a:t>
            </a:r>
            <a:r>
              <a:rPr lang="zh-CN" altLang="zh-CN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沉舟侧畔千帆过，病树前头万木春</a:t>
            </a:r>
            <a:r>
              <a:rPr lang="zh-CN" altLang="zh-CN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”这一诗句的哲理内涵。（3分）</a:t>
            </a:r>
          </a:p>
        </p:txBody>
      </p:sp>
    </p:spTree>
    <p:extLst>
      <p:ext uri="{BB962C8B-B14F-4D97-AF65-F5344CB8AC3E}">
        <p14:creationId xmlns:p14="http://schemas.microsoft.com/office/powerpoint/2010/main" val="131235460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746125" y="1254125"/>
            <a:ext cx="7713663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背诵本课的三首诗词。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8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这三首诗词，都体现了诗人不如意时的豁达胸怀，你认为我们在面对挫折时应该怎么做？请你说说你的看法。</a:t>
            </a:r>
          </a:p>
        </p:txBody>
      </p:sp>
      <p:grpSp>
        <p:nvGrpSpPr>
          <p:cNvPr id="88066" name="组合 8"/>
          <p:cNvGrpSpPr>
            <a:grpSpLocks/>
          </p:cNvGrpSpPr>
          <p:nvPr/>
        </p:nvGrpSpPr>
        <p:grpSpPr bwMode="auto">
          <a:xfrm>
            <a:off x="34925" y="-20638"/>
            <a:ext cx="2008188" cy="523876"/>
            <a:chOff x="70" y="-63"/>
            <a:chExt cx="3161" cy="824"/>
          </a:xfrm>
        </p:grpSpPr>
        <p:sp>
          <p:nvSpPr>
            <p:cNvPr id="8806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课下作业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330197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559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2268538" y="915988"/>
            <a:ext cx="6696075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苏轼</a:t>
            </a: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(1037—1101)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，字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子瞻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，自号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东坡居士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，四川眉山人。北宋文学家、书画家。与父苏洵、弟弟苏辙同位于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“唐宋八大家”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之列。他是北宋中期的文坛领袖，在散文、诗、词、书、画等方面成就都很高。其词引领豪放一派，豪壮雄浑，其诗清新雄健。著有</a:t>
            </a: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东坡全集</a:t>
            </a: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64521" name="Picture 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36" y="923078"/>
            <a:ext cx="2207312" cy="290259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69006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13" descr="C:\Documents and Settings\Administrator\Application Data\Tencent\Users\516595749\QQ\WinTemp\RichOle\CF8$W$}NWUL4[[()CVE%VNQ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4514" name="组合 1"/>
          <p:cNvGrpSpPr>
            <a:grpSpLocks/>
          </p:cNvGrpSpPr>
          <p:nvPr/>
        </p:nvGrpSpPr>
        <p:grpSpPr bwMode="auto">
          <a:xfrm>
            <a:off x="3348038" y="781050"/>
            <a:ext cx="1758950" cy="566738"/>
            <a:chOff x="3286116" y="615935"/>
            <a:chExt cx="1758959" cy="566737"/>
          </a:xfrm>
        </p:grpSpPr>
        <p:sp>
          <p:nvSpPr>
            <p:cNvPr id="15" name="圆角矩形 14"/>
            <p:cNvSpPr/>
            <p:nvPr/>
          </p:nvSpPr>
          <p:spPr>
            <a:xfrm rot="555800">
              <a:off x="4602160" y="715948"/>
              <a:ext cx="442915" cy="419099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 rot="20470821">
              <a:off x="4197346" y="722298"/>
              <a:ext cx="442914" cy="42068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 rot="319204">
              <a:off x="3778244" y="722298"/>
              <a:ext cx="441327" cy="420686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21148334">
              <a:off x="3368666" y="730235"/>
              <a:ext cx="441327" cy="42068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519" name="矩形 1"/>
            <p:cNvSpPr>
              <a:spLocks noChangeArrowheads="1"/>
            </p:cNvSpPr>
            <p:nvPr/>
          </p:nvSpPr>
          <p:spPr bwMode="auto">
            <a:xfrm>
              <a:off x="3286116" y="615935"/>
              <a:ext cx="1743075" cy="566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fontAlgn="base" hangingPunct="0">
                <a:lnSpc>
                  <a:spcPts val="4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prstClr val="white"/>
                  </a:solidFill>
                  <a:latin typeface="楷体" pitchFamily="49" charset="-122"/>
                  <a:ea typeface="楷体" pitchFamily="49" charset="-122"/>
                </a:rPr>
                <a:t>背景资料</a:t>
              </a:r>
            </a:p>
          </p:txBody>
        </p:sp>
      </p:grp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427831" y="2223145"/>
            <a:ext cx="8105775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本词写于宋神宗熙宁九年</a:t>
            </a:r>
            <a:r>
              <a:rPr lang="en-US" altLang="zh-CN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(1076)</a:t>
            </a:r>
            <a:r>
              <a:rPr lang="zh-CN" alt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。当时作者被贬至密州，政治上失意潦倒，与弟弟苏辙也已七年不见，中秋对月，心情抑郁惆怅，遂作此词。</a:t>
            </a:r>
          </a:p>
        </p:txBody>
      </p:sp>
    </p:spTree>
    <p:extLst>
      <p:ext uri="{BB962C8B-B14F-4D97-AF65-F5344CB8AC3E}">
        <p14:creationId xmlns:p14="http://schemas.microsoft.com/office/powerpoint/2010/main" val="158950754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44475" y="700088"/>
            <a:ext cx="8502650" cy="3429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u="sng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词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宋代占文学主流的一种文学体裁。唐及五代时，已出现词这一形式，但词的成熟与兴盛在宋代。词的最初特点是以诗文配上曲调，可以演唱。每首词都有一个调名，称“</a:t>
            </a:r>
            <a:r>
              <a:rPr lang="zh-CN" altLang="en-US" sz="2400" b="1" u="sng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词牌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”。因曲调节拍的不同，可分为令、引、近、慢等。词还有曲、杂曲、曲子词、乐府、琴趣、乐章、长短句等称谓。词一般都分两部分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叫作上下片或上下阕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。宋代的文人喜好填词作曲，对推动词的发展起了重要作用。</a:t>
            </a:r>
          </a:p>
        </p:txBody>
      </p:sp>
      <p:pic>
        <p:nvPicPr>
          <p:cNvPr id="65538" name="图片 6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3850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80968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4925" y="987425"/>
            <a:ext cx="8748713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CC"/>
                </a:solidFill>
                <a:latin typeface="Times New Roman" pitchFamily="18" charset="0"/>
                <a:ea typeface="华文新魏" pitchFamily="2" charset="-122"/>
              </a:rPr>
              <a:t>　</a:t>
            </a:r>
            <a:r>
              <a:rPr lang="zh-CN" altLang="en-US" sz="2400" b="1" dirty="0">
                <a:solidFill>
                  <a:srgbClr val="0000CC"/>
                </a:solidFill>
                <a:latin typeface="楷体" pitchFamily="49" charset="-122"/>
                <a:ea typeface="楷体" pitchFamily="49" charset="-122"/>
              </a:rPr>
              <a:t>　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水 调 歌 头（宋）苏轼</a:t>
            </a:r>
            <a:endParaRPr lang="zh-CN" altLang="en-US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CC"/>
                </a:solidFill>
                <a:latin typeface="Times New Roman" pitchFamily="18" charset="0"/>
                <a:ea typeface="楷体_GB2312" pitchFamily="49" charset="-122"/>
              </a:rPr>
              <a:t>　　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丙辰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中秋，欢饮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达旦，大醉，作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此篇，兼怀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子由。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　　明月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几时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有？把酒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问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青天。不知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天上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宫阙，今夕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何年。我欲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乘风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归去，又恐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琼楼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玉宇，高处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不胜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寒。起舞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弄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清影，何似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在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人间。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　　转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朱阁，低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绮户，照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无眠。不应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有恨，何事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长向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别时圆？人有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悲欢离合，月有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阴晴圆缺，此事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古难全。但愿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人长久，千里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共婵娟。</a:t>
            </a:r>
          </a:p>
        </p:txBody>
      </p:sp>
      <p:sp>
        <p:nvSpPr>
          <p:cNvPr id="66562" name="矩形 1"/>
          <p:cNvSpPr>
            <a:spLocks noChangeArrowheads="1"/>
          </p:cNvSpPr>
          <p:nvPr/>
        </p:nvSpPr>
        <p:spPr bwMode="auto">
          <a:xfrm>
            <a:off x="323850" y="555625"/>
            <a:ext cx="6373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ts val="18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有感情地朗读课文，读准字音，注意节奏。</a:t>
            </a:r>
            <a:endParaRPr lang="en-US" altLang="zh-CN" sz="2400" b="1" dirty="0">
              <a:solidFill>
                <a:prstClr val="black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66563" name="图片 7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12983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TextBox 2"/>
          <p:cNvSpPr txBox="1">
            <a:spLocks noChangeArrowheads="1"/>
          </p:cNvSpPr>
          <p:nvPr/>
        </p:nvSpPr>
        <p:spPr bwMode="auto">
          <a:xfrm>
            <a:off x="503238" y="2116138"/>
            <a:ext cx="572452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丙辰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宋神宗熙宁九年。    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达旦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到天亮。   </a:t>
            </a:r>
            <a:endParaRPr lang="en-US" altLang="zh-CN" sz="200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子由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苏轼的弟弟苏辙，字子由。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0825" y="2787650"/>
            <a:ext cx="8713788" cy="7381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明月几时有，把酒问青天。不知天上宫阙，今夕是何年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明月是从什么时候开始出现的？我端着酒杯问青天。不知道月中的宫殿，今天晚上是哪一年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67589" name="TextBox 6"/>
          <p:cNvSpPr txBox="1">
            <a:spLocks noChangeArrowheads="1"/>
          </p:cNvSpPr>
          <p:nvPr/>
        </p:nvSpPr>
        <p:spPr bwMode="auto">
          <a:xfrm>
            <a:off x="539750" y="3651250"/>
            <a:ext cx="4679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宫阙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宫殿。            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夕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晚。</a:t>
            </a:r>
          </a:p>
        </p:txBody>
      </p:sp>
      <p:sp>
        <p:nvSpPr>
          <p:cNvPr id="67588" name="矩形 2"/>
          <p:cNvSpPr>
            <a:spLocks noChangeArrowheads="1"/>
          </p:cNvSpPr>
          <p:nvPr/>
        </p:nvSpPr>
        <p:spPr bwMode="auto">
          <a:xfrm>
            <a:off x="323850" y="627063"/>
            <a:ext cx="8074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ts val="18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请同学反复朗读诗歌，用自己的话说说诗句的意思。</a:t>
            </a:r>
            <a:endParaRPr lang="en-US" altLang="zh-CN" sz="2400" b="1" dirty="0">
              <a:solidFill>
                <a:prstClr val="black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950" y="1211263"/>
            <a:ext cx="8928100" cy="7842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丙辰中秋，欢饮达旦， 大醉。作此篇，兼怀子由。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熙宁九年中秋节，欢畅痛饮到天亮，大醉，写了这篇</a:t>
            </a:r>
            <a:r>
              <a:rPr lang="en-US" altLang="zh-CN" sz="1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1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水调歌头</a:t>
            </a:r>
            <a:r>
              <a:rPr lang="en-US" altLang="zh-CN" sz="1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1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，兼以怀念弟弟子由。</a:t>
            </a:r>
          </a:p>
        </p:txBody>
      </p:sp>
      <p:pic>
        <p:nvPicPr>
          <p:cNvPr id="67590" name="图片 12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064248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/>
      <p:bldP spid="675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842963"/>
            <a:ext cx="8713788" cy="7080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我欲乘风归去，又恐琼楼玉宇，高处不胜寒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我想乘风回到天上去，只恐怕那用美玉砌成的楼宇，高高在上，分外严寒。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611" name="TextBox 7"/>
          <p:cNvSpPr txBox="1">
            <a:spLocks noChangeArrowheads="1"/>
          </p:cNvSpPr>
          <p:nvPr/>
        </p:nvSpPr>
        <p:spPr bwMode="auto">
          <a:xfrm>
            <a:off x="430213" y="1624013"/>
            <a:ext cx="849788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归去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回到天上去。      </a:t>
            </a:r>
            <a:endParaRPr lang="en-US" altLang="zh-CN" sz="200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琼楼玉宇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美玉砌成的楼宇，指想象中的月中仙宫。</a:t>
            </a:r>
            <a:endParaRPr lang="en-US" altLang="zh-CN" sz="200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不胜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经受不住。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0825" y="2847975"/>
            <a:ext cx="8713788" cy="7381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起舞弄清影，何似在人间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在月光下起舞，身影也随着舞动，（月宫里）哪里比得上在热闹的人间。</a:t>
            </a:r>
          </a:p>
        </p:txBody>
      </p:sp>
      <p:sp>
        <p:nvSpPr>
          <p:cNvPr id="68613" name="TextBox 6"/>
          <p:cNvSpPr txBox="1">
            <a:spLocks noChangeArrowheads="1"/>
          </p:cNvSpPr>
          <p:nvPr/>
        </p:nvSpPr>
        <p:spPr bwMode="auto">
          <a:xfrm>
            <a:off x="503238" y="3743325"/>
            <a:ext cx="3997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何似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哪 里比得上。</a:t>
            </a:r>
          </a:p>
        </p:txBody>
      </p:sp>
      <p:pic>
        <p:nvPicPr>
          <p:cNvPr id="3" name="图片 9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17656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/>
      <p:bldP spid="686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388" y="700088"/>
            <a:ext cx="8713787" cy="7080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转朱阁，低绮户，照无眠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月儿转过朱红色的楼阁，低低地挂在雕花的窗户上，照着不能入睡的人（指诗人自己）。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635" name="TextBox 6"/>
          <p:cNvSpPr txBox="1">
            <a:spLocks noChangeArrowheads="1"/>
          </p:cNvSpPr>
          <p:nvPr/>
        </p:nvSpPr>
        <p:spPr bwMode="auto">
          <a:xfrm>
            <a:off x="250825" y="1635125"/>
            <a:ext cx="86407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朱阁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朱红色的楼阁。     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绮户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雕花的窗户。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388" y="2427288"/>
            <a:ext cx="8713787" cy="7080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不应有恨，何事长向别时圆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（月儿）不该有什么怨恨吧，为什么偏在人们不能团聚时圆呢。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637" name="TextBox 9"/>
          <p:cNvSpPr txBox="1">
            <a:spLocks noChangeArrowheads="1"/>
          </p:cNvSpPr>
          <p:nvPr/>
        </p:nvSpPr>
        <p:spPr bwMode="auto">
          <a:xfrm>
            <a:off x="250825" y="3363913"/>
            <a:ext cx="86407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何事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为什么。          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长向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偏偏在。</a:t>
            </a:r>
          </a:p>
        </p:txBody>
      </p:sp>
      <p:pic>
        <p:nvPicPr>
          <p:cNvPr id="2" name="图片 11" descr="C:\DOCUME~1\ADMINI~1\LOCALS~1\Temp\timg[3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8313" y="3219450"/>
            <a:ext cx="10556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463128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/>
      <p:bldP spid="6963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2082</Words>
  <Application>Microsoft Office PowerPoint</Application>
  <PresentationFormat>全屏显示(16:9)</PresentationFormat>
  <Paragraphs>124</Paragraphs>
  <Slides>27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3" baseType="lpstr">
      <vt:lpstr>Kaiti SC</vt:lpstr>
      <vt:lpstr>Meiryo</vt:lpstr>
      <vt:lpstr>黑体</vt:lpstr>
      <vt:lpstr>华文新魏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Wingdings 2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</cp:revision>
  <dcterms:created xsi:type="dcterms:W3CDTF">2020-04-25T05:07:00Z</dcterms:created>
  <dcterms:modified xsi:type="dcterms:W3CDTF">2022-01-29T10:11:23Z</dcterms:modified>
</cp:coreProperties>
</file>