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4" r:id="rId1"/>
    <p:sldMasterId id="2147483724" r:id="rId2"/>
  </p:sldMasterIdLst>
  <p:notesMasterIdLst>
    <p:notesMasterId r:id="rId21"/>
  </p:notes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4" r:id="rId19"/>
    <p:sldId id="275" r:id="rId2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314" autoAdjust="0"/>
  </p:normalViewPr>
  <p:slideViewPr>
    <p:cSldViewPr>
      <p:cViewPr varScale="1">
        <p:scale>
          <a:sx n="108" d="100"/>
          <a:sy n="108" d="100"/>
        </p:scale>
        <p:origin x="67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8E2942-DDC6-4A70-8916-98C68F088929}" type="datetimeFigureOut">
              <a:rPr lang="zh-CN" altLang="en-US" smtClean="0"/>
              <a:t>2022/1/29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9CF884-D884-4397-BA55-AECE1514B26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442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685800" y="1143000"/>
            <a:ext cx="5486400" cy="3086100"/>
          </a:xfrm>
          <a:ln>
            <a:miter lim="800000"/>
          </a:ln>
        </p:spPr>
      </p:sp>
      <p:sp>
        <p:nvSpPr>
          <p:cNvPr id="66563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zh-CN" altLang="en-US" smtClean="0">
              <a:ea typeface="宋体" pitchFamily="2" charset="-122"/>
            </a:endParaRPr>
          </a:p>
        </p:txBody>
      </p:sp>
      <p:sp>
        <p:nvSpPr>
          <p:cNvPr id="66564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fld id="{8C9713FE-1B45-4C58-A64A-2B4465E53DBE}" type="slidenum">
              <a:rPr lang="zh-CN" altLang="en-US">
                <a:solidFill>
                  <a:prstClr val="black"/>
                </a:solidFill>
              </a:rPr>
              <a:pPr eaLnBrk="1" hangingPunct="1"/>
              <a:t>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63379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685800" y="1143000"/>
            <a:ext cx="5486400" cy="3086100"/>
          </a:xfrm>
          <a:ln>
            <a:miter lim="800000"/>
          </a:ln>
        </p:spPr>
      </p:sp>
      <p:sp>
        <p:nvSpPr>
          <p:cNvPr id="67587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zh-CN" altLang="en-US" smtClean="0">
              <a:ea typeface="宋体" pitchFamily="2" charset="-122"/>
            </a:endParaRPr>
          </a:p>
        </p:txBody>
      </p:sp>
      <p:sp>
        <p:nvSpPr>
          <p:cNvPr id="67588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fld id="{B541F704-4978-4C51-AC4E-385AAA42A7FE}" type="slidenum">
              <a:rPr lang="zh-CN" altLang="en-US">
                <a:solidFill>
                  <a:prstClr val="black"/>
                </a:solidFill>
              </a:rPr>
              <a:pPr eaLnBrk="1" hangingPunct="1"/>
              <a:t>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93937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685800" y="1143000"/>
            <a:ext cx="5486400" cy="3086100"/>
          </a:xfrm>
          <a:ln>
            <a:miter lim="800000"/>
          </a:ln>
        </p:spPr>
      </p:sp>
      <p:sp>
        <p:nvSpPr>
          <p:cNvPr id="68611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zh-CN" altLang="en-US" dirty="0" smtClean="0">
              <a:ea typeface="宋体" pitchFamily="2" charset="-122"/>
            </a:endParaRPr>
          </a:p>
        </p:txBody>
      </p:sp>
      <p:sp>
        <p:nvSpPr>
          <p:cNvPr id="68612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fld id="{5CDBE6A3-6706-4115-B2DD-BEE6641D4CD5}" type="slidenum">
              <a:rPr lang="zh-CN" altLang="en-US">
                <a:solidFill>
                  <a:prstClr val="black"/>
                </a:solidFill>
              </a:rPr>
              <a:pPr eaLnBrk="1" hangingPunct="1"/>
              <a:t>4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55448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9CF884-D884-4397-BA55-AECE1514B26C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54888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953011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71230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83079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11645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83214662"/>
      </p:ext>
    </p:extLst>
  </p:cSld>
  <p:clrMapOvr>
    <a:masterClrMapping/>
  </p:clrMapOvr>
  <p:transition spd="slow" advClick="0" advTm="0">
    <p:rand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09930604"/>
      </p:ext>
    </p:extLst>
  </p:cSld>
  <p:clrMapOvr>
    <a:masterClrMapping/>
  </p:clrMapOvr>
  <p:transition spd="slow" advClick="0" advTm="0">
    <p:random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0006462"/>
      </p:ext>
    </p:extLst>
  </p:cSld>
  <p:clrMapOvr>
    <a:masterClrMapping/>
  </p:clrMapOvr>
  <p:transition spd="slow" advClick="0" advTm="0">
    <p:random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8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7471929"/>
      </p:ext>
    </p:extLst>
  </p:cSld>
  <p:clrMapOvr>
    <a:masterClrMapping/>
  </p:clrMapOvr>
  <p:transition spd="slow" advClick="0" advTm="0">
    <p:random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9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68328668"/>
      </p:ext>
    </p:extLst>
  </p:cSld>
  <p:clrMapOvr>
    <a:masterClrMapping/>
  </p:clrMapOvr>
  <p:transition spd="slow" advClick="0" advTm="0">
    <p:random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0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65190518"/>
      </p:ext>
    </p:extLst>
  </p:cSld>
  <p:clrMapOvr>
    <a:masterClrMapping/>
  </p:clrMapOvr>
  <p:transition spd="slow" advClick="0" advTm="0">
    <p:random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3626201"/>
      </p:ext>
    </p:extLst>
  </p:cSld>
  <p:clrMapOvr>
    <a:masterClrMapping/>
  </p:clrMapOvr>
  <p:transition spd="slow" advClick="0" advTm="0">
    <p:random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43872637"/>
      </p:ext>
    </p:extLst>
  </p:cSld>
  <p:clrMapOvr>
    <a:masterClrMapping/>
  </p:clrMapOvr>
  <p:transition spd="slow" advClick="0" advTm="0"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732830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08811592"/>
      </p:ext>
    </p:extLst>
  </p:cSld>
  <p:clrMapOvr>
    <a:masterClrMapping/>
  </p:clrMapOvr>
  <p:transition spd="slow" advClick="0" advTm="0">
    <p:random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08469725"/>
      </p:ext>
    </p:extLst>
  </p:cSld>
  <p:clrMapOvr>
    <a:masterClrMapping/>
  </p:clrMapOvr>
  <p:transition spd="slow" advClick="0" advTm="0">
    <p:random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5502038"/>
      </p:ext>
    </p:extLst>
  </p:cSld>
  <p:clrMapOvr>
    <a:masterClrMapping/>
  </p:clrMapOvr>
  <p:transition spd="slow" advClick="0" advTm="0">
    <p:random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21003639"/>
      </p:ext>
    </p:extLst>
  </p:cSld>
  <p:clrMapOvr>
    <a:masterClrMapping/>
  </p:clrMapOvr>
  <p:transition spd="slow" advClick="0" advTm="0">
    <p:random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48937300"/>
      </p:ext>
    </p:extLst>
  </p:cSld>
  <p:clrMapOvr>
    <a:masterClrMapping/>
  </p:clrMapOvr>
  <p:transition spd="slow" advClick="0" advTm="0">
    <p:random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8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2793642"/>
      </p:ext>
    </p:extLst>
  </p:cSld>
  <p:clrMapOvr>
    <a:masterClrMapping/>
  </p:clrMapOvr>
  <p:transition spd="slow" advClick="0" advTm="0">
    <p:random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9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7616155"/>
      </p:ext>
    </p:extLst>
  </p:cSld>
  <p:clrMapOvr>
    <a:masterClrMapping/>
  </p:clrMapOvr>
  <p:transition spd="slow" advClick="0" advTm="0">
    <p:random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0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6032956"/>
      </p:ext>
    </p:extLst>
  </p:cSld>
  <p:clrMapOvr>
    <a:masterClrMapping/>
  </p:clrMapOvr>
  <p:transition spd="slow" advClick="0" advTm="0">
    <p:random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141474"/>
      </p:ext>
    </p:extLst>
  </p:cSld>
  <p:clrMapOvr>
    <a:masterClrMapping/>
  </p:clrMapOvr>
  <p:transition spd="slow" advClick="0" advTm="0">
    <p:random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76601203"/>
      </p:ext>
    </p:extLst>
  </p:cSld>
  <p:clrMapOvr>
    <a:masterClrMapping/>
  </p:clrMapOvr>
  <p:transition spd="slow"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794027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83279364"/>
      </p:ext>
    </p:extLst>
  </p:cSld>
  <p:clrMapOvr>
    <a:masterClrMapping/>
  </p:clrMapOvr>
  <p:transition spd="slow">
    <p:random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042775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331290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229493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245344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190523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447948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270093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987567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67754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461852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379262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89599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82396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67453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80682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32928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5790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sp>
        <p:nvSpPr>
          <p:cNvPr id="7" name="文本框 6"/>
          <p:cNvSpPr txBox="1">
            <a:spLocks noChangeArrowheads="1"/>
          </p:cNvSpPr>
          <p:nvPr userDrawn="1"/>
        </p:nvSpPr>
        <p:spPr bwMode="auto">
          <a:xfrm>
            <a:off x="4318000" y="2971801"/>
            <a:ext cx="355600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0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sym typeface="等线" charset="0"/>
              </a:rPr>
              <a:t>感谢您下载包图网平台上提供的</a:t>
            </a:r>
            <a:r>
              <a:rPr lang="en-US" altLang="zh-CN" sz="30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sym typeface="等线" charset="0"/>
              </a:rPr>
              <a:t>PPT</a:t>
            </a:r>
            <a:r>
              <a:rPr lang="zh-CN" altLang="en-US" sz="30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sym typeface="等线" charset="0"/>
              </a:rPr>
              <a:t>作品，为了您和包图网以及原创作者的利益，请勿复制、传播、销售，否则将承担法律责任！包图网将对作品进行维权，按照传播下载次数进行十倍的索取赔偿！</a:t>
            </a:r>
          </a:p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60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sym typeface="等线" charset="0"/>
              </a:rPr>
              <a:t>ibaotu.com</a:t>
            </a:r>
          </a:p>
        </p:txBody>
      </p:sp>
      <p:pic>
        <p:nvPicPr>
          <p:cNvPr id="8" name="图片 7"/>
          <p:cNvPicPr>
            <a:picLocks noChangeAspect="1" noChangeArrowheads="1"/>
          </p:cNvPicPr>
          <p:nvPr userDrawn="1"/>
        </p:nvPicPr>
        <p:blipFill>
          <a:blip r:embed="rId3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942089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  <p:sldLayoutId id="2147483711" r:id="rId17"/>
    <p:sldLayoutId id="2147483712" r:id="rId18"/>
    <p:sldLayoutId id="2147483713" r:id="rId19"/>
    <p:sldLayoutId id="2147483714" r:id="rId20"/>
    <p:sldLayoutId id="2147483715" r:id="rId21"/>
    <p:sldLayoutId id="2147483716" r:id="rId22"/>
    <p:sldLayoutId id="2147483717" r:id="rId23"/>
    <p:sldLayoutId id="2147483718" r:id="rId24"/>
    <p:sldLayoutId id="2147483719" r:id="rId25"/>
    <p:sldLayoutId id="2147483720" r:id="rId26"/>
    <p:sldLayoutId id="2147483721" r:id="rId27"/>
    <p:sldLayoutId id="2147483723" r:id="rId28"/>
    <p:sldLayoutId id="2147483662" r:id="rId29"/>
    <p:sldLayoutId id="2147483663" r:id="rId30"/>
  </p:sldLayoutIdLst>
  <p:transition spd="slow">
    <p:random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03008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7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图片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/>
          <p:nvPr/>
        </p:nvSpPr>
        <p:spPr>
          <a:xfrm>
            <a:off x="5249466" y="2903538"/>
            <a:ext cx="4991100" cy="2829718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zh-CN" altLang="en-US" noProof="1">
              <a:solidFill>
                <a:srgbClr val="FFFFFF"/>
              </a:solidFill>
              <a:cs typeface="等线" charset="0"/>
            </a:endParaRPr>
          </a:p>
        </p:txBody>
      </p:sp>
      <p:sp>
        <p:nvSpPr>
          <p:cNvPr id="38916" name="Text Box 7"/>
          <p:cNvSpPr txBox="1">
            <a:spLocks noChangeArrowheads="1"/>
          </p:cNvSpPr>
          <p:nvPr/>
        </p:nvSpPr>
        <p:spPr bwMode="auto">
          <a:xfrm>
            <a:off x="5287566" y="2998789"/>
            <a:ext cx="4953000" cy="1951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45720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60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水调歌头</a:t>
            </a:r>
            <a:endParaRPr lang="en-US" altLang="zh-CN" sz="60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 algn="ctr" defTabSz="45720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4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苏轼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endParaRPr lang="en-US" altLang="zh-CN" sz="4800" b="1" dirty="0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184419" y="5157193"/>
            <a:ext cx="1159292" cy="4072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6242879"/>
      </p:ext>
    </p:extLst>
  </p:cSld>
  <p:clrMapOvr>
    <a:masterClrMapping/>
  </p:clrMapOvr>
  <p:transition spd="slow" advClick="0" advTm="0">
    <p:random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>
            <a:spLocks noChangeArrowheads="1"/>
          </p:cNvSpPr>
          <p:nvPr/>
        </p:nvSpPr>
        <p:spPr bwMode="auto">
          <a:xfrm>
            <a:off x="2038350" y="954089"/>
            <a:ext cx="8115300" cy="1304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45720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3200" b="1" dirty="0">
                <a:solidFill>
                  <a:prstClr val="black"/>
                </a:solidFill>
                <a:latin typeface="等线 Light" charset="0"/>
                <a:ea typeface="宋体" pitchFamily="2" charset="-122"/>
              </a:rPr>
              <a:t>2.“</a:t>
            </a:r>
            <a:r>
              <a:rPr lang="zh-CN" altLang="en-US" sz="3200" b="1" dirty="0">
                <a:solidFill>
                  <a:prstClr val="black"/>
                </a:solidFill>
                <a:latin typeface="等线 Light" charset="0"/>
                <a:ea typeface="宋体" pitchFamily="2" charset="-122"/>
              </a:rPr>
              <a:t>人有悲欢离合，月有阴晴圆缺，此事古难全”如何理解这几句？</a:t>
            </a:r>
          </a:p>
        </p:txBody>
      </p:sp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2038351" y="2570165"/>
            <a:ext cx="7915275" cy="3323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457200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dirty="0">
                <a:solidFill>
                  <a:srgbClr val="FF0000"/>
                </a:solidFill>
                <a:latin typeface="等线" charset="0"/>
                <a:ea typeface="宋体" pitchFamily="2" charset="-122"/>
              </a:rPr>
              <a:t>    从个人的悲欢离合变化引出月亮的盈亏变化。月亮的阴晴圆缺，犹如人的悲欢离合，是必然的规律。既如此，就不必叹息和悲伤了，表现了词人心胸开阔、洒脱旷达的一面。</a:t>
            </a:r>
          </a:p>
        </p:txBody>
      </p:sp>
    </p:spTree>
    <p:extLst>
      <p:ext uri="{BB962C8B-B14F-4D97-AF65-F5344CB8AC3E}">
        <p14:creationId xmlns:p14="http://schemas.microsoft.com/office/powerpoint/2010/main" val="2142162034"/>
      </p:ext>
    </p:extLst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>
            <a:spLocks noChangeArrowheads="1"/>
          </p:cNvSpPr>
          <p:nvPr/>
        </p:nvSpPr>
        <p:spPr bwMode="auto">
          <a:xfrm>
            <a:off x="2191942" y="868365"/>
            <a:ext cx="7808119" cy="1304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45720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32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3.“</a:t>
            </a:r>
            <a:r>
              <a:rPr lang="zh-CN" altLang="en-US" sz="32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但愿人长久，千里共婵娟”表现了词人怎样的思想感情？</a:t>
            </a:r>
          </a:p>
        </p:txBody>
      </p:sp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2138364" y="2278064"/>
            <a:ext cx="7915275" cy="39641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457200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dirty="0">
                <a:solidFill>
                  <a:srgbClr val="FF0000"/>
                </a:solidFill>
                <a:latin typeface="等线" charset="0"/>
                <a:ea typeface="宋体" pitchFamily="2" charset="-122"/>
              </a:rPr>
              <a:t>    只要人能平安幸福，虽分隔千里，但共赏这一轮明月，并互致慰藉不也是一种团聚吗？这是词人的自我安慰，也是对亲人的劝导，同时也是对自己政治遭遇的自我宽解。表现出词人豁达的胸襟与豪迈的情怀。</a:t>
            </a:r>
          </a:p>
        </p:txBody>
      </p:sp>
    </p:spTree>
    <p:extLst>
      <p:ext uri="{BB962C8B-B14F-4D97-AF65-F5344CB8AC3E}">
        <p14:creationId xmlns:p14="http://schemas.microsoft.com/office/powerpoint/2010/main" val="644295619"/>
      </p:ext>
    </p:extLst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2246711" y="1585914"/>
            <a:ext cx="7698581" cy="3447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dirty="0">
                <a:solidFill>
                  <a:prstClr val="black"/>
                </a:solidFill>
                <a:latin typeface="宋体" pitchFamily="2" charset="-122"/>
                <a:ea typeface="宋体" pitchFamily="2" charset="-122"/>
              </a:rPr>
              <a:t>    这首词上阕写词人对月饮酒，下阕写对月怀人。反映了词人宦海失意的苦闷，也表现了词人对美好生活的向往和乐观旷达的胸襟。</a:t>
            </a:r>
          </a:p>
        </p:txBody>
      </p:sp>
      <p:grpSp>
        <p:nvGrpSpPr>
          <p:cNvPr id="50279" name="组合 27"/>
          <p:cNvGrpSpPr>
            <a:grpSpLocks/>
          </p:cNvGrpSpPr>
          <p:nvPr/>
        </p:nvGrpSpPr>
        <p:grpSpPr bwMode="auto">
          <a:xfrm>
            <a:off x="1725217" y="196850"/>
            <a:ext cx="2570559" cy="914400"/>
            <a:chOff x="2747226" y="536189"/>
            <a:chExt cx="2458107" cy="604628"/>
          </a:xfrm>
        </p:grpSpPr>
        <p:sp>
          <p:nvSpPr>
            <p:cNvPr id="9" name="矩形: 圆角 28"/>
            <p:cNvSpPr/>
            <p:nvPr/>
          </p:nvSpPr>
          <p:spPr bwMode="auto">
            <a:xfrm rot="20527566">
              <a:off x="2747226" y="608619"/>
              <a:ext cx="564716" cy="472366"/>
            </a:xfrm>
            <a:prstGeom prst="roundRect">
              <a:avLst/>
            </a:prstGeom>
            <a:solidFill>
              <a:srgbClr val="FFCCCC"/>
            </a:solidFill>
            <a:ln>
              <a:solidFill>
                <a:srgbClr val="FF9999">
                  <a:alpha val="30196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3700" b="1" noProof="1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主</a:t>
              </a:r>
            </a:p>
          </p:txBody>
        </p:sp>
        <p:sp>
          <p:nvSpPr>
            <p:cNvPr id="10" name="矩形: 圆角 29"/>
            <p:cNvSpPr/>
            <p:nvPr/>
          </p:nvSpPr>
          <p:spPr bwMode="auto">
            <a:xfrm rot="294411">
              <a:off x="3381392" y="632762"/>
              <a:ext cx="564716" cy="471316"/>
            </a:xfrm>
            <a:prstGeom prst="roundRect">
              <a:avLst/>
            </a:prstGeom>
            <a:solidFill>
              <a:srgbClr val="CCFFCC"/>
            </a:solidFill>
            <a:ln>
              <a:solidFill>
                <a:srgbClr val="99FF99">
                  <a:alpha val="20000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3700" b="1" noProof="1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题</a:t>
              </a:r>
            </a:p>
          </p:txBody>
        </p:sp>
        <p:sp>
          <p:nvSpPr>
            <p:cNvPr id="11" name="矩形: 圆角 30"/>
            <p:cNvSpPr/>
            <p:nvPr/>
          </p:nvSpPr>
          <p:spPr bwMode="auto">
            <a:xfrm rot="1137149">
              <a:off x="4007589" y="536189"/>
              <a:ext cx="565855" cy="471316"/>
            </a:xfrm>
            <a:prstGeom prst="roundRect">
              <a:avLst/>
            </a:prstGeom>
            <a:solidFill>
              <a:srgbClr val="FFCC99"/>
            </a:solidFill>
            <a:ln>
              <a:solidFill>
                <a:srgbClr val="FFCC66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3700" b="1" noProof="1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概</a:t>
              </a:r>
            </a:p>
          </p:txBody>
        </p:sp>
        <p:sp>
          <p:nvSpPr>
            <p:cNvPr id="12" name="矩形: 圆角 31"/>
            <p:cNvSpPr/>
            <p:nvPr/>
          </p:nvSpPr>
          <p:spPr bwMode="auto">
            <a:xfrm rot="20889647">
              <a:off x="4640617" y="669501"/>
              <a:ext cx="564716" cy="471316"/>
            </a:xfrm>
            <a:prstGeom prst="roundRect">
              <a:avLst/>
            </a:prstGeom>
            <a:solidFill>
              <a:srgbClr val="CCFFFF"/>
            </a:solidFill>
            <a:ln>
              <a:solidFill>
                <a:srgbClr val="66CCFF">
                  <a:alpha val="18824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3700" b="1" noProof="1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括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74731454"/>
      </p:ext>
    </p:extLst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02" name="组合 27"/>
          <p:cNvGrpSpPr>
            <a:grpSpLocks/>
          </p:cNvGrpSpPr>
          <p:nvPr/>
        </p:nvGrpSpPr>
        <p:grpSpPr bwMode="auto">
          <a:xfrm>
            <a:off x="1725217" y="196850"/>
            <a:ext cx="2570559" cy="914400"/>
            <a:chOff x="2747226" y="536189"/>
            <a:chExt cx="2458107" cy="604628"/>
          </a:xfrm>
        </p:grpSpPr>
        <p:sp>
          <p:nvSpPr>
            <p:cNvPr id="3" name="矩形: 圆角 28"/>
            <p:cNvSpPr/>
            <p:nvPr/>
          </p:nvSpPr>
          <p:spPr bwMode="auto">
            <a:xfrm rot="20527566">
              <a:off x="2747226" y="608619"/>
              <a:ext cx="564716" cy="472366"/>
            </a:xfrm>
            <a:prstGeom prst="roundRect">
              <a:avLst/>
            </a:prstGeom>
            <a:solidFill>
              <a:srgbClr val="FFCCCC"/>
            </a:solidFill>
            <a:ln>
              <a:solidFill>
                <a:srgbClr val="FF9999">
                  <a:alpha val="30196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3700" b="1" noProof="1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结</a:t>
              </a:r>
            </a:p>
          </p:txBody>
        </p:sp>
        <p:sp>
          <p:nvSpPr>
            <p:cNvPr id="4" name="矩形: 圆角 29"/>
            <p:cNvSpPr/>
            <p:nvPr/>
          </p:nvSpPr>
          <p:spPr bwMode="auto">
            <a:xfrm rot="294411">
              <a:off x="3381392" y="632762"/>
              <a:ext cx="564716" cy="471316"/>
            </a:xfrm>
            <a:prstGeom prst="roundRect">
              <a:avLst/>
            </a:prstGeom>
            <a:solidFill>
              <a:srgbClr val="CCFFCC"/>
            </a:solidFill>
            <a:ln>
              <a:solidFill>
                <a:srgbClr val="99FF99">
                  <a:alpha val="20000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3700" b="1" noProof="1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构</a:t>
              </a:r>
            </a:p>
          </p:txBody>
        </p:sp>
        <p:sp>
          <p:nvSpPr>
            <p:cNvPr id="5" name="矩形: 圆角 30"/>
            <p:cNvSpPr/>
            <p:nvPr/>
          </p:nvSpPr>
          <p:spPr bwMode="auto">
            <a:xfrm rot="1137149">
              <a:off x="4007589" y="536189"/>
              <a:ext cx="565855" cy="471316"/>
            </a:xfrm>
            <a:prstGeom prst="roundRect">
              <a:avLst/>
            </a:prstGeom>
            <a:solidFill>
              <a:srgbClr val="FFCC99"/>
            </a:solidFill>
            <a:ln>
              <a:solidFill>
                <a:srgbClr val="FFCC66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3700" b="1" noProof="1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梳</a:t>
              </a:r>
            </a:p>
          </p:txBody>
        </p:sp>
        <p:sp>
          <p:nvSpPr>
            <p:cNvPr id="6" name="矩形: 圆角 31"/>
            <p:cNvSpPr/>
            <p:nvPr/>
          </p:nvSpPr>
          <p:spPr bwMode="auto">
            <a:xfrm rot="20889647">
              <a:off x="4640617" y="669501"/>
              <a:ext cx="564716" cy="471316"/>
            </a:xfrm>
            <a:prstGeom prst="roundRect">
              <a:avLst/>
            </a:prstGeom>
            <a:solidFill>
              <a:srgbClr val="CCFFFF"/>
            </a:solidFill>
            <a:ln>
              <a:solidFill>
                <a:srgbClr val="66CCFF">
                  <a:alpha val="18824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3700" b="1" noProof="1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理</a:t>
              </a:r>
            </a:p>
          </p:txBody>
        </p:sp>
      </p:grpSp>
      <p:sp>
        <p:nvSpPr>
          <p:cNvPr id="51203" name="TextBox 7"/>
          <p:cNvSpPr txBox="1">
            <a:spLocks noChangeArrowheads="1"/>
          </p:cNvSpPr>
          <p:nvPr/>
        </p:nvSpPr>
        <p:spPr bwMode="auto">
          <a:xfrm>
            <a:off x="2027636" y="2967039"/>
            <a:ext cx="1114425" cy="954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8" tIns="45719" rIns="91438" bIns="45719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4572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水调</a:t>
            </a:r>
            <a:endParaRPr lang="en-US" altLang="zh-CN" sz="28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 algn="ctr" defTabSz="4572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歌头</a:t>
            </a:r>
          </a:p>
        </p:txBody>
      </p:sp>
      <p:sp>
        <p:nvSpPr>
          <p:cNvPr id="10" name="左大括号 9"/>
          <p:cNvSpPr/>
          <p:nvPr/>
        </p:nvSpPr>
        <p:spPr>
          <a:xfrm>
            <a:off x="3020617" y="1555750"/>
            <a:ext cx="241697" cy="4140200"/>
          </a:xfrm>
          <a:prstGeom prst="lef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38" tIns="45719" rIns="91438" bIns="45719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zh-CN" altLang="en-US" sz="1200" noProof="1">
              <a:solidFill>
                <a:prstClr val="black"/>
              </a:solidFill>
              <a:cs typeface="等线" charset="0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4267201" y="1360489"/>
            <a:ext cx="3615929" cy="6524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8" tIns="45719" rIns="91438" bIns="45719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457200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望月问天（写景）</a:t>
            </a:r>
          </a:p>
        </p:txBody>
      </p:sp>
      <p:sp>
        <p:nvSpPr>
          <p:cNvPr id="12" name="左大括号 11"/>
          <p:cNvSpPr/>
          <p:nvPr/>
        </p:nvSpPr>
        <p:spPr>
          <a:xfrm flipH="1">
            <a:off x="7956947" y="1665288"/>
            <a:ext cx="204788" cy="3689350"/>
          </a:xfrm>
          <a:prstGeom prst="leftBrace">
            <a:avLst>
              <a:gd name="adj1" fmla="val 8333"/>
              <a:gd name="adj2" fmla="val 48908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38" tIns="45719" rIns="91438" bIns="45719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zh-CN" altLang="en-US" sz="1200" noProof="1">
              <a:solidFill>
                <a:prstClr val="black"/>
              </a:solidFill>
              <a:cs typeface="等线" charset="0"/>
            </a:endParaRPr>
          </a:p>
        </p:txBody>
      </p:sp>
      <p:sp>
        <p:nvSpPr>
          <p:cNvPr id="13" name="TextBox 16"/>
          <p:cNvSpPr txBox="1">
            <a:spLocks noChangeArrowheads="1"/>
          </p:cNvSpPr>
          <p:nvPr/>
        </p:nvSpPr>
        <p:spPr bwMode="auto">
          <a:xfrm>
            <a:off x="8161736" y="2862264"/>
            <a:ext cx="1921669" cy="954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8" tIns="45719" rIns="91438" bIns="45719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4572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热爱生活</a:t>
            </a:r>
            <a:endParaRPr lang="en-US" altLang="zh-CN" sz="2800" b="1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  <a:p>
            <a:pPr defTabSz="4572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乐观旷达</a:t>
            </a:r>
          </a:p>
        </p:txBody>
      </p:sp>
      <p:sp>
        <p:nvSpPr>
          <p:cNvPr id="15" name="TextBox 16"/>
          <p:cNvSpPr txBox="1">
            <a:spLocks noChangeArrowheads="1"/>
          </p:cNvSpPr>
          <p:nvPr/>
        </p:nvSpPr>
        <p:spPr bwMode="auto">
          <a:xfrm>
            <a:off x="4273155" y="2108200"/>
            <a:ext cx="3617119" cy="6524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8" tIns="45719" rIns="91438" bIns="45719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457200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想象：明月→宫阙</a:t>
            </a:r>
          </a:p>
        </p:txBody>
      </p:sp>
      <p:sp>
        <p:nvSpPr>
          <p:cNvPr id="16" name="TextBox 16"/>
          <p:cNvSpPr txBox="1">
            <a:spLocks noChangeArrowheads="1"/>
          </p:cNvSpPr>
          <p:nvPr/>
        </p:nvSpPr>
        <p:spPr bwMode="auto">
          <a:xfrm>
            <a:off x="4268392" y="2855913"/>
            <a:ext cx="3624263" cy="6524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8" tIns="45719" rIns="91438" bIns="45719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457200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借景抒情  情景交融</a:t>
            </a:r>
          </a:p>
        </p:txBody>
      </p:sp>
      <p:grpSp>
        <p:nvGrpSpPr>
          <p:cNvPr id="7" name="组合 1"/>
          <p:cNvGrpSpPr>
            <a:grpSpLocks/>
          </p:cNvGrpSpPr>
          <p:nvPr/>
        </p:nvGrpSpPr>
        <p:grpSpPr bwMode="auto">
          <a:xfrm>
            <a:off x="3065860" y="1631950"/>
            <a:ext cx="1201340" cy="1866900"/>
            <a:chOff x="1262900" y="1230476"/>
            <a:chExt cx="1203168" cy="1399382"/>
          </a:xfrm>
        </p:grpSpPr>
        <p:sp>
          <p:nvSpPr>
            <p:cNvPr id="51217" name="TextBox 7"/>
            <p:cNvSpPr txBox="1">
              <a:spLocks noChangeArrowheads="1"/>
            </p:cNvSpPr>
            <p:nvPr/>
          </p:nvSpPr>
          <p:spPr bwMode="auto">
            <a:xfrm>
              <a:off x="1262900" y="1680099"/>
              <a:ext cx="1115151" cy="3748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defTabSz="4572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800" b="1">
                  <a:solidFill>
                    <a:srgbClr val="FF0000"/>
                  </a:solidFill>
                  <a:latin typeface="楷体" pitchFamily="49" charset="-122"/>
                  <a:ea typeface="楷体" pitchFamily="49" charset="-122"/>
                </a:rPr>
                <a:t>上阙</a:t>
              </a:r>
            </a:p>
          </p:txBody>
        </p:sp>
        <p:sp>
          <p:nvSpPr>
            <p:cNvPr id="20" name="左大括号 19"/>
            <p:cNvSpPr/>
            <p:nvPr/>
          </p:nvSpPr>
          <p:spPr>
            <a:xfrm>
              <a:off x="2224004" y="1230476"/>
              <a:ext cx="242064" cy="1399382"/>
            </a:xfrm>
            <a:prstGeom prst="leftBrac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68580" tIns="34290" rIns="68580" bIns="3429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noProof="1">
                <a:solidFill>
                  <a:prstClr val="black"/>
                </a:solidFill>
                <a:cs typeface="等线" charset="0"/>
              </a:endParaRPr>
            </a:p>
          </p:txBody>
        </p:sp>
      </p:grpSp>
      <p:grpSp>
        <p:nvGrpSpPr>
          <p:cNvPr id="8" name="组合 6"/>
          <p:cNvGrpSpPr>
            <a:grpSpLocks/>
          </p:cNvGrpSpPr>
          <p:nvPr/>
        </p:nvGrpSpPr>
        <p:grpSpPr bwMode="auto">
          <a:xfrm>
            <a:off x="3065860" y="3865563"/>
            <a:ext cx="1201340" cy="1866900"/>
            <a:chOff x="1262900" y="2905404"/>
            <a:chExt cx="1203168" cy="1399382"/>
          </a:xfrm>
        </p:grpSpPr>
        <p:sp>
          <p:nvSpPr>
            <p:cNvPr id="51215" name="TextBox 7"/>
            <p:cNvSpPr txBox="1">
              <a:spLocks noChangeArrowheads="1"/>
            </p:cNvSpPr>
            <p:nvPr/>
          </p:nvSpPr>
          <p:spPr bwMode="auto">
            <a:xfrm>
              <a:off x="1262900" y="3329211"/>
              <a:ext cx="1115151" cy="3748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defTabSz="4572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800" b="1">
                  <a:solidFill>
                    <a:srgbClr val="FF0000"/>
                  </a:solidFill>
                  <a:latin typeface="楷体" pitchFamily="49" charset="-122"/>
                  <a:ea typeface="楷体" pitchFamily="49" charset="-122"/>
                </a:rPr>
                <a:t>下阙</a:t>
              </a:r>
            </a:p>
          </p:txBody>
        </p:sp>
        <p:sp>
          <p:nvSpPr>
            <p:cNvPr id="22" name="左大括号 21"/>
            <p:cNvSpPr/>
            <p:nvPr/>
          </p:nvSpPr>
          <p:spPr>
            <a:xfrm>
              <a:off x="2224004" y="2905404"/>
              <a:ext cx="242064" cy="1399382"/>
            </a:xfrm>
            <a:prstGeom prst="leftBrac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68580" tIns="34290" rIns="68580" bIns="34290"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noProof="1">
                <a:solidFill>
                  <a:prstClr val="black"/>
                </a:solidFill>
                <a:cs typeface="等线" charset="0"/>
              </a:endParaRPr>
            </a:p>
          </p:txBody>
        </p:sp>
      </p:grpSp>
      <p:sp>
        <p:nvSpPr>
          <p:cNvPr id="23" name="TextBox 10"/>
          <p:cNvSpPr txBox="1">
            <a:spLocks noChangeArrowheads="1"/>
          </p:cNvSpPr>
          <p:nvPr/>
        </p:nvSpPr>
        <p:spPr bwMode="auto">
          <a:xfrm>
            <a:off x="4267201" y="3602039"/>
            <a:ext cx="3615929" cy="6524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8" tIns="45719" rIns="91438" bIns="45719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457200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怀人问月（抒情）</a:t>
            </a:r>
          </a:p>
        </p:txBody>
      </p:sp>
      <p:sp>
        <p:nvSpPr>
          <p:cNvPr id="24" name="TextBox 16"/>
          <p:cNvSpPr txBox="1">
            <a:spLocks noChangeArrowheads="1"/>
          </p:cNvSpPr>
          <p:nvPr/>
        </p:nvSpPr>
        <p:spPr bwMode="auto">
          <a:xfrm>
            <a:off x="4273155" y="4349750"/>
            <a:ext cx="3617119" cy="6524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8" tIns="45719" rIns="91438" bIns="45719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457200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联想：月圆→人合</a:t>
            </a:r>
          </a:p>
        </p:txBody>
      </p:sp>
      <p:sp>
        <p:nvSpPr>
          <p:cNvPr id="25" name="TextBox 16"/>
          <p:cNvSpPr txBox="1">
            <a:spLocks noChangeArrowheads="1"/>
          </p:cNvSpPr>
          <p:nvPr/>
        </p:nvSpPr>
        <p:spPr bwMode="auto">
          <a:xfrm>
            <a:off x="4268392" y="5097463"/>
            <a:ext cx="3624263" cy="6524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8" tIns="45719" rIns="91438" bIns="45719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457200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议论升华  富有哲理</a:t>
            </a:r>
          </a:p>
        </p:txBody>
      </p:sp>
    </p:spTree>
    <p:extLst>
      <p:ext uri="{BB962C8B-B14F-4D97-AF65-F5344CB8AC3E}">
        <p14:creationId xmlns:p14="http://schemas.microsoft.com/office/powerpoint/2010/main" val="3696986621"/>
      </p:ext>
    </p:extLst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12" grpId="0" animBg="1"/>
      <p:bldP spid="13" grpId="0"/>
      <p:bldP spid="15" grpId="0"/>
      <p:bldP spid="16" grpId="0"/>
      <p:bldP spid="23" grpId="0"/>
      <p:bldP spid="24" grpId="0"/>
      <p:bldP spid="2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2020492" y="1873251"/>
            <a:ext cx="8051006" cy="3724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457200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3600" b="1" dirty="0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1.</a:t>
            </a:r>
            <a:r>
              <a:rPr lang="zh-CN" altLang="en-US" sz="3600" b="1" dirty="0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情景交融，寓哲理于议论之中。</a:t>
            </a:r>
            <a:endParaRPr lang="en-US" altLang="zh-CN" sz="3600" b="1" dirty="0">
              <a:solidFill>
                <a:srgbClr val="FF0000"/>
              </a:solidFill>
              <a:latin typeface="宋体" pitchFamily="2" charset="-122"/>
              <a:ea typeface="宋体" pitchFamily="2" charset="-122"/>
            </a:endParaRPr>
          </a:p>
          <a:p>
            <a:pPr defTabSz="457200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dirty="0">
                <a:solidFill>
                  <a:prstClr val="black"/>
                </a:solidFill>
                <a:latin typeface="宋体" pitchFamily="2" charset="-122"/>
                <a:ea typeface="宋体" pitchFamily="2" charset="-122"/>
              </a:rPr>
              <a:t>    全篇将写景、议论、抒情融为一体，作者由皎皎明月而怀念亲人，由阴晴圆缺感悟人生并非无憾事，使全词意境优美，又富于哲思、情蕴。</a:t>
            </a:r>
          </a:p>
        </p:txBody>
      </p:sp>
      <p:grpSp>
        <p:nvGrpSpPr>
          <p:cNvPr id="52227" name="组合 27"/>
          <p:cNvGrpSpPr>
            <a:grpSpLocks/>
          </p:cNvGrpSpPr>
          <p:nvPr/>
        </p:nvGrpSpPr>
        <p:grpSpPr bwMode="auto">
          <a:xfrm>
            <a:off x="1725217" y="196850"/>
            <a:ext cx="2570559" cy="914400"/>
            <a:chOff x="2747226" y="536189"/>
            <a:chExt cx="2458107" cy="604628"/>
          </a:xfrm>
        </p:grpSpPr>
        <p:sp>
          <p:nvSpPr>
            <p:cNvPr id="9" name="矩形: 圆角 28"/>
            <p:cNvSpPr/>
            <p:nvPr/>
          </p:nvSpPr>
          <p:spPr bwMode="auto">
            <a:xfrm rot="20527566">
              <a:off x="2747226" y="608619"/>
              <a:ext cx="564716" cy="472366"/>
            </a:xfrm>
            <a:prstGeom prst="roundRect">
              <a:avLst/>
            </a:prstGeom>
            <a:solidFill>
              <a:srgbClr val="FFCCCC"/>
            </a:solidFill>
            <a:ln>
              <a:solidFill>
                <a:srgbClr val="FF9999">
                  <a:alpha val="30196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3700" b="1" noProof="1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写</a:t>
              </a:r>
            </a:p>
          </p:txBody>
        </p:sp>
        <p:sp>
          <p:nvSpPr>
            <p:cNvPr id="10" name="矩形: 圆角 29"/>
            <p:cNvSpPr/>
            <p:nvPr/>
          </p:nvSpPr>
          <p:spPr bwMode="auto">
            <a:xfrm rot="294411">
              <a:off x="3381392" y="632762"/>
              <a:ext cx="564716" cy="471316"/>
            </a:xfrm>
            <a:prstGeom prst="roundRect">
              <a:avLst/>
            </a:prstGeom>
            <a:solidFill>
              <a:srgbClr val="CCFFCC"/>
            </a:solidFill>
            <a:ln>
              <a:solidFill>
                <a:srgbClr val="99FF99">
                  <a:alpha val="20000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3700" b="1" noProof="1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作</a:t>
              </a:r>
            </a:p>
          </p:txBody>
        </p:sp>
        <p:sp>
          <p:nvSpPr>
            <p:cNvPr id="11" name="矩形: 圆角 30"/>
            <p:cNvSpPr/>
            <p:nvPr/>
          </p:nvSpPr>
          <p:spPr bwMode="auto">
            <a:xfrm rot="1137149">
              <a:off x="4007589" y="536189"/>
              <a:ext cx="565855" cy="471316"/>
            </a:xfrm>
            <a:prstGeom prst="roundRect">
              <a:avLst/>
            </a:prstGeom>
            <a:solidFill>
              <a:srgbClr val="FFCC99"/>
            </a:solidFill>
            <a:ln>
              <a:solidFill>
                <a:srgbClr val="FFCC66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3700" b="1" noProof="1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借</a:t>
              </a:r>
            </a:p>
          </p:txBody>
        </p:sp>
        <p:sp>
          <p:nvSpPr>
            <p:cNvPr id="12" name="矩形: 圆角 31"/>
            <p:cNvSpPr/>
            <p:nvPr/>
          </p:nvSpPr>
          <p:spPr bwMode="auto">
            <a:xfrm rot="20889647">
              <a:off x="4640617" y="669501"/>
              <a:ext cx="564716" cy="471316"/>
            </a:xfrm>
            <a:prstGeom prst="roundRect">
              <a:avLst/>
            </a:prstGeom>
            <a:solidFill>
              <a:srgbClr val="CCFFFF"/>
            </a:solidFill>
            <a:ln>
              <a:solidFill>
                <a:srgbClr val="66CCFF">
                  <a:alpha val="18824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3700" b="1" noProof="1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鉴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93531966"/>
      </p:ext>
    </p:extLst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2230042" y="1270000"/>
            <a:ext cx="7853363" cy="4444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457200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3600" b="1" dirty="0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2.</a:t>
            </a:r>
            <a:r>
              <a:rPr lang="zh-CN" altLang="en-US" sz="3600" b="1" dirty="0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想象丰富，境界旷达。</a:t>
            </a:r>
            <a:endParaRPr lang="en-US" altLang="zh-CN" sz="3600" b="1" dirty="0">
              <a:solidFill>
                <a:srgbClr val="FF0000"/>
              </a:solidFill>
              <a:latin typeface="宋体" pitchFamily="2" charset="-122"/>
              <a:ea typeface="宋体" pitchFamily="2" charset="-122"/>
            </a:endParaRPr>
          </a:p>
          <a:p>
            <a:pPr defTabSz="457200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dirty="0">
                <a:solidFill>
                  <a:prstClr val="black"/>
                </a:solidFill>
                <a:latin typeface="宋体" pitchFamily="2" charset="-122"/>
                <a:ea typeface="宋体" pitchFamily="2" charset="-122"/>
              </a:rPr>
              <a:t>    作者由举杯问月，想象天上宫阙胜景，叙述身世之感与思想矛盾；由思念亲人扩展到人类普遍的情感、体验，抒发人生无常，并非无憾事的感喟。想象丰富，富于浪漫色彩。</a:t>
            </a:r>
          </a:p>
        </p:txBody>
      </p:sp>
    </p:spTree>
    <p:extLst>
      <p:ext uri="{BB962C8B-B14F-4D97-AF65-F5344CB8AC3E}">
        <p14:creationId xmlns:p14="http://schemas.microsoft.com/office/powerpoint/2010/main" val="3172603708"/>
      </p:ext>
    </p:extLst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1925242" y="1141414"/>
            <a:ext cx="8341519" cy="4819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8" tIns="45719" rIns="91438" bIns="45719">
            <a:spAutoFit/>
          </a:bodyPr>
          <a:lstStyle/>
          <a:p>
            <a:pPr algn="ctr" defTabSz="457200" fontAlgn="base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</a:pPr>
            <a:r>
              <a:rPr lang="zh-CN" altLang="en-US" sz="3200" b="1">
                <a:solidFill>
                  <a:srgbClr val="FF33CC"/>
                </a:solidFill>
                <a:latin typeface="等线" charset="0"/>
                <a:ea typeface="宋体" pitchFamily="2" charset="-122"/>
              </a:rPr>
              <a:t>乘风破浪</a:t>
            </a:r>
            <a:endParaRPr lang="en-US" altLang="zh-CN" sz="3200" b="1">
              <a:solidFill>
                <a:srgbClr val="FF33CC"/>
              </a:solidFill>
              <a:latin typeface="等线" charset="0"/>
              <a:ea typeface="宋体" pitchFamily="2" charset="-122"/>
            </a:endParaRPr>
          </a:p>
          <a:p>
            <a:pPr defTabSz="45720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>
                <a:solidFill>
                  <a:prstClr val="black"/>
                </a:solidFill>
                <a:latin typeface="等线" charset="0"/>
                <a:ea typeface="宋体" pitchFamily="2" charset="-122"/>
              </a:rPr>
              <a:t>    古代南北朝的时候，宋国有位将军姓宗名悫（</a:t>
            </a:r>
            <a:r>
              <a:rPr lang="en-US" altLang="zh-CN" sz="3200" b="1">
                <a:solidFill>
                  <a:prstClr val="black"/>
                </a:solidFill>
                <a:latin typeface="等线" charset="0"/>
                <a:ea typeface="宋体" pitchFamily="2" charset="-122"/>
              </a:rPr>
              <a:t>què</a:t>
            </a:r>
            <a:r>
              <a:rPr lang="zh-CN" altLang="en-US" sz="3200" b="1">
                <a:solidFill>
                  <a:prstClr val="black"/>
                </a:solidFill>
                <a:latin typeface="等线" charset="0"/>
                <a:ea typeface="宋体" pitchFamily="2" charset="-122"/>
              </a:rPr>
              <a:t>），他从小就很勇敢，也很有抱负。有一天，宗悫的叔父问他有什么志向，宗悫回答道：“愿乘长风破万里浪。”意思是：我一定要突破一切障碍，勇往直前，干一番事业。宗悫经过勤学苦练，努力奋斗，终于成为一位能征善战的将军。</a:t>
            </a:r>
          </a:p>
        </p:txBody>
      </p:sp>
      <p:grpSp>
        <p:nvGrpSpPr>
          <p:cNvPr id="54375" name="组合 27"/>
          <p:cNvGrpSpPr>
            <a:grpSpLocks/>
          </p:cNvGrpSpPr>
          <p:nvPr/>
        </p:nvGrpSpPr>
        <p:grpSpPr bwMode="auto">
          <a:xfrm>
            <a:off x="1725217" y="196850"/>
            <a:ext cx="2570559" cy="914400"/>
            <a:chOff x="2747226" y="536189"/>
            <a:chExt cx="2458107" cy="604628"/>
          </a:xfrm>
        </p:grpSpPr>
        <p:sp>
          <p:nvSpPr>
            <p:cNvPr id="7" name="矩形: 圆角 28"/>
            <p:cNvSpPr/>
            <p:nvPr/>
          </p:nvSpPr>
          <p:spPr bwMode="auto">
            <a:xfrm rot="20527566">
              <a:off x="2747226" y="608619"/>
              <a:ext cx="564716" cy="472366"/>
            </a:xfrm>
            <a:prstGeom prst="roundRect">
              <a:avLst/>
            </a:prstGeom>
            <a:solidFill>
              <a:srgbClr val="FFCCCC"/>
            </a:solidFill>
            <a:ln>
              <a:solidFill>
                <a:srgbClr val="FF9999">
                  <a:alpha val="30196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3700" b="1" noProof="1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拓</a:t>
              </a:r>
            </a:p>
          </p:txBody>
        </p:sp>
        <p:sp>
          <p:nvSpPr>
            <p:cNvPr id="8" name="矩形: 圆角 29"/>
            <p:cNvSpPr/>
            <p:nvPr/>
          </p:nvSpPr>
          <p:spPr bwMode="auto">
            <a:xfrm rot="294411">
              <a:off x="3381392" y="632762"/>
              <a:ext cx="564716" cy="471316"/>
            </a:xfrm>
            <a:prstGeom prst="roundRect">
              <a:avLst/>
            </a:prstGeom>
            <a:solidFill>
              <a:srgbClr val="CCFFCC"/>
            </a:solidFill>
            <a:ln>
              <a:solidFill>
                <a:srgbClr val="99FF99">
                  <a:alpha val="20000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3700" b="1" noProof="1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展</a:t>
              </a:r>
            </a:p>
          </p:txBody>
        </p:sp>
        <p:sp>
          <p:nvSpPr>
            <p:cNvPr id="9" name="矩形: 圆角 30"/>
            <p:cNvSpPr/>
            <p:nvPr/>
          </p:nvSpPr>
          <p:spPr bwMode="auto">
            <a:xfrm rot="1137149">
              <a:off x="4007589" y="536189"/>
              <a:ext cx="565855" cy="471316"/>
            </a:xfrm>
            <a:prstGeom prst="roundRect">
              <a:avLst/>
            </a:prstGeom>
            <a:solidFill>
              <a:srgbClr val="FFCC99"/>
            </a:solidFill>
            <a:ln>
              <a:solidFill>
                <a:srgbClr val="FFCC66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3700" b="1" noProof="1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延</a:t>
              </a:r>
            </a:p>
          </p:txBody>
        </p:sp>
        <p:sp>
          <p:nvSpPr>
            <p:cNvPr id="10" name="矩形: 圆角 31"/>
            <p:cNvSpPr/>
            <p:nvPr/>
          </p:nvSpPr>
          <p:spPr bwMode="auto">
            <a:xfrm rot="20889647">
              <a:off x="4640617" y="669501"/>
              <a:ext cx="564716" cy="471316"/>
            </a:xfrm>
            <a:prstGeom prst="roundRect">
              <a:avLst/>
            </a:prstGeom>
            <a:solidFill>
              <a:srgbClr val="CCFFFF"/>
            </a:solidFill>
            <a:ln>
              <a:solidFill>
                <a:srgbClr val="66CCFF">
                  <a:alpha val="18824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3700" b="1" noProof="1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伸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0808696"/>
      </p:ext>
    </p:extLst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2151460" y="754065"/>
            <a:ext cx="7862888" cy="3379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8" tIns="45719" rIns="91438" bIns="45719">
            <a:spAutoFit/>
          </a:bodyPr>
          <a:lstStyle/>
          <a:p>
            <a:pPr algn="ctr" defTabSz="457200" fontAlgn="base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FF33CC"/>
                </a:solidFill>
                <a:latin typeface="等线" charset="0"/>
                <a:ea typeface="宋体" pitchFamily="2" charset="-122"/>
              </a:rPr>
              <a:t>归园田居（其一）</a:t>
            </a:r>
            <a:endParaRPr lang="en-US" altLang="zh-CN" sz="2400" b="1" dirty="0">
              <a:solidFill>
                <a:srgbClr val="FF33CC"/>
              </a:solidFill>
              <a:latin typeface="等线" charset="0"/>
              <a:ea typeface="宋体" pitchFamily="2" charset="-122"/>
            </a:endParaRPr>
          </a:p>
          <a:p>
            <a:pPr algn="ctr" defTabSz="457200" fontAlgn="base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FF33CC"/>
                </a:solidFill>
                <a:latin typeface="等线" charset="0"/>
                <a:ea typeface="宋体" pitchFamily="2" charset="-122"/>
              </a:rPr>
              <a:t>陶渊明</a:t>
            </a:r>
            <a:endParaRPr lang="en-US" altLang="zh-CN" sz="2400" b="1" dirty="0">
              <a:solidFill>
                <a:srgbClr val="FF33CC"/>
              </a:solidFill>
              <a:latin typeface="等线" charset="0"/>
              <a:ea typeface="宋体" pitchFamily="2" charset="-122"/>
            </a:endParaRPr>
          </a:p>
          <a:p>
            <a:pPr algn="ctr" defTabSz="45720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prstClr val="black"/>
                </a:solidFill>
                <a:latin typeface="等线" charset="0"/>
                <a:ea typeface="宋体" pitchFamily="2" charset="-122"/>
              </a:rPr>
              <a:t>少无适俗韵，性本爱丘山。误落尘网中，一去三十年。</a:t>
            </a:r>
            <a:endParaRPr lang="en-US" altLang="zh-CN" sz="2400" b="1" dirty="0">
              <a:solidFill>
                <a:prstClr val="black"/>
              </a:solidFill>
              <a:latin typeface="等线" charset="0"/>
              <a:ea typeface="宋体" pitchFamily="2" charset="-122"/>
            </a:endParaRPr>
          </a:p>
          <a:p>
            <a:pPr algn="ctr" defTabSz="45720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prstClr val="black"/>
                </a:solidFill>
                <a:latin typeface="等线" charset="0"/>
                <a:ea typeface="宋体" pitchFamily="2" charset="-122"/>
              </a:rPr>
              <a:t>羁鸟恋旧林，池鱼思故渊。开荒南野际，守拙归园田。</a:t>
            </a:r>
          </a:p>
          <a:p>
            <a:pPr algn="ctr" defTabSz="45720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prstClr val="black"/>
                </a:solidFill>
                <a:latin typeface="等线" charset="0"/>
                <a:ea typeface="宋体" pitchFamily="2" charset="-122"/>
              </a:rPr>
              <a:t>方宅十余亩，草屋八九间。榆柳荫后檐，桃李罗堂前。</a:t>
            </a:r>
          </a:p>
          <a:p>
            <a:pPr algn="ctr" defTabSz="45720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prstClr val="black"/>
                </a:solidFill>
                <a:latin typeface="等线" charset="0"/>
                <a:ea typeface="宋体" pitchFamily="2" charset="-122"/>
              </a:rPr>
              <a:t>暧暧远人村，依依墟里烟。狗吠深巷中，鸡鸣桑树颠。</a:t>
            </a:r>
            <a:endParaRPr lang="en-US" altLang="zh-CN" sz="2400" b="1" dirty="0">
              <a:solidFill>
                <a:prstClr val="black"/>
              </a:solidFill>
              <a:latin typeface="等线" charset="0"/>
              <a:ea typeface="宋体" pitchFamily="2" charset="-122"/>
            </a:endParaRPr>
          </a:p>
          <a:p>
            <a:pPr algn="ctr" defTabSz="45720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prstClr val="black"/>
                </a:solidFill>
                <a:latin typeface="等线" charset="0"/>
                <a:ea typeface="宋体" pitchFamily="2" charset="-122"/>
              </a:rPr>
              <a:t>户庭无尘杂，虚室有余闲。久在樊笼里，复得返自然。 </a:t>
            </a:r>
          </a:p>
        </p:txBody>
      </p:sp>
    </p:spTree>
    <p:extLst>
      <p:ext uri="{BB962C8B-B14F-4D97-AF65-F5344CB8AC3E}">
        <p14:creationId xmlns:p14="http://schemas.microsoft.com/office/powerpoint/2010/main" val="2964327277"/>
      </p:ext>
    </p:extLst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43397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4"/>
          <p:cNvSpPr txBox="1">
            <a:spLocks noChangeArrowheads="1"/>
          </p:cNvSpPr>
          <p:nvPr/>
        </p:nvSpPr>
        <p:spPr bwMode="auto">
          <a:xfrm>
            <a:off x="2020492" y="1420814"/>
            <a:ext cx="6704409" cy="4819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8" tIns="45719" rIns="91438" bIns="45719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45720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苏轼</a:t>
            </a:r>
            <a:r>
              <a:rPr lang="en-US" altLang="zh-CN" sz="32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(1037—1101)</a:t>
            </a:r>
            <a:r>
              <a:rPr lang="zh-CN" altLang="en-US" sz="32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，字</a:t>
            </a:r>
            <a:r>
              <a:rPr lang="zh-CN" altLang="en-US" sz="3200" b="1" dirty="0">
                <a:solidFill>
                  <a:srgbClr val="FF00FF"/>
                </a:solidFill>
                <a:latin typeface="黑体" pitchFamily="49" charset="-122"/>
                <a:ea typeface="黑体" pitchFamily="49" charset="-122"/>
              </a:rPr>
              <a:t>子瞻</a:t>
            </a:r>
            <a:r>
              <a:rPr lang="zh-CN" altLang="en-US" sz="32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，自号</a:t>
            </a:r>
            <a:r>
              <a:rPr lang="zh-CN" altLang="en-US" sz="3200" b="1" dirty="0">
                <a:solidFill>
                  <a:srgbClr val="FF00FF"/>
                </a:solidFill>
                <a:latin typeface="黑体" pitchFamily="49" charset="-122"/>
                <a:ea typeface="黑体" pitchFamily="49" charset="-122"/>
              </a:rPr>
              <a:t>东坡居士</a:t>
            </a:r>
            <a:r>
              <a:rPr lang="zh-CN" altLang="en-US" sz="32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，四川眉山人。与父苏洵、弟弟苏辙同位于</a:t>
            </a:r>
            <a:r>
              <a:rPr lang="zh-CN" altLang="en-US" sz="3200" b="1" dirty="0">
                <a:solidFill>
                  <a:srgbClr val="FF00FF"/>
                </a:solidFill>
                <a:latin typeface="黑体" pitchFamily="49" charset="-122"/>
                <a:ea typeface="黑体" pitchFamily="49" charset="-122"/>
              </a:rPr>
              <a:t>“唐宋八大家”</a:t>
            </a:r>
            <a:r>
              <a:rPr lang="zh-CN" altLang="en-US" sz="32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之列。他是北宋中期的文坛领袖，在散文、诗、词、书、画等方面成就都很高。其诗现存于世的约</a:t>
            </a:r>
            <a:r>
              <a:rPr lang="en-US" altLang="zh-CN" sz="32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340</a:t>
            </a:r>
            <a:r>
              <a:rPr lang="zh-CN" altLang="en-US" sz="32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余首。其词引领豪放一派，豪壮雄浑，其诗清新雄健。著有</a:t>
            </a:r>
            <a:r>
              <a:rPr lang="en-US" altLang="zh-CN" sz="32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《</a:t>
            </a:r>
            <a:r>
              <a:rPr lang="zh-CN" altLang="en-US" sz="32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东坡全集</a:t>
            </a:r>
            <a:r>
              <a:rPr lang="en-US" altLang="zh-CN" sz="32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》</a:t>
            </a:r>
            <a:r>
              <a:rPr lang="zh-CN" altLang="en-US" sz="32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。</a:t>
            </a:r>
          </a:p>
        </p:txBody>
      </p:sp>
      <p:grpSp>
        <p:nvGrpSpPr>
          <p:cNvPr id="40039" name="组合 27"/>
          <p:cNvGrpSpPr>
            <a:grpSpLocks/>
          </p:cNvGrpSpPr>
          <p:nvPr/>
        </p:nvGrpSpPr>
        <p:grpSpPr bwMode="auto">
          <a:xfrm>
            <a:off x="1725217" y="196850"/>
            <a:ext cx="2570559" cy="914400"/>
            <a:chOff x="2747226" y="536188"/>
            <a:chExt cx="2458107" cy="604629"/>
          </a:xfrm>
        </p:grpSpPr>
        <p:sp>
          <p:nvSpPr>
            <p:cNvPr id="8" name="矩形: 圆角 28"/>
            <p:cNvSpPr/>
            <p:nvPr/>
          </p:nvSpPr>
          <p:spPr bwMode="auto">
            <a:xfrm rot="20527566">
              <a:off x="2747226" y="608618"/>
              <a:ext cx="564716" cy="472366"/>
            </a:xfrm>
            <a:prstGeom prst="roundRect">
              <a:avLst/>
            </a:prstGeom>
            <a:solidFill>
              <a:srgbClr val="FFCCCC"/>
            </a:solidFill>
            <a:ln>
              <a:solidFill>
                <a:srgbClr val="FF9999">
                  <a:alpha val="30196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3700" b="1" noProof="1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作</a:t>
              </a:r>
            </a:p>
          </p:txBody>
        </p:sp>
        <p:sp>
          <p:nvSpPr>
            <p:cNvPr id="9" name="矩形: 圆角 29"/>
            <p:cNvSpPr/>
            <p:nvPr/>
          </p:nvSpPr>
          <p:spPr bwMode="auto">
            <a:xfrm rot="294411">
              <a:off x="3381392" y="632761"/>
              <a:ext cx="564716" cy="471317"/>
            </a:xfrm>
            <a:prstGeom prst="roundRect">
              <a:avLst/>
            </a:prstGeom>
            <a:solidFill>
              <a:srgbClr val="CCFFCC"/>
            </a:solidFill>
            <a:ln>
              <a:solidFill>
                <a:srgbClr val="99FF99">
                  <a:alpha val="20000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3700" b="1" noProof="1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者</a:t>
              </a:r>
            </a:p>
          </p:txBody>
        </p:sp>
        <p:sp>
          <p:nvSpPr>
            <p:cNvPr id="10" name="矩形: 圆角 30"/>
            <p:cNvSpPr/>
            <p:nvPr/>
          </p:nvSpPr>
          <p:spPr bwMode="auto">
            <a:xfrm rot="1137149">
              <a:off x="4007589" y="536188"/>
              <a:ext cx="565855" cy="471317"/>
            </a:xfrm>
            <a:prstGeom prst="roundRect">
              <a:avLst/>
            </a:prstGeom>
            <a:solidFill>
              <a:srgbClr val="FFCC99"/>
            </a:solidFill>
            <a:ln>
              <a:solidFill>
                <a:srgbClr val="FFCC66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3700" b="1" noProof="1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简</a:t>
              </a:r>
            </a:p>
          </p:txBody>
        </p:sp>
        <p:sp>
          <p:nvSpPr>
            <p:cNvPr id="11" name="矩形: 圆角 31"/>
            <p:cNvSpPr/>
            <p:nvPr/>
          </p:nvSpPr>
          <p:spPr bwMode="auto">
            <a:xfrm rot="20889647">
              <a:off x="4640617" y="669501"/>
              <a:ext cx="564716" cy="471316"/>
            </a:xfrm>
            <a:prstGeom prst="roundRect">
              <a:avLst/>
            </a:prstGeom>
            <a:solidFill>
              <a:srgbClr val="CCFFFF"/>
            </a:solidFill>
            <a:ln>
              <a:solidFill>
                <a:srgbClr val="66CCFF">
                  <a:alpha val="18824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3700" b="1" noProof="1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介</a:t>
              </a:r>
            </a:p>
          </p:txBody>
        </p:sp>
      </p:grpSp>
      <p:pic>
        <p:nvPicPr>
          <p:cNvPr id="12" name="图片 1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24900" y="2379663"/>
            <a:ext cx="1695450" cy="3124200"/>
          </a:xfrm>
          <a:prstGeom prst="rect">
            <a:avLst/>
          </a:prstGeom>
          <a:noFill/>
          <a:ln w="38100">
            <a:solidFill>
              <a:srgbClr val="FF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1788999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4"/>
          <p:cNvSpPr txBox="1">
            <a:spLocks noChangeArrowheads="1"/>
          </p:cNvSpPr>
          <p:nvPr/>
        </p:nvSpPr>
        <p:spPr bwMode="auto">
          <a:xfrm>
            <a:off x="2166939" y="1517650"/>
            <a:ext cx="7856935" cy="378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8" tIns="45719" rIns="91438" bIns="45719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32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    </a:t>
            </a:r>
            <a:r>
              <a:rPr lang="zh-CN" altLang="en-US" sz="32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本文选自</a:t>
            </a:r>
            <a:r>
              <a:rPr lang="en-US" altLang="zh-CN" sz="32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《</a:t>
            </a:r>
            <a:r>
              <a:rPr lang="zh-CN" altLang="en-US" sz="32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东坡乐府笺</a:t>
            </a:r>
            <a:r>
              <a:rPr lang="en-US" altLang="zh-CN" sz="32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》</a:t>
            </a:r>
            <a:r>
              <a:rPr lang="zh-CN" altLang="en-US" sz="32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卷一</a:t>
            </a:r>
            <a:r>
              <a:rPr lang="en-US" altLang="zh-CN" sz="32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(</a:t>
            </a:r>
            <a:r>
              <a:rPr lang="zh-CN" altLang="en-US" sz="32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上海古籍出版社</a:t>
            </a:r>
            <a:r>
              <a:rPr lang="en-US" altLang="zh-CN" sz="32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2009</a:t>
            </a:r>
            <a:r>
              <a:rPr lang="zh-CN" altLang="en-US" sz="32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年版</a:t>
            </a:r>
            <a:r>
              <a:rPr lang="en-US" altLang="zh-CN" sz="32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)</a:t>
            </a:r>
            <a:r>
              <a:rPr lang="zh-CN" altLang="en-US" sz="32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。本词写于宋神宗熙宁九年</a:t>
            </a:r>
            <a:r>
              <a:rPr lang="en-US" altLang="zh-CN" sz="32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(1076)</a:t>
            </a:r>
            <a:r>
              <a:rPr lang="zh-CN" altLang="en-US" sz="32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。当时作者被贬至密州，政治上失意潦倒，与弟弟苏辙也已七年不见，中秋对月，心情抑郁惆怅，遂作此词。</a:t>
            </a:r>
          </a:p>
        </p:txBody>
      </p:sp>
      <p:grpSp>
        <p:nvGrpSpPr>
          <p:cNvPr id="40963" name="组合 27"/>
          <p:cNvGrpSpPr>
            <a:grpSpLocks/>
          </p:cNvGrpSpPr>
          <p:nvPr/>
        </p:nvGrpSpPr>
        <p:grpSpPr bwMode="auto">
          <a:xfrm>
            <a:off x="1725217" y="196850"/>
            <a:ext cx="2570559" cy="914400"/>
            <a:chOff x="2747226" y="536188"/>
            <a:chExt cx="2458107" cy="604629"/>
          </a:xfrm>
        </p:grpSpPr>
        <p:sp>
          <p:nvSpPr>
            <p:cNvPr id="8" name="矩形: 圆角 28"/>
            <p:cNvSpPr/>
            <p:nvPr/>
          </p:nvSpPr>
          <p:spPr bwMode="auto">
            <a:xfrm rot="20527566">
              <a:off x="2747226" y="608618"/>
              <a:ext cx="564716" cy="472366"/>
            </a:xfrm>
            <a:prstGeom prst="roundRect">
              <a:avLst/>
            </a:prstGeom>
            <a:solidFill>
              <a:srgbClr val="FFCCCC"/>
            </a:solidFill>
            <a:ln>
              <a:solidFill>
                <a:srgbClr val="FF9999">
                  <a:alpha val="30196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3700" b="1" noProof="1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背</a:t>
              </a:r>
            </a:p>
          </p:txBody>
        </p:sp>
        <p:sp>
          <p:nvSpPr>
            <p:cNvPr id="9" name="矩形: 圆角 29"/>
            <p:cNvSpPr/>
            <p:nvPr/>
          </p:nvSpPr>
          <p:spPr bwMode="auto">
            <a:xfrm rot="294411">
              <a:off x="3381392" y="632761"/>
              <a:ext cx="564716" cy="471317"/>
            </a:xfrm>
            <a:prstGeom prst="roundRect">
              <a:avLst/>
            </a:prstGeom>
            <a:solidFill>
              <a:srgbClr val="CCFFCC"/>
            </a:solidFill>
            <a:ln>
              <a:solidFill>
                <a:srgbClr val="99FF99">
                  <a:alpha val="20000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3700" b="1" noProof="1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景</a:t>
              </a:r>
            </a:p>
          </p:txBody>
        </p:sp>
        <p:sp>
          <p:nvSpPr>
            <p:cNvPr id="10" name="矩形: 圆角 30"/>
            <p:cNvSpPr/>
            <p:nvPr/>
          </p:nvSpPr>
          <p:spPr bwMode="auto">
            <a:xfrm rot="1137149">
              <a:off x="4007589" y="536188"/>
              <a:ext cx="565855" cy="471317"/>
            </a:xfrm>
            <a:prstGeom prst="roundRect">
              <a:avLst/>
            </a:prstGeom>
            <a:solidFill>
              <a:srgbClr val="FFCC99"/>
            </a:solidFill>
            <a:ln>
              <a:solidFill>
                <a:srgbClr val="FFCC66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3700" b="1" noProof="1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链</a:t>
              </a:r>
            </a:p>
          </p:txBody>
        </p:sp>
        <p:sp>
          <p:nvSpPr>
            <p:cNvPr id="11" name="矩形: 圆角 31"/>
            <p:cNvSpPr/>
            <p:nvPr/>
          </p:nvSpPr>
          <p:spPr bwMode="auto">
            <a:xfrm rot="20889647">
              <a:off x="4640617" y="669501"/>
              <a:ext cx="564716" cy="471316"/>
            </a:xfrm>
            <a:prstGeom prst="roundRect">
              <a:avLst/>
            </a:prstGeom>
            <a:solidFill>
              <a:srgbClr val="CCFFFF"/>
            </a:solidFill>
            <a:ln>
              <a:solidFill>
                <a:srgbClr val="66CCFF">
                  <a:alpha val="18824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3700" b="1" noProof="1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接</a:t>
              </a: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3287688" y="6021288"/>
            <a:ext cx="20882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FFFFFF"/>
                </a:solidFill>
              </a:rPr>
              <a:t>https://www.ypppt.com/</a:t>
            </a:r>
            <a:endParaRPr lang="zh-CN" altLang="en-US" sz="1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598162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4"/>
          <p:cNvSpPr txBox="1">
            <a:spLocks noChangeArrowheads="1"/>
          </p:cNvSpPr>
          <p:nvPr/>
        </p:nvSpPr>
        <p:spPr bwMode="auto">
          <a:xfrm>
            <a:off x="1866900" y="1230313"/>
            <a:ext cx="8502254" cy="457355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8" tIns="45719" rIns="91438" bIns="45719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457200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词</a:t>
            </a:r>
            <a:r>
              <a:rPr lang="zh-CN" altLang="en-US" sz="28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  宋代占文学主流的一种文学体裁。唐及五代时，已出现词这一形式，但词的成熟与兴盛在宋代。词的最初特点是以诗文配上曲调，可以演唱。每首词都有一个调名，称“词牌”。因曲调节拍的不同，可分为令、引、近、慢等。词还有曲、杂曲、曲子词、乐府、琴趣、乐章、长短句等称谓。词一般都分两部分</a:t>
            </a:r>
            <a:r>
              <a:rPr lang="en-US" altLang="zh-CN" sz="28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(</a:t>
            </a:r>
            <a:r>
              <a:rPr lang="zh-CN" altLang="en-US" sz="28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叫作上下片或上下阕</a:t>
            </a:r>
            <a:r>
              <a:rPr lang="en-US" altLang="zh-CN" sz="28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)</a:t>
            </a:r>
            <a:r>
              <a:rPr lang="zh-CN" altLang="en-US" sz="28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。宋代的文人喜好填词作曲，对推动词的发展起了重要作用。</a:t>
            </a:r>
          </a:p>
        </p:txBody>
      </p:sp>
      <p:grpSp>
        <p:nvGrpSpPr>
          <p:cNvPr id="41987" name="组合 27"/>
          <p:cNvGrpSpPr>
            <a:grpSpLocks/>
          </p:cNvGrpSpPr>
          <p:nvPr/>
        </p:nvGrpSpPr>
        <p:grpSpPr bwMode="auto">
          <a:xfrm>
            <a:off x="1725217" y="196850"/>
            <a:ext cx="2570559" cy="914400"/>
            <a:chOff x="2747226" y="536188"/>
            <a:chExt cx="2458107" cy="604629"/>
          </a:xfrm>
        </p:grpSpPr>
        <p:sp>
          <p:nvSpPr>
            <p:cNvPr id="8" name="矩形: 圆角 28"/>
            <p:cNvSpPr/>
            <p:nvPr/>
          </p:nvSpPr>
          <p:spPr bwMode="auto">
            <a:xfrm rot="20527566">
              <a:off x="2747226" y="608618"/>
              <a:ext cx="564716" cy="472366"/>
            </a:xfrm>
            <a:prstGeom prst="roundRect">
              <a:avLst/>
            </a:prstGeom>
            <a:solidFill>
              <a:srgbClr val="FFCCCC"/>
            </a:solidFill>
            <a:ln>
              <a:solidFill>
                <a:srgbClr val="FF9999">
                  <a:alpha val="30196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3700" b="1" noProof="1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文</a:t>
              </a:r>
            </a:p>
          </p:txBody>
        </p:sp>
        <p:sp>
          <p:nvSpPr>
            <p:cNvPr id="9" name="矩形: 圆角 29"/>
            <p:cNvSpPr/>
            <p:nvPr/>
          </p:nvSpPr>
          <p:spPr bwMode="auto">
            <a:xfrm rot="294411">
              <a:off x="3381392" y="632761"/>
              <a:ext cx="564716" cy="471317"/>
            </a:xfrm>
            <a:prstGeom prst="roundRect">
              <a:avLst/>
            </a:prstGeom>
            <a:solidFill>
              <a:srgbClr val="CCFFCC"/>
            </a:solidFill>
            <a:ln>
              <a:solidFill>
                <a:srgbClr val="99FF99">
                  <a:alpha val="20000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3700" b="1" noProof="1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体</a:t>
              </a:r>
            </a:p>
          </p:txBody>
        </p:sp>
        <p:sp>
          <p:nvSpPr>
            <p:cNvPr id="10" name="矩形: 圆角 30"/>
            <p:cNvSpPr/>
            <p:nvPr/>
          </p:nvSpPr>
          <p:spPr bwMode="auto">
            <a:xfrm rot="1137149">
              <a:off x="4007589" y="536188"/>
              <a:ext cx="565855" cy="471317"/>
            </a:xfrm>
            <a:prstGeom prst="roundRect">
              <a:avLst/>
            </a:prstGeom>
            <a:solidFill>
              <a:srgbClr val="FFCC99"/>
            </a:solidFill>
            <a:ln>
              <a:solidFill>
                <a:srgbClr val="FFCC66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3700" b="1" noProof="1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知</a:t>
              </a:r>
            </a:p>
          </p:txBody>
        </p:sp>
        <p:sp>
          <p:nvSpPr>
            <p:cNvPr id="11" name="矩形: 圆角 31"/>
            <p:cNvSpPr/>
            <p:nvPr/>
          </p:nvSpPr>
          <p:spPr bwMode="auto">
            <a:xfrm rot="20889647">
              <a:off x="4640617" y="669501"/>
              <a:ext cx="564716" cy="471316"/>
            </a:xfrm>
            <a:prstGeom prst="roundRect">
              <a:avLst/>
            </a:prstGeom>
            <a:solidFill>
              <a:srgbClr val="CCFFFF"/>
            </a:solidFill>
            <a:ln>
              <a:solidFill>
                <a:srgbClr val="66CCFF">
                  <a:alpha val="18824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3700" b="1" noProof="1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识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22096945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10" name="文本框 10"/>
          <p:cNvSpPr txBox="1">
            <a:spLocks noChangeArrowheads="1"/>
          </p:cNvSpPr>
          <p:nvPr/>
        </p:nvSpPr>
        <p:spPr bwMode="auto">
          <a:xfrm>
            <a:off x="4486276" y="420688"/>
            <a:ext cx="5305425" cy="523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8" tIns="45719" rIns="91438" bIns="45719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457200" eaLnBrk="1" fontAlgn="base" hangingPunct="1">
              <a:spcBef>
                <a:spcPts val="2400"/>
              </a:spcBef>
              <a:spcAft>
                <a:spcPct val="0"/>
              </a:spcAft>
            </a:pPr>
            <a:r>
              <a:rPr lang="zh-CN" altLang="en-US" sz="2800" b="1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有感情地朗读课文，注意节奏。</a:t>
            </a:r>
            <a:endParaRPr lang="en-US" altLang="zh-CN" sz="2800" b="1">
              <a:solidFill>
                <a:prstClr val="black"/>
              </a:solidFill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43111" name="组合 27"/>
          <p:cNvGrpSpPr>
            <a:grpSpLocks/>
          </p:cNvGrpSpPr>
          <p:nvPr/>
        </p:nvGrpSpPr>
        <p:grpSpPr bwMode="auto">
          <a:xfrm>
            <a:off x="1725217" y="196850"/>
            <a:ext cx="2570559" cy="914400"/>
            <a:chOff x="2747226" y="536189"/>
            <a:chExt cx="2458107" cy="604628"/>
          </a:xfrm>
        </p:grpSpPr>
        <p:sp>
          <p:nvSpPr>
            <p:cNvPr id="8" name="矩形: 圆角 28"/>
            <p:cNvSpPr/>
            <p:nvPr/>
          </p:nvSpPr>
          <p:spPr bwMode="auto">
            <a:xfrm rot="20527566">
              <a:off x="2747226" y="608619"/>
              <a:ext cx="564716" cy="472366"/>
            </a:xfrm>
            <a:prstGeom prst="roundRect">
              <a:avLst/>
            </a:prstGeom>
            <a:solidFill>
              <a:srgbClr val="FFCCCC"/>
            </a:solidFill>
            <a:ln>
              <a:solidFill>
                <a:srgbClr val="FF9999">
                  <a:alpha val="30196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3700" b="1" noProof="1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课</a:t>
              </a:r>
            </a:p>
          </p:txBody>
        </p:sp>
        <p:sp>
          <p:nvSpPr>
            <p:cNvPr id="9" name="矩形: 圆角 29"/>
            <p:cNvSpPr/>
            <p:nvPr/>
          </p:nvSpPr>
          <p:spPr bwMode="auto">
            <a:xfrm rot="294411">
              <a:off x="3381392" y="632762"/>
              <a:ext cx="564716" cy="471316"/>
            </a:xfrm>
            <a:prstGeom prst="roundRect">
              <a:avLst/>
            </a:prstGeom>
            <a:solidFill>
              <a:srgbClr val="CCFFCC"/>
            </a:solidFill>
            <a:ln>
              <a:solidFill>
                <a:srgbClr val="99FF99">
                  <a:alpha val="20000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3700" b="1" noProof="1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文</a:t>
              </a:r>
            </a:p>
          </p:txBody>
        </p:sp>
        <p:sp>
          <p:nvSpPr>
            <p:cNvPr id="10" name="矩形: 圆角 30"/>
            <p:cNvSpPr/>
            <p:nvPr/>
          </p:nvSpPr>
          <p:spPr bwMode="auto">
            <a:xfrm rot="1137149">
              <a:off x="4007589" y="536189"/>
              <a:ext cx="565855" cy="471316"/>
            </a:xfrm>
            <a:prstGeom prst="roundRect">
              <a:avLst/>
            </a:prstGeom>
            <a:solidFill>
              <a:srgbClr val="FFCC99"/>
            </a:solidFill>
            <a:ln>
              <a:solidFill>
                <a:srgbClr val="FFCC66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3700" b="1" noProof="1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朗</a:t>
              </a:r>
            </a:p>
          </p:txBody>
        </p:sp>
        <p:sp>
          <p:nvSpPr>
            <p:cNvPr id="11" name="矩形: 圆角 31"/>
            <p:cNvSpPr/>
            <p:nvPr/>
          </p:nvSpPr>
          <p:spPr bwMode="auto">
            <a:xfrm rot="20889647">
              <a:off x="4640617" y="669501"/>
              <a:ext cx="564716" cy="471316"/>
            </a:xfrm>
            <a:prstGeom prst="roundRect">
              <a:avLst/>
            </a:prstGeom>
            <a:solidFill>
              <a:srgbClr val="CCFFFF"/>
            </a:solidFill>
            <a:ln>
              <a:solidFill>
                <a:srgbClr val="66CCFF">
                  <a:alpha val="18824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3700" b="1" noProof="1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读</a:t>
              </a:r>
            </a:p>
          </p:txBody>
        </p:sp>
      </p:grp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2400300" y="1556792"/>
            <a:ext cx="7581900" cy="4801310"/>
          </a:xfrm>
          <a:prstGeom prst="rect">
            <a:avLst/>
          </a:prstGeom>
          <a:noFill/>
          <a:ln>
            <a:noFill/>
          </a:ln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defTabSz="457200" eaLnBrk="1" hangingPunct="1">
              <a:spcBef>
                <a:spcPts val="1800"/>
              </a:spcBef>
              <a:spcAft>
                <a:spcPct val="0"/>
              </a:spcAft>
              <a:defRPr/>
            </a:pPr>
            <a:r>
              <a:rPr lang="zh-CN" altLang="en-US" sz="2800" b="1" noProof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水调歌头</a:t>
            </a:r>
            <a:endParaRPr lang="en-US" altLang="zh-CN" sz="2800" b="1" noProof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 defTabSz="457200" eaLnBrk="1" hangingPunct="1">
              <a:spcBef>
                <a:spcPts val="1800"/>
              </a:spcBef>
              <a:spcAft>
                <a:spcPct val="0"/>
              </a:spcAft>
              <a:defRPr/>
            </a:pPr>
            <a:r>
              <a:rPr lang="zh-CN" altLang="en-US" sz="2800" b="1" noProof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苏轼</a:t>
            </a:r>
            <a:endParaRPr lang="en-US" altLang="zh-CN" sz="2800" b="1" noProof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defTabSz="457200" eaLnBrk="1" hangingPunct="1">
              <a:spcBef>
                <a:spcPts val="1800"/>
              </a:spcBef>
              <a:spcAft>
                <a:spcPct val="0"/>
              </a:spcAft>
              <a:defRPr/>
            </a:pPr>
            <a:r>
              <a:rPr lang="zh-CN" altLang="en-US" sz="2000" b="1" noProof="1">
                <a:solidFill>
                  <a:srgbClr val="F79646">
                    <a:lumMod val="7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丙辰中秋，欢饮达旦，大醉，作此篇，兼怀子由。</a:t>
            </a:r>
            <a:endParaRPr lang="en-US" altLang="zh-CN" sz="2000" b="1" noProof="1">
              <a:solidFill>
                <a:srgbClr val="F79646">
                  <a:lumMod val="75000"/>
                </a:srgb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defTabSz="457200" eaLnBrk="1" hangingPunct="1">
              <a:spcBef>
                <a:spcPts val="1800"/>
              </a:spcBef>
              <a:spcAft>
                <a:spcPct val="0"/>
              </a:spcAft>
              <a:defRPr/>
            </a:pPr>
            <a:r>
              <a:rPr lang="zh-CN" altLang="en-US" sz="2800" b="1" noProof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明月几时有？把酒问青天。不知天上宫</a:t>
            </a:r>
            <a:r>
              <a:rPr lang="zh-CN" altLang="en-US" sz="2800" b="1" noProof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阙</a:t>
            </a:r>
            <a:r>
              <a:rPr lang="en-US" altLang="zh-CN" sz="2800" b="1" noProof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800" b="1" noProof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今夕是何年。我欲乘风归去，又恐</a:t>
            </a:r>
            <a:r>
              <a:rPr lang="zh-CN" altLang="en-US" sz="2800" b="1" noProof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琼</a:t>
            </a:r>
            <a:r>
              <a:rPr lang="zh-CN" altLang="en-US" sz="2800" b="1" noProof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楼玉宇，高处不胜寒。起舞弄清影，何似在人间。</a:t>
            </a:r>
            <a:endParaRPr lang="en-US" altLang="zh-CN" sz="2800" b="1" noProof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defTabSz="457200" eaLnBrk="1" hangingPunct="1">
              <a:spcBef>
                <a:spcPts val="1800"/>
              </a:spcBef>
              <a:spcAft>
                <a:spcPct val="0"/>
              </a:spcAft>
              <a:defRPr/>
            </a:pPr>
            <a:r>
              <a:rPr lang="zh-CN" altLang="en-US" sz="2800" b="1" noProof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转朱阁，低</a:t>
            </a:r>
            <a:r>
              <a:rPr lang="zh-CN" altLang="en-US" sz="2800" b="1" noProof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绮</a:t>
            </a:r>
            <a:r>
              <a:rPr lang="zh-CN" altLang="en-US" sz="2800" b="1" noProof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户，照无眠。不应有恨 ，何事长向别时圆？人有悲欢离合，月有阴晴圆缺，此事古难全。但愿人长久，千里共</a:t>
            </a:r>
            <a:r>
              <a:rPr lang="zh-CN" altLang="en-US" sz="2800" b="1" noProof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蝉</a:t>
            </a:r>
            <a:r>
              <a:rPr lang="zh-CN" altLang="en-US" sz="2800" b="1" noProof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娟。</a:t>
            </a:r>
          </a:p>
        </p:txBody>
      </p:sp>
      <p:grpSp>
        <p:nvGrpSpPr>
          <p:cNvPr id="3" name="组合 18"/>
          <p:cNvGrpSpPr>
            <a:grpSpLocks/>
          </p:cNvGrpSpPr>
          <p:nvPr/>
        </p:nvGrpSpPr>
        <p:grpSpPr bwMode="auto">
          <a:xfrm>
            <a:off x="2366964" y="4525965"/>
            <a:ext cx="714375" cy="771525"/>
            <a:chOff x="1337679" y="2063338"/>
            <a:chExt cx="714043" cy="580579"/>
          </a:xfrm>
        </p:grpSpPr>
        <p:sp>
          <p:nvSpPr>
            <p:cNvPr id="20" name="线形标注 2 19"/>
            <p:cNvSpPr/>
            <p:nvPr/>
          </p:nvSpPr>
          <p:spPr>
            <a:xfrm>
              <a:off x="1337679" y="2130236"/>
              <a:ext cx="714043" cy="513681"/>
            </a:xfrm>
            <a:prstGeom prst="borderCallout2">
              <a:avLst>
                <a:gd name="adj1" fmla="val 15299"/>
                <a:gd name="adj2" fmla="val 99408"/>
                <a:gd name="adj3" fmla="val 5961"/>
                <a:gd name="adj4" fmla="val 266160"/>
                <a:gd name="adj5" fmla="val 28598"/>
                <a:gd name="adj6" fmla="val 383211"/>
              </a:avLst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noProof="1">
                <a:solidFill>
                  <a:srgbClr val="000000"/>
                </a:solidFill>
                <a:latin typeface="等线" charset="0"/>
                <a:cs typeface="等线" charset="0"/>
              </a:endParaRPr>
            </a:p>
          </p:txBody>
        </p:sp>
        <p:sp>
          <p:nvSpPr>
            <p:cNvPr id="43124" name="TextBox 4"/>
            <p:cNvSpPr txBox="1">
              <a:spLocks noChangeArrowheads="1"/>
            </p:cNvSpPr>
            <p:nvPr/>
          </p:nvSpPr>
          <p:spPr bwMode="auto">
            <a:xfrm>
              <a:off x="1386868" y="2063338"/>
              <a:ext cx="548293" cy="4400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defTabSz="4572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3200" b="1">
                  <a:solidFill>
                    <a:srgbClr val="FF00FF"/>
                  </a:solidFill>
                  <a:latin typeface="等线" charset="0"/>
                  <a:ea typeface="宋体" pitchFamily="2" charset="-122"/>
                </a:rPr>
                <a:t>qǐ</a:t>
              </a:r>
            </a:p>
          </p:txBody>
        </p:sp>
      </p:grpSp>
      <p:grpSp>
        <p:nvGrpSpPr>
          <p:cNvPr id="4" name="组合 22"/>
          <p:cNvGrpSpPr>
            <a:grpSpLocks/>
          </p:cNvGrpSpPr>
          <p:nvPr/>
        </p:nvGrpSpPr>
        <p:grpSpPr bwMode="auto">
          <a:xfrm>
            <a:off x="7681914" y="1417638"/>
            <a:ext cx="1004541" cy="774700"/>
            <a:chOff x="1063528" y="2063338"/>
            <a:chExt cx="1003306" cy="580591"/>
          </a:xfrm>
        </p:grpSpPr>
        <p:sp>
          <p:nvSpPr>
            <p:cNvPr id="24" name="线形标注 2 23"/>
            <p:cNvSpPr/>
            <p:nvPr/>
          </p:nvSpPr>
          <p:spPr>
            <a:xfrm>
              <a:off x="1063528" y="2129963"/>
              <a:ext cx="988194" cy="513966"/>
            </a:xfrm>
            <a:prstGeom prst="borderCallout2">
              <a:avLst>
                <a:gd name="adj1" fmla="val 15299"/>
                <a:gd name="adj2" fmla="val 99408"/>
                <a:gd name="adj3" fmla="val 31224"/>
                <a:gd name="adj4" fmla="val 146813"/>
                <a:gd name="adj5" fmla="val 214358"/>
                <a:gd name="adj6" fmla="val 168153"/>
              </a:avLst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noProof="1">
                <a:solidFill>
                  <a:srgbClr val="000000"/>
                </a:solidFill>
                <a:latin typeface="等线" charset="0"/>
                <a:cs typeface="等线" charset="0"/>
              </a:endParaRPr>
            </a:p>
          </p:txBody>
        </p:sp>
        <p:sp>
          <p:nvSpPr>
            <p:cNvPr id="43122" name="TextBox 4"/>
            <p:cNvSpPr txBox="1">
              <a:spLocks noChangeArrowheads="1"/>
            </p:cNvSpPr>
            <p:nvPr/>
          </p:nvSpPr>
          <p:spPr bwMode="auto">
            <a:xfrm>
              <a:off x="1155527" y="2063338"/>
              <a:ext cx="911307" cy="4382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defTabSz="4572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3200" b="1">
                  <a:solidFill>
                    <a:srgbClr val="FF00FF"/>
                  </a:solidFill>
                  <a:latin typeface="等线" charset="0"/>
                  <a:ea typeface="宋体" pitchFamily="2" charset="-122"/>
                </a:rPr>
                <a:t>què</a:t>
              </a:r>
            </a:p>
          </p:txBody>
        </p:sp>
      </p:grpSp>
      <p:grpSp>
        <p:nvGrpSpPr>
          <p:cNvPr id="5" name="组合 25"/>
          <p:cNvGrpSpPr>
            <a:grpSpLocks/>
          </p:cNvGrpSpPr>
          <p:nvPr/>
        </p:nvGrpSpPr>
        <p:grpSpPr bwMode="auto">
          <a:xfrm>
            <a:off x="9235680" y="3957640"/>
            <a:ext cx="1336853" cy="773112"/>
            <a:chOff x="1063528" y="2063338"/>
            <a:chExt cx="1334585" cy="580582"/>
          </a:xfrm>
        </p:grpSpPr>
        <p:sp>
          <p:nvSpPr>
            <p:cNvPr id="27" name="线形标注 2 26"/>
            <p:cNvSpPr/>
            <p:nvPr/>
          </p:nvSpPr>
          <p:spPr>
            <a:xfrm>
              <a:off x="1063528" y="2130099"/>
              <a:ext cx="1208811" cy="513821"/>
            </a:xfrm>
            <a:prstGeom prst="borderCallout2">
              <a:avLst>
                <a:gd name="adj1" fmla="val 45020"/>
                <a:gd name="adj2" fmla="val 788"/>
                <a:gd name="adj3" fmla="val 26766"/>
                <a:gd name="adj4" fmla="val -61213"/>
                <a:gd name="adj5" fmla="val -4095"/>
                <a:gd name="adj6" fmla="val -116148"/>
              </a:avLst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noProof="1">
                <a:solidFill>
                  <a:srgbClr val="000000"/>
                </a:solidFill>
                <a:latin typeface="等线" charset="0"/>
                <a:cs typeface="等线" charset="0"/>
              </a:endParaRPr>
            </a:p>
          </p:txBody>
        </p:sp>
        <p:sp>
          <p:nvSpPr>
            <p:cNvPr id="43120" name="TextBox 4"/>
            <p:cNvSpPr txBox="1">
              <a:spLocks noChangeArrowheads="1"/>
            </p:cNvSpPr>
            <p:nvPr/>
          </p:nvSpPr>
          <p:spPr bwMode="auto">
            <a:xfrm>
              <a:off x="1101563" y="2063338"/>
              <a:ext cx="1296550" cy="4391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defTabSz="4572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3200" b="1">
                  <a:solidFill>
                    <a:srgbClr val="FF00FF"/>
                  </a:solidFill>
                  <a:latin typeface="等线" charset="0"/>
                  <a:ea typeface="宋体" pitchFamily="2" charset="-122"/>
                </a:rPr>
                <a:t>qióng</a:t>
              </a:r>
            </a:p>
          </p:txBody>
        </p:sp>
      </p:grpSp>
      <p:grpSp>
        <p:nvGrpSpPr>
          <p:cNvPr id="6" name="组合 28"/>
          <p:cNvGrpSpPr>
            <a:grpSpLocks/>
          </p:cNvGrpSpPr>
          <p:nvPr/>
        </p:nvGrpSpPr>
        <p:grpSpPr bwMode="auto">
          <a:xfrm>
            <a:off x="9388079" y="5961065"/>
            <a:ext cx="1069524" cy="771525"/>
            <a:chOff x="1063528" y="2063338"/>
            <a:chExt cx="1067573" cy="580579"/>
          </a:xfrm>
        </p:grpSpPr>
        <p:sp>
          <p:nvSpPr>
            <p:cNvPr id="30" name="线形标注 2 29"/>
            <p:cNvSpPr/>
            <p:nvPr/>
          </p:nvSpPr>
          <p:spPr>
            <a:xfrm>
              <a:off x="1063528" y="2130236"/>
              <a:ext cx="988793" cy="513681"/>
            </a:xfrm>
            <a:prstGeom prst="borderCallout2">
              <a:avLst>
                <a:gd name="adj1" fmla="val 45020"/>
                <a:gd name="adj2" fmla="val 788"/>
                <a:gd name="adj3" fmla="val -19302"/>
                <a:gd name="adj4" fmla="val -48115"/>
                <a:gd name="adj5" fmla="val -5581"/>
                <a:gd name="adj6" fmla="val -124623"/>
              </a:avLst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noProof="1">
                <a:solidFill>
                  <a:srgbClr val="000000"/>
                </a:solidFill>
                <a:latin typeface="等线" charset="0"/>
                <a:cs typeface="等线" charset="0"/>
              </a:endParaRPr>
            </a:p>
          </p:txBody>
        </p:sp>
        <p:sp>
          <p:nvSpPr>
            <p:cNvPr id="43118" name="TextBox 4"/>
            <p:cNvSpPr txBox="1">
              <a:spLocks noChangeArrowheads="1"/>
            </p:cNvSpPr>
            <p:nvPr/>
          </p:nvSpPr>
          <p:spPr bwMode="auto">
            <a:xfrm>
              <a:off x="1063528" y="2063338"/>
              <a:ext cx="1067573" cy="4400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defTabSz="4572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3200" b="1">
                  <a:solidFill>
                    <a:srgbClr val="FF00FF"/>
                  </a:solidFill>
                  <a:latin typeface="等线" charset="0"/>
                  <a:ea typeface="宋体" pitchFamily="2" charset="-122"/>
                </a:rPr>
                <a:t>chán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32917999"/>
      </p:ext>
    </p:extLst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ext Box 7"/>
          <p:cNvSpPr txBox="1">
            <a:spLocks noChangeArrowheads="1"/>
          </p:cNvSpPr>
          <p:nvPr/>
        </p:nvSpPr>
        <p:spPr bwMode="auto">
          <a:xfrm>
            <a:off x="2366962" y="741363"/>
            <a:ext cx="7581900" cy="5047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457200" eaLnBrk="1" fontAlgn="base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40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水调歌头</a:t>
            </a:r>
            <a:endParaRPr lang="en-US" altLang="zh-CN" sz="4000" b="1" dirty="0">
              <a:solidFill>
                <a:prstClr val="black"/>
              </a:solidFill>
              <a:latin typeface="楷体" pitchFamily="49" charset="-122"/>
              <a:ea typeface="楷体" pitchFamily="49" charset="-122"/>
            </a:endParaRPr>
          </a:p>
          <a:p>
            <a:pPr algn="ctr" defTabSz="457200" eaLnBrk="1" fontAlgn="base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40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苏轼</a:t>
            </a:r>
            <a:endParaRPr lang="en-US" altLang="zh-CN" sz="4000" b="1" dirty="0">
              <a:solidFill>
                <a:prstClr val="black"/>
              </a:solidFill>
              <a:latin typeface="楷体" pitchFamily="49" charset="-122"/>
              <a:ea typeface="楷体" pitchFamily="49" charset="-122"/>
            </a:endParaRPr>
          </a:p>
          <a:p>
            <a:pPr defTabSz="457200" eaLnBrk="1" fontAlgn="base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40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40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丙辰</a:t>
            </a:r>
            <a:r>
              <a:rPr lang="zh-CN" altLang="en-US" sz="40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中秋，欢饮达旦，大醉，作此篇，兼怀</a:t>
            </a:r>
            <a:r>
              <a:rPr lang="zh-CN" altLang="en-US" sz="40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子由</a:t>
            </a:r>
            <a:r>
              <a:rPr lang="zh-CN" altLang="en-US" sz="40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。</a:t>
            </a:r>
            <a:endParaRPr lang="en-US" altLang="zh-CN" sz="4000" b="1" dirty="0">
              <a:solidFill>
                <a:prstClr val="black"/>
              </a:solidFill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44035" name="组合 27"/>
          <p:cNvGrpSpPr>
            <a:grpSpLocks/>
          </p:cNvGrpSpPr>
          <p:nvPr/>
        </p:nvGrpSpPr>
        <p:grpSpPr bwMode="auto">
          <a:xfrm>
            <a:off x="1725217" y="196850"/>
            <a:ext cx="2570559" cy="914400"/>
            <a:chOff x="2747226" y="536189"/>
            <a:chExt cx="2458107" cy="604628"/>
          </a:xfrm>
        </p:grpSpPr>
        <p:sp>
          <p:nvSpPr>
            <p:cNvPr id="8" name="矩形: 圆角 28"/>
            <p:cNvSpPr/>
            <p:nvPr/>
          </p:nvSpPr>
          <p:spPr bwMode="auto">
            <a:xfrm rot="20527566">
              <a:off x="2747226" y="608619"/>
              <a:ext cx="564716" cy="472366"/>
            </a:xfrm>
            <a:prstGeom prst="roundRect">
              <a:avLst/>
            </a:prstGeom>
            <a:solidFill>
              <a:srgbClr val="FFCCCC"/>
            </a:solidFill>
            <a:ln>
              <a:solidFill>
                <a:srgbClr val="FF9999">
                  <a:alpha val="30196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3700" b="1" noProof="1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课</a:t>
              </a:r>
            </a:p>
          </p:txBody>
        </p:sp>
        <p:sp>
          <p:nvSpPr>
            <p:cNvPr id="9" name="矩形: 圆角 29"/>
            <p:cNvSpPr/>
            <p:nvPr/>
          </p:nvSpPr>
          <p:spPr bwMode="auto">
            <a:xfrm rot="294411">
              <a:off x="3381392" y="632762"/>
              <a:ext cx="564716" cy="471316"/>
            </a:xfrm>
            <a:prstGeom prst="roundRect">
              <a:avLst/>
            </a:prstGeom>
            <a:solidFill>
              <a:srgbClr val="CCFFCC"/>
            </a:solidFill>
            <a:ln>
              <a:solidFill>
                <a:srgbClr val="99FF99">
                  <a:alpha val="20000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3700" b="1" noProof="1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文</a:t>
              </a:r>
            </a:p>
          </p:txBody>
        </p:sp>
        <p:sp>
          <p:nvSpPr>
            <p:cNvPr id="10" name="矩形: 圆角 30"/>
            <p:cNvSpPr/>
            <p:nvPr/>
          </p:nvSpPr>
          <p:spPr bwMode="auto">
            <a:xfrm rot="1137149">
              <a:off x="4007589" y="536189"/>
              <a:ext cx="565855" cy="471316"/>
            </a:xfrm>
            <a:prstGeom prst="roundRect">
              <a:avLst/>
            </a:prstGeom>
            <a:solidFill>
              <a:srgbClr val="FFCC99"/>
            </a:solidFill>
            <a:ln>
              <a:solidFill>
                <a:srgbClr val="FFCC66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3700" b="1" noProof="1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讲</a:t>
              </a:r>
            </a:p>
          </p:txBody>
        </p:sp>
        <p:sp>
          <p:nvSpPr>
            <p:cNvPr id="11" name="矩形: 圆角 31"/>
            <p:cNvSpPr/>
            <p:nvPr/>
          </p:nvSpPr>
          <p:spPr bwMode="auto">
            <a:xfrm rot="20889647">
              <a:off x="4640617" y="669501"/>
              <a:ext cx="564716" cy="471316"/>
            </a:xfrm>
            <a:prstGeom prst="roundRect">
              <a:avLst/>
            </a:prstGeom>
            <a:solidFill>
              <a:srgbClr val="CCFFFF"/>
            </a:solidFill>
            <a:ln>
              <a:solidFill>
                <a:srgbClr val="66CCFF">
                  <a:alpha val="18824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3700" b="1" noProof="1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解</a:t>
              </a:r>
            </a:p>
          </p:txBody>
        </p:sp>
      </p:grp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2584849" y="3182938"/>
            <a:ext cx="3439715" cy="492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457200" eaLnBrk="1" fontAlgn="base" hangingPunct="1">
              <a:spcBef>
                <a:spcPts val="160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0000FF"/>
                </a:solidFill>
                <a:latin typeface="等线 Light" charset="0"/>
                <a:ea typeface="宋体" pitchFamily="2" charset="-122"/>
              </a:rPr>
              <a:t>宋神宗熙宁九年</a:t>
            </a:r>
            <a:r>
              <a:rPr lang="en-US" altLang="zh-CN" sz="2400" b="1" dirty="0">
                <a:solidFill>
                  <a:srgbClr val="0000FF"/>
                </a:solidFill>
                <a:latin typeface="等线 Light" charset="0"/>
                <a:ea typeface="宋体" pitchFamily="2" charset="-122"/>
              </a:rPr>
              <a:t>(1076)</a:t>
            </a:r>
            <a:r>
              <a:rPr lang="zh-CN" altLang="en-US" sz="2400" b="1" dirty="0">
                <a:solidFill>
                  <a:srgbClr val="0000FF"/>
                </a:solidFill>
                <a:latin typeface="等线 Light" charset="0"/>
                <a:ea typeface="宋体" pitchFamily="2" charset="-122"/>
              </a:rPr>
              <a:t>。</a:t>
            </a:r>
            <a:endParaRPr lang="en-US" altLang="zh-CN" sz="2400" b="1" dirty="0">
              <a:solidFill>
                <a:srgbClr val="0000FF"/>
              </a:solidFill>
              <a:latin typeface="等线 Light" charset="0"/>
              <a:ea typeface="宋体" pitchFamily="2" charset="-122"/>
            </a:endParaRPr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2828925" y="5797550"/>
            <a:ext cx="4229100" cy="492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457200" eaLnBrk="1" fontAlgn="base" hangingPunct="1">
              <a:spcBef>
                <a:spcPts val="1600"/>
              </a:spcBef>
              <a:spcAft>
                <a:spcPct val="0"/>
              </a:spcAft>
            </a:pPr>
            <a:r>
              <a:rPr lang="zh-CN" altLang="en-US" sz="2400" b="1">
                <a:solidFill>
                  <a:srgbClr val="0000FF"/>
                </a:solidFill>
                <a:latin typeface="等线 Light" charset="0"/>
                <a:ea typeface="宋体" pitchFamily="2" charset="-122"/>
              </a:rPr>
              <a:t>苏轼的弟弟苏辙的字。</a:t>
            </a:r>
            <a:endParaRPr lang="en-US" altLang="zh-CN" sz="2400" b="1">
              <a:solidFill>
                <a:srgbClr val="0000FF"/>
              </a:solidFill>
              <a:latin typeface="等线 Light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13017082"/>
      </p:ext>
    </p:extLst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7"/>
          <p:cNvSpPr txBox="1">
            <a:spLocks noChangeArrowheads="1"/>
          </p:cNvSpPr>
          <p:nvPr/>
        </p:nvSpPr>
        <p:spPr bwMode="auto">
          <a:xfrm>
            <a:off x="1820466" y="893764"/>
            <a:ext cx="8465344" cy="5663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457200" eaLnBrk="1" fontAlgn="base" hangingPunct="1">
              <a:lnSpc>
                <a:spcPct val="2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    明月</a:t>
            </a:r>
            <a:r>
              <a:rPr lang="zh-CN" altLang="en-US" sz="36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几时</a:t>
            </a:r>
            <a:r>
              <a:rPr lang="zh-CN" altLang="en-US" sz="3600" b="1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有？</a:t>
            </a:r>
            <a:r>
              <a:rPr lang="zh-CN" altLang="en-US" sz="36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把酒</a:t>
            </a:r>
            <a:r>
              <a:rPr lang="zh-CN" altLang="en-US" sz="3600" b="1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问青天。不知天上</a:t>
            </a:r>
            <a:r>
              <a:rPr lang="zh-CN" altLang="en-US" sz="36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宫阙</a:t>
            </a:r>
            <a:r>
              <a:rPr lang="en-US" altLang="zh-CN" sz="3600" b="1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3600" b="1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今</a:t>
            </a:r>
            <a:r>
              <a:rPr lang="zh-CN" altLang="en-US" sz="36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夕</a:t>
            </a:r>
            <a:r>
              <a:rPr lang="zh-CN" altLang="en-US" sz="3600" b="1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是何年。我欲乘风</a:t>
            </a:r>
            <a:r>
              <a:rPr lang="zh-CN" altLang="en-US" sz="36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归去</a:t>
            </a:r>
            <a:r>
              <a:rPr lang="zh-CN" altLang="en-US" sz="3600" b="1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，又恐</a:t>
            </a:r>
            <a:r>
              <a:rPr lang="zh-CN" altLang="en-US" sz="36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琼楼玉宇</a:t>
            </a:r>
            <a:r>
              <a:rPr lang="zh-CN" altLang="en-US" sz="3600" b="1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，高处</a:t>
            </a:r>
            <a:r>
              <a:rPr lang="zh-CN" altLang="en-US" sz="36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不胜</a:t>
            </a:r>
            <a:r>
              <a:rPr lang="zh-CN" altLang="en-US" sz="3600" b="1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寒。起舞弄清影，</a:t>
            </a:r>
            <a:r>
              <a:rPr lang="zh-CN" altLang="en-US" sz="36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何似</a:t>
            </a:r>
            <a:r>
              <a:rPr lang="zh-CN" altLang="en-US" sz="3600" b="1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在人间。</a:t>
            </a:r>
            <a:endParaRPr lang="en-US" altLang="zh-CN" sz="3600" b="1">
              <a:solidFill>
                <a:prstClr val="black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2" name="Text Box 7"/>
          <p:cNvSpPr txBox="1">
            <a:spLocks noChangeArrowheads="1"/>
          </p:cNvSpPr>
          <p:nvPr/>
        </p:nvSpPr>
        <p:spPr bwMode="auto">
          <a:xfrm>
            <a:off x="3223023" y="2157413"/>
            <a:ext cx="1874044" cy="492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457200" eaLnBrk="1" fontAlgn="base" hangingPunct="1">
              <a:spcBef>
                <a:spcPts val="1600"/>
              </a:spcBef>
              <a:spcAft>
                <a:spcPct val="0"/>
              </a:spcAft>
            </a:pPr>
            <a:r>
              <a:rPr lang="zh-CN" altLang="en-US" sz="2400" b="1">
                <a:solidFill>
                  <a:srgbClr val="0000FF"/>
                </a:solidFill>
                <a:latin typeface="等线 Light" charset="0"/>
                <a:ea typeface="宋体" pitchFamily="2" charset="-122"/>
              </a:rPr>
              <a:t>什么时候。</a:t>
            </a:r>
            <a:endParaRPr lang="en-US" altLang="zh-CN" sz="2400" b="1">
              <a:solidFill>
                <a:srgbClr val="0000FF"/>
              </a:solidFill>
              <a:latin typeface="等线 Light" charset="0"/>
              <a:ea typeface="宋体" pitchFamily="2" charset="-122"/>
            </a:endParaRPr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4500562" y="969963"/>
            <a:ext cx="3796904" cy="492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457200" eaLnBrk="1" fontAlgn="base" hangingPunct="1">
              <a:spcBef>
                <a:spcPts val="1600"/>
              </a:spcBef>
              <a:spcAft>
                <a:spcPct val="0"/>
              </a:spcAft>
            </a:pPr>
            <a:r>
              <a:rPr lang="zh-CN" altLang="en-US" sz="2400" b="1">
                <a:solidFill>
                  <a:srgbClr val="0000FF"/>
                </a:solidFill>
                <a:latin typeface="等线 Light" charset="0"/>
                <a:ea typeface="宋体" pitchFamily="2" charset="-122"/>
              </a:rPr>
              <a:t>端起酒杯。把，执、持。</a:t>
            </a:r>
            <a:endParaRPr lang="en-US" altLang="zh-CN" sz="2400" b="1">
              <a:solidFill>
                <a:srgbClr val="0000FF"/>
              </a:solidFill>
              <a:latin typeface="等线 Light" charset="0"/>
              <a:ea typeface="宋体" pitchFamily="2" charset="-122"/>
            </a:endParaRPr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2305050" y="2641601"/>
            <a:ext cx="1028700" cy="492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457200" eaLnBrk="1" fontAlgn="base" hangingPunct="1">
              <a:spcBef>
                <a:spcPts val="1600"/>
              </a:spcBef>
              <a:spcAft>
                <a:spcPct val="0"/>
              </a:spcAft>
            </a:pPr>
            <a:r>
              <a:rPr lang="zh-CN" altLang="en-US" sz="2400" b="1">
                <a:solidFill>
                  <a:srgbClr val="0000FF"/>
                </a:solidFill>
                <a:latin typeface="等线 Light" charset="0"/>
                <a:ea typeface="宋体" pitchFamily="2" charset="-122"/>
              </a:rPr>
              <a:t>晚。</a:t>
            </a:r>
            <a:endParaRPr lang="en-US" altLang="zh-CN" sz="2400" b="1">
              <a:solidFill>
                <a:srgbClr val="0000FF"/>
              </a:solidFill>
              <a:latin typeface="等线 Light" charset="0"/>
              <a:ea typeface="宋体" pitchFamily="2" charset="-122"/>
            </a:endParaRPr>
          </a:p>
        </p:txBody>
      </p:sp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5634687" y="2288848"/>
            <a:ext cx="2153841" cy="492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457200" eaLnBrk="1" fontAlgn="base" hangingPunct="1">
              <a:spcBef>
                <a:spcPts val="160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0000FF"/>
                </a:solidFill>
                <a:latin typeface="等线 Light" charset="0"/>
                <a:ea typeface="宋体" pitchFamily="2" charset="-122"/>
              </a:rPr>
              <a:t>回到天上去。</a:t>
            </a:r>
            <a:endParaRPr lang="en-US" altLang="zh-CN" sz="2400" b="1" dirty="0">
              <a:solidFill>
                <a:srgbClr val="0000FF"/>
              </a:solidFill>
              <a:latin typeface="等线 Light" charset="0"/>
              <a:ea typeface="宋体" pitchFamily="2" charset="-122"/>
            </a:endParaRPr>
          </a:p>
        </p:txBody>
      </p:sp>
      <p:sp>
        <p:nvSpPr>
          <p:cNvPr id="17" name="Text Box 7"/>
          <p:cNvSpPr txBox="1">
            <a:spLocks noChangeArrowheads="1"/>
          </p:cNvSpPr>
          <p:nvPr/>
        </p:nvSpPr>
        <p:spPr bwMode="auto">
          <a:xfrm>
            <a:off x="8963026" y="2259013"/>
            <a:ext cx="1208485" cy="492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457200" eaLnBrk="1" fontAlgn="base" hangingPunct="1">
              <a:spcBef>
                <a:spcPts val="1600"/>
              </a:spcBef>
              <a:spcAft>
                <a:spcPct val="0"/>
              </a:spcAft>
            </a:pPr>
            <a:r>
              <a:rPr lang="zh-CN" altLang="en-US" sz="2400" b="1">
                <a:solidFill>
                  <a:srgbClr val="0000FF"/>
                </a:solidFill>
                <a:latin typeface="等线 Light" charset="0"/>
                <a:ea typeface="宋体" pitchFamily="2" charset="-122"/>
              </a:rPr>
              <a:t>宫殿。</a:t>
            </a:r>
            <a:endParaRPr lang="en-US" altLang="zh-CN" sz="2400" b="1">
              <a:solidFill>
                <a:srgbClr val="0000FF"/>
              </a:solidFill>
              <a:latin typeface="等线 Light" charset="0"/>
              <a:ea typeface="宋体" pitchFamily="2" charset="-122"/>
            </a:endParaRPr>
          </a:p>
        </p:txBody>
      </p:sp>
      <p:sp>
        <p:nvSpPr>
          <p:cNvPr id="18" name="Text Box 7"/>
          <p:cNvSpPr txBox="1">
            <a:spLocks noChangeArrowheads="1"/>
          </p:cNvSpPr>
          <p:nvPr/>
        </p:nvSpPr>
        <p:spPr bwMode="auto">
          <a:xfrm>
            <a:off x="6875860" y="3371179"/>
            <a:ext cx="3295650" cy="861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457200" eaLnBrk="1" fontAlgn="base" hangingPunct="1">
              <a:spcBef>
                <a:spcPts val="160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0000FF"/>
                </a:solidFill>
                <a:latin typeface="等线 Light" charset="0"/>
                <a:ea typeface="宋体" pitchFamily="2" charset="-122"/>
              </a:rPr>
              <a:t>美玉砌成的楼宇，指想象中的月中仙宫。</a:t>
            </a:r>
            <a:endParaRPr lang="en-US" altLang="zh-CN" sz="2400" b="1" dirty="0">
              <a:solidFill>
                <a:srgbClr val="0000FF"/>
              </a:solidFill>
              <a:latin typeface="等线 Light" charset="0"/>
              <a:ea typeface="宋体" pitchFamily="2" charset="-122"/>
            </a:endParaRPr>
          </a:p>
        </p:txBody>
      </p:sp>
      <p:sp>
        <p:nvSpPr>
          <p:cNvPr id="19" name="Text Box 7"/>
          <p:cNvSpPr txBox="1">
            <a:spLocks noChangeArrowheads="1"/>
          </p:cNvSpPr>
          <p:nvPr/>
        </p:nvSpPr>
        <p:spPr bwMode="auto">
          <a:xfrm>
            <a:off x="2541985" y="4848538"/>
            <a:ext cx="1981200" cy="492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457200" eaLnBrk="1" fontAlgn="base" hangingPunct="1">
              <a:spcBef>
                <a:spcPts val="160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0000FF"/>
                </a:solidFill>
                <a:latin typeface="等线 Light" charset="0"/>
                <a:ea typeface="宋体" pitchFamily="2" charset="-122"/>
              </a:rPr>
              <a:t>经受不住。</a:t>
            </a:r>
            <a:endParaRPr lang="en-US" altLang="zh-CN" sz="2400" b="1" dirty="0">
              <a:solidFill>
                <a:srgbClr val="0000FF"/>
              </a:solidFill>
              <a:latin typeface="等线 Light" charset="0"/>
              <a:ea typeface="宋体" pitchFamily="2" charset="-122"/>
            </a:endParaRPr>
          </a:p>
        </p:txBody>
      </p:sp>
      <p:sp>
        <p:nvSpPr>
          <p:cNvPr id="20" name="Text Box 7"/>
          <p:cNvSpPr txBox="1">
            <a:spLocks noChangeArrowheads="1"/>
          </p:cNvSpPr>
          <p:nvPr/>
        </p:nvSpPr>
        <p:spPr bwMode="auto">
          <a:xfrm>
            <a:off x="6506766" y="5530850"/>
            <a:ext cx="2190750" cy="492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457200" eaLnBrk="1" fontAlgn="base" hangingPunct="1">
              <a:spcBef>
                <a:spcPts val="1600"/>
              </a:spcBef>
              <a:spcAft>
                <a:spcPct val="0"/>
              </a:spcAft>
            </a:pPr>
            <a:r>
              <a:rPr lang="zh-CN" altLang="en-US" sz="2400" b="1">
                <a:solidFill>
                  <a:srgbClr val="0000FF"/>
                </a:solidFill>
                <a:latin typeface="等线 Light" charset="0"/>
                <a:ea typeface="宋体" pitchFamily="2" charset="-122"/>
              </a:rPr>
              <a:t>哪里比得上。</a:t>
            </a:r>
            <a:endParaRPr lang="en-US" altLang="zh-CN" sz="2400" b="1">
              <a:solidFill>
                <a:srgbClr val="0000FF"/>
              </a:solidFill>
              <a:latin typeface="等线 Light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66313518"/>
      </p:ext>
    </p:extLst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82" name="Text Box 7"/>
          <p:cNvSpPr txBox="1">
            <a:spLocks noChangeArrowheads="1"/>
          </p:cNvSpPr>
          <p:nvPr/>
        </p:nvSpPr>
        <p:spPr bwMode="auto">
          <a:xfrm>
            <a:off x="1857375" y="1092201"/>
            <a:ext cx="8464154" cy="5663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457200" eaLnBrk="1" fontAlgn="base" hangingPunct="1">
              <a:lnSpc>
                <a:spcPct val="2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    转</a:t>
            </a:r>
            <a:r>
              <a:rPr lang="zh-CN" altLang="en-US" sz="36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朱阁</a:t>
            </a:r>
            <a:r>
              <a:rPr lang="zh-CN" altLang="en-US" sz="3600" b="1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，低</a:t>
            </a:r>
            <a:r>
              <a:rPr lang="zh-CN" altLang="en-US" sz="36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绮户</a:t>
            </a:r>
            <a:r>
              <a:rPr lang="zh-CN" altLang="en-US" sz="3600" b="1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，照</a:t>
            </a:r>
            <a:r>
              <a:rPr lang="zh-CN" altLang="en-US" sz="36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无眠</a:t>
            </a:r>
            <a:r>
              <a:rPr lang="zh-CN" altLang="en-US" sz="3600" b="1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。不应有恨 ，</a:t>
            </a:r>
            <a:r>
              <a:rPr lang="zh-CN" altLang="en-US" sz="36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何事</a:t>
            </a:r>
            <a:r>
              <a:rPr lang="zh-CN" altLang="en-US" sz="3600" b="1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长向别时圆？人有悲欢离合，月有阴晴圆缺，此事古难全。但愿人长久，千里共</a:t>
            </a:r>
            <a:r>
              <a:rPr lang="zh-CN" altLang="en-US" sz="36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蝉娟</a:t>
            </a:r>
            <a:r>
              <a:rPr lang="zh-CN" altLang="en-US" sz="3600" b="1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。</a:t>
            </a:r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2624139" y="1227138"/>
            <a:ext cx="2809875" cy="492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457200" eaLnBrk="1" fontAlgn="base" hangingPunct="1">
              <a:spcBef>
                <a:spcPts val="1600"/>
              </a:spcBef>
              <a:spcAft>
                <a:spcPct val="0"/>
              </a:spcAft>
            </a:pPr>
            <a:r>
              <a:rPr lang="zh-CN" altLang="en-US" sz="2400" b="1">
                <a:solidFill>
                  <a:srgbClr val="0000FF"/>
                </a:solidFill>
                <a:latin typeface="等线 Light" charset="0"/>
                <a:ea typeface="宋体" pitchFamily="2" charset="-122"/>
              </a:rPr>
              <a:t>朱红色的楼阁。</a:t>
            </a:r>
            <a:endParaRPr lang="en-US" altLang="zh-CN" sz="2400" b="1">
              <a:solidFill>
                <a:srgbClr val="0000FF"/>
              </a:solidFill>
              <a:latin typeface="等线 Light" charset="0"/>
              <a:ea typeface="宋体" pitchFamily="2" charset="-122"/>
            </a:endParaRP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4389836" y="2589213"/>
            <a:ext cx="2302669" cy="492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457200" eaLnBrk="1" fontAlgn="base" hangingPunct="1">
              <a:spcBef>
                <a:spcPts val="1600"/>
              </a:spcBef>
              <a:spcAft>
                <a:spcPct val="0"/>
              </a:spcAft>
            </a:pPr>
            <a:r>
              <a:rPr lang="zh-CN" altLang="en-US" sz="2400" b="1">
                <a:solidFill>
                  <a:srgbClr val="0000FF"/>
                </a:solidFill>
                <a:latin typeface="等线 Light" charset="0"/>
                <a:ea typeface="宋体" pitchFamily="2" charset="-122"/>
              </a:rPr>
              <a:t>雕花的窗户。</a:t>
            </a:r>
            <a:endParaRPr lang="en-US" altLang="zh-CN" sz="2400" b="1">
              <a:solidFill>
                <a:srgbClr val="0000FF"/>
              </a:solidFill>
              <a:latin typeface="等线 Light" charset="0"/>
              <a:ea typeface="宋体" pitchFamily="2" charset="-122"/>
            </a:endParaRPr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5810251" y="731838"/>
            <a:ext cx="3305175" cy="861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457200" eaLnBrk="1" fontAlgn="base" hangingPunct="1">
              <a:spcBef>
                <a:spcPts val="1600"/>
              </a:spcBef>
              <a:spcAft>
                <a:spcPct val="0"/>
              </a:spcAft>
            </a:pPr>
            <a:r>
              <a:rPr lang="zh-CN" altLang="en-US" sz="2400" b="1">
                <a:solidFill>
                  <a:srgbClr val="0000FF"/>
                </a:solidFill>
                <a:latin typeface="等线 Light" charset="0"/>
                <a:ea typeface="宋体" pitchFamily="2" charset="-122"/>
              </a:rPr>
              <a:t>动词做名词，没有睡意的人，指诗人自己。</a:t>
            </a:r>
            <a:endParaRPr lang="en-US" altLang="zh-CN" sz="2400" b="1">
              <a:solidFill>
                <a:srgbClr val="0000FF"/>
              </a:solidFill>
              <a:latin typeface="等线 Light" charset="0"/>
              <a:ea typeface="宋体" pitchFamily="2" charset="-122"/>
            </a:endParaRPr>
          </a:p>
        </p:txBody>
      </p:sp>
      <p:sp>
        <p:nvSpPr>
          <p:cNvPr id="21" name="Text Box 7"/>
          <p:cNvSpPr txBox="1">
            <a:spLocks noChangeArrowheads="1"/>
          </p:cNvSpPr>
          <p:nvPr/>
        </p:nvSpPr>
        <p:spPr bwMode="auto">
          <a:xfrm>
            <a:off x="1857375" y="3981450"/>
            <a:ext cx="1809750" cy="492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457200" eaLnBrk="1" fontAlgn="base" hangingPunct="1">
              <a:spcBef>
                <a:spcPts val="1600"/>
              </a:spcBef>
              <a:spcAft>
                <a:spcPct val="0"/>
              </a:spcAft>
            </a:pPr>
            <a:r>
              <a:rPr lang="zh-CN" altLang="en-US" sz="2400" b="1">
                <a:solidFill>
                  <a:srgbClr val="0000FF"/>
                </a:solidFill>
                <a:latin typeface="等线 Light" charset="0"/>
                <a:ea typeface="宋体" pitchFamily="2" charset="-122"/>
              </a:rPr>
              <a:t>为什么。</a:t>
            </a:r>
            <a:endParaRPr lang="en-US" altLang="zh-CN" sz="2400" b="1">
              <a:solidFill>
                <a:srgbClr val="0000FF"/>
              </a:solidFill>
              <a:latin typeface="等线 Light" charset="0"/>
              <a:ea typeface="宋体" pitchFamily="2" charset="-122"/>
            </a:endParaRPr>
          </a:p>
        </p:txBody>
      </p:sp>
      <p:sp>
        <p:nvSpPr>
          <p:cNvPr id="23" name="Text Box 7"/>
          <p:cNvSpPr txBox="1">
            <a:spLocks noChangeArrowheads="1"/>
          </p:cNvSpPr>
          <p:nvPr/>
        </p:nvSpPr>
        <p:spPr bwMode="auto">
          <a:xfrm>
            <a:off x="5322083" y="5301208"/>
            <a:ext cx="3758804" cy="861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457200" eaLnBrk="1" fontAlgn="base" hangingPunct="1">
              <a:spcBef>
                <a:spcPts val="160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0000FF"/>
                </a:solidFill>
                <a:latin typeface="等线 Light" charset="0"/>
                <a:ea typeface="宋体" pitchFamily="2" charset="-122"/>
              </a:rPr>
              <a:t>本意指妇女容颜美好的样子，这里指月亮。</a:t>
            </a:r>
            <a:endParaRPr lang="en-US" altLang="zh-CN" sz="2400" b="1" dirty="0">
              <a:solidFill>
                <a:srgbClr val="0000FF"/>
              </a:solidFill>
              <a:latin typeface="等线 Light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57508565"/>
      </p:ext>
    </p:extLst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1" grpId="0"/>
      <p:bldP spid="12" grpId="0"/>
      <p:bldP spid="21" grpId="0"/>
      <p:bldP spid="2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extBox 1"/>
          <p:cNvSpPr txBox="1">
            <a:spLocks noChangeArrowheads="1"/>
          </p:cNvSpPr>
          <p:nvPr/>
        </p:nvSpPr>
        <p:spPr bwMode="auto">
          <a:xfrm>
            <a:off x="2156222" y="642938"/>
            <a:ext cx="6420982" cy="738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4572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40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细细体会诗歌，回答问题：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2163366" y="1727202"/>
            <a:ext cx="7490222" cy="615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4572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3200" b="1" dirty="0">
                <a:solidFill>
                  <a:prstClr val="black"/>
                </a:solidFill>
                <a:latin typeface="等线 Light" charset="0"/>
                <a:ea typeface="宋体" pitchFamily="2" charset="-122"/>
              </a:rPr>
              <a:t>1.</a:t>
            </a:r>
            <a:r>
              <a:rPr lang="zh-CN" altLang="en-US" sz="3200" b="1" dirty="0">
                <a:solidFill>
                  <a:prstClr val="black"/>
                </a:solidFill>
                <a:latin typeface="等线 Light" charset="0"/>
                <a:ea typeface="宋体" pitchFamily="2" charset="-122"/>
              </a:rPr>
              <a:t>“高处不胜寒” 有怎样深刻的含义？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163367" y="2500315"/>
            <a:ext cx="7956947" cy="381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dirty="0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    这句词不仅指经受不住高处的寒冷，还包括不愿回朝廷做官，厌恶朝中的党派相争、勾心斗角；没有志同道合的朋友的孤单冷清；经受不住人世间的人情冷暖，世态炎凉等含义。</a:t>
            </a:r>
          </a:p>
        </p:txBody>
      </p:sp>
    </p:spTree>
    <p:extLst>
      <p:ext uri="{BB962C8B-B14F-4D97-AF65-F5344CB8AC3E}">
        <p14:creationId xmlns:p14="http://schemas.microsoft.com/office/powerpoint/2010/main" val="1868901302"/>
      </p:ext>
    </p:extLst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1344</Words>
  <Application>Microsoft Office PowerPoint</Application>
  <PresentationFormat>宽屏</PresentationFormat>
  <Paragraphs>120</Paragraphs>
  <Slides>18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18</vt:i4>
      </vt:variant>
    </vt:vector>
  </HeadingPairs>
  <TitlesOfParts>
    <vt:vector size="30" baseType="lpstr">
      <vt:lpstr>Meiryo</vt:lpstr>
      <vt:lpstr>等线</vt:lpstr>
      <vt:lpstr>等线 Light</vt:lpstr>
      <vt:lpstr>黑体</vt:lpstr>
      <vt:lpstr>楷体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3</cp:revision>
  <dcterms:created xsi:type="dcterms:W3CDTF">2018-10-20T08:00:22Z</dcterms:created>
  <dcterms:modified xsi:type="dcterms:W3CDTF">2022-01-29T09:51:00Z</dcterms:modified>
</cp:coreProperties>
</file>