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5" r:id="rId2"/>
  </p:sldMasterIdLst>
  <p:notesMasterIdLst>
    <p:notesMasterId r:id="rId25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2ADE55-A6FF-4D4D-AF4F-1755C2BE7702}" type="datetimeFigureOut">
              <a:rPr lang="zh-CN" altLang="en-US" smtClean="0"/>
              <a:t>2022/1/29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0CE905-51CA-455B-87CD-187ADF98D7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107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CE905-51CA-455B-87CD-187ADF98D7A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364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0CE905-51CA-455B-87CD-187ADF98D7A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289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0730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4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4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4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tags" Target="../tags/tag132.xml"/><Relationship Id="rId2" Type="http://schemas.openxmlformats.org/officeDocument/2006/relationships/tags" Target="../tags/tag131.xml"/><Relationship Id="rId1" Type="http://schemas.openxmlformats.org/officeDocument/2006/relationships/tags" Target="../tags/tag130.xml"/><Relationship Id="rId4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4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4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" Type="http://schemas.openxmlformats.org/officeDocument/2006/relationships/tags" Target="../tags/tag142.xml"/><Relationship Id="rId4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4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tags" Target="../tags/tag156.xml"/><Relationship Id="rId2" Type="http://schemas.openxmlformats.org/officeDocument/2006/relationships/tags" Target="../tags/tag155.xml"/><Relationship Id="rId1" Type="http://schemas.openxmlformats.org/officeDocument/2006/relationships/tags" Target="../tags/tag154.xml"/><Relationship Id="rId4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4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162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4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4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4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171.xml"/><Relationship Id="rId2" Type="http://schemas.openxmlformats.org/officeDocument/2006/relationships/tags" Target="../tags/tag170.xml"/><Relationship Id="rId1" Type="http://schemas.openxmlformats.org/officeDocument/2006/relationships/tags" Target="../tags/tag169.xml"/><Relationship Id="rId4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tags" Target="../tags/tag174.xml"/><Relationship Id="rId2" Type="http://schemas.openxmlformats.org/officeDocument/2006/relationships/tags" Target="../tags/tag173.xml"/><Relationship Id="rId1" Type="http://schemas.openxmlformats.org/officeDocument/2006/relationships/tags" Target="../tags/tag172.xml"/><Relationship Id="rId4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4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4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Relationship Id="rId4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tags" Target="../tags/tag189.xml"/><Relationship Id="rId2" Type="http://schemas.openxmlformats.org/officeDocument/2006/relationships/tags" Target="../tags/tag188.xml"/><Relationship Id="rId1" Type="http://schemas.openxmlformats.org/officeDocument/2006/relationships/tags" Target="../tags/tag187.xml"/><Relationship Id="rId4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" Type="http://schemas.openxmlformats.org/officeDocument/2006/relationships/tags" Target="../tags/tag190.xml"/><Relationship Id="rId4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4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4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tags" Target="../tags/tag201.xml"/><Relationship Id="rId2" Type="http://schemas.openxmlformats.org/officeDocument/2006/relationships/tags" Target="../tags/tag200.xml"/><Relationship Id="rId1" Type="http://schemas.openxmlformats.org/officeDocument/2006/relationships/tags" Target="../tags/tag199.xml"/><Relationship Id="rId4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tags" Target="../tags/tag204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4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" Type="http://schemas.openxmlformats.org/officeDocument/2006/relationships/tags" Target="../tags/tag205.xml"/><Relationship Id="rId4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4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4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tags" Target="../tags/tag219.xml"/><Relationship Id="rId2" Type="http://schemas.openxmlformats.org/officeDocument/2006/relationships/tags" Target="../tags/tag218.xml"/><Relationship Id="rId1" Type="http://schemas.openxmlformats.org/officeDocument/2006/relationships/tags" Target="../tags/tag217.xml"/><Relationship Id="rId4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tags" Target="../tags/tag222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4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tags" Target="../tags/tag225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4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tags" Target="../tags/tag228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4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4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" Type="http://schemas.openxmlformats.org/officeDocument/2006/relationships/tags" Target="../tags/tag232.xml"/><Relationship Id="rId4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4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tags" Target="../tags/tag240.xml"/><Relationship Id="rId2" Type="http://schemas.openxmlformats.org/officeDocument/2006/relationships/tags" Target="../tags/tag239.xml"/><Relationship Id="rId1" Type="http://schemas.openxmlformats.org/officeDocument/2006/relationships/tags" Target="../tags/tag238.xml"/><Relationship Id="rId4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" Type="http://schemas.openxmlformats.org/officeDocument/2006/relationships/tags" Target="../tags/tag244.xml"/><Relationship Id="rId4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tags" Target="../tags/tag249.xml"/><Relationship Id="rId2" Type="http://schemas.openxmlformats.org/officeDocument/2006/relationships/tags" Target="../tags/tag248.xml"/><Relationship Id="rId1" Type="http://schemas.openxmlformats.org/officeDocument/2006/relationships/tags" Target="../tags/tag247.xml"/><Relationship Id="rId4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" Type="http://schemas.openxmlformats.org/officeDocument/2006/relationships/tags" Target="../tags/tag250.xml"/><Relationship Id="rId4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" Type="http://schemas.openxmlformats.org/officeDocument/2006/relationships/tags" Target="../tags/tag253.xml"/><Relationship Id="rId4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4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103978A-2800-4674-A093-1664E63B15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97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771774C-6FA4-4BA3-AC85-4CF5BAF20D2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559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EC103E-7B88-4C9F-887A-A366C48C50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5452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E0CFF5D-6801-42C8-AEEA-AC6B280760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837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ACCD800-2CE3-4CC7-AF7D-8188C7D7DA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4493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7605FF-B9EA-437C-ADA0-EF7A8AE235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3891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EDAEAF-3197-4193-9DCB-89F592361E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526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C7E287-099B-472D-85AC-98621C83F76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55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3E3F672-DC6A-43BF-9D2A-691EF652C4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9264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0F5C0A7-A41A-4053-AF64-0BD490E4183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3932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F048687-0D55-4BF5-8FA7-2E0D9C652E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892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976018-36C9-45F4-940C-0D2810B50A2C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5479575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1D13F5A-2A66-41DB-A1E4-9D39D30150B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762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E15319F-F3A1-4039-9BE9-A9663E015F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1764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543227-FA25-45E0-AD86-EF1CB740127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1598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AAAA45C-734E-420A-98D4-951A3D54B7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6302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E6F1FDD-88C2-4524-B817-F74AB91088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0323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E987F11-F95B-41B9-8920-FE3975D528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8008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9823AF-19D1-4C83-A381-EFE1DBA773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60778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28B2B26-9A32-4372-A894-55441B3398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669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DAB55D9-02B2-4E68-BD9E-3669940D52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689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9F6AF0E-888D-41B4-BA96-920C211A373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72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9789F4B-247D-4F4B-8A41-B5250F1857F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6419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D6BD08E-ED46-4AD9-8F0F-C301EFA7BC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6810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32B1107-0250-4997-B2E2-2B1C8A063D5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4789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43A3021-4874-4D3F-8047-8706277139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1976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4E04930-7B39-4E69-B261-4BC26B8D20B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323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D096CB6-8158-4806-9BE1-04C3E1BB92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650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80A6151-CF62-40AB-8C70-4A751EA715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255038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B22386B-AE7C-4000-AA56-977BE2CC03B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7222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A9E122D-6AEE-497B-9DB5-DD82D12D5A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237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ED3ACDB-8F54-4D7A-9FE0-725F1548401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7671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627A117-518F-4FAA-A0E6-C27188A391B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568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5026C9-B8E4-412F-A02F-F5AC113566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8959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1C25095-81D1-439B-ABCC-4450CBBA67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6340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6D6AC02-AC09-4D20-B698-6F606EA871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37169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F62904-69A7-4443-80BF-B25FD71192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26675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67061C4-89C7-4EDB-8A29-DA24249ECC5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012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49CBE8-59FF-4F6E-BAE3-51BA71E20A9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8806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0EF617-4897-4E10-B8F4-94FA6762679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47315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A22CD76-4179-44B2-8E94-7FADD6D58CE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0697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B1AF949-74EE-4E6C-AE4C-F2C3940C2A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25901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5C62E88-8958-41DE-B420-DBDB2800D52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0476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0A4E45C-D2F2-401C-9EAE-0045A0AF7B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20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16277EF-AECD-437D-9E10-46D84ACD9A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5534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78364E1-F0CB-4A00-902F-C5012272BB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1229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B91C7D0-8416-45A2-A1E3-17151B3827D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97161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05ADBC-FF04-4853-8048-A3598E14317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6754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20A3AE-7688-49BF-B588-54A3D42E63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57948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7534F69-D0C3-48D4-949D-0EBCBC3744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6090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B43A4A0-3EDB-4792-B56D-BFF396CEE63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49697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BACD6CA-3EFF-4F70-8599-C2ED1BB859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85165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E770452-ED99-4978-A009-FB925452886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7691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971F3E4-06D6-4B27-88DA-9F777841EF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0832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623F97F-A6C7-4D32-9349-F191ED65C0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37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0292901-3DA5-4E87-9991-6CF20CC9921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01237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9AD9EAB-702C-4469-919F-F5D4368D1ED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6743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A537541-34BE-44DF-A551-C40AA32A17A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9109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939A14-A018-4BC1-B739-5B4411A1D07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44137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382FCD3-FB7E-4DB2-B38C-7E8F9157232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50364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12620D9-246E-4EC2-B7F7-92AF5A2D74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42883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A1B2D0E-4C9F-4052-B8AF-06656B27DE9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02741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E8DF7BD-57CA-4582-8A46-6F6253D5C71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01550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ECC9263-F0EC-4598-B66F-C312596EFD0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0927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6C65026-4F33-44E6-A346-8298A2D877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3036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078B2EF-54F5-4C07-ACF1-E384DF60B48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574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29B4F5A-613F-4E58-88A8-3A8638C5FE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30236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943EBF1-1327-4095-8966-684827BF31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4939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288CCBB-CE05-4A78-A1C3-504A232C15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78327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7A9F379-AF36-4597-AD73-9F0D8E9B18C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082419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012817B-31B5-48C0-B59E-A96B9CEB91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6545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9AF444-C046-40F4-B519-FC66709116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99989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C516362-87D5-4B94-B96D-ABD4D878C6E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23021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2C7B81D-8DE0-4535-A391-A1181A037A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82398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D70C3C-F5B5-41FB-AE55-5A98D433775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49649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86C1316-B70C-4DF6-A596-E66738BFC0B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1332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C2957CB-4CCB-4241-97E1-BF11D0CA36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93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15F16BB0-B9A7-4CA9-9DD9-2A567D7E362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6779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49703AC-3DDB-41C7-9AF1-6248D1ECE7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01218BD-4357-40DF-B307-21FB4CA5766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5674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F2BFAE5-089F-4A13-9B11-3A4DE3FEB8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25199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5019C86-A248-408E-B447-48394B7078B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16299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879B7CD-1339-42F1-8DA4-5F63A79FE3E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8857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6047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1803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6669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01058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019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C5016E0-416D-4EAB-80BE-05140FE78A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4260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99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260640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97809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3916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39647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6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tags" Target="../tags/tag4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90" Type="http://schemas.openxmlformats.org/officeDocument/2006/relationships/tags" Target="../tags/tag5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85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tags" Target="../tags/tag3.xml"/><Relationship Id="rId91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tags" Target="../tags/tag2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86"/>
            </p:custDataLst>
          </p:nvPr>
        </p:nvSpPr>
        <p:spPr bwMode="auto">
          <a:xfrm>
            <a:off x="501650" y="323850"/>
            <a:ext cx="81407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87"/>
            </p:custDataLst>
          </p:nvPr>
        </p:nvSpPr>
        <p:spPr bwMode="auto">
          <a:xfrm>
            <a:off x="501650" y="971550"/>
            <a:ext cx="8140700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88"/>
            </p:custDataLst>
          </p:nvPr>
        </p:nvSpPr>
        <p:spPr>
          <a:xfrm>
            <a:off x="660400" y="4762500"/>
            <a:ext cx="2024063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89"/>
            </p:custDataLst>
          </p:nvPr>
        </p:nvSpPr>
        <p:spPr>
          <a:xfrm>
            <a:off x="3087688" y="4762500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90"/>
            </p:custDataLst>
          </p:nvPr>
        </p:nvSpPr>
        <p:spPr>
          <a:xfrm>
            <a:off x="6457950" y="4762500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678121-EC68-4FD7-909C-84F7E2BFEA97}" type="slidenum">
              <a:rPr lang="zh-CN" altLang="en-US"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7" name="KSO_TEMPLATE" hidden="1"/>
          <p:cNvSpPr/>
          <p:nvPr>
            <p:custDataLst>
              <p:tags r:id="rId91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00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5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1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206500" algn="l"/>
        </a:tabLst>
        <a:defRPr sz="12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37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48"/>
          <p:cNvSpPr txBox="1"/>
          <p:nvPr/>
        </p:nvSpPr>
        <p:spPr>
          <a:xfrm>
            <a:off x="0" y="2350718"/>
            <a:ext cx="9144000" cy="807913"/>
          </a:xfrm>
          <a:prstGeom prst="rect">
            <a:avLst/>
          </a:prstGeom>
          <a:noFill/>
          <a:ln w="19050">
            <a:noFill/>
          </a:ln>
          <a:effectLst>
            <a:softEdge rad="31750"/>
          </a:effec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  <a:cs typeface="Kaiti SC"/>
              </a:rPr>
              <a:t>酬乐天扬州初逢席上见赠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299942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119149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11188" y="1851025"/>
            <a:ext cx="7632700" cy="1657350"/>
          </a:xfrm>
        </p:spPr>
        <p:txBody>
          <a:bodyPr/>
          <a:lstStyle/>
          <a:p>
            <a:pPr marL="0" indent="0">
              <a:lnSpc>
                <a:spcPct val="125000"/>
              </a:lnSpc>
              <a:buFont typeface="Wingdings" pitchFamily="2" charset="2"/>
              <a:buNone/>
            </a:pPr>
            <a:r>
              <a:rPr lang="zh-CN" altLang="en-US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首联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交代了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诗人被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贬</a:t>
            </a:r>
            <a:r>
              <a:rPr lang="zh-CN" altLang="en-US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谪的境遇，“凄凉地”“二十三年”点明被贬的</a:t>
            </a:r>
            <a:r>
              <a:rPr lang="zh-CN" altLang="zh-CN" sz="24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地方之凄凉，被贬时间之漫长。表露出诗人无限辛酸和愤懑不平以及痛苦而又孤寂的心情。</a:t>
            </a:r>
          </a:p>
        </p:txBody>
      </p:sp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468313" y="842963"/>
            <a:ext cx="7777162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05000"/>
              </a:lnSpc>
              <a:spcBef>
                <a:spcPct val="20000"/>
              </a:spcBef>
              <a:spcAft>
                <a:spcPct val="0"/>
              </a:spcAft>
              <a:buClr>
                <a:srgbClr val="0563C1"/>
              </a:buClr>
              <a:buSzPct val="70000"/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首联交代了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诗人怎样的处境</a:t>
            </a:r>
            <a:r>
              <a:rPr lang="zh-CN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？“</a:t>
            </a:r>
            <a:r>
              <a:rPr lang="zh-CN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凄凉地</a:t>
            </a:r>
            <a:r>
              <a:rPr lang="zh-CN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”和“</a:t>
            </a:r>
            <a:r>
              <a:rPr lang="zh-CN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弃置身</a:t>
            </a:r>
            <a:r>
              <a:rPr lang="zh-CN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”表露出诗人怎样的心情？</a:t>
            </a:r>
          </a:p>
        </p:txBody>
      </p:sp>
      <p:pic>
        <p:nvPicPr>
          <p:cNvPr id="49155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8380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612775" y="1635125"/>
            <a:ext cx="7704138" cy="2087563"/>
          </a:xfrm>
        </p:spPr>
        <p:txBody>
          <a:bodyPr/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用典(闻笛赋、烂柯人)。“闻笛赋”表达了诗人对死去的友人的悼念之情，“烂柯人”抒发了诗人对岁月流逝、世事变迁的慨叹。</a:t>
            </a:r>
          </a:p>
        </p:txBody>
      </p:sp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68313" y="773113"/>
            <a:ext cx="82073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0563C1"/>
              </a:buClr>
              <a:buSzPct val="70000"/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颔联在表现手法上有什么特点？运用这种手法有什么作用？</a:t>
            </a:r>
          </a:p>
        </p:txBody>
      </p:sp>
      <p:pic>
        <p:nvPicPr>
          <p:cNvPr id="50179" name="图片 7" descr="C:\DOCUME~1\ADMINI~1\LOCALS~1\Temp\timg[0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304115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Rot="1" noChangeArrowheads="1"/>
          </p:cNvSpPr>
          <p:nvPr>
            <p:ph idx="4294967295"/>
          </p:nvPr>
        </p:nvSpPr>
        <p:spPr>
          <a:xfrm>
            <a:off x="466725" y="1555750"/>
            <a:ext cx="8351837" cy="3455988"/>
          </a:xfrm>
        </p:spPr>
        <p:txBody>
          <a:bodyPr/>
          <a:lstStyle/>
          <a:p>
            <a:pPr marL="0" indent="0">
              <a:lnSpc>
                <a:spcPts val="3600"/>
              </a:lnSpc>
              <a:buFont typeface="Wingdings" pitchFamily="2" charset="2"/>
              <a:buNone/>
            </a:pP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颈联运用了对偶和比喻的修辞手法。对偶使诗句工整，结构严谨，读来节奏感强琅琅上口，富有表现力。“沉舟”“病树”比喻诗人自己，是抒发诗人的身世之感。</a:t>
            </a:r>
            <a:endParaRPr lang="en-US" altLang="zh-CN" sz="2000" b="1" dirty="0" smtClean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pPr marL="0" indent="0">
              <a:lnSpc>
                <a:spcPts val="3600"/>
              </a:lnSpc>
              <a:buFont typeface="Wingdings" pitchFamily="2" charset="2"/>
              <a:buNone/>
            </a:pP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）这两句诗既是对友人关怀的感谢，也是和友人共勉，意指虽然“我”一人被贬远迁，但后继者仍大有人在，说明新事物必将取代旧事物。</a:t>
            </a:r>
          </a:p>
          <a:p>
            <a:pPr marL="0" indent="0">
              <a:lnSpc>
                <a:spcPts val="3600"/>
              </a:lnSpc>
              <a:buFont typeface="Wingdings" pitchFamily="2" charset="2"/>
              <a:buNone/>
            </a:pP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）</a:t>
            </a:r>
            <a:r>
              <a:rPr lang="en-US" altLang="zh-CN" sz="2000" b="1" dirty="0" err="1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表现了诗人心胸豁达，乐观的境界</a:t>
            </a:r>
            <a:r>
              <a:rPr lang="en-US" altLang="zh-CN" sz="20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sp>
        <p:nvSpPr>
          <p:cNvPr id="51202" name="Text Box 4"/>
          <p:cNvSpPr txBox="1">
            <a:spLocks noChangeArrowheads="1"/>
          </p:cNvSpPr>
          <p:nvPr/>
        </p:nvSpPr>
        <p:spPr bwMode="auto">
          <a:xfrm>
            <a:off x="466725" y="539750"/>
            <a:ext cx="84264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rgbClr val="0563C1"/>
              </a:buClr>
              <a:buSzPct val="70000"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颈联用了什么修辞手法？写的是什么意思？表现了诗人怎样的境界？</a:t>
            </a:r>
          </a:p>
        </p:txBody>
      </p:sp>
      <p:pic>
        <p:nvPicPr>
          <p:cNvPr id="51203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516549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矩形 4"/>
          <p:cNvSpPr>
            <a:spLocks noChangeArrowheads="1"/>
          </p:cNvSpPr>
          <p:nvPr/>
        </p:nvSpPr>
        <p:spPr bwMode="auto">
          <a:xfrm>
            <a:off x="1042988" y="700088"/>
            <a:ext cx="4518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结合标题，谈谈尾联的用意。</a:t>
            </a:r>
            <a:endParaRPr lang="zh-CN" altLang="en-US" sz="2400" b="1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68313" y="1347788"/>
            <a:ext cx="83518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5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照应题目，直抒胸臆，点明酬赠的题意是“长精神”，既是对友人关怀的感谢，也是和友人共勉。“长精神”表现了诗人坚定的意志和乐观的精神。</a:t>
            </a:r>
          </a:p>
        </p:txBody>
      </p:sp>
      <p:pic>
        <p:nvPicPr>
          <p:cNvPr id="52227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66596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Box 4"/>
          <p:cNvSpPr txBox="1">
            <a:spLocks noChangeArrowheads="1"/>
          </p:cNvSpPr>
          <p:nvPr/>
        </p:nvSpPr>
        <p:spPr bwMode="auto">
          <a:xfrm>
            <a:off x="468313" y="627063"/>
            <a:ext cx="84248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latin typeface="新宋体" pitchFamily="49" charset="-122"/>
                <a:ea typeface="新宋体" pitchFamily="49" charset="-122"/>
              </a:rPr>
              <a:t>    “</a:t>
            </a:r>
            <a:r>
              <a:rPr lang="zh-CN" altLang="en-US" sz="2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沉舟侧畔千帆过，病树前头万木春。</a:t>
            </a:r>
            <a:r>
              <a:rPr lang="zh-CN" altLang="en-US" sz="2400" b="1">
                <a:solidFill>
                  <a:srgbClr val="000000"/>
                </a:solidFill>
                <a:latin typeface="新宋体" pitchFamily="49" charset="-122"/>
                <a:ea typeface="新宋体" pitchFamily="49" charset="-122"/>
              </a:rPr>
              <a:t>”历来是被人们称道的名句。请谈谈你对这两句诗的理解和认识。</a:t>
            </a:r>
          </a:p>
        </p:txBody>
      </p:sp>
      <p:sp>
        <p:nvSpPr>
          <p:cNvPr id="51206" name="TextBox 5"/>
          <p:cNvSpPr txBox="1">
            <a:spLocks noChangeArrowheads="1"/>
          </p:cNvSpPr>
          <p:nvPr/>
        </p:nvSpPr>
        <p:spPr bwMode="auto">
          <a:xfrm>
            <a:off x="539750" y="1924050"/>
            <a:ext cx="820896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探究一：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这两句诗用“沉舟”和“病树”比喻久遭贬谪的诗人自己，用“千帆”和“万木”比喻在诗人贬谪之后那些仕途得意的新贵们，这是诗人感叹自己身世的愤激之语。</a:t>
            </a:r>
          </a:p>
        </p:txBody>
      </p:sp>
      <p:pic>
        <p:nvPicPr>
          <p:cNvPr id="53251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29001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TextBox 6"/>
          <p:cNvSpPr txBox="1">
            <a:spLocks noChangeArrowheads="1"/>
          </p:cNvSpPr>
          <p:nvPr/>
        </p:nvSpPr>
        <p:spPr bwMode="auto">
          <a:xfrm>
            <a:off x="250825" y="700088"/>
            <a:ext cx="82089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探究二：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诗人借用自然景物的变化暗示社会的发展，蕴含着“事物新陈代谢”的哲理，使诗句有了普遍意义。</a:t>
            </a:r>
          </a:p>
        </p:txBody>
      </p:sp>
      <p:sp>
        <p:nvSpPr>
          <p:cNvPr id="52230" name="TextBox 7"/>
          <p:cNvSpPr txBox="1">
            <a:spLocks noChangeArrowheads="1"/>
          </p:cNvSpPr>
          <p:nvPr/>
        </p:nvSpPr>
        <p:spPr bwMode="auto">
          <a:xfrm>
            <a:off x="250825" y="1995488"/>
            <a:ext cx="82089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探究三：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后人用此诗句，并不与诗的原意契合，而是另有新意：新生事物无比美好，新事物必将代替旧事物， 社会总是要向前发展的，未来肯定会比现在好。</a:t>
            </a:r>
          </a:p>
        </p:txBody>
      </p:sp>
      <p:pic>
        <p:nvPicPr>
          <p:cNvPr id="54275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681520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9" grpId="0"/>
      <p:bldP spid="522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9"/>
          <p:cNvSpPr/>
          <p:nvPr/>
        </p:nvSpPr>
        <p:spPr>
          <a:xfrm rot="555800">
            <a:off x="4602163" y="715963"/>
            <a:ext cx="442912" cy="4191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21" name="圆角矩形 20"/>
          <p:cNvSpPr/>
          <p:nvPr/>
        </p:nvSpPr>
        <p:spPr>
          <a:xfrm rot="20470821">
            <a:off x="4197350" y="722313"/>
            <a:ext cx="442913" cy="420687"/>
          </a:xfrm>
          <a:prstGeom prst="round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 rot="319204">
            <a:off x="3778250" y="722313"/>
            <a:ext cx="441325" cy="42068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23" name="圆角矩形 22"/>
          <p:cNvSpPr/>
          <p:nvPr/>
        </p:nvSpPr>
        <p:spPr>
          <a:xfrm rot="21148334">
            <a:off x="3368675" y="730250"/>
            <a:ext cx="441325" cy="42068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>
              <a:solidFill>
                <a:prstClr val="black"/>
              </a:solidFill>
            </a:endParaRPr>
          </a:p>
        </p:txBody>
      </p:sp>
      <p:sp>
        <p:nvSpPr>
          <p:cNvPr id="55301" name="矩形 1"/>
          <p:cNvSpPr>
            <a:spLocks noChangeArrowheads="1"/>
          </p:cNvSpPr>
          <p:nvPr/>
        </p:nvSpPr>
        <p:spPr bwMode="auto">
          <a:xfrm>
            <a:off x="3333750" y="598488"/>
            <a:ext cx="1743075" cy="56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0" fontAlgn="base" hangingPunct="0">
              <a:lnSpc>
                <a:spcPts val="43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white"/>
                </a:solidFill>
                <a:latin typeface="楷体" pitchFamily="49" charset="-122"/>
                <a:ea typeface="楷体" pitchFamily="49" charset="-122"/>
              </a:rPr>
              <a:t>主题思想</a:t>
            </a:r>
          </a:p>
        </p:txBody>
      </p:sp>
      <p:sp>
        <p:nvSpPr>
          <p:cNvPr id="53258" name="TextBox 13"/>
          <p:cNvSpPr txBox="1">
            <a:spLocks noChangeArrowheads="1"/>
          </p:cNvSpPr>
          <p:nvPr/>
        </p:nvSpPr>
        <p:spPr bwMode="auto">
          <a:xfrm>
            <a:off x="755650" y="1347788"/>
            <a:ext cx="7488238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这首诗抒发了诗人二十多年转徙巴山楚 水间的坎坷遭遇和无限感慨，流露出对已故友人的怀念，表现出旷达的胸怀和积极进取的精神。</a:t>
            </a:r>
          </a:p>
        </p:txBody>
      </p:sp>
      <p:pic>
        <p:nvPicPr>
          <p:cNvPr id="55303" name="图片 11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5248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矩形 2"/>
          <p:cNvSpPr>
            <a:spLocks noChangeArrowheads="1"/>
          </p:cNvSpPr>
          <p:nvPr/>
        </p:nvSpPr>
        <p:spPr bwMode="auto">
          <a:xfrm>
            <a:off x="1258888" y="700088"/>
            <a:ext cx="41513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❶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层层递进，结构严谨。</a:t>
            </a:r>
            <a:endParaRPr lang="en-US" altLang="zh-CN" sz="28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4278" name="矩形 6"/>
          <p:cNvSpPr>
            <a:spLocks noChangeArrowheads="1"/>
          </p:cNvSpPr>
          <p:nvPr/>
        </p:nvSpPr>
        <p:spPr bwMode="auto">
          <a:xfrm>
            <a:off x="539750" y="1203325"/>
            <a:ext cx="8064500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首联写诗人长期被贬的遭遇，为全文定下了愤激的基调，颔联通过写向秀悼念嵇康的典故及王质回乡竟恍如隔世的情景，使愤激之情进一步深化。颈联宕开一笔，借自然景物暗示社会发展，由沉郁伤感的心境为慷慨激昂的气概。尾联笔锋陡转，答谢友人并与其共勉，表现坚定意志和乐观精神。全诗层层深入，言简意深。</a:t>
            </a:r>
          </a:p>
        </p:txBody>
      </p:sp>
      <p:pic>
        <p:nvPicPr>
          <p:cNvPr id="56323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399798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矩形 2"/>
          <p:cNvSpPr>
            <a:spLocks noChangeArrowheads="1"/>
          </p:cNvSpPr>
          <p:nvPr/>
        </p:nvSpPr>
        <p:spPr bwMode="auto">
          <a:xfrm>
            <a:off x="1116013" y="915988"/>
            <a:ext cx="41497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❷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用典恰当，寓理深刻。</a:t>
            </a:r>
            <a:endParaRPr lang="en-US" altLang="zh-CN" sz="28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5302" name="矩形 5"/>
          <p:cNvSpPr>
            <a:spLocks noChangeArrowheads="1"/>
          </p:cNvSpPr>
          <p:nvPr/>
        </p:nvSpPr>
        <p:spPr bwMode="auto">
          <a:xfrm>
            <a:off x="539750" y="1492250"/>
            <a:ext cx="7920038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颔联引用历史典故自然贴切，借向秀、王质的典故表达了诗人被贬谪的悲痛心情和对岁月蹉跎的感慨，含义十分丰富。“沉舟侧畔千帆过，病树前头万木春”，将人生哲理寓于自然景物中，表明诗人对未来仍然充满信心。</a:t>
            </a:r>
          </a:p>
        </p:txBody>
      </p:sp>
      <p:pic>
        <p:nvPicPr>
          <p:cNvPr id="57347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317641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extBox 7"/>
          <p:cNvSpPr txBox="1">
            <a:spLocks noChangeArrowheads="1"/>
          </p:cNvSpPr>
          <p:nvPr/>
        </p:nvSpPr>
        <p:spPr bwMode="auto">
          <a:xfrm>
            <a:off x="368300" y="1733550"/>
            <a:ext cx="1655763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酬乐天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扬州初逢席上见赠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457450" y="942975"/>
            <a:ext cx="2951163" cy="4810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首联：回顾贬谪生活</a:t>
            </a:r>
            <a:endParaRPr lang="en-US" altLang="zh-CN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7164388" y="2022475"/>
            <a:ext cx="1584325" cy="9302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坚定乐观积极进取</a:t>
            </a:r>
          </a:p>
        </p:txBody>
      </p:sp>
      <p:sp>
        <p:nvSpPr>
          <p:cNvPr id="14" name="TextBox 16"/>
          <p:cNvSpPr txBox="1">
            <a:spLocks noChangeArrowheads="1"/>
          </p:cNvSpPr>
          <p:nvPr/>
        </p:nvSpPr>
        <p:spPr bwMode="auto">
          <a:xfrm>
            <a:off x="2457450" y="1782763"/>
            <a:ext cx="2951163" cy="549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颔联：感慨世事变迁</a:t>
            </a: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2457450" y="2622550"/>
            <a:ext cx="2954338" cy="4810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颈联：预示发展前景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457450" y="3462338"/>
            <a:ext cx="2951163" cy="549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尾联：与友乐观共勉</a:t>
            </a:r>
          </a:p>
        </p:txBody>
      </p:sp>
      <p:sp>
        <p:nvSpPr>
          <p:cNvPr id="28" name="AutoShape 13"/>
          <p:cNvSpPr/>
          <p:nvPr/>
        </p:nvSpPr>
        <p:spPr bwMode="auto">
          <a:xfrm>
            <a:off x="1954213" y="1230313"/>
            <a:ext cx="358775" cy="2519362"/>
          </a:xfrm>
          <a:prstGeom prst="leftBrace">
            <a:avLst>
              <a:gd name="adj1" fmla="val 90935"/>
              <a:gd name="adj2" fmla="val 50000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8376" name="组合 35"/>
          <p:cNvGrpSpPr>
            <a:grpSpLocks/>
          </p:cNvGrpSpPr>
          <p:nvPr/>
        </p:nvGrpSpPr>
        <p:grpSpPr bwMode="auto">
          <a:xfrm>
            <a:off x="44450" y="-20638"/>
            <a:ext cx="2006600" cy="523876"/>
            <a:chOff x="70" y="-63"/>
            <a:chExt cx="3161" cy="824"/>
          </a:xfrm>
        </p:grpSpPr>
        <p:sp>
          <p:nvSpPr>
            <p:cNvPr id="58377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板书设计</a:t>
              </a:r>
            </a:p>
          </p:txBody>
        </p:sp>
        <p:cxnSp>
          <p:nvCxnSpPr>
            <p:cNvPr id="19" name="直线连接符 9"/>
            <p:cNvCxnSpPr/>
            <p:nvPr/>
          </p:nvCxnSpPr>
          <p:spPr>
            <a:xfrm>
              <a:off x="70" y="701"/>
              <a:ext cx="316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菱形 19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58380" name="图片 16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408613" y="1182688"/>
            <a:ext cx="1755775" cy="2554287"/>
            <a:chOff x="5408613" y="1182688"/>
            <a:chExt cx="1755775" cy="2554287"/>
          </a:xfrm>
        </p:grpSpPr>
        <p:cxnSp>
          <p:nvCxnSpPr>
            <p:cNvPr id="3" name="直接箭头连接符 2"/>
            <p:cNvCxnSpPr>
              <a:stCxn id="11" idx="3"/>
              <a:endCxn id="13" idx="1"/>
            </p:cNvCxnSpPr>
            <p:nvPr/>
          </p:nvCxnSpPr>
          <p:spPr>
            <a:xfrm>
              <a:off x="5408613" y="1182688"/>
              <a:ext cx="1755775" cy="130492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" name="直接箭头连接符 4"/>
            <p:cNvCxnSpPr>
              <a:stCxn id="14" idx="3"/>
              <a:endCxn id="13" idx="1"/>
            </p:cNvCxnSpPr>
            <p:nvPr/>
          </p:nvCxnSpPr>
          <p:spPr>
            <a:xfrm>
              <a:off x="5408613" y="2057400"/>
              <a:ext cx="1755775" cy="4302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" name="直接箭头连接符 6"/>
            <p:cNvCxnSpPr>
              <a:stCxn id="15" idx="3"/>
              <a:endCxn id="13" idx="1"/>
            </p:cNvCxnSpPr>
            <p:nvPr/>
          </p:nvCxnSpPr>
          <p:spPr>
            <a:xfrm flipV="1">
              <a:off x="5411788" y="2487613"/>
              <a:ext cx="1752600" cy="376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9" name="直接箭头连接符 8"/>
            <p:cNvCxnSpPr>
              <a:stCxn id="16" idx="3"/>
              <a:endCxn id="13" idx="1"/>
            </p:cNvCxnSpPr>
            <p:nvPr/>
          </p:nvCxnSpPr>
          <p:spPr>
            <a:xfrm flipV="1">
              <a:off x="5408613" y="2487613"/>
              <a:ext cx="1755775" cy="12493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7298334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图片 6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615950" y="1065213"/>
            <a:ext cx="7905750" cy="30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1.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理解诗句含义，体会诗人表达的思想感情，背诵并默写这首诗。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重点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2.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感悟诗意，品味意境，赏析名句，感受诗歌的艺术魅力。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难点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3.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感悟诗人旷达的胸襟，做一个乐观、积极向上的人。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素养</a:t>
            </a:r>
            <a:r>
              <a:rPr lang="en-US" altLang="zh-CN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)</a:t>
            </a:r>
            <a:endParaRPr lang="zh-CN" altLang="en-US" sz="24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pSp>
        <p:nvGrpSpPr>
          <p:cNvPr id="40963" name="组合 11"/>
          <p:cNvGrpSpPr>
            <a:grpSpLocks/>
          </p:cNvGrpSpPr>
          <p:nvPr/>
        </p:nvGrpSpPr>
        <p:grpSpPr bwMode="auto">
          <a:xfrm>
            <a:off x="0" y="31750"/>
            <a:ext cx="2051050" cy="523875"/>
            <a:chOff x="0" y="-63"/>
            <a:chExt cx="3231" cy="824"/>
          </a:xfrm>
        </p:grpSpPr>
        <p:sp>
          <p:nvSpPr>
            <p:cNvPr id="40964" name="文本框 6"/>
            <p:cNvSpPr txBox="1">
              <a:spLocks noChangeArrowheads="1"/>
            </p:cNvSpPr>
            <p:nvPr/>
          </p:nvSpPr>
          <p:spPr bwMode="auto">
            <a:xfrm>
              <a:off x="678" y="-63"/>
              <a:ext cx="2553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  <p:cxnSp>
          <p:nvCxnSpPr>
            <p:cNvPr id="11" name="直线连接符 9"/>
            <p:cNvCxnSpPr/>
            <p:nvPr/>
          </p:nvCxnSpPr>
          <p:spPr>
            <a:xfrm>
              <a:off x="0" y="701"/>
              <a:ext cx="3231" cy="0"/>
            </a:xfrm>
            <a:prstGeom prst="line">
              <a:avLst/>
            </a:prstGeom>
            <a:ln>
              <a:solidFill>
                <a:srgbClr val="0FB74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菱形 11"/>
            <p:cNvSpPr/>
            <p:nvPr/>
          </p:nvSpPr>
          <p:spPr>
            <a:xfrm>
              <a:off x="125" y="149"/>
              <a:ext cx="553" cy="552"/>
            </a:xfrm>
            <a:prstGeom prst="diamond">
              <a:avLst/>
            </a:prstGeom>
            <a:solidFill>
              <a:srgbClr val="0FB74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7421246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Box 4"/>
          <p:cNvSpPr txBox="1">
            <a:spLocks noChangeArrowheads="1"/>
          </p:cNvSpPr>
          <p:nvPr/>
        </p:nvSpPr>
        <p:spPr bwMode="auto">
          <a:xfrm>
            <a:off x="179388" y="700088"/>
            <a:ext cx="874871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1.《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酬乐天扬州初逢席上见赠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是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（朝代）诗人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创作的一首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（体裁）。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2.《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酬乐天扬州初逢席上见赠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中饱含诗人无限的辛酸和愤怒的诗句是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，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3.《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酬乐天扬州初逢席上见赠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中蕴含新事物代替旧事物深刻哲理的诗句是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，</a:t>
            </a:r>
            <a:r>
              <a:rPr lang="zh-CN" altLang="en-US" sz="2400" b="1" u="sng" dirty="0">
                <a:solidFill>
                  <a:srgbClr val="000000"/>
                </a:solidFill>
                <a:latin typeface="宋体" pitchFamily="2" charset="-122"/>
              </a:rPr>
              <a:t>                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</a:rPr>
              <a:t>   </a:t>
            </a:r>
            <a:endParaRPr lang="zh-CN" altLang="en-US" sz="2400" b="1" dirty="0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57350" name="TextBox 5"/>
          <p:cNvSpPr txBox="1">
            <a:spLocks noChangeArrowheads="1"/>
          </p:cNvSpPr>
          <p:nvPr/>
        </p:nvSpPr>
        <p:spPr bwMode="auto">
          <a:xfrm>
            <a:off x="4859338" y="701675"/>
            <a:ext cx="804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唐代</a:t>
            </a:r>
          </a:p>
        </p:txBody>
      </p:sp>
      <p:sp>
        <p:nvSpPr>
          <p:cNvPr id="57351" name="TextBox 6"/>
          <p:cNvSpPr txBox="1">
            <a:spLocks noChangeArrowheads="1"/>
          </p:cNvSpPr>
          <p:nvPr/>
        </p:nvSpPr>
        <p:spPr bwMode="auto">
          <a:xfrm>
            <a:off x="7380288" y="701675"/>
            <a:ext cx="13684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刘禹锡</a:t>
            </a:r>
          </a:p>
        </p:txBody>
      </p:sp>
      <p:sp>
        <p:nvSpPr>
          <p:cNvPr id="57352" name="TextBox 7"/>
          <p:cNvSpPr txBox="1">
            <a:spLocks noChangeArrowheads="1"/>
          </p:cNvSpPr>
          <p:nvPr/>
        </p:nvSpPr>
        <p:spPr bwMode="auto">
          <a:xfrm>
            <a:off x="1763713" y="1219200"/>
            <a:ext cx="1655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七言律诗</a:t>
            </a:r>
          </a:p>
        </p:txBody>
      </p:sp>
      <p:sp>
        <p:nvSpPr>
          <p:cNvPr id="57353" name="TextBox 8"/>
          <p:cNvSpPr txBox="1">
            <a:spLocks noChangeArrowheads="1"/>
          </p:cNvSpPr>
          <p:nvPr/>
        </p:nvSpPr>
        <p:spPr bwMode="auto">
          <a:xfrm>
            <a:off x="1692275" y="2284413"/>
            <a:ext cx="24479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巴山楚水凄凉地</a:t>
            </a:r>
          </a:p>
        </p:txBody>
      </p:sp>
      <p:sp>
        <p:nvSpPr>
          <p:cNvPr id="57354" name="TextBox 9"/>
          <p:cNvSpPr txBox="1">
            <a:spLocks noChangeArrowheads="1"/>
          </p:cNvSpPr>
          <p:nvPr/>
        </p:nvSpPr>
        <p:spPr bwMode="auto">
          <a:xfrm>
            <a:off x="4721225" y="2284413"/>
            <a:ext cx="23764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二十三年弃置身</a:t>
            </a:r>
          </a:p>
        </p:txBody>
      </p:sp>
      <p:sp>
        <p:nvSpPr>
          <p:cNvPr id="57355" name="TextBox 12"/>
          <p:cNvSpPr txBox="1">
            <a:spLocks noChangeArrowheads="1"/>
          </p:cNvSpPr>
          <p:nvPr/>
        </p:nvSpPr>
        <p:spPr bwMode="auto">
          <a:xfrm>
            <a:off x="2273300" y="3436938"/>
            <a:ext cx="2447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沉舟侧畔千帆过</a:t>
            </a:r>
          </a:p>
        </p:txBody>
      </p:sp>
      <p:sp>
        <p:nvSpPr>
          <p:cNvPr id="57356" name="TextBox 13"/>
          <p:cNvSpPr txBox="1">
            <a:spLocks noChangeArrowheads="1"/>
          </p:cNvSpPr>
          <p:nvPr/>
        </p:nvSpPr>
        <p:spPr bwMode="auto">
          <a:xfrm>
            <a:off x="5364163" y="3436938"/>
            <a:ext cx="24495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病树前头万木春</a:t>
            </a:r>
          </a:p>
        </p:txBody>
      </p:sp>
      <p:pic>
        <p:nvPicPr>
          <p:cNvPr id="59401" name="图片 13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14647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0" grpId="0"/>
      <p:bldP spid="57351" grpId="0"/>
      <p:bldP spid="57352" grpId="0"/>
      <p:bldP spid="57353" grpId="0"/>
      <p:bldP spid="57354" grpId="0"/>
      <p:bldP spid="57355" grpId="0"/>
      <p:bldP spid="573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矩形 1"/>
          <p:cNvSpPr>
            <a:spLocks noChangeArrowheads="1"/>
          </p:cNvSpPr>
          <p:nvPr/>
        </p:nvSpPr>
        <p:spPr bwMode="auto">
          <a:xfrm>
            <a:off x="107950" y="555625"/>
            <a:ext cx="939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4.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下面对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酬乐天扬州初逢席上见赠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ea typeface="宋体" pitchFamily="2" charset="-122"/>
              </a:rPr>
              <a:t>赏析不正确的一项是（  ）</a:t>
            </a:r>
            <a:endParaRPr lang="en-US" altLang="zh-CN" sz="2400" b="1" dirty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0418" name="TextBox 4"/>
          <p:cNvSpPr txBox="1">
            <a:spLocks noChangeArrowheads="1"/>
          </p:cNvSpPr>
          <p:nvPr/>
        </p:nvSpPr>
        <p:spPr bwMode="auto">
          <a:xfrm>
            <a:off x="220663" y="1347788"/>
            <a:ext cx="89233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A.</a:t>
            </a:r>
            <a:r>
              <a:rPr lang="zh-CN" altLang="en-US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“凄凉地”一词富有感情色彩，表现出作者贬谪生活的痛苦。</a:t>
            </a:r>
            <a:endParaRPr lang="en-US" altLang="zh-CN" sz="2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B.</a:t>
            </a:r>
            <a:r>
              <a:rPr lang="zh-CN" altLang="en-US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诗的颈联富有哲理，包含着新陈代谢的自然规律。</a:t>
            </a:r>
            <a:endParaRPr lang="en-US" altLang="zh-CN" sz="22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C.</a:t>
            </a:r>
            <a:r>
              <a:rPr lang="zh-CN" altLang="en-US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“长精神”三字含义深刻，表现出作者意志不衰、坚忍不拔的气概。</a:t>
            </a:r>
            <a:r>
              <a:rPr lang="en-US" altLang="zh-CN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D.</a:t>
            </a:r>
            <a:r>
              <a:rPr lang="zh-CN" altLang="en-US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全诗慷慨激昂、感情豪放，蕴含哲理，具有很强的艺术感染力。</a:t>
            </a:r>
            <a:r>
              <a:rPr lang="en-US" altLang="zh-CN" sz="22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</a:t>
            </a:r>
          </a:p>
        </p:txBody>
      </p:sp>
      <p:sp>
        <p:nvSpPr>
          <p:cNvPr id="58374" name="TextBox 5"/>
          <p:cNvSpPr txBox="1">
            <a:spLocks noChangeArrowheads="1"/>
          </p:cNvSpPr>
          <p:nvPr/>
        </p:nvSpPr>
        <p:spPr bwMode="auto">
          <a:xfrm>
            <a:off x="8532813" y="555625"/>
            <a:ext cx="431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en-US" altLang="zh-CN" sz="2400" b="1">
                <a:solidFill>
                  <a:srgbClr val="FF0000"/>
                </a:solidFill>
                <a:latin typeface="宋体" pitchFamily="2" charset="-122"/>
              </a:rPr>
              <a:t>D</a:t>
            </a:r>
            <a:endParaRPr lang="zh-CN" altLang="en-US" sz="2400" b="1">
              <a:solidFill>
                <a:srgbClr val="FF0000"/>
              </a:solidFill>
              <a:latin typeface="宋体" pitchFamily="2" charset="-122"/>
            </a:endParaRPr>
          </a:p>
        </p:txBody>
      </p:sp>
      <p:pic>
        <p:nvPicPr>
          <p:cNvPr id="60420" name="图片 10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270193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353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4"/>
          <p:cNvSpPr txBox="1">
            <a:spLocks noChangeArrowheads="1"/>
          </p:cNvSpPr>
          <p:nvPr/>
        </p:nvSpPr>
        <p:spPr bwMode="auto">
          <a:xfrm>
            <a:off x="296863" y="915988"/>
            <a:ext cx="5905500" cy="3306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刘禹锡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(772—842)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，字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梦得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，洛阳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今河南洛阳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人。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唐代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文学家，有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“诗豪”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之称。曾任太子宾客，世称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刘宾客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。刘禹锡的咏史诗十分为人称道。这些诗以精炼的文字和意象，表现他阅尽沧桑后的沉思。他的散文长于说理，著有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刘梦得文集</a:t>
            </a: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</p:txBody>
      </p: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2363" y="1059582"/>
            <a:ext cx="2689663" cy="33123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文本框 1"/>
          <p:cNvSpPr txBox="1"/>
          <p:nvPr/>
        </p:nvSpPr>
        <p:spPr>
          <a:xfrm>
            <a:off x="2051720" y="339502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77523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98463" y="1347788"/>
            <a:ext cx="8350250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唐顺宗永贞元年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(805)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，刘禹锡因参与王叔文集团的政治改革，失败后被贬到外地做官二十多年。唐敬宗宝历二年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(826)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，刘禹锡被罢免和州刺史，返回洛阳，途经扬州时与白居易相会。白居易在酒席上写了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醉赠刘二十八使君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，对刘禹锡屡遭贬谪怀才不遇的命运寄予深切的同情，刘禹锡写作此诗答谢白居易。</a:t>
            </a:r>
          </a:p>
        </p:txBody>
      </p:sp>
      <p:grpSp>
        <p:nvGrpSpPr>
          <p:cNvPr id="43010" name="组合 1"/>
          <p:cNvGrpSpPr>
            <a:grpSpLocks/>
          </p:cNvGrpSpPr>
          <p:nvPr/>
        </p:nvGrpSpPr>
        <p:grpSpPr bwMode="auto">
          <a:xfrm>
            <a:off x="3333750" y="636588"/>
            <a:ext cx="1743075" cy="566737"/>
            <a:chOff x="3333750" y="598488"/>
            <a:chExt cx="1743075" cy="566737"/>
          </a:xfrm>
        </p:grpSpPr>
        <p:sp>
          <p:nvSpPr>
            <p:cNvPr id="8" name="圆角矩形 7"/>
            <p:cNvSpPr/>
            <p:nvPr/>
          </p:nvSpPr>
          <p:spPr>
            <a:xfrm rot="555800">
              <a:off x="4602163" y="715963"/>
              <a:ext cx="442912" cy="419100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 rot="20470821">
              <a:off x="4197350" y="722313"/>
              <a:ext cx="442913" cy="420687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 rot="319204">
              <a:off x="3778250" y="722313"/>
              <a:ext cx="441325" cy="420687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 rot="21148334">
              <a:off x="3368675" y="730250"/>
              <a:ext cx="441325" cy="420688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015" name="矩形 1"/>
            <p:cNvSpPr>
              <a:spLocks noChangeArrowheads="1"/>
            </p:cNvSpPr>
            <p:nvPr/>
          </p:nvSpPr>
          <p:spPr bwMode="auto">
            <a:xfrm>
              <a:off x="3333750" y="598488"/>
              <a:ext cx="1743075" cy="56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dist" eaLnBrk="0" fontAlgn="base" hangingPunct="0">
                <a:lnSpc>
                  <a:spcPts val="43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800" b="1" dirty="0">
                  <a:solidFill>
                    <a:prstClr val="white"/>
                  </a:solidFill>
                  <a:latin typeface="楷体" pitchFamily="49" charset="-122"/>
                  <a:ea typeface="楷体" pitchFamily="49" charset="-122"/>
                </a:rPr>
                <a:t>背景资料</a:t>
              </a:r>
            </a:p>
          </p:txBody>
        </p:sp>
      </p:grpSp>
      <p:pic>
        <p:nvPicPr>
          <p:cNvPr id="43016" name="图片 13" descr="C:\DOCUME~1\ADMINI~1\LOCALS~1\Temp\timg[0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02272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39750" y="1636713"/>
            <a:ext cx="7632700" cy="280670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为我引杯添酒饮，与君把箸击盘歌。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诗称国手徒为尔，命压人头不奈何。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举眼风光长寂寞，满朝官职独蹉跎。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</a:t>
            </a:r>
          </a:p>
          <a:p>
            <a:pPr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     亦知合被才名折，二十三年折太多。           </a:t>
            </a:r>
          </a:p>
        </p:txBody>
      </p:sp>
      <p:sp>
        <p:nvSpPr>
          <p:cNvPr id="44034" name="TextBox 3"/>
          <p:cNvSpPr txBox="1">
            <a:spLocks noChangeArrowheads="1"/>
          </p:cNvSpPr>
          <p:nvPr/>
        </p:nvSpPr>
        <p:spPr bwMode="auto">
          <a:xfrm>
            <a:off x="2413000" y="627063"/>
            <a:ext cx="41036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醉赠刘二十八使君</a:t>
            </a:r>
          </a:p>
        </p:txBody>
      </p:sp>
      <p:pic>
        <p:nvPicPr>
          <p:cNvPr id="44035" name="图片 8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图片 9" descr="C:\DOCUME~1\ADMINI~1\LOCALS~1\Temp\timg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1427163"/>
            <a:ext cx="166687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箭头连接符 3"/>
          <p:cNvCxnSpPr>
            <a:stCxn id="44036" idx="2"/>
          </p:cNvCxnSpPr>
          <p:nvPr/>
        </p:nvCxnSpPr>
        <p:spPr>
          <a:xfrm>
            <a:off x="8069263" y="3586163"/>
            <a:ext cx="0" cy="2460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4038" name="TextBox 4"/>
          <p:cNvSpPr txBox="1">
            <a:spLocks noChangeArrowheads="1"/>
          </p:cNvSpPr>
          <p:nvPr/>
        </p:nvSpPr>
        <p:spPr bwMode="auto">
          <a:xfrm>
            <a:off x="7512050" y="3895725"/>
            <a:ext cx="1112838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defTabSz="6858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400" b="1">
                <a:solidFill>
                  <a:srgbClr val="000000"/>
                </a:solidFill>
                <a:latin typeface="新宋体" pitchFamily="49" charset="-122"/>
                <a:ea typeface="新宋体" pitchFamily="49" charset="-122"/>
              </a:rPr>
              <a:t>白居易</a:t>
            </a:r>
          </a:p>
        </p:txBody>
      </p:sp>
    </p:spTree>
    <p:extLst>
      <p:ext uri="{BB962C8B-B14F-4D97-AF65-F5344CB8AC3E}">
        <p14:creationId xmlns:p14="http://schemas.microsoft.com/office/powerpoint/2010/main" val="1709629891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3"/>
          <p:cNvSpPr txBox="1">
            <a:spLocks noChangeArrowheads="1"/>
          </p:cNvSpPr>
          <p:nvPr/>
        </p:nvSpPr>
        <p:spPr bwMode="auto">
          <a:xfrm>
            <a:off x="1042988" y="1347788"/>
            <a:ext cx="684053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酬乐天扬州初逢席上见赠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巴山楚水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凄凉地，二十三年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弃置身。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怀旧空吟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闻笛赋，到乡翻似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烂柯人。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沉舟侧畔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千帆过，病树前头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万木春。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今日听君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歌一曲，暂凭杯酒</a:t>
            </a:r>
            <a:r>
              <a:rPr lang="en-US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长精神。</a:t>
            </a:r>
          </a:p>
        </p:txBody>
      </p:sp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1042988" y="741363"/>
            <a:ext cx="6373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ts val="18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有感情地朗读课文，读准字音，注意节奏。</a:t>
            </a:r>
            <a:endParaRPr lang="en-US" altLang="zh-CN" sz="2400" b="1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45059" name="图片 8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4727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9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825" y="1309688"/>
            <a:ext cx="8713788" cy="830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巴山楚水凄凉地，二十三年弃置身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巴山楚水（本是一片）冷落荒地，遭受贬谪（在这里）安身二十三年。</a:t>
            </a:r>
          </a:p>
        </p:txBody>
      </p:sp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250825" y="2427288"/>
            <a:ext cx="88931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巴山楚水</a:t>
            </a:r>
            <a:r>
              <a:rPr lang="zh-CN" altLang="en-US" sz="2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诗人曾被贬夔州、朗州等地，夔州古属巴郡，朗州属楚地，故称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   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“巴山楚水”。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二十三年</a:t>
            </a:r>
            <a:r>
              <a:rPr lang="zh-CN" altLang="en-US" sz="2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从唐顺宗永贞元年（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805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）刘禹锡被贬为连州刺史，到写此诗时，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    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共二十二个年头，因第二年才能回到长安，所以说“二十三年”。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弃置身</a:t>
            </a:r>
            <a:r>
              <a:rPr lang="zh-CN" altLang="en-US" sz="2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指遭受贬谪的诗人自己。</a:t>
            </a:r>
          </a:p>
        </p:txBody>
      </p:sp>
      <p:sp>
        <p:nvSpPr>
          <p:cNvPr id="46084" name="矩形 2"/>
          <p:cNvSpPr>
            <a:spLocks noChangeArrowheads="1"/>
          </p:cNvSpPr>
          <p:nvPr/>
        </p:nvSpPr>
        <p:spPr bwMode="auto">
          <a:xfrm>
            <a:off x="468313" y="627063"/>
            <a:ext cx="7704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ts val="18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请同学反复朗读诗歌，用自己的话说说诗句的意思。</a:t>
            </a:r>
            <a:endParaRPr lang="en-US" altLang="zh-CN" sz="2400" b="1" dirty="0">
              <a:solidFill>
                <a:prstClr val="black"/>
              </a:solidFill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141333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771525"/>
            <a:ext cx="8713788" cy="830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怀旧空吟闻笛赋，到乡翻似烂柯人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想到旧时常常怀念亡友，重返京城好似隔世之人。</a:t>
            </a: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250825" y="1824038"/>
            <a:ext cx="882015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闻笛赋</a:t>
            </a:r>
            <a:r>
              <a:rPr lang="zh-CN" altLang="en-US" sz="2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指西晋向秀所作的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思旧赋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。向秀跟嵇康是好朋友，嵇康被司马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氏集团杀害，向秀经过嵇康故居时，听见有人吹笛，不禁悲从中来，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于是作了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思旧赋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烂柯人</a:t>
            </a:r>
            <a:r>
              <a:rPr lang="zh-CN" altLang="en-US" sz="2000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指晋人王质。南朝梁任昉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述异记</a:t>
            </a: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载，王质上山砍柴，看见两个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童子下棋，就停下观看。等棋局终了，斧子柄已经朽烂。回到村里，</a:t>
            </a:r>
            <a:endParaRPr lang="en-US" altLang="zh-CN" sz="2000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000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才发现已经过了上百年，与他同时代的人都去世了。柯，斧柄。</a:t>
            </a:r>
          </a:p>
        </p:txBody>
      </p:sp>
      <p:pic>
        <p:nvPicPr>
          <p:cNvPr id="47107" name="图片 7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715685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825" y="842963"/>
            <a:ext cx="8713788" cy="83026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沉舟侧畔千帆过，病树前头万木春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沉船旁边千船万帆竞发，枯树前头种种树木争春。</a:t>
            </a: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250825" y="1924050"/>
            <a:ext cx="8642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侧畔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旁边。         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病树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枯树。       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春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争春，逢春。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0825" y="2571750"/>
            <a:ext cx="8713788" cy="8302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u="sng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今日听君歌一曲，暂凭杯酒长精神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</a:p>
          <a:p>
            <a:pPr algn="di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今天听了你为我吟诵的诗篇，暂且借这一杯美酒振作精神。</a:t>
            </a:r>
          </a:p>
        </p:txBody>
      </p:sp>
      <p:sp>
        <p:nvSpPr>
          <p:cNvPr id="46085" name="TextBox 4"/>
          <p:cNvSpPr txBox="1">
            <a:spLocks noChangeArrowheads="1"/>
          </p:cNvSpPr>
          <p:nvPr/>
        </p:nvSpPr>
        <p:spPr bwMode="auto">
          <a:xfrm>
            <a:off x="250825" y="3651250"/>
            <a:ext cx="8642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歌一曲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指白居易的</a:t>
            </a:r>
            <a:r>
              <a:rPr lang="en-US" altLang="zh-CN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醉赠刘二十八使君</a:t>
            </a:r>
            <a:r>
              <a:rPr lang="en-US" altLang="zh-CN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。   </a:t>
            </a: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暂凭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暂且凭借。     </a:t>
            </a:r>
            <a:endParaRPr lang="en-US" altLang="zh-CN" sz="200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长</a:t>
            </a:r>
            <a:r>
              <a:rPr lang="zh-CN" altLang="en-US" sz="20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：</a:t>
            </a:r>
            <a:r>
              <a:rPr lang="zh-CN" altLang="en-US" sz="2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增长，振作。</a:t>
            </a:r>
          </a:p>
        </p:txBody>
      </p:sp>
      <p:pic>
        <p:nvPicPr>
          <p:cNvPr id="48133" name="图片 9" descr="C:\DOCUME~1\ADMINI~1\LOCALS~1\Temp\timg[0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832225"/>
            <a:ext cx="1800225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385767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1741</Words>
  <Application>Microsoft Office PowerPoint</Application>
  <PresentationFormat>全屏显示(16:9)</PresentationFormat>
  <Paragraphs>104</Paragraphs>
  <Slides>22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Kaiti SC</vt:lpstr>
      <vt:lpstr>Meiryo</vt:lpstr>
      <vt:lpstr>黑体</vt:lpstr>
      <vt:lpstr>楷体</vt:lpstr>
      <vt:lpstr>宋体</vt:lpstr>
      <vt:lpstr>微软雅黑</vt:lpstr>
      <vt:lpstr>新宋体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2020-04-25T02:57:29Z</dcterms:created>
  <dcterms:modified xsi:type="dcterms:W3CDTF">2022-01-29T08:08:59Z</dcterms:modified>
</cp:coreProperties>
</file>