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21"/>
  </p:notesMasterIdLst>
  <p:handoutMasterIdLst>
    <p:handoutMasterId r:id="rId22"/>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 id="270" r:id="rId18"/>
    <p:sldId id="272" r:id="rId19"/>
    <p:sldId id="273" r:id="rId20"/>
  </p:sldIdLst>
  <p:sldSz cx="9144000" cy="5143500" type="screen16x9"/>
  <p:notesSz cx="6858000" cy="9144000"/>
  <p:custDataLst>
    <p:tags r:id="rId23"/>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C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43" d="100"/>
          <a:sy n="143" d="100"/>
        </p:scale>
        <p:origin x="666" y="102"/>
      </p:cViewPr>
      <p:guideLst>
        <p:guide orient="horz" pos="1620"/>
        <p:guide pos="288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2022/1/29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6472637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31558997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3405230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620773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1860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650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3209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94510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13270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150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8383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343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3532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37170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80044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70"/>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2022/1/29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68580" tIns="34290" rIns="68580" bIns="3429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D997B5FA-0921-464F-AAE1-844C04324D75}" type="datetimeFigureOut">
              <a:rPr lang="zh-CN" altLang="en-US" smtClean="0"/>
              <a:t>2022/1/29</a:t>
            </a:fld>
            <a:endParaRPr lang="zh-CN" altLang="en-US"/>
          </a:p>
        </p:txBody>
      </p:sp>
      <p:sp>
        <p:nvSpPr>
          <p:cNvPr id="5" name="页脚占位符 4"/>
          <p:cNvSpPr>
            <a:spLocks noGrp="1"/>
          </p:cNvSpPr>
          <p:nvPr>
            <p:ph type="ftr" sz="quarter" idx="3"/>
          </p:nvPr>
        </p:nvSpPr>
        <p:spPr>
          <a:xfrm>
            <a:off x="3028950" y="4767264"/>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4"/>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9908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kisspng-china-drawing-landscape-painting-chinese-landscape-line-drawing-artwork-creative-5a9b795121c153.1970535615201385771383"/>
          <p:cNvPicPr>
            <a:picLocks noChangeAspect="1"/>
          </p:cNvPicPr>
          <p:nvPr/>
        </p:nvPicPr>
        <p:blipFill>
          <a:blip r:embed="rId2" cstate="email">
            <a:grayscl/>
            <a:extLst>
              <a:ext uri="{28A0092B-C50C-407E-A947-70E740481C1C}">
                <a14:useLocalDpi xmlns:a14="http://schemas.microsoft.com/office/drawing/2010/main"/>
              </a:ext>
            </a:extLst>
          </a:blip>
          <a:stretch>
            <a:fillRect/>
          </a:stretch>
        </p:blipFill>
        <p:spPr>
          <a:xfrm>
            <a:off x="-22384" y="1621632"/>
            <a:ext cx="9169718" cy="3542824"/>
          </a:xfrm>
          <a:prstGeom prst="rect">
            <a:avLst/>
          </a:prstGeom>
        </p:spPr>
      </p:pic>
      <p:pic>
        <p:nvPicPr>
          <p:cNvPr id="7" name="图片 6" descr="kisspng-guanfu-museum-xiaoxue-daxue-changhe-snow-snow-snow-5a7bfcbd664ce1.994703281518075069419"/>
          <p:cNvPicPr>
            <a:picLocks noChangeAspect="1"/>
          </p:cNvPicPr>
          <p:nvPr/>
        </p:nvPicPr>
        <p:blipFill>
          <a:blip r:embed="rId3">
            <a:grayscl/>
            <a:lum bright="-12000"/>
          </a:blip>
          <a:stretch>
            <a:fillRect/>
          </a:stretch>
        </p:blipFill>
        <p:spPr>
          <a:xfrm flipH="1">
            <a:off x="-6192" y="801052"/>
            <a:ext cx="9156383" cy="4372928"/>
          </a:xfrm>
          <a:prstGeom prst="rect">
            <a:avLst/>
          </a:prstGeom>
          <a:effectLst>
            <a:outerShdw blurRad="635000" dist="63500" dir="16200000" rotWithShape="0">
              <a:schemeClr val="tx1">
                <a:lumMod val="75000"/>
                <a:lumOff val="25000"/>
                <a:alpha val="40000"/>
              </a:schemeClr>
            </a:outerShdw>
          </a:effectLst>
        </p:spPr>
      </p:pic>
      <p:sp>
        <p:nvSpPr>
          <p:cNvPr id="5" name="文本框 4"/>
          <p:cNvSpPr txBox="1"/>
          <p:nvPr/>
        </p:nvSpPr>
        <p:spPr>
          <a:xfrm>
            <a:off x="6600201" y="932790"/>
            <a:ext cx="1246495" cy="2839239"/>
          </a:xfrm>
          <a:prstGeom prst="rect">
            <a:avLst/>
          </a:prstGeom>
          <a:noFill/>
        </p:spPr>
        <p:txBody>
          <a:bodyPr vert="eaVert" wrap="none" lIns="68580" tIns="34290" rIns="68580" bIns="34290" rtlCol="0">
            <a:spAutoFit/>
          </a:bodyPr>
          <a:lstStyle/>
          <a:p>
            <a:r>
              <a:rPr lang="zh-CN" altLang="en-US" sz="7200" b="1" dirty="0">
                <a:solidFill>
                  <a:schemeClr val="tx1">
                    <a:lumMod val="85000"/>
                    <a:lumOff val="15000"/>
                  </a:schemeClr>
                </a:solidFill>
                <a:latin typeface="微软雅黑"/>
                <a:ea typeface="微软雅黑"/>
                <a:sym typeface="微软雅黑"/>
              </a:rPr>
              <a:t>行路难</a:t>
            </a:r>
          </a:p>
        </p:txBody>
      </p:sp>
      <p:pic>
        <p:nvPicPr>
          <p:cNvPr id="9" name="图片 8" descr="5a2dc873e9d589.7063970015129498759578"/>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034416" y="705803"/>
            <a:ext cx="785336" cy="388620"/>
          </a:xfrm>
          <a:prstGeom prst="rect">
            <a:avLst/>
          </a:prstGeom>
        </p:spPr>
      </p:pic>
      <p:pic>
        <p:nvPicPr>
          <p:cNvPr id="11" name="图片 10" descr="kisspng-seal-typeface-along-with-hd-collection-seal-along-pattern-round-5a8f9957aeaf33.792394851519360343715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846696" y="2330769"/>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pic>
        <p:nvPicPr>
          <p:cNvPr id="13" name="图片 12" descr="kisspng-iphone-6-china-bird-chinese-painting-birds-5aa2768ded91c2.7496404115205966219731"/>
          <p:cNvPicPr>
            <a:picLocks noChangeAspect="1"/>
          </p:cNvPicPr>
          <p:nvPr/>
        </p:nvPicPr>
        <p:blipFill>
          <a:blip r:embed="rId6" cstate="email">
            <a:grayscl/>
            <a:extLst>
              <a:ext uri="{28A0092B-C50C-407E-A947-70E740481C1C}">
                <a14:useLocalDpi xmlns:a14="http://schemas.microsoft.com/office/drawing/2010/main"/>
              </a:ext>
            </a:extLst>
          </a:blip>
          <a:stretch>
            <a:fillRect/>
          </a:stretch>
        </p:blipFill>
        <p:spPr>
          <a:xfrm>
            <a:off x="7471887" y="621983"/>
            <a:ext cx="327184" cy="343853"/>
          </a:xfrm>
          <a:prstGeom prst="rect">
            <a:avLst/>
          </a:prstGeom>
        </p:spPr>
      </p:pic>
      <p:sp>
        <p:nvSpPr>
          <p:cNvPr id="14" name="文本框 13"/>
          <p:cNvSpPr txBox="1"/>
          <p:nvPr/>
        </p:nvSpPr>
        <p:spPr>
          <a:xfrm>
            <a:off x="7799784" y="1127202"/>
            <a:ext cx="369332" cy="870751"/>
          </a:xfrm>
          <a:prstGeom prst="rect">
            <a:avLst/>
          </a:prstGeom>
          <a:noFill/>
        </p:spPr>
        <p:txBody>
          <a:bodyPr vert="eaVert" wrap="none" lIns="68580" tIns="34290" rIns="68580" bIns="34290" rtlCol="0">
            <a:spAutoFit/>
          </a:bodyPr>
          <a:lstStyle/>
          <a:p>
            <a:pPr algn="ctr"/>
            <a:r>
              <a:rPr lang="en-US" altLang="zh-CN" sz="1500">
                <a:latin typeface="微软雅黑"/>
                <a:ea typeface="微软雅黑"/>
                <a:cs typeface="方正隶变_GBK" panose="02000000000000000000" charset="-122"/>
                <a:sym typeface="微软雅黑"/>
              </a:rPr>
              <a:t>——</a:t>
            </a:r>
            <a:r>
              <a:rPr lang="zh-CN" altLang="en-US" sz="1500">
                <a:latin typeface="微软雅黑"/>
                <a:ea typeface="微软雅黑"/>
                <a:cs typeface="方正隶变_GBK" panose="02000000000000000000" charset="-122"/>
                <a:sym typeface="微软雅黑"/>
              </a:rPr>
              <a:t>三首</a:t>
            </a:r>
          </a:p>
        </p:txBody>
      </p:sp>
      <p:sp>
        <p:nvSpPr>
          <p:cNvPr id="15" name="文本框 14"/>
          <p:cNvSpPr txBox="1"/>
          <p:nvPr/>
        </p:nvSpPr>
        <p:spPr>
          <a:xfrm>
            <a:off x="2958318" y="861061"/>
            <a:ext cx="3462486" cy="1685077"/>
          </a:xfrm>
          <a:prstGeom prst="rect">
            <a:avLst/>
          </a:prstGeom>
          <a:noFill/>
        </p:spPr>
        <p:txBody>
          <a:bodyPr vert="eaVert" wrap="none" lIns="68580" tIns="34290" rIns="68580" bIns="34290" rtlCol="0">
            <a:spAutoFit/>
          </a:bodyPr>
          <a:lstStyle/>
          <a:p>
            <a:pPr algn="l">
              <a:lnSpc>
                <a:spcPct val="300000"/>
              </a:lnSpc>
            </a:pPr>
            <a:r>
              <a:rPr lang="zh-CN" altLang="en-US" sz="1800" dirty="0">
                <a:solidFill>
                  <a:schemeClr val="tx1">
                    <a:lumMod val="75000"/>
                    <a:lumOff val="25000"/>
                  </a:schemeClr>
                </a:solidFill>
                <a:latin typeface="微软雅黑"/>
                <a:ea typeface="微软雅黑"/>
                <a:cs typeface="杨任东竹石体-Light" panose="02000000000000000000" charset="-122"/>
                <a:sym typeface="微软雅黑"/>
              </a:rPr>
              <a:t>行路难 行路难</a:t>
            </a:r>
          </a:p>
          <a:p>
            <a:pPr algn="l">
              <a:lnSpc>
                <a:spcPct val="300000"/>
              </a:lnSpc>
            </a:pPr>
            <a:r>
              <a:rPr lang="zh-CN" altLang="en-US" sz="1800" dirty="0">
                <a:solidFill>
                  <a:schemeClr val="tx1">
                    <a:lumMod val="75000"/>
                    <a:lumOff val="25000"/>
                  </a:schemeClr>
                </a:solidFill>
                <a:latin typeface="微软雅黑"/>
                <a:ea typeface="微软雅黑"/>
                <a:cs typeface="杨任东竹石体-Light" panose="02000000000000000000" charset="-122"/>
                <a:sym typeface="微软雅黑"/>
              </a:rPr>
              <a:t>多歧路 今安在</a:t>
            </a:r>
          </a:p>
          <a:p>
            <a:pPr algn="l">
              <a:lnSpc>
                <a:spcPct val="300000"/>
              </a:lnSpc>
            </a:pPr>
            <a:r>
              <a:rPr lang="zh-CN" altLang="en-US" sz="1800" dirty="0">
                <a:solidFill>
                  <a:schemeClr val="tx1">
                    <a:lumMod val="75000"/>
                    <a:lumOff val="25000"/>
                  </a:schemeClr>
                </a:solidFill>
                <a:latin typeface="微软雅黑"/>
                <a:ea typeface="微软雅黑"/>
                <a:cs typeface="杨任东竹石体-Light" panose="02000000000000000000" charset="-122"/>
                <a:sym typeface="微软雅黑"/>
              </a:rPr>
              <a:t>长风破浪会有时</a:t>
            </a:r>
          </a:p>
          <a:p>
            <a:pPr algn="l">
              <a:lnSpc>
                <a:spcPct val="300000"/>
              </a:lnSpc>
            </a:pPr>
            <a:r>
              <a:rPr lang="zh-CN" altLang="en-US" sz="1800" dirty="0">
                <a:solidFill>
                  <a:schemeClr val="tx1">
                    <a:lumMod val="75000"/>
                    <a:lumOff val="25000"/>
                  </a:schemeClr>
                </a:solidFill>
                <a:latin typeface="微软雅黑"/>
                <a:ea typeface="微软雅黑"/>
                <a:cs typeface="杨任东竹石体-Light" panose="02000000000000000000" charset="-122"/>
                <a:sym typeface="微软雅黑"/>
              </a:rPr>
              <a:t>直挂云帆济沧海</a:t>
            </a:r>
          </a:p>
        </p:txBody>
      </p:sp>
      <p:sp>
        <p:nvSpPr>
          <p:cNvPr id="10" name="矩形 9"/>
          <p:cNvSpPr/>
          <p:nvPr/>
        </p:nvSpPr>
        <p:spPr>
          <a:xfrm>
            <a:off x="0" y="4232174"/>
            <a:ext cx="9144000" cy="407291"/>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优品</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rand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kisspng-china-poster-ink-wash-painting-qingming-chinese-ink-painting-style-5a9c91e168f8d2.19430197152021040143"/>
          <p:cNvPicPr>
            <a:picLocks noChangeAspect="1"/>
          </p:cNvPicPr>
          <p:nvPr/>
        </p:nvPicPr>
        <p:blipFill>
          <a:blip r:embed="rId2" cstate="email">
            <a:grayscl/>
            <a:extLst>
              <a:ext uri="{28A0092B-C50C-407E-A947-70E740481C1C}">
                <a14:useLocalDpi xmlns:a14="http://schemas.microsoft.com/office/drawing/2010/main"/>
              </a:ext>
            </a:extLst>
          </a:blip>
          <a:stretch>
            <a:fillRect/>
          </a:stretch>
        </p:blipFill>
        <p:spPr>
          <a:xfrm>
            <a:off x="7105650" y="-327184"/>
            <a:ext cx="2178368" cy="2043589"/>
          </a:xfrm>
          <a:prstGeom prst="rect">
            <a:avLst/>
          </a:prstGeom>
        </p:spPr>
      </p:pic>
      <p:pic>
        <p:nvPicPr>
          <p:cNvPr id="7" name="图片 6" descr="kisspng-china-drawing-landscape-painting-chinese-landscape-line-drawing-artwork-creative-5a9b795121c153.1970535615201385771383"/>
          <p:cNvPicPr>
            <a:picLocks noChangeAspect="1"/>
          </p:cNvPicPr>
          <p:nvPr/>
        </p:nvPicPr>
        <p:blipFill>
          <a:blip r:embed="rId3" cstate="email">
            <a:grayscl/>
            <a:lum bright="30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sp>
        <p:nvSpPr>
          <p:cNvPr id="2" name="文本框 1"/>
          <p:cNvSpPr txBox="1"/>
          <p:nvPr/>
        </p:nvSpPr>
        <p:spPr>
          <a:xfrm>
            <a:off x="448151" y="1014413"/>
            <a:ext cx="7920990" cy="2377574"/>
          </a:xfrm>
          <a:prstGeom prst="rect">
            <a:avLst/>
          </a:prstGeom>
          <a:noFill/>
        </p:spPr>
        <p:txBody>
          <a:bodyPr wrap="square" lIns="68580" tIns="34290" rIns="68580" bIns="34290" rtlCol="0" anchor="t">
            <a:spAutoFit/>
          </a:bodyPr>
          <a:lstStyle/>
          <a:p>
            <a:pPr>
              <a:lnSpc>
                <a:spcPct val="200000"/>
              </a:lnSpc>
            </a:pPr>
            <a:r>
              <a:rPr lang="zh-CN" altLang="en-US" sz="1500">
                <a:latin typeface="微软雅黑"/>
                <a:ea typeface="微软雅黑"/>
                <a:cs typeface="方正隶变_GBK" panose="02000000000000000000" charset="-122"/>
                <a:sym typeface="微软雅黑"/>
              </a:rPr>
              <a:t>社：古二十五家为一社。白狗：一作“白雉”。</a:t>
            </a:r>
          </a:p>
          <a:p>
            <a:pPr>
              <a:lnSpc>
                <a:spcPct val="200000"/>
              </a:lnSpc>
            </a:pPr>
            <a:r>
              <a:rPr lang="zh-CN" altLang="en-US" sz="1500">
                <a:latin typeface="微软雅黑"/>
                <a:ea typeface="微软雅黑"/>
                <a:cs typeface="方正隶变_GBK" panose="02000000000000000000" charset="-122"/>
                <a:sym typeface="微软雅黑"/>
              </a:rPr>
              <a:t>弹剑：战国时齐公子孟尝君门下食客冯谖曾屡次弹剑作歌怨己不如意。</a:t>
            </a:r>
          </a:p>
          <a:p>
            <a:pPr>
              <a:lnSpc>
                <a:spcPct val="200000"/>
              </a:lnSpc>
            </a:pPr>
            <a:r>
              <a:rPr lang="zh-CN" altLang="en-US" sz="1500">
                <a:latin typeface="微软雅黑"/>
                <a:ea typeface="微软雅黑"/>
                <a:cs typeface="方正隶变_GBK" panose="02000000000000000000" charset="-122"/>
                <a:sym typeface="微软雅黑"/>
              </a:rPr>
              <a:t>贾生：汉初洛阳贾谊，曾上书汉文帝，劝其改制兴礼，受时大臣反对。</a:t>
            </a:r>
          </a:p>
          <a:p>
            <a:pPr>
              <a:lnSpc>
                <a:spcPct val="200000"/>
              </a:lnSpc>
            </a:pPr>
            <a:r>
              <a:rPr lang="zh-CN" altLang="en-US" sz="1500">
                <a:latin typeface="微软雅黑"/>
                <a:ea typeface="微软雅黑"/>
                <a:cs typeface="方正隶变_GBK" panose="02000000000000000000" charset="-122"/>
                <a:sym typeface="微软雅黑"/>
              </a:rPr>
              <a:t>拥篲：燕昭王亲自扫路，恐灰尘飞扬，用衣袖挡帚以礼迎贤士邹衍。折节：一作“折腰”。</a:t>
            </a:r>
          </a:p>
          <a:p>
            <a:pPr>
              <a:lnSpc>
                <a:spcPct val="200000"/>
              </a:lnSpc>
            </a:pPr>
            <a:r>
              <a:rPr lang="zh-CN" altLang="en-US" sz="1500">
                <a:latin typeface="微软雅黑"/>
                <a:ea typeface="微软雅黑"/>
                <a:cs typeface="方正隶变_GBK" panose="02000000000000000000" charset="-122"/>
                <a:sym typeface="微软雅黑"/>
              </a:rPr>
              <a:t>归去来：指隐居。语出东晋陶渊明《归去来辞》。</a:t>
            </a:r>
          </a:p>
        </p:txBody>
      </p:sp>
      <p:sp>
        <p:nvSpPr>
          <p:cNvPr id="5" name="文本框 4"/>
          <p:cNvSpPr txBox="1"/>
          <p:nvPr/>
        </p:nvSpPr>
        <p:spPr>
          <a:xfrm>
            <a:off x="8160517" y="1619251"/>
            <a:ext cx="692497" cy="1915909"/>
          </a:xfrm>
          <a:prstGeom prst="rect">
            <a:avLst/>
          </a:prstGeom>
          <a:noFill/>
        </p:spPr>
        <p:txBody>
          <a:bodyPr vert="eaVert" wrap="none" lIns="68580" tIns="34290" rIns="68580" bIns="34290" rtlCol="0">
            <a:spAutoFit/>
          </a:bodyPr>
          <a:lstStyle/>
          <a:p>
            <a:r>
              <a:rPr lang="zh-CN" altLang="en-US" sz="3600" b="1">
                <a:solidFill>
                  <a:schemeClr val="tx1">
                    <a:lumMod val="85000"/>
                    <a:lumOff val="15000"/>
                  </a:schemeClr>
                </a:solidFill>
                <a:latin typeface="微软雅黑"/>
                <a:ea typeface="微软雅黑"/>
                <a:sym typeface="微软雅黑"/>
              </a:rPr>
              <a:t>分词释义</a:t>
            </a:r>
          </a:p>
        </p:txBody>
      </p:sp>
      <p:pic>
        <p:nvPicPr>
          <p:cNvPr id="6" name="图片 5" descr="kisspng-seal-typeface-along-with-hd-collection-seal-along-pattern-round-5a8f9957aeaf33.792394851519360343715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69144" y="3524252"/>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kisspng-tea-culture-budaya-tionghoa-japanese-tea-ceremony-lotus-chinese-style-5aa8947fc83d51.0329548215209975038202"/>
          <p:cNvPicPr>
            <a:picLocks noChangeAspect="1"/>
          </p:cNvPicPr>
          <p:nvPr/>
        </p:nvPicPr>
        <p:blipFill>
          <a:blip r:embed="rId2" cstate="email">
            <a:grayscl/>
            <a:lum bright="60000"/>
            <a:extLst>
              <a:ext uri="{28A0092B-C50C-407E-A947-70E740481C1C}">
                <a14:useLocalDpi xmlns:a14="http://schemas.microsoft.com/office/drawing/2010/main"/>
              </a:ext>
            </a:extLst>
          </a:blip>
          <a:stretch>
            <a:fillRect/>
          </a:stretch>
        </p:blipFill>
        <p:spPr>
          <a:xfrm>
            <a:off x="0" y="1500189"/>
            <a:ext cx="9146858" cy="3650456"/>
          </a:xfrm>
          <a:prstGeom prst="rect">
            <a:avLst/>
          </a:prstGeom>
        </p:spPr>
      </p:pic>
      <p:sp>
        <p:nvSpPr>
          <p:cNvPr id="4" name="文本框 3"/>
          <p:cNvSpPr txBox="1"/>
          <p:nvPr/>
        </p:nvSpPr>
        <p:spPr>
          <a:xfrm>
            <a:off x="2047875" y="690564"/>
            <a:ext cx="6172200" cy="3762568"/>
          </a:xfrm>
          <a:prstGeom prst="rect">
            <a:avLst/>
          </a:prstGeom>
          <a:noFill/>
        </p:spPr>
        <p:txBody>
          <a:bodyPr wrap="square" lIns="68580" tIns="34290" rIns="68580" bIns="34290" rtlCol="0" anchor="t">
            <a:spAutoFit/>
          </a:bodyPr>
          <a:lstStyle/>
          <a:p>
            <a:pPr algn="l">
              <a:lnSpc>
                <a:spcPct val="200000"/>
              </a:lnSpc>
            </a:pPr>
            <a:r>
              <a:rPr lang="zh-CN" altLang="en-US" sz="1500">
                <a:latin typeface="微软雅黑"/>
                <a:ea typeface="微软雅黑"/>
                <a:cs typeface="杨任东竹石体-Light" panose="02000000000000000000" charset="-122"/>
                <a:sym typeface="微软雅黑"/>
              </a:rPr>
              <a:t>大道虽宽广如青天，唯独没有我的出路。</a:t>
            </a:r>
          </a:p>
          <a:p>
            <a:pPr algn="l">
              <a:lnSpc>
                <a:spcPct val="200000"/>
              </a:lnSpc>
            </a:pPr>
            <a:r>
              <a:rPr lang="zh-CN" altLang="en-US" sz="1500">
                <a:latin typeface="微软雅黑"/>
                <a:ea typeface="微软雅黑"/>
                <a:cs typeface="杨任东竹石体-Light" panose="02000000000000000000" charset="-122"/>
                <a:sym typeface="微软雅黑"/>
              </a:rPr>
              <a:t>我不愿意追随长安城中的富家子弟，去搞斗鸡走狗一类的赌博游戏。</a:t>
            </a:r>
          </a:p>
          <a:p>
            <a:pPr algn="l">
              <a:lnSpc>
                <a:spcPct val="200000"/>
              </a:lnSpc>
            </a:pPr>
            <a:r>
              <a:rPr lang="zh-CN" altLang="en-US" sz="1500">
                <a:latin typeface="微软雅黑"/>
                <a:ea typeface="微软雅黑"/>
                <a:cs typeface="杨任东竹石体-Light" panose="02000000000000000000" charset="-122"/>
                <a:sym typeface="微软雅黑"/>
              </a:rPr>
              <a:t>像冯谖那样弹剑作歌发牢骚，在权贵之门卑躬屈节，那不合我心意。</a:t>
            </a:r>
          </a:p>
          <a:p>
            <a:pPr algn="l">
              <a:lnSpc>
                <a:spcPct val="200000"/>
              </a:lnSpc>
            </a:pPr>
            <a:r>
              <a:rPr lang="zh-CN" altLang="en-US" sz="1500">
                <a:latin typeface="微软雅黑"/>
                <a:ea typeface="微软雅黑"/>
                <a:cs typeface="杨任东竹石体-Light" panose="02000000000000000000" charset="-122"/>
                <a:sym typeface="微软雅黑"/>
              </a:rPr>
              <a:t>韩信发迹之前被淮阴市井之徒讥笑，贾谊才能超群遭汉朝公卿妒忌。</a:t>
            </a:r>
          </a:p>
          <a:p>
            <a:pPr algn="l">
              <a:lnSpc>
                <a:spcPct val="200000"/>
              </a:lnSpc>
            </a:pPr>
            <a:r>
              <a:rPr lang="zh-CN" altLang="en-US" sz="1500">
                <a:latin typeface="微软雅黑"/>
                <a:ea typeface="微软雅黑"/>
                <a:cs typeface="杨任东竹石体-Light" panose="02000000000000000000" charset="-122"/>
                <a:sym typeface="微软雅黑"/>
              </a:rPr>
              <a:t>君不见古时燕昭王重用郭隗，拥篲折节、谦恭下士，毫不嫌疑猜忌。</a:t>
            </a:r>
          </a:p>
          <a:p>
            <a:pPr algn="l">
              <a:lnSpc>
                <a:spcPct val="200000"/>
              </a:lnSpc>
            </a:pPr>
            <a:r>
              <a:rPr lang="zh-CN" altLang="en-US" sz="1500">
                <a:latin typeface="微软雅黑"/>
                <a:ea typeface="微软雅黑"/>
                <a:cs typeface="杨任东竹石体-Light" panose="02000000000000000000" charset="-122"/>
                <a:sym typeface="微软雅黑"/>
              </a:rPr>
              <a:t>剧辛和乐毅感激知遇的恩情，竭忠尽智，以自己的才能为君主效力。</a:t>
            </a:r>
          </a:p>
          <a:p>
            <a:pPr algn="l">
              <a:lnSpc>
                <a:spcPct val="200000"/>
              </a:lnSpc>
            </a:pPr>
            <a:r>
              <a:rPr lang="zh-CN" altLang="en-US" sz="1500">
                <a:latin typeface="微软雅黑"/>
                <a:ea typeface="微软雅黑"/>
                <a:cs typeface="杨任东竹石体-Light" panose="02000000000000000000" charset="-122"/>
                <a:sym typeface="微软雅黑"/>
              </a:rPr>
              <a:t>而今燕昭王之白骨已隐于荒草之中，还有谁能像他那样重用贤士呢？</a:t>
            </a:r>
          </a:p>
          <a:p>
            <a:pPr algn="l">
              <a:lnSpc>
                <a:spcPct val="200000"/>
              </a:lnSpc>
            </a:pPr>
            <a:r>
              <a:rPr lang="zh-CN" altLang="en-US" sz="1500">
                <a:latin typeface="微软雅黑"/>
                <a:ea typeface="微软雅黑"/>
                <a:cs typeface="杨任东竹石体-Light" panose="02000000000000000000" charset="-122"/>
                <a:sym typeface="微软雅黑"/>
              </a:rPr>
              <a:t>世路艰难，我只得归去啦！</a:t>
            </a:r>
          </a:p>
        </p:txBody>
      </p:sp>
      <p:sp>
        <p:nvSpPr>
          <p:cNvPr id="6" name="文本框 5"/>
          <p:cNvSpPr txBox="1"/>
          <p:nvPr/>
        </p:nvSpPr>
        <p:spPr>
          <a:xfrm>
            <a:off x="818171" y="444342"/>
            <a:ext cx="692497" cy="1915909"/>
          </a:xfrm>
          <a:prstGeom prst="rect">
            <a:avLst/>
          </a:prstGeom>
          <a:noFill/>
        </p:spPr>
        <p:txBody>
          <a:bodyPr vert="eaVert" wrap="none" lIns="68580" tIns="34290" rIns="68580" bIns="34290" rtlCol="0">
            <a:spAutoFit/>
          </a:bodyPr>
          <a:lstStyle/>
          <a:p>
            <a:r>
              <a:rPr lang="zh-CN" altLang="en-US" sz="3600" b="1" dirty="0">
                <a:solidFill>
                  <a:schemeClr val="tx1">
                    <a:lumMod val="85000"/>
                    <a:lumOff val="15000"/>
                  </a:schemeClr>
                </a:solidFill>
                <a:latin typeface="微软雅黑"/>
                <a:ea typeface="微软雅黑"/>
                <a:sym typeface="微软雅黑"/>
              </a:rPr>
              <a:t>作品译文</a:t>
            </a:r>
          </a:p>
        </p:txBody>
      </p:sp>
      <p:pic>
        <p:nvPicPr>
          <p:cNvPr id="8" name="图片 7" descr="kisspng-seal-typeface-along-with-hd-collection-seal-along-pattern-round-5a8f9957aeaf33.792394851519360343715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6798" y="2457452"/>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kisspng-china-drawing-landscape-painting-chinese-landscape-line-drawing-artwork-creative-5a9b795121c153.1970535615201385771383"/>
          <p:cNvPicPr>
            <a:picLocks noChangeAspect="1"/>
          </p:cNvPicPr>
          <p:nvPr/>
        </p:nvPicPr>
        <p:blipFill>
          <a:blip r:embed="rId2" cstate="email">
            <a:grayscl/>
            <a:lum bright="24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pic>
        <p:nvPicPr>
          <p:cNvPr id="11" name="图片 10" descr="kisspng-china-window-chinese-windows-5a91f1d163a031.451211841519514065408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9140" y="357665"/>
            <a:ext cx="7705249" cy="4428649"/>
          </a:xfrm>
          <a:prstGeom prst="rect">
            <a:avLst/>
          </a:prstGeom>
          <a:effectLst>
            <a:outerShdw blurRad="381000" sx="102000" sy="102000" algn="ctr" rotWithShape="0">
              <a:prstClr val="black">
                <a:alpha val="30000"/>
              </a:prstClr>
            </a:outerShdw>
          </a:effectLst>
        </p:spPr>
      </p:pic>
      <p:sp>
        <p:nvSpPr>
          <p:cNvPr id="4" name="文本框 3"/>
          <p:cNvSpPr txBox="1"/>
          <p:nvPr/>
        </p:nvSpPr>
        <p:spPr>
          <a:xfrm>
            <a:off x="2789396" y="1194912"/>
            <a:ext cx="3163366" cy="761747"/>
          </a:xfrm>
          <a:prstGeom prst="rect">
            <a:avLst/>
          </a:prstGeom>
          <a:noFill/>
        </p:spPr>
        <p:txBody>
          <a:bodyPr wrap="none" lIns="68580" tIns="34290" rIns="68580" bIns="34290" rtlCol="0">
            <a:spAutoFit/>
          </a:bodyPr>
          <a:lstStyle/>
          <a:p>
            <a:r>
              <a:rPr lang="zh-CN" altLang="en-US" sz="4500">
                <a:solidFill>
                  <a:schemeClr val="tx1">
                    <a:lumMod val="85000"/>
                    <a:lumOff val="15000"/>
                  </a:schemeClr>
                </a:solidFill>
                <a:latin typeface="微软雅黑"/>
                <a:ea typeface="微软雅黑"/>
                <a:cs typeface="颜真卿颜体" panose="02010600030101010101" charset="-122"/>
                <a:sym typeface="微软雅黑"/>
              </a:rPr>
              <a:t>行路难</a:t>
            </a:r>
            <a:r>
              <a:rPr lang="en-US" altLang="zh-CN" sz="4500">
                <a:solidFill>
                  <a:schemeClr val="tx1">
                    <a:lumMod val="85000"/>
                    <a:lumOff val="15000"/>
                  </a:schemeClr>
                </a:solidFill>
                <a:latin typeface="微软雅黑"/>
                <a:ea typeface="微软雅黑"/>
                <a:cs typeface="颜真卿颜体" panose="02010600030101010101" charset="-122"/>
                <a:sym typeface="微软雅黑"/>
              </a:rPr>
              <a:t>·</a:t>
            </a:r>
            <a:r>
              <a:rPr lang="zh-CN" altLang="en-US" sz="4500">
                <a:solidFill>
                  <a:schemeClr val="tx1">
                    <a:lumMod val="85000"/>
                    <a:lumOff val="15000"/>
                  </a:schemeClr>
                </a:solidFill>
                <a:latin typeface="微软雅黑"/>
                <a:ea typeface="微软雅黑"/>
                <a:cs typeface="颜真卿颜体" panose="02010600030101010101" charset="-122"/>
                <a:sym typeface="微软雅黑"/>
              </a:rPr>
              <a:t>其三</a:t>
            </a:r>
          </a:p>
        </p:txBody>
      </p:sp>
      <p:pic>
        <p:nvPicPr>
          <p:cNvPr id="9" name="图片 8" descr="5a2dc873e9d589.7063970015129498759578"/>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420529" y="221933"/>
            <a:ext cx="785336" cy="388620"/>
          </a:xfrm>
          <a:prstGeom prst="rect">
            <a:avLst/>
          </a:prstGeom>
        </p:spPr>
      </p:pic>
      <p:sp>
        <p:nvSpPr>
          <p:cNvPr id="12" name="文本框 11"/>
          <p:cNvSpPr txBox="1"/>
          <p:nvPr/>
        </p:nvSpPr>
        <p:spPr>
          <a:xfrm>
            <a:off x="2633665" y="1955959"/>
            <a:ext cx="3876199" cy="1338828"/>
          </a:xfrm>
          <a:prstGeom prst="rect">
            <a:avLst/>
          </a:prstGeom>
          <a:noFill/>
        </p:spPr>
        <p:txBody>
          <a:bodyPr wrap="square" lIns="68580" tIns="34290" rIns="68580" bIns="34290" rtlCol="0" anchor="t">
            <a:spAutoFit/>
          </a:bodyPr>
          <a:lstStyle/>
          <a:p>
            <a:pPr>
              <a:lnSpc>
                <a:spcPct val="150000"/>
              </a:lnSpc>
            </a:pPr>
            <a:r>
              <a:rPr lang="zh-CN" altLang="en-US" sz="1100">
                <a:solidFill>
                  <a:schemeClr val="tx1">
                    <a:lumMod val="85000"/>
                    <a:lumOff val="15000"/>
                  </a:schemeClr>
                </a:solidFill>
                <a:latin typeface="微软雅黑"/>
                <a:ea typeface="微软雅黑"/>
                <a:cs typeface="方正隶变_GBK" panose="02000000000000000000" charset="-122"/>
                <a:sym typeface="微软雅黑"/>
              </a:rPr>
              <a:t>郁贤皓《李白集》：诗的前四句否定历代人崇敬的许由洗耳和伯夷不食周粟饿死首阳山的行为；接着提出一个结论：自古以来贤能是人，攻城不退都不得善终；最后四句认为只有像张翰那样在当时混乱政治中借秋风思乡为名辞官回家，才是真正的旷达之人，避免了杀身之祸。</a:t>
            </a:r>
          </a:p>
        </p:txBody>
      </p:sp>
    </p:spTree>
  </p:cSld>
  <p:clrMapOvr>
    <a:masterClrMapping/>
  </p:clrMapOvr>
  <p:transition>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kisspng-china-drawing-landscape-painting-chinese-landscape-line-drawing-artwork-creative-5a9b795121c153.1970535615201385771383"/>
          <p:cNvPicPr>
            <a:picLocks noChangeAspect="1"/>
          </p:cNvPicPr>
          <p:nvPr/>
        </p:nvPicPr>
        <p:blipFill>
          <a:blip r:embed="rId2" cstate="email">
            <a:grayscl/>
            <a:lum bright="24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pic>
        <p:nvPicPr>
          <p:cNvPr id="9" name="图片 8" descr="5a2dc873e9d589.7063970015129498759578"/>
          <p:cNvPicPr>
            <a:picLocks noChangeAspect="1"/>
          </p:cNvPicPr>
          <p:nvPr/>
        </p:nvPicPr>
        <p:blipFill>
          <a:blip r:embed="rId3" cstate="email">
            <a:lum bright="18000"/>
            <a:extLst>
              <a:ext uri="{28A0092B-C50C-407E-A947-70E740481C1C}">
                <a14:useLocalDpi xmlns:a14="http://schemas.microsoft.com/office/drawing/2010/main"/>
              </a:ext>
            </a:extLst>
          </a:blip>
          <a:stretch>
            <a:fillRect/>
          </a:stretch>
        </p:blipFill>
        <p:spPr>
          <a:xfrm>
            <a:off x="215266" y="315278"/>
            <a:ext cx="785336" cy="388620"/>
          </a:xfrm>
          <a:prstGeom prst="rect">
            <a:avLst/>
          </a:prstGeom>
        </p:spPr>
      </p:pic>
      <p:pic>
        <p:nvPicPr>
          <p:cNvPr id="3" name="图片 2" descr="kisspng-china-scroll-paper-china-wind-exquisite-aesthetic-reel-5aab84684d8699.923539151521189992317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2195038" y="-1028224"/>
            <a:ext cx="4666774" cy="7543324"/>
          </a:xfrm>
          <a:prstGeom prst="rect">
            <a:avLst/>
          </a:prstGeom>
        </p:spPr>
      </p:pic>
      <p:sp>
        <p:nvSpPr>
          <p:cNvPr id="2" name="文本框 1"/>
          <p:cNvSpPr txBox="1"/>
          <p:nvPr/>
        </p:nvSpPr>
        <p:spPr>
          <a:xfrm>
            <a:off x="1348610" y="1533525"/>
            <a:ext cx="6297108" cy="2754154"/>
          </a:xfrm>
          <a:prstGeom prst="rect">
            <a:avLst/>
          </a:prstGeom>
          <a:noFill/>
        </p:spPr>
        <p:txBody>
          <a:bodyPr vert="wordArtVertRtl" wrap="square" lIns="68580" tIns="34290" rIns="68580" bIns="34290" rtlCol="0" anchor="t">
            <a:spAutoFit/>
          </a:bodyPr>
          <a:lstStyle/>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有耳莫洗颍川水</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有口莫食首阳蕨</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含光混世贵无名</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何用孤高比云月</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吾观自古贤达人</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功成不退皆殒身</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子胥既弃吴江上</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屈原终投湘水滨</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陆机雄才岂自保</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李斯税驾苦不早</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华亭鹤唳讵可闻</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上蔡苍鹰何足道</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君不见吴中张翰称达生</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秋风忽忆江东行</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且乐生前一杯酒</a:t>
            </a:r>
          </a:p>
          <a:p>
            <a:pPr>
              <a:lnSpc>
                <a:spcPct val="150000"/>
              </a:lnSpc>
            </a:pPr>
            <a:r>
              <a:rPr lang="zh-CN" altLang="en-US" sz="1300">
                <a:solidFill>
                  <a:schemeClr val="tx1">
                    <a:lumMod val="75000"/>
                    <a:lumOff val="25000"/>
                  </a:schemeClr>
                </a:solidFill>
                <a:latin typeface="微软雅黑"/>
                <a:ea typeface="微软雅黑"/>
                <a:cs typeface="字体管家润行" panose="02010600010101010101" charset="-122"/>
                <a:sym typeface="微软雅黑"/>
              </a:rPr>
              <a:t>何须身后千载名</a:t>
            </a:r>
          </a:p>
        </p:txBody>
      </p:sp>
      <p:sp>
        <p:nvSpPr>
          <p:cNvPr id="6" name="五边形 5"/>
          <p:cNvSpPr/>
          <p:nvPr/>
        </p:nvSpPr>
        <p:spPr>
          <a:xfrm rot="5400000">
            <a:off x="3972880" y="448629"/>
            <a:ext cx="1369219" cy="473869"/>
          </a:xfrm>
          <a:prstGeom prst="homePlate">
            <a:avLst>
              <a:gd name="adj" fmla="val 32857"/>
            </a:avLst>
          </a:prstGeom>
          <a:solidFill>
            <a:schemeClr val="accent4">
              <a:lumMod val="60000"/>
              <a:lumOff val="40000"/>
            </a:schemeClr>
          </a:solidFill>
          <a:ln>
            <a:noFill/>
          </a:ln>
          <a:effectLst>
            <a:outerShdw blurRad="254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5" name="文本框 4"/>
          <p:cNvSpPr txBox="1"/>
          <p:nvPr/>
        </p:nvSpPr>
        <p:spPr>
          <a:xfrm>
            <a:off x="4425615" y="96203"/>
            <a:ext cx="461665" cy="1146468"/>
          </a:xfrm>
          <a:prstGeom prst="rect">
            <a:avLst/>
          </a:prstGeom>
          <a:noFill/>
        </p:spPr>
        <p:txBody>
          <a:bodyPr vert="eaVert" wrap="none" lIns="68580" tIns="34290" rIns="68580" bIns="34290" rtlCol="0">
            <a:spAutoFit/>
          </a:bodyPr>
          <a:lstStyle/>
          <a:p>
            <a:r>
              <a:rPr lang="zh-CN" altLang="en-US" sz="2100">
                <a:solidFill>
                  <a:schemeClr val="tx1">
                    <a:lumMod val="85000"/>
                    <a:lumOff val="15000"/>
                  </a:schemeClr>
                </a:solidFill>
                <a:latin typeface="微软雅黑"/>
                <a:ea typeface="微软雅黑"/>
                <a:cs typeface="颜真卿颜体" panose="02010600030101010101" charset="-122"/>
                <a:sym typeface="微软雅黑"/>
              </a:rPr>
              <a:t>作品原文</a:t>
            </a:r>
          </a:p>
        </p:txBody>
      </p:sp>
      <p:sp>
        <p:nvSpPr>
          <p:cNvPr id="8" name="五边形 7"/>
          <p:cNvSpPr/>
          <p:nvPr/>
        </p:nvSpPr>
        <p:spPr>
          <a:xfrm rot="5400000">
            <a:off x="4012409" y="462439"/>
            <a:ext cx="1290161" cy="434340"/>
          </a:xfrm>
          <a:prstGeom prst="homePlate">
            <a:avLst>
              <a:gd name="adj" fmla="val 32857"/>
            </a:avLst>
          </a:prstGeom>
          <a:noFill/>
          <a:ln>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11" name="图片 10" descr="kisspng-seal-typeface-along-with-hd-collection-seal-along-pattern-round-5a8f9957aeaf33.792394851519360343715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79270" y="3556636"/>
            <a:ext cx="206216" cy="530066"/>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kisspng-china-poster-ink-wash-painting-qingming-chinese-ink-painting-style-5a9c91e168f8d2.19430197152021040143"/>
          <p:cNvPicPr>
            <a:picLocks noChangeAspect="1"/>
          </p:cNvPicPr>
          <p:nvPr/>
        </p:nvPicPr>
        <p:blipFill>
          <a:blip r:embed="rId2" cstate="email">
            <a:grayscl/>
            <a:extLst>
              <a:ext uri="{28A0092B-C50C-407E-A947-70E740481C1C}">
                <a14:useLocalDpi xmlns:a14="http://schemas.microsoft.com/office/drawing/2010/main"/>
              </a:ext>
            </a:extLst>
          </a:blip>
          <a:stretch>
            <a:fillRect/>
          </a:stretch>
        </p:blipFill>
        <p:spPr>
          <a:xfrm>
            <a:off x="7105650" y="-327184"/>
            <a:ext cx="2178368" cy="2043589"/>
          </a:xfrm>
          <a:prstGeom prst="rect">
            <a:avLst/>
          </a:prstGeom>
        </p:spPr>
      </p:pic>
      <p:pic>
        <p:nvPicPr>
          <p:cNvPr id="7" name="图片 6" descr="kisspng-china-drawing-landscape-painting-chinese-landscape-line-drawing-artwork-creative-5a9b795121c153.1970535615201385771383"/>
          <p:cNvPicPr>
            <a:picLocks noChangeAspect="1"/>
          </p:cNvPicPr>
          <p:nvPr/>
        </p:nvPicPr>
        <p:blipFill>
          <a:blip r:embed="rId3" cstate="email">
            <a:grayscl/>
            <a:lum bright="30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sp>
        <p:nvSpPr>
          <p:cNvPr id="2" name="文本框 1"/>
          <p:cNvSpPr txBox="1"/>
          <p:nvPr/>
        </p:nvSpPr>
        <p:spPr>
          <a:xfrm>
            <a:off x="331108" y="676076"/>
            <a:ext cx="7920990" cy="3762568"/>
          </a:xfrm>
          <a:prstGeom prst="rect">
            <a:avLst/>
          </a:prstGeom>
          <a:noFill/>
        </p:spPr>
        <p:txBody>
          <a:bodyPr wrap="square" lIns="68580" tIns="34290" rIns="68580" bIns="34290" rtlCol="0" anchor="t">
            <a:spAutoFit/>
          </a:bodyPr>
          <a:lstStyle/>
          <a:p>
            <a:pPr>
              <a:lnSpc>
                <a:spcPct val="200000"/>
              </a:lnSpc>
            </a:pPr>
            <a:r>
              <a:rPr lang="zh-CN" altLang="en-US" sz="1500" dirty="0">
                <a:latin typeface="微软雅黑"/>
                <a:ea typeface="微软雅黑"/>
                <a:cs typeface="方正隶变_GBK" panose="02000000000000000000" charset="-122"/>
                <a:sym typeface="微软雅黑"/>
              </a:rPr>
              <a:t>“有口”句：反用伯夷、叔齐典故。《史记·伯夷列传》：“武王已平殷乱，天下宗周，而伯夷、叔齐耻之，义不食周粟，隐于首阳山，采薇而食之……遂饿死于首阳山。”《索引》：“薇，蕨也。”按薇、蕨本二草，前人误以为一。</a:t>
            </a:r>
          </a:p>
          <a:p>
            <a:pPr>
              <a:lnSpc>
                <a:spcPct val="200000"/>
              </a:lnSpc>
            </a:pPr>
            <a:r>
              <a:rPr lang="zh-CN" altLang="en-US" sz="1500" dirty="0">
                <a:latin typeface="微软雅黑"/>
                <a:ea typeface="微软雅黑"/>
                <a:cs typeface="方正隶变_GBK" panose="02000000000000000000" charset="-122"/>
                <a:sym typeface="微软雅黑"/>
              </a:rPr>
              <a:t>“含光”句：言不露锋芒，随世俯仰之意。贵无名，以无名为贵。</a:t>
            </a:r>
          </a:p>
          <a:p>
            <a:pPr>
              <a:lnSpc>
                <a:spcPct val="200000"/>
              </a:lnSpc>
            </a:pPr>
            <a:r>
              <a:rPr lang="zh-CN" altLang="en-US" sz="1500" dirty="0">
                <a:latin typeface="微软雅黑"/>
                <a:ea typeface="微软雅黑"/>
                <a:cs typeface="方正隶变_GBK" panose="02000000000000000000" charset="-122"/>
                <a:sym typeface="微软雅黑"/>
              </a:rPr>
              <a:t>云月：一作“明月”。</a:t>
            </a:r>
          </a:p>
          <a:p>
            <a:pPr>
              <a:lnSpc>
                <a:spcPct val="200000"/>
              </a:lnSpc>
            </a:pPr>
            <a:r>
              <a:rPr lang="zh-CN" altLang="en-US" sz="1500" dirty="0">
                <a:latin typeface="微软雅黑"/>
                <a:ea typeface="微软雅黑"/>
                <a:cs typeface="方正隶变_GBK" panose="02000000000000000000" charset="-122"/>
                <a:sym typeface="微软雅黑"/>
              </a:rPr>
              <a:t>子胥：伍子胥，春秋末期吴国大夫。《吴越春秋》卷五《夫差内传》：“吴王闻子胥之怨恨也，乃使人赐属镂之剑，子胥……遂伏剑而死。吴王乃取子胥尸，盛以鸱夷之器，投之于江中。”又见《国语·吴语》。</a:t>
            </a:r>
          </a:p>
        </p:txBody>
      </p:sp>
      <p:sp>
        <p:nvSpPr>
          <p:cNvPr id="5" name="文本框 4"/>
          <p:cNvSpPr txBox="1"/>
          <p:nvPr/>
        </p:nvSpPr>
        <p:spPr>
          <a:xfrm>
            <a:off x="8160517" y="1619251"/>
            <a:ext cx="692497" cy="1915909"/>
          </a:xfrm>
          <a:prstGeom prst="rect">
            <a:avLst/>
          </a:prstGeom>
          <a:noFill/>
        </p:spPr>
        <p:txBody>
          <a:bodyPr vert="eaVert" wrap="none" lIns="68580" tIns="34290" rIns="68580" bIns="34290" rtlCol="0">
            <a:spAutoFit/>
          </a:bodyPr>
          <a:lstStyle/>
          <a:p>
            <a:r>
              <a:rPr lang="zh-CN" altLang="en-US" sz="3600" b="1">
                <a:solidFill>
                  <a:schemeClr val="tx1">
                    <a:lumMod val="85000"/>
                    <a:lumOff val="15000"/>
                  </a:schemeClr>
                </a:solidFill>
                <a:latin typeface="微软雅黑"/>
                <a:ea typeface="微软雅黑"/>
                <a:sym typeface="微软雅黑"/>
              </a:rPr>
              <a:t>分词释义</a:t>
            </a:r>
          </a:p>
        </p:txBody>
      </p:sp>
      <p:pic>
        <p:nvPicPr>
          <p:cNvPr id="6" name="图片 5" descr="kisspng-seal-typeface-along-with-hd-collection-seal-along-pattern-round-5a8f9957aeaf33.792394851519360343715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69144" y="3524252"/>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kisspng-china-poster-ink-wash-painting-qingming-chinese-ink-painting-style-5a9c91e168f8d2.19430197152021040143"/>
          <p:cNvPicPr>
            <a:picLocks noChangeAspect="1"/>
          </p:cNvPicPr>
          <p:nvPr/>
        </p:nvPicPr>
        <p:blipFill>
          <a:blip r:embed="rId2" cstate="email">
            <a:grayscl/>
            <a:extLst>
              <a:ext uri="{28A0092B-C50C-407E-A947-70E740481C1C}">
                <a14:useLocalDpi xmlns:a14="http://schemas.microsoft.com/office/drawing/2010/main"/>
              </a:ext>
            </a:extLst>
          </a:blip>
          <a:stretch>
            <a:fillRect/>
          </a:stretch>
        </p:blipFill>
        <p:spPr>
          <a:xfrm>
            <a:off x="7105650" y="-327184"/>
            <a:ext cx="2178368" cy="2043589"/>
          </a:xfrm>
          <a:prstGeom prst="rect">
            <a:avLst/>
          </a:prstGeom>
        </p:spPr>
      </p:pic>
      <p:pic>
        <p:nvPicPr>
          <p:cNvPr id="7" name="图片 6" descr="kisspng-china-drawing-landscape-painting-chinese-landscape-line-drawing-artwork-creative-5a9b795121c153.1970535615201385771383"/>
          <p:cNvPicPr>
            <a:picLocks noChangeAspect="1"/>
          </p:cNvPicPr>
          <p:nvPr/>
        </p:nvPicPr>
        <p:blipFill>
          <a:blip r:embed="rId3" cstate="email">
            <a:grayscl/>
            <a:lum bright="30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sp>
        <p:nvSpPr>
          <p:cNvPr id="2" name="文本框 1"/>
          <p:cNvSpPr txBox="1"/>
          <p:nvPr/>
        </p:nvSpPr>
        <p:spPr>
          <a:xfrm>
            <a:off x="338423" y="691040"/>
            <a:ext cx="7920990" cy="3762568"/>
          </a:xfrm>
          <a:prstGeom prst="rect">
            <a:avLst/>
          </a:prstGeom>
          <a:noFill/>
        </p:spPr>
        <p:txBody>
          <a:bodyPr wrap="square" lIns="68580" tIns="34290" rIns="68580" bIns="34290" rtlCol="0" anchor="t">
            <a:spAutoFit/>
          </a:bodyPr>
          <a:lstStyle/>
          <a:p>
            <a:pPr>
              <a:lnSpc>
                <a:spcPct val="200000"/>
              </a:lnSpc>
            </a:pPr>
            <a:r>
              <a:rPr lang="zh-CN" altLang="en-US" sz="1500" dirty="0">
                <a:latin typeface="微软雅黑"/>
                <a:ea typeface="微软雅黑"/>
                <a:cs typeface="方正隶变_GBK" panose="02000000000000000000" charset="-122"/>
                <a:sym typeface="微软雅黑"/>
              </a:rPr>
              <a:t>“华亭”二句：用李斯典故。《史记·李斯列传》：“二世二年七月，具斯五刑，论腰斩咸阳市。斯出狱，与其中子俱执，顾谓其中子曰：‘吾欲与若复牵黄犬俱出上蔡东门逐狡兔，岂可得乎！’”《太平御览》卷九二六：《史记》曰：“李斯临刑，思牵黄犬、臂苍鹰，出上蔡门，不可得矣。”</a:t>
            </a:r>
          </a:p>
          <a:p>
            <a:pPr>
              <a:lnSpc>
                <a:spcPct val="200000"/>
              </a:lnSpc>
            </a:pPr>
            <a:r>
              <a:rPr lang="zh-CN" altLang="en-US" sz="1500" dirty="0">
                <a:latin typeface="微软雅黑"/>
                <a:ea typeface="微软雅黑"/>
                <a:cs typeface="方正隶变_GBK" panose="02000000000000000000" charset="-122"/>
                <a:sym typeface="微软雅黑"/>
              </a:rPr>
              <a:t>“秋风”句：用张翰典故。《晋书·张翰传》：“张翰，字季鹰，吴郡吴人也。……为大司马东曹掾。……因见秋风起，乃思吴中菰菜、莼羹、鲈鱼脍，曰：‘人生贵得适志，何能羁官数千里，以要名爵乎？’遂命驾而归。……或谓之曰：‘卿乃纵适一时，独不为身后名邪？’答曰：‘使我有身后名，不如即时一杯酒。’时人贵其旷达。”</a:t>
            </a:r>
          </a:p>
        </p:txBody>
      </p:sp>
      <p:sp>
        <p:nvSpPr>
          <p:cNvPr id="5" name="文本框 4"/>
          <p:cNvSpPr txBox="1"/>
          <p:nvPr/>
        </p:nvSpPr>
        <p:spPr>
          <a:xfrm>
            <a:off x="8160517" y="1619251"/>
            <a:ext cx="692497" cy="1915909"/>
          </a:xfrm>
          <a:prstGeom prst="rect">
            <a:avLst/>
          </a:prstGeom>
          <a:noFill/>
        </p:spPr>
        <p:txBody>
          <a:bodyPr vert="eaVert" wrap="none" lIns="68580" tIns="34290" rIns="68580" bIns="34290" rtlCol="0">
            <a:spAutoFit/>
          </a:bodyPr>
          <a:lstStyle/>
          <a:p>
            <a:r>
              <a:rPr lang="zh-CN" altLang="en-US" sz="3600" b="1">
                <a:solidFill>
                  <a:schemeClr val="tx1">
                    <a:lumMod val="85000"/>
                    <a:lumOff val="15000"/>
                  </a:schemeClr>
                </a:solidFill>
                <a:latin typeface="微软雅黑"/>
                <a:ea typeface="微软雅黑"/>
                <a:sym typeface="微软雅黑"/>
              </a:rPr>
              <a:t>分词释义</a:t>
            </a:r>
          </a:p>
        </p:txBody>
      </p:sp>
      <p:pic>
        <p:nvPicPr>
          <p:cNvPr id="6" name="图片 5" descr="kisspng-seal-typeface-along-with-hd-collection-seal-along-pattern-round-5a8f9957aeaf33.792394851519360343715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69144" y="3524252"/>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kisspng-tea-culture-budaya-tionghoa-japanese-tea-ceremony-lotus-chinese-style-5aa8947fc83d51.0329548215209975038202"/>
          <p:cNvPicPr>
            <a:picLocks noChangeAspect="1"/>
          </p:cNvPicPr>
          <p:nvPr/>
        </p:nvPicPr>
        <p:blipFill>
          <a:blip r:embed="rId2" cstate="email">
            <a:grayscl/>
            <a:lum bright="60000"/>
            <a:extLst>
              <a:ext uri="{28A0092B-C50C-407E-A947-70E740481C1C}">
                <a14:useLocalDpi xmlns:a14="http://schemas.microsoft.com/office/drawing/2010/main"/>
              </a:ext>
            </a:extLst>
          </a:blip>
          <a:stretch>
            <a:fillRect/>
          </a:stretch>
        </p:blipFill>
        <p:spPr>
          <a:xfrm>
            <a:off x="0" y="1500189"/>
            <a:ext cx="9146858" cy="3650456"/>
          </a:xfrm>
          <a:prstGeom prst="rect">
            <a:avLst/>
          </a:prstGeom>
        </p:spPr>
      </p:pic>
      <p:sp>
        <p:nvSpPr>
          <p:cNvPr id="4" name="文本框 3"/>
          <p:cNvSpPr txBox="1"/>
          <p:nvPr/>
        </p:nvSpPr>
        <p:spPr>
          <a:xfrm>
            <a:off x="2047875" y="690564"/>
            <a:ext cx="6172200" cy="3762568"/>
          </a:xfrm>
          <a:prstGeom prst="rect">
            <a:avLst/>
          </a:prstGeom>
          <a:noFill/>
        </p:spPr>
        <p:txBody>
          <a:bodyPr wrap="square" lIns="68580" tIns="34290" rIns="68580" bIns="34290" rtlCol="0" anchor="t">
            <a:spAutoFit/>
          </a:bodyPr>
          <a:lstStyle/>
          <a:p>
            <a:pPr algn="l">
              <a:lnSpc>
                <a:spcPct val="200000"/>
              </a:lnSpc>
            </a:pPr>
            <a:r>
              <a:rPr lang="zh-CN" altLang="en-US" sz="1500">
                <a:latin typeface="微软雅黑"/>
                <a:ea typeface="微软雅黑"/>
                <a:cs typeface="杨任东竹石体-Light" panose="02000000000000000000" charset="-122"/>
                <a:sym typeface="微软雅黑"/>
              </a:rPr>
              <a:t>要学许由用颍水洗耳，不要学伯夷和叔齐隐居收养采薇而食。</a:t>
            </a:r>
          </a:p>
          <a:p>
            <a:pPr algn="l">
              <a:lnSpc>
                <a:spcPct val="200000"/>
              </a:lnSpc>
            </a:pPr>
            <a:r>
              <a:rPr lang="zh-CN" altLang="en-US" sz="1500">
                <a:latin typeface="微软雅黑"/>
                <a:ea typeface="微软雅黑"/>
                <a:cs typeface="杨任东竹石体-Light" panose="02000000000000000000" charset="-122"/>
                <a:sym typeface="微软雅黑"/>
              </a:rPr>
              <a:t>在世上活着贵在韬光养晦，为什么要隐居清高自比云月？</a:t>
            </a:r>
          </a:p>
          <a:p>
            <a:pPr algn="l">
              <a:lnSpc>
                <a:spcPct val="200000"/>
              </a:lnSpc>
            </a:pPr>
            <a:r>
              <a:rPr lang="zh-CN" altLang="en-US" sz="1500">
                <a:latin typeface="微软雅黑"/>
                <a:ea typeface="微软雅黑"/>
                <a:cs typeface="杨任东竹石体-Light" panose="02000000000000000000" charset="-122"/>
                <a:sym typeface="微软雅黑"/>
              </a:rPr>
              <a:t>我看自古以来的贤达之人，功绩告成之后不自行隐退都死于非命。</a:t>
            </a:r>
          </a:p>
          <a:p>
            <a:pPr algn="l">
              <a:lnSpc>
                <a:spcPct val="200000"/>
              </a:lnSpc>
            </a:pPr>
            <a:r>
              <a:rPr lang="zh-CN" altLang="en-US" sz="1500">
                <a:latin typeface="微软雅黑"/>
                <a:ea typeface="微软雅黑"/>
                <a:cs typeface="杨任东竹石体-Light" panose="02000000000000000000" charset="-122"/>
                <a:sym typeface="微软雅黑"/>
              </a:rPr>
              <a:t>伍子胥被吴王弃于吴江之上，屈原最终抱石自沉汨罗江中。</a:t>
            </a:r>
          </a:p>
          <a:p>
            <a:pPr algn="l">
              <a:lnSpc>
                <a:spcPct val="200000"/>
              </a:lnSpc>
            </a:pPr>
            <a:r>
              <a:rPr lang="zh-CN" altLang="en-US" sz="1500">
                <a:latin typeface="微软雅黑"/>
                <a:ea typeface="微软雅黑"/>
                <a:cs typeface="杨任东竹石体-Light" panose="02000000000000000000" charset="-122"/>
                <a:sym typeface="微软雅黑"/>
              </a:rPr>
              <a:t>陆机如此雄才大略也无法自保，李斯以自己悲惨的结局为苦。</a:t>
            </a:r>
          </a:p>
          <a:p>
            <a:pPr algn="l">
              <a:lnSpc>
                <a:spcPct val="200000"/>
              </a:lnSpc>
            </a:pPr>
            <a:r>
              <a:rPr lang="zh-CN" altLang="en-US" sz="1500">
                <a:latin typeface="微软雅黑"/>
                <a:ea typeface="微软雅黑"/>
                <a:cs typeface="杨任东竹石体-Light" panose="02000000000000000000" charset="-122"/>
                <a:sym typeface="微软雅黑"/>
              </a:rPr>
              <a:t>是否还能听见华亭的别墅间的鹤唳？是否还能在上蔡东门牵鹰打猎？</a:t>
            </a:r>
          </a:p>
          <a:p>
            <a:pPr algn="l">
              <a:lnSpc>
                <a:spcPct val="200000"/>
              </a:lnSpc>
            </a:pPr>
            <a:r>
              <a:rPr lang="zh-CN" altLang="en-US" sz="1500">
                <a:latin typeface="微软雅黑"/>
                <a:ea typeface="微软雅黑"/>
                <a:cs typeface="杨任东竹石体-Light" panose="02000000000000000000" charset="-122"/>
                <a:sym typeface="微软雅黑"/>
              </a:rPr>
              <a:t>你不知道吴中的张翰是个旷达之人，因见秋风起而想起江东故都。</a:t>
            </a:r>
          </a:p>
          <a:p>
            <a:pPr algn="l">
              <a:lnSpc>
                <a:spcPct val="200000"/>
              </a:lnSpc>
            </a:pPr>
            <a:r>
              <a:rPr lang="zh-CN" altLang="en-US" sz="1500">
                <a:latin typeface="微软雅黑"/>
                <a:ea typeface="微软雅黑"/>
                <a:cs typeface="杨任东竹石体-Light" panose="02000000000000000000" charset="-122"/>
                <a:sym typeface="微软雅黑"/>
              </a:rPr>
              <a:t>生时有一杯酒就应尽情欢乐，何须在意身后千年的虚名？</a:t>
            </a:r>
          </a:p>
        </p:txBody>
      </p:sp>
      <p:sp>
        <p:nvSpPr>
          <p:cNvPr id="6" name="文本框 5"/>
          <p:cNvSpPr txBox="1"/>
          <p:nvPr/>
        </p:nvSpPr>
        <p:spPr>
          <a:xfrm>
            <a:off x="818171" y="444342"/>
            <a:ext cx="692497" cy="1915909"/>
          </a:xfrm>
          <a:prstGeom prst="rect">
            <a:avLst/>
          </a:prstGeom>
          <a:noFill/>
        </p:spPr>
        <p:txBody>
          <a:bodyPr vert="eaVert" wrap="none" lIns="68580" tIns="34290" rIns="68580" bIns="34290" rtlCol="0">
            <a:spAutoFit/>
          </a:bodyPr>
          <a:lstStyle/>
          <a:p>
            <a:r>
              <a:rPr lang="zh-CN" altLang="en-US" sz="3600" b="1" dirty="0">
                <a:solidFill>
                  <a:schemeClr val="tx1">
                    <a:lumMod val="85000"/>
                    <a:lumOff val="15000"/>
                  </a:schemeClr>
                </a:solidFill>
                <a:latin typeface="微软雅黑"/>
                <a:ea typeface="微软雅黑"/>
                <a:sym typeface="微软雅黑"/>
              </a:rPr>
              <a:t>作品译文</a:t>
            </a:r>
          </a:p>
        </p:txBody>
      </p:sp>
      <p:pic>
        <p:nvPicPr>
          <p:cNvPr id="8" name="图片 7" descr="kisspng-seal-typeface-along-with-hd-collection-seal-along-pattern-round-5a8f9957aeaf33.792394851519360343715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6798" y="2457452"/>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kisspng-china-drawing-landscape-painting-chinese-landscape-line-drawing-artwork-creative-5a9b795121c153.1970535615201385771383"/>
          <p:cNvPicPr>
            <a:picLocks noChangeAspect="1"/>
          </p:cNvPicPr>
          <p:nvPr/>
        </p:nvPicPr>
        <p:blipFill>
          <a:blip r:embed="rId2" cstate="email">
            <a:grayscl/>
            <a:extLst>
              <a:ext uri="{28A0092B-C50C-407E-A947-70E740481C1C}">
                <a14:useLocalDpi xmlns:a14="http://schemas.microsoft.com/office/drawing/2010/main"/>
              </a:ext>
            </a:extLst>
          </a:blip>
          <a:stretch>
            <a:fillRect/>
          </a:stretch>
        </p:blipFill>
        <p:spPr>
          <a:xfrm>
            <a:off x="-22384" y="1621632"/>
            <a:ext cx="9169718" cy="3542824"/>
          </a:xfrm>
          <a:prstGeom prst="rect">
            <a:avLst/>
          </a:prstGeom>
        </p:spPr>
      </p:pic>
      <p:pic>
        <p:nvPicPr>
          <p:cNvPr id="7" name="图片 6" descr="kisspng-guanfu-museum-xiaoxue-daxue-changhe-snow-snow-snow-5a7bfcbd664ce1.994703281518075069419"/>
          <p:cNvPicPr>
            <a:picLocks noChangeAspect="1"/>
          </p:cNvPicPr>
          <p:nvPr/>
        </p:nvPicPr>
        <p:blipFill>
          <a:blip r:embed="rId3">
            <a:grayscl/>
            <a:lum bright="-12000"/>
          </a:blip>
          <a:stretch>
            <a:fillRect/>
          </a:stretch>
        </p:blipFill>
        <p:spPr>
          <a:xfrm flipH="1">
            <a:off x="-6192" y="801052"/>
            <a:ext cx="9156383" cy="4372928"/>
          </a:xfrm>
          <a:prstGeom prst="rect">
            <a:avLst/>
          </a:prstGeom>
          <a:effectLst>
            <a:outerShdw blurRad="635000" dist="63500" dir="16200000" rotWithShape="0">
              <a:schemeClr val="tx1">
                <a:lumMod val="75000"/>
                <a:lumOff val="25000"/>
                <a:alpha val="40000"/>
              </a:schemeClr>
            </a:outerShdw>
          </a:effectLst>
        </p:spPr>
      </p:pic>
      <p:sp>
        <p:nvSpPr>
          <p:cNvPr id="5" name="文本框 4"/>
          <p:cNvSpPr txBox="1"/>
          <p:nvPr/>
        </p:nvSpPr>
        <p:spPr>
          <a:xfrm>
            <a:off x="6933935" y="820104"/>
            <a:ext cx="1061829" cy="3147015"/>
          </a:xfrm>
          <a:prstGeom prst="rect">
            <a:avLst/>
          </a:prstGeom>
          <a:noFill/>
        </p:spPr>
        <p:txBody>
          <a:bodyPr vert="eaVert" wrap="none" lIns="68580" tIns="34290" rIns="68580" bIns="34290" rtlCol="0">
            <a:spAutoFit/>
          </a:bodyPr>
          <a:lstStyle/>
          <a:p>
            <a:r>
              <a:rPr lang="zh-CN" altLang="en-US" sz="6000" b="1" dirty="0">
                <a:solidFill>
                  <a:schemeClr val="tx1">
                    <a:lumMod val="85000"/>
                    <a:lumOff val="15000"/>
                  </a:schemeClr>
                </a:solidFill>
                <a:latin typeface="微软雅黑"/>
                <a:ea typeface="微软雅黑"/>
                <a:sym typeface="微软雅黑"/>
              </a:rPr>
              <a:t>讲解完毕</a:t>
            </a:r>
          </a:p>
        </p:txBody>
      </p:sp>
      <p:pic>
        <p:nvPicPr>
          <p:cNvPr id="9" name="图片 8" descr="5a2dc873e9d589.7063970015129498759578"/>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1034416" y="705803"/>
            <a:ext cx="785336" cy="388620"/>
          </a:xfrm>
          <a:prstGeom prst="rect">
            <a:avLst/>
          </a:prstGeom>
        </p:spPr>
      </p:pic>
      <p:pic>
        <p:nvPicPr>
          <p:cNvPr id="11" name="图片 10" descr="kisspng-seal-typeface-along-with-hd-collection-seal-along-pattern-round-5a8f9957aeaf33.792394851519360343715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48139" y="2749869"/>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pic>
        <p:nvPicPr>
          <p:cNvPr id="13" name="图片 12" descr="kisspng-iphone-6-china-bird-chinese-painting-birds-5aa2768ded91c2.7496404115205966219731"/>
          <p:cNvPicPr>
            <a:picLocks noChangeAspect="1"/>
          </p:cNvPicPr>
          <p:nvPr/>
        </p:nvPicPr>
        <p:blipFill>
          <a:blip r:embed="rId6" cstate="email">
            <a:grayscl/>
            <a:extLst>
              <a:ext uri="{28A0092B-C50C-407E-A947-70E740481C1C}">
                <a14:useLocalDpi xmlns:a14="http://schemas.microsoft.com/office/drawing/2010/main"/>
              </a:ext>
            </a:extLst>
          </a:blip>
          <a:stretch>
            <a:fillRect/>
          </a:stretch>
        </p:blipFill>
        <p:spPr>
          <a:xfrm>
            <a:off x="7490937" y="612458"/>
            <a:ext cx="327184" cy="343853"/>
          </a:xfrm>
          <a:prstGeom prst="rect">
            <a:avLst/>
          </a:prstGeom>
        </p:spPr>
      </p:pic>
      <p:sp>
        <p:nvSpPr>
          <p:cNvPr id="15" name="文本框 14"/>
          <p:cNvSpPr txBox="1"/>
          <p:nvPr/>
        </p:nvSpPr>
        <p:spPr>
          <a:xfrm>
            <a:off x="2958318" y="861061"/>
            <a:ext cx="3462486" cy="1685077"/>
          </a:xfrm>
          <a:prstGeom prst="rect">
            <a:avLst/>
          </a:prstGeom>
          <a:noFill/>
        </p:spPr>
        <p:txBody>
          <a:bodyPr vert="eaVert" wrap="none" lIns="68580" tIns="34290" rIns="68580" bIns="34290" rtlCol="0">
            <a:spAutoFit/>
          </a:bodyPr>
          <a:lstStyle/>
          <a:p>
            <a:pPr algn="l">
              <a:lnSpc>
                <a:spcPct val="300000"/>
              </a:lnSpc>
            </a:pPr>
            <a:r>
              <a:rPr lang="zh-CN" altLang="en-US" sz="1800">
                <a:solidFill>
                  <a:schemeClr val="tx1">
                    <a:lumMod val="75000"/>
                    <a:lumOff val="25000"/>
                  </a:schemeClr>
                </a:solidFill>
                <a:latin typeface="微软雅黑"/>
                <a:ea typeface="微软雅黑"/>
                <a:cs typeface="杨任东竹石体-Light" panose="02000000000000000000" charset="-122"/>
                <a:sym typeface="微软雅黑"/>
              </a:rPr>
              <a:t>行路难 行路难</a:t>
            </a:r>
          </a:p>
          <a:p>
            <a:pPr algn="l">
              <a:lnSpc>
                <a:spcPct val="300000"/>
              </a:lnSpc>
            </a:pPr>
            <a:r>
              <a:rPr lang="zh-CN" altLang="en-US" sz="1800">
                <a:solidFill>
                  <a:schemeClr val="tx1">
                    <a:lumMod val="75000"/>
                    <a:lumOff val="25000"/>
                  </a:schemeClr>
                </a:solidFill>
                <a:latin typeface="微软雅黑"/>
                <a:ea typeface="微软雅黑"/>
                <a:cs typeface="杨任东竹石体-Light" panose="02000000000000000000" charset="-122"/>
                <a:sym typeface="微软雅黑"/>
              </a:rPr>
              <a:t>多歧路 今安在</a:t>
            </a:r>
          </a:p>
          <a:p>
            <a:pPr algn="l">
              <a:lnSpc>
                <a:spcPct val="300000"/>
              </a:lnSpc>
            </a:pPr>
            <a:r>
              <a:rPr lang="zh-CN" altLang="en-US" sz="1800">
                <a:solidFill>
                  <a:schemeClr val="tx1">
                    <a:lumMod val="75000"/>
                    <a:lumOff val="25000"/>
                  </a:schemeClr>
                </a:solidFill>
                <a:latin typeface="微软雅黑"/>
                <a:ea typeface="微软雅黑"/>
                <a:cs typeface="杨任东竹石体-Light" panose="02000000000000000000" charset="-122"/>
                <a:sym typeface="微软雅黑"/>
              </a:rPr>
              <a:t>长风破浪会有时</a:t>
            </a:r>
          </a:p>
          <a:p>
            <a:pPr algn="l">
              <a:lnSpc>
                <a:spcPct val="300000"/>
              </a:lnSpc>
            </a:pPr>
            <a:r>
              <a:rPr lang="zh-CN" altLang="en-US" sz="1800">
                <a:solidFill>
                  <a:schemeClr val="tx1">
                    <a:lumMod val="75000"/>
                    <a:lumOff val="25000"/>
                  </a:schemeClr>
                </a:solidFill>
                <a:latin typeface="微软雅黑"/>
                <a:ea typeface="微软雅黑"/>
                <a:cs typeface="杨任东竹石体-Light" panose="02000000000000000000" charset="-122"/>
                <a:sym typeface="微软雅黑"/>
              </a:rPr>
              <a:t>直挂云帆济沧海</a:t>
            </a:r>
          </a:p>
        </p:txBody>
      </p:sp>
      <p:pic>
        <p:nvPicPr>
          <p:cNvPr id="16" name="New picture"/>
          <p:cNvPicPr/>
          <p:nvPr/>
        </p:nvPicPr>
        <p:blipFill>
          <a:blip r:embed="rId7"/>
          <a:stretch>
            <a:fillRect/>
          </a:stretch>
        </p:blipFill>
        <p:spPr>
          <a:xfrm>
            <a:off x="8296277" y="9229725"/>
            <a:ext cx="238125" cy="171450"/>
          </a:xfrm>
          <a:prstGeom prst="cube">
            <a:avLst/>
          </a:prstGeom>
        </p:spPr>
      </p:pic>
    </p:spTree>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2272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kisspng-china-drawing-landscape-painting-chinese-landscape-line-drawing-artwork-creative-5a9b795121c153.1970535615201385771383"/>
          <p:cNvPicPr>
            <a:picLocks noChangeAspect="1"/>
          </p:cNvPicPr>
          <p:nvPr/>
        </p:nvPicPr>
        <p:blipFill>
          <a:blip r:embed="rId2" cstate="email">
            <a:grayscl/>
            <a:lum bright="24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sp>
        <p:nvSpPr>
          <p:cNvPr id="5" name="文本框 4"/>
          <p:cNvSpPr txBox="1"/>
          <p:nvPr/>
        </p:nvSpPr>
        <p:spPr>
          <a:xfrm>
            <a:off x="541496" y="444343"/>
            <a:ext cx="2703304" cy="838691"/>
          </a:xfrm>
          <a:prstGeom prst="rect">
            <a:avLst/>
          </a:prstGeom>
          <a:noFill/>
        </p:spPr>
        <p:txBody>
          <a:bodyPr vert="horz" wrap="none" lIns="68580" tIns="34290" rIns="68580" bIns="34290" rtlCol="0">
            <a:spAutoFit/>
          </a:bodyPr>
          <a:lstStyle/>
          <a:p>
            <a:r>
              <a:rPr lang="zh-CN" altLang="en-US" sz="5000" b="1" dirty="0">
                <a:solidFill>
                  <a:schemeClr val="tx1">
                    <a:lumMod val="85000"/>
                    <a:lumOff val="15000"/>
                  </a:schemeClr>
                </a:solidFill>
                <a:latin typeface="微软雅黑"/>
                <a:ea typeface="微软雅黑"/>
                <a:sym typeface="微软雅黑"/>
              </a:rPr>
              <a:t>作者简介</a:t>
            </a:r>
          </a:p>
        </p:txBody>
      </p:sp>
      <p:pic>
        <p:nvPicPr>
          <p:cNvPr id="11" name="图片 10" descr="kisspng-seal-typeface-along-with-hd-collection-seal-along-pattern-round-5a8f9957aeaf33.792394851519360343715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74698" y="503874"/>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
        <p:nvSpPr>
          <p:cNvPr id="4" name="文本框 3"/>
          <p:cNvSpPr txBox="1"/>
          <p:nvPr/>
        </p:nvSpPr>
        <p:spPr>
          <a:xfrm>
            <a:off x="551022" y="1472089"/>
            <a:ext cx="5626894" cy="2839239"/>
          </a:xfrm>
          <a:prstGeom prst="rect">
            <a:avLst/>
          </a:prstGeom>
          <a:noFill/>
        </p:spPr>
        <p:txBody>
          <a:bodyPr wrap="square" lIns="68580" tIns="34290" rIns="68580" bIns="34290" rtlCol="0">
            <a:spAutoFit/>
          </a:bodyPr>
          <a:lstStyle/>
          <a:p>
            <a:pPr algn="l">
              <a:lnSpc>
                <a:spcPct val="150000"/>
              </a:lnSpc>
            </a:pPr>
            <a:r>
              <a:rPr lang="zh-CN" altLang="en-US" sz="1500" dirty="0">
                <a:latin typeface="微软雅黑"/>
                <a:ea typeface="微软雅黑"/>
                <a:cs typeface="杨任东竹石体-Light" panose="02000000000000000000" charset="-122"/>
                <a:sym typeface="微软雅黑"/>
              </a:rPr>
              <a:t>李白（701～762），字太白，号青莲居士。是屈原之后最具个性特色、最伟大的浪漫主义诗人。有“诗仙”之美誉，与杜甫并称“李杜”。其诗以抒情为主，表现出蔑视权贵的傲岸精神，对人民疾苦表示同情，又善于描绘自然景色，表达对祖国山河的热爱。诗风雄奇豪放，想象丰富，语言流转自然，音律和谐多变，善于从民间文艺和神话传说中吸取营养和素材，构成其特有的瑰玮绚烂的色彩，达到盛唐诗歌艺术的巅峰。存世诗文千余篇，有《李太白集》30卷。</a:t>
            </a:r>
          </a:p>
        </p:txBody>
      </p:sp>
      <p:pic>
        <p:nvPicPr>
          <p:cNvPr id="7" name="图片 6" descr="C:/Users/ADMINI~1/AppData/Local/Temp/kaimatting_20191023222140/output_20191023222146..pngoutput_2019102322214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20878" y="351473"/>
            <a:ext cx="1470184" cy="4801553"/>
          </a:xfrm>
          <a:prstGeom prst="rect">
            <a:avLst/>
          </a:prstGeom>
          <a:effectLst>
            <a:outerShdw blurRad="1016000" dist="63500" dir="13500000" algn="br" rotWithShape="0">
              <a:schemeClr val="tx1">
                <a:lumMod val="75000"/>
                <a:lumOff val="25000"/>
                <a:alpha val="20000"/>
              </a:schemeClr>
            </a:outerShdw>
          </a:effectLst>
        </p:spPr>
      </p:pic>
      <p:sp>
        <p:nvSpPr>
          <p:cNvPr id="2" name="文本框 1"/>
          <p:cNvSpPr txBox="1"/>
          <p:nvPr/>
        </p:nvSpPr>
        <p:spPr>
          <a:xfrm>
            <a:off x="4992491" y="780911"/>
            <a:ext cx="1428332" cy="230832"/>
          </a:xfrm>
          <a:prstGeom prst="rect">
            <a:avLst/>
          </a:prstGeom>
          <a:noFill/>
        </p:spPr>
        <p:txBody>
          <a:bodyPr wrap="square" rtlCol="0">
            <a:spAutoFit/>
          </a:bodyPr>
          <a:lstStyle/>
          <a:p>
            <a:r>
              <a:rPr lang="en-US" altLang="zh-CN" sz="900" dirty="0">
                <a:solidFill>
                  <a:srgbClr val="F0ECE1"/>
                </a:solidFill>
              </a:rPr>
              <a:t>https://www.ypppt.com/</a:t>
            </a:r>
            <a:endParaRPr lang="zh-CN" altLang="en-US" sz="900" dirty="0">
              <a:solidFill>
                <a:srgbClr val="F0ECE1"/>
              </a:solidFill>
            </a:endParaRPr>
          </a:p>
        </p:txBody>
      </p:sp>
    </p:spTree>
  </p:cSld>
  <p:clrMapOvr>
    <a:masterClrMapping/>
  </p:clrMapOvr>
  <p:transition>
    <p:rand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kisspng-china-drawing-landscape-painting-chinese-landscape-line-drawing-artwork-creative-5a9b795121c153.1970535615201385771383"/>
          <p:cNvPicPr>
            <a:picLocks noChangeAspect="1"/>
          </p:cNvPicPr>
          <p:nvPr/>
        </p:nvPicPr>
        <p:blipFill>
          <a:blip r:embed="rId2" cstate="email">
            <a:grayscl/>
            <a:lum bright="24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pic>
        <p:nvPicPr>
          <p:cNvPr id="2" name="图片 1" descr="C:/Users/ADMINI~1/AppData/Local/Temp/kaimatting_20191023222914/output_20191023222932..pngoutput_20191023222932."/>
          <p:cNvPicPr>
            <a:picLocks noChangeAspect="1"/>
          </p:cNvPicPr>
          <p:nvPr/>
        </p:nvPicPr>
        <p:blipFill>
          <a:blip r:embed="rId3">
            <a:lum contrast="-6000"/>
          </a:blip>
          <a:stretch>
            <a:fillRect/>
          </a:stretch>
        </p:blipFill>
        <p:spPr>
          <a:xfrm flipH="1">
            <a:off x="-1854517" y="444343"/>
            <a:ext cx="6371749" cy="4719161"/>
          </a:xfrm>
          <a:custGeom>
            <a:avLst/>
            <a:gdLst/>
            <a:ahLst/>
            <a:cxnLst>
              <a:cxn ang="3">
                <a:pos x="hc" y="t"/>
              </a:cxn>
              <a:cxn ang="cd2">
                <a:pos x="l" y="vc"/>
              </a:cxn>
              <a:cxn ang="cd4">
                <a:pos x="hc" y="b"/>
              </a:cxn>
              <a:cxn ang="0">
                <a:pos x="r" y="vc"/>
              </a:cxn>
            </a:cxnLst>
            <a:rect l="l" t="t" r="r" b="b"/>
            <a:pathLst>
              <a:path w="11748" h="8700">
                <a:moveTo>
                  <a:pt x="0" y="0"/>
                </a:moveTo>
                <a:lnTo>
                  <a:pt x="10501" y="0"/>
                </a:lnTo>
                <a:lnTo>
                  <a:pt x="10501" y="6744"/>
                </a:lnTo>
                <a:lnTo>
                  <a:pt x="11748" y="6744"/>
                </a:lnTo>
                <a:lnTo>
                  <a:pt x="11748" y="8700"/>
                </a:lnTo>
                <a:lnTo>
                  <a:pt x="0" y="8700"/>
                </a:lnTo>
                <a:lnTo>
                  <a:pt x="0" y="0"/>
                </a:lnTo>
                <a:close/>
              </a:path>
            </a:pathLst>
          </a:custGeom>
          <a:effectLst/>
        </p:spPr>
      </p:pic>
      <p:sp>
        <p:nvSpPr>
          <p:cNvPr id="5" name="文本框 4"/>
          <p:cNvSpPr txBox="1"/>
          <p:nvPr/>
        </p:nvSpPr>
        <p:spPr>
          <a:xfrm>
            <a:off x="6046946" y="444343"/>
            <a:ext cx="2703304" cy="838691"/>
          </a:xfrm>
          <a:prstGeom prst="rect">
            <a:avLst/>
          </a:prstGeom>
          <a:noFill/>
        </p:spPr>
        <p:txBody>
          <a:bodyPr vert="horz" wrap="none" lIns="68580" tIns="34290" rIns="68580" bIns="34290" rtlCol="0">
            <a:spAutoFit/>
          </a:bodyPr>
          <a:lstStyle/>
          <a:p>
            <a:r>
              <a:rPr lang="zh-CN" altLang="en-US" sz="5000" b="1" dirty="0">
                <a:solidFill>
                  <a:schemeClr val="tx1">
                    <a:lumMod val="85000"/>
                    <a:lumOff val="15000"/>
                  </a:schemeClr>
                </a:solidFill>
                <a:latin typeface="微软雅黑"/>
                <a:ea typeface="微软雅黑"/>
                <a:sym typeface="微软雅黑"/>
              </a:rPr>
              <a:t>创作背景</a:t>
            </a:r>
          </a:p>
        </p:txBody>
      </p:sp>
      <p:pic>
        <p:nvPicPr>
          <p:cNvPr id="11" name="图片 10" descr="kisspng-seal-typeface-along-with-hd-collection-seal-along-pattern-round-5a8f9957aeaf33.792394851519360343715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32148" y="503874"/>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
        <p:nvSpPr>
          <p:cNvPr id="4" name="文本框 3"/>
          <p:cNvSpPr txBox="1"/>
          <p:nvPr/>
        </p:nvSpPr>
        <p:spPr>
          <a:xfrm>
            <a:off x="3083243" y="1498759"/>
            <a:ext cx="5626894" cy="2146742"/>
          </a:xfrm>
          <a:prstGeom prst="rect">
            <a:avLst/>
          </a:prstGeom>
          <a:noFill/>
        </p:spPr>
        <p:txBody>
          <a:bodyPr wrap="square" lIns="68580" tIns="34290" rIns="68580" bIns="34290" rtlCol="0">
            <a:spAutoFit/>
          </a:bodyPr>
          <a:lstStyle/>
          <a:p>
            <a:pPr algn="l">
              <a:lnSpc>
                <a:spcPct val="150000"/>
              </a:lnSpc>
            </a:pPr>
            <a:r>
              <a:rPr lang="zh-CN" altLang="en-US" sz="1500" dirty="0">
                <a:latin typeface="微软雅黑"/>
                <a:ea typeface="微软雅黑"/>
                <a:cs typeface="杨任东竹石体-Light" panose="02000000000000000000" charset="-122"/>
                <a:sym typeface="微软雅黑"/>
              </a:rPr>
              <a:t>《行路难三首》是唐代伟大诗人李白的组诗作品。这三首诗抒写了诗人在政治道路上遭遇艰难后的感慨，反映了诗人在思想上既不愿同流合污又不愿独善一身的矛盾。正是这种无法解决的矛盾所激起的感情波涛使组诗气象非凡。诗中跌宕起伏的感情，跳跃式的思维，以及高昂的气势，又使作品具有独特的艺术魅力，而成为后人广为传诵的千古名篇。</a:t>
            </a:r>
          </a:p>
        </p:txBody>
      </p:sp>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kisspng-china-drawing-landscape-painting-chinese-landscape-line-drawing-artwork-creative-5a9b795121c153.1970535615201385771383"/>
          <p:cNvPicPr>
            <a:picLocks noChangeAspect="1"/>
          </p:cNvPicPr>
          <p:nvPr/>
        </p:nvPicPr>
        <p:blipFill>
          <a:blip r:embed="rId2" cstate="email">
            <a:grayscl/>
            <a:lum bright="24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pic>
        <p:nvPicPr>
          <p:cNvPr id="11" name="图片 10" descr="kisspng-china-window-chinese-windows-5a91f1d163a031.451211841519514065408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9140" y="357665"/>
            <a:ext cx="7705249" cy="4428649"/>
          </a:xfrm>
          <a:prstGeom prst="rect">
            <a:avLst/>
          </a:prstGeom>
          <a:effectLst>
            <a:outerShdw blurRad="381000" sx="102000" sy="102000" algn="ctr" rotWithShape="0">
              <a:prstClr val="black">
                <a:alpha val="30000"/>
              </a:prstClr>
            </a:outerShdw>
          </a:effectLst>
        </p:spPr>
      </p:pic>
      <p:sp>
        <p:nvSpPr>
          <p:cNvPr id="4" name="文本框 3"/>
          <p:cNvSpPr txBox="1"/>
          <p:nvPr/>
        </p:nvSpPr>
        <p:spPr>
          <a:xfrm>
            <a:off x="2789396" y="1194912"/>
            <a:ext cx="3163366" cy="761747"/>
          </a:xfrm>
          <a:prstGeom prst="rect">
            <a:avLst/>
          </a:prstGeom>
          <a:noFill/>
        </p:spPr>
        <p:txBody>
          <a:bodyPr wrap="none" lIns="68580" tIns="34290" rIns="68580" bIns="34290" rtlCol="0">
            <a:spAutoFit/>
          </a:bodyPr>
          <a:lstStyle/>
          <a:p>
            <a:r>
              <a:rPr lang="zh-CN" altLang="en-US" sz="4500">
                <a:solidFill>
                  <a:schemeClr val="tx1">
                    <a:lumMod val="85000"/>
                    <a:lumOff val="15000"/>
                  </a:schemeClr>
                </a:solidFill>
                <a:latin typeface="微软雅黑"/>
                <a:ea typeface="微软雅黑"/>
                <a:cs typeface="颜真卿颜体" panose="02010600030101010101" charset="-122"/>
                <a:sym typeface="微软雅黑"/>
              </a:rPr>
              <a:t>行路难</a:t>
            </a:r>
            <a:r>
              <a:rPr lang="en-US" altLang="zh-CN" sz="4500">
                <a:solidFill>
                  <a:schemeClr val="tx1">
                    <a:lumMod val="85000"/>
                    <a:lumOff val="15000"/>
                  </a:schemeClr>
                </a:solidFill>
                <a:latin typeface="微软雅黑"/>
                <a:ea typeface="微软雅黑"/>
                <a:cs typeface="颜真卿颜体" panose="02010600030101010101" charset="-122"/>
                <a:sym typeface="微软雅黑"/>
              </a:rPr>
              <a:t>·</a:t>
            </a:r>
            <a:r>
              <a:rPr lang="zh-CN" altLang="en-US" sz="4500">
                <a:solidFill>
                  <a:schemeClr val="tx1">
                    <a:lumMod val="85000"/>
                    <a:lumOff val="15000"/>
                  </a:schemeClr>
                </a:solidFill>
                <a:latin typeface="微软雅黑"/>
                <a:ea typeface="微软雅黑"/>
                <a:cs typeface="颜真卿颜体" panose="02010600030101010101" charset="-122"/>
                <a:sym typeface="微软雅黑"/>
              </a:rPr>
              <a:t>其一</a:t>
            </a:r>
          </a:p>
        </p:txBody>
      </p:sp>
      <p:pic>
        <p:nvPicPr>
          <p:cNvPr id="9" name="图片 8" descr="5a2dc873e9d589.7063970015129498759578"/>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420529" y="221933"/>
            <a:ext cx="785336" cy="388620"/>
          </a:xfrm>
          <a:prstGeom prst="rect">
            <a:avLst/>
          </a:prstGeom>
        </p:spPr>
      </p:pic>
      <p:sp>
        <p:nvSpPr>
          <p:cNvPr id="12" name="文本框 11"/>
          <p:cNvSpPr txBox="1"/>
          <p:nvPr/>
        </p:nvSpPr>
        <p:spPr>
          <a:xfrm>
            <a:off x="2633665" y="1955959"/>
            <a:ext cx="3876199" cy="1846659"/>
          </a:xfrm>
          <a:prstGeom prst="rect">
            <a:avLst/>
          </a:prstGeom>
          <a:noFill/>
        </p:spPr>
        <p:txBody>
          <a:bodyPr wrap="square" lIns="68580" tIns="34290" rIns="68580" bIns="34290" rtlCol="0" anchor="t">
            <a:spAutoFit/>
          </a:bodyPr>
          <a:lstStyle/>
          <a:p>
            <a:pPr>
              <a:lnSpc>
                <a:spcPct val="150000"/>
              </a:lnSpc>
            </a:pPr>
            <a:r>
              <a:rPr lang="zh-CN" altLang="en-US" sz="1100" dirty="0">
                <a:solidFill>
                  <a:schemeClr val="tx1">
                    <a:lumMod val="85000"/>
                    <a:lumOff val="15000"/>
                  </a:schemeClr>
                </a:solidFill>
                <a:latin typeface="微软雅黑"/>
                <a:ea typeface="微软雅黑"/>
                <a:cs typeface="方正隶变_GBK" panose="02000000000000000000" charset="-122"/>
                <a:sym typeface="微软雅黑"/>
              </a:rPr>
              <a:t>高棅《唐诗品汇》：刘云：结得不至鼠尾，甚善，甚善。</a:t>
            </a:r>
          </a:p>
          <a:p>
            <a:pPr>
              <a:lnSpc>
                <a:spcPct val="150000"/>
              </a:lnSpc>
            </a:pPr>
            <a:r>
              <a:rPr lang="zh-CN" altLang="en-US" sz="1100" dirty="0">
                <a:solidFill>
                  <a:schemeClr val="tx1">
                    <a:lumMod val="85000"/>
                    <a:lumOff val="15000"/>
                  </a:schemeClr>
                </a:solidFill>
                <a:latin typeface="微软雅黑"/>
                <a:ea typeface="微软雅黑"/>
                <a:cs typeface="方正隶变_GBK" panose="02000000000000000000" charset="-122"/>
                <a:sym typeface="微软雅黑"/>
              </a:rPr>
              <a:t>胡震亨《李杜诗通》：《行路难》，叹世路艰难及贫贱离索之感。古辞亡，后鲍照拟作为多。白诗似全效照。</a:t>
            </a:r>
          </a:p>
          <a:p>
            <a:pPr>
              <a:lnSpc>
                <a:spcPct val="150000"/>
              </a:lnSpc>
            </a:pPr>
            <a:r>
              <a:rPr lang="zh-CN" altLang="en-US" sz="1100" dirty="0">
                <a:solidFill>
                  <a:schemeClr val="tx1">
                    <a:lumMod val="85000"/>
                    <a:lumOff val="15000"/>
                  </a:schemeClr>
                </a:solidFill>
                <a:latin typeface="微软雅黑"/>
                <a:ea typeface="微软雅黑"/>
                <a:cs typeface="方正隶变_GBK" panose="02000000000000000000" charset="-122"/>
                <a:sym typeface="微软雅黑"/>
              </a:rPr>
              <a:t>清高宗敕编《唐宋诗醇》：冰寒雪满，道路之难甚矣。而日边有梦，破浪济海，尚未决志于去也。后有二篇，则畏其难而决去矣。此盖被放之初述怀如此，真写得“难”字意出。</a:t>
            </a:r>
          </a:p>
          <a:p>
            <a:pPr>
              <a:lnSpc>
                <a:spcPct val="150000"/>
              </a:lnSpc>
            </a:pPr>
            <a:r>
              <a:rPr lang="zh-CN" altLang="en-US" sz="1100" dirty="0">
                <a:solidFill>
                  <a:schemeClr val="tx1">
                    <a:lumMod val="85000"/>
                    <a:lumOff val="15000"/>
                  </a:schemeClr>
                </a:solidFill>
                <a:latin typeface="微软雅黑"/>
                <a:ea typeface="微软雅黑"/>
                <a:cs typeface="方正隶变_GBK" panose="02000000000000000000" charset="-122"/>
                <a:sym typeface="微软雅黑"/>
              </a:rPr>
              <a:t>近藤元粹《李太白诗醇》：句格长短错综，如缚龙蛇。</a:t>
            </a:r>
          </a:p>
        </p:txBody>
      </p:sp>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kisspng-china-drawing-landscape-painting-chinese-landscape-line-drawing-artwork-creative-5a9b795121c153.1970535615201385771383"/>
          <p:cNvPicPr>
            <a:picLocks noChangeAspect="1"/>
          </p:cNvPicPr>
          <p:nvPr/>
        </p:nvPicPr>
        <p:blipFill>
          <a:blip r:embed="rId2" cstate="email">
            <a:grayscl/>
            <a:lum bright="24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pic>
        <p:nvPicPr>
          <p:cNvPr id="9" name="图片 8" descr="5a2dc873e9d589.7063970015129498759578"/>
          <p:cNvPicPr>
            <a:picLocks noChangeAspect="1"/>
          </p:cNvPicPr>
          <p:nvPr/>
        </p:nvPicPr>
        <p:blipFill>
          <a:blip r:embed="rId3" cstate="email">
            <a:lum bright="18000"/>
            <a:extLst>
              <a:ext uri="{28A0092B-C50C-407E-A947-70E740481C1C}">
                <a14:useLocalDpi xmlns:a14="http://schemas.microsoft.com/office/drawing/2010/main"/>
              </a:ext>
            </a:extLst>
          </a:blip>
          <a:stretch>
            <a:fillRect/>
          </a:stretch>
        </p:blipFill>
        <p:spPr>
          <a:xfrm>
            <a:off x="215266" y="315278"/>
            <a:ext cx="785336" cy="388620"/>
          </a:xfrm>
          <a:prstGeom prst="rect">
            <a:avLst/>
          </a:prstGeom>
        </p:spPr>
      </p:pic>
      <p:pic>
        <p:nvPicPr>
          <p:cNvPr id="3" name="图片 2" descr="kisspng-china-scroll-paper-china-wind-exquisite-aesthetic-reel-5aab84684d8699.923539151521189992317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2195038" y="-1028224"/>
            <a:ext cx="4666774" cy="7543324"/>
          </a:xfrm>
          <a:prstGeom prst="rect">
            <a:avLst/>
          </a:prstGeom>
        </p:spPr>
      </p:pic>
      <p:sp>
        <p:nvSpPr>
          <p:cNvPr id="2" name="文本框 1"/>
          <p:cNvSpPr txBox="1"/>
          <p:nvPr/>
        </p:nvSpPr>
        <p:spPr>
          <a:xfrm>
            <a:off x="1565599" y="1573644"/>
            <a:ext cx="6181692" cy="2951245"/>
          </a:xfrm>
          <a:prstGeom prst="rect">
            <a:avLst/>
          </a:prstGeom>
          <a:noFill/>
        </p:spPr>
        <p:txBody>
          <a:bodyPr vert="wordArtVertRtl" wrap="square" lIns="68580" tIns="34290" rIns="68580" bIns="34290" rtlCol="0" anchor="t">
            <a:spAutoFit/>
          </a:bodyPr>
          <a:lstStyle/>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金樽清酒斗十千</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玉盘珍羞直万钱</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停杯投箸不能食</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拔剑四顾心茫然</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欲渡黄河冰塞川</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将登太行雪满山</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闲来垂钓碧溪上</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忽复乘舟梦日边</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行路难 行路难</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多歧路 今安在</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长风破浪会有时</a:t>
            </a:r>
          </a:p>
          <a:p>
            <a:pPr>
              <a:lnSpc>
                <a:spcPct val="150000"/>
              </a:lnSpc>
            </a:pPr>
            <a:r>
              <a:rPr lang="zh-CN" altLang="en-US" sz="1700" dirty="0">
                <a:solidFill>
                  <a:schemeClr val="tx1">
                    <a:lumMod val="75000"/>
                    <a:lumOff val="25000"/>
                  </a:schemeClr>
                </a:solidFill>
                <a:latin typeface="微软雅黑"/>
                <a:ea typeface="微软雅黑"/>
                <a:cs typeface="字体管家润行" panose="02010600010101010101" charset="-122"/>
                <a:sym typeface="微软雅黑"/>
              </a:rPr>
              <a:t>直挂云帆济沧海</a:t>
            </a:r>
          </a:p>
        </p:txBody>
      </p:sp>
      <p:sp>
        <p:nvSpPr>
          <p:cNvPr id="6" name="五边形 5"/>
          <p:cNvSpPr/>
          <p:nvPr/>
        </p:nvSpPr>
        <p:spPr>
          <a:xfrm rot="5400000">
            <a:off x="3972880" y="448629"/>
            <a:ext cx="1369219" cy="473869"/>
          </a:xfrm>
          <a:prstGeom prst="homePlate">
            <a:avLst>
              <a:gd name="adj" fmla="val 32857"/>
            </a:avLst>
          </a:prstGeom>
          <a:solidFill>
            <a:schemeClr val="accent4">
              <a:lumMod val="60000"/>
              <a:lumOff val="40000"/>
            </a:schemeClr>
          </a:solidFill>
          <a:ln>
            <a:noFill/>
          </a:ln>
          <a:effectLst>
            <a:outerShdw blurRad="254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5" name="文本框 4"/>
          <p:cNvSpPr txBox="1"/>
          <p:nvPr/>
        </p:nvSpPr>
        <p:spPr>
          <a:xfrm>
            <a:off x="4425615" y="96203"/>
            <a:ext cx="461665" cy="1146468"/>
          </a:xfrm>
          <a:prstGeom prst="rect">
            <a:avLst/>
          </a:prstGeom>
          <a:noFill/>
        </p:spPr>
        <p:txBody>
          <a:bodyPr vert="eaVert" wrap="none" lIns="68580" tIns="34290" rIns="68580" bIns="34290" rtlCol="0">
            <a:spAutoFit/>
          </a:bodyPr>
          <a:lstStyle/>
          <a:p>
            <a:r>
              <a:rPr lang="zh-CN" altLang="en-US" sz="2100">
                <a:solidFill>
                  <a:schemeClr val="tx1">
                    <a:lumMod val="85000"/>
                    <a:lumOff val="15000"/>
                  </a:schemeClr>
                </a:solidFill>
                <a:latin typeface="微软雅黑"/>
                <a:ea typeface="微软雅黑"/>
                <a:cs typeface="颜真卿颜体" panose="02010600030101010101" charset="-122"/>
                <a:sym typeface="微软雅黑"/>
              </a:rPr>
              <a:t>作品原文</a:t>
            </a:r>
          </a:p>
        </p:txBody>
      </p:sp>
      <p:sp>
        <p:nvSpPr>
          <p:cNvPr id="8" name="五边形 7"/>
          <p:cNvSpPr/>
          <p:nvPr/>
        </p:nvSpPr>
        <p:spPr>
          <a:xfrm rot="5400000">
            <a:off x="4012409" y="462439"/>
            <a:ext cx="1290161" cy="434340"/>
          </a:xfrm>
          <a:prstGeom prst="homePlate">
            <a:avLst>
              <a:gd name="adj" fmla="val 32857"/>
            </a:avLst>
          </a:prstGeom>
          <a:noFill/>
          <a:ln>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11" name="图片 10" descr="kisspng-seal-typeface-along-with-hd-collection-seal-along-pattern-round-5a8f9957aeaf33.792394851519360343715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31696" y="3909060"/>
            <a:ext cx="206216" cy="530066"/>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kisspng-china-poster-ink-wash-painting-qingming-chinese-ink-painting-style-5a9c91e168f8d2.19430197152021040143"/>
          <p:cNvPicPr>
            <a:picLocks noChangeAspect="1"/>
          </p:cNvPicPr>
          <p:nvPr/>
        </p:nvPicPr>
        <p:blipFill>
          <a:blip r:embed="rId2" cstate="email">
            <a:grayscl/>
            <a:extLst>
              <a:ext uri="{28A0092B-C50C-407E-A947-70E740481C1C}">
                <a14:useLocalDpi xmlns:a14="http://schemas.microsoft.com/office/drawing/2010/main"/>
              </a:ext>
            </a:extLst>
          </a:blip>
          <a:stretch>
            <a:fillRect/>
          </a:stretch>
        </p:blipFill>
        <p:spPr>
          <a:xfrm>
            <a:off x="7105650" y="-327184"/>
            <a:ext cx="2178368" cy="2043589"/>
          </a:xfrm>
          <a:prstGeom prst="rect">
            <a:avLst/>
          </a:prstGeom>
        </p:spPr>
      </p:pic>
      <p:pic>
        <p:nvPicPr>
          <p:cNvPr id="7" name="图片 6" descr="kisspng-china-drawing-landscape-painting-chinese-landscape-line-drawing-artwork-creative-5a9b795121c153.1970535615201385771383"/>
          <p:cNvPicPr>
            <a:picLocks noChangeAspect="1"/>
          </p:cNvPicPr>
          <p:nvPr/>
        </p:nvPicPr>
        <p:blipFill>
          <a:blip r:embed="rId3" cstate="email">
            <a:grayscl/>
            <a:lum bright="30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sp>
        <p:nvSpPr>
          <p:cNvPr id="2" name="文本框 1"/>
          <p:cNvSpPr txBox="1"/>
          <p:nvPr/>
        </p:nvSpPr>
        <p:spPr>
          <a:xfrm>
            <a:off x="447678" y="633414"/>
            <a:ext cx="7496651" cy="3877985"/>
          </a:xfrm>
          <a:prstGeom prst="rect">
            <a:avLst/>
          </a:prstGeom>
          <a:noFill/>
        </p:spPr>
        <p:txBody>
          <a:bodyPr wrap="square" lIns="68580" tIns="34290" rIns="68580" bIns="34290" rtlCol="0" anchor="t">
            <a:spAutoFit/>
          </a:bodyPr>
          <a:lstStyle/>
          <a:p>
            <a:pPr>
              <a:lnSpc>
                <a:spcPct val="150000"/>
              </a:lnSpc>
            </a:pPr>
            <a:r>
              <a:rPr lang="zh-CN" altLang="en-US" sz="1500" dirty="0">
                <a:latin typeface="微软雅黑"/>
                <a:ea typeface="微软雅黑"/>
                <a:cs typeface="方正隶变_GBK" panose="02000000000000000000" charset="-122"/>
                <a:sym typeface="微软雅黑"/>
              </a:rPr>
              <a:t>樽（zūn）：古代盛酒的器具，以金为饰。清酒：清醇的美酒。斗十千：一斗值十千钱（即万钱），形容酒美价高。</a:t>
            </a:r>
          </a:p>
          <a:p>
            <a:pPr>
              <a:lnSpc>
                <a:spcPct val="150000"/>
              </a:lnSpc>
            </a:pPr>
            <a:r>
              <a:rPr lang="zh-CN" altLang="en-US" sz="1500" dirty="0">
                <a:latin typeface="微软雅黑"/>
                <a:ea typeface="微软雅黑"/>
                <a:cs typeface="方正隶变_GBK" panose="02000000000000000000" charset="-122"/>
                <a:sym typeface="微软雅黑"/>
              </a:rPr>
              <a:t>珍羞：珍贵的菜肴。羞，同“馐”，美味的食物。直：通“值”，价值。</a:t>
            </a:r>
          </a:p>
          <a:p>
            <a:pPr>
              <a:lnSpc>
                <a:spcPct val="150000"/>
              </a:lnSpc>
            </a:pPr>
            <a:r>
              <a:rPr lang="zh-CN" altLang="en-US" sz="1500" dirty="0">
                <a:latin typeface="微软雅黑"/>
                <a:ea typeface="微软雅黑"/>
                <a:cs typeface="方正隶变_GBK" panose="02000000000000000000" charset="-122"/>
                <a:sym typeface="微软雅黑"/>
              </a:rPr>
              <a:t>箸（zhù）：筷子。</a:t>
            </a:r>
          </a:p>
          <a:p>
            <a:pPr>
              <a:lnSpc>
                <a:spcPct val="150000"/>
              </a:lnSpc>
            </a:pPr>
            <a:r>
              <a:rPr lang="zh-CN" altLang="en-US" sz="1500" dirty="0">
                <a:latin typeface="微软雅黑"/>
                <a:ea typeface="微软雅黑"/>
                <a:cs typeface="方正隶变_GBK" panose="02000000000000000000" charset="-122"/>
                <a:sym typeface="微软雅黑"/>
              </a:rPr>
              <a:t>“闲来”二句：表示诗人自己对从政仍有所期待。这两句暗用典故：姜太公吕尚曾在渭水的磻溪上钓鱼，得遇周文王，助周灭商；伊尹曾梦见自己乘船从日月旁边经过，后被商汤聘请，助商灭夏。碧，一作“坐”。</a:t>
            </a:r>
          </a:p>
          <a:p>
            <a:pPr>
              <a:lnSpc>
                <a:spcPct val="150000"/>
              </a:lnSpc>
            </a:pPr>
            <a:r>
              <a:rPr lang="zh-CN" altLang="en-US" sz="1500" dirty="0">
                <a:latin typeface="微软雅黑"/>
                <a:ea typeface="微软雅黑"/>
                <a:cs typeface="方正隶变_GBK" panose="02000000000000000000" charset="-122"/>
                <a:sym typeface="微软雅黑"/>
              </a:rPr>
              <a:t>“多岐路”二句：岔道这么多，如今身在何处？岐，一作“歧”。安，哪里。</a:t>
            </a:r>
          </a:p>
          <a:p>
            <a:pPr>
              <a:lnSpc>
                <a:spcPct val="150000"/>
              </a:lnSpc>
            </a:pPr>
            <a:r>
              <a:rPr lang="zh-CN" altLang="en-US" sz="1500" dirty="0">
                <a:latin typeface="微软雅黑"/>
                <a:ea typeface="微软雅黑"/>
                <a:cs typeface="方正隶变_GBK" panose="02000000000000000000" charset="-122"/>
                <a:sym typeface="微软雅黑"/>
              </a:rPr>
              <a:t>长风破浪：比喻实现政治理想。据《宋书·宗悫传》载：宗悫少年时，叔父宗炳问他的志向，他说：“愿乘长风破万里浪。”</a:t>
            </a:r>
          </a:p>
          <a:p>
            <a:pPr>
              <a:lnSpc>
                <a:spcPct val="150000"/>
              </a:lnSpc>
            </a:pPr>
            <a:r>
              <a:rPr lang="zh-CN" altLang="en-US" sz="1500" dirty="0">
                <a:latin typeface="微软雅黑"/>
                <a:ea typeface="微软雅黑"/>
                <a:cs typeface="方正隶变_GBK" panose="02000000000000000000" charset="-122"/>
                <a:sym typeface="微软雅黑"/>
              </a:rPr>
              <a:t>云帆：高高的船帆。船在海里航行，因天水相连，船帆好像出没在云雾之中。</a:t>
            </a:r>
          </a:p>
        </p:txBody>
      </p:sp>
      <p:sp>
        <p:nvSpPr>
          <p:cNvPr id="5" name="文本框 4"/>
          <p:cNvSpPr txBox="1"/>
          <p:nvPr/>
        </p:nvSpPr>
        <p:spPr>
          <a:xfrm>
            <a:off x="8160517" y="1619251"/>
            <a:ext cx="692497" cy="1915909"/>
          </a:xfrm>
          <a:prstGeom prst="rect">
            <a:avLst/>
          </a:prstGeom>
          <a:noFill/>
        </p:spPr>
        <p:txBody>
          <a:bodyPr vert="eaVert" wrap="none" lIns="68580" tIns="34290" rIns="68580" bIns="34290" rtlCol="0">
            <a:spAutoFit/>
          </a:bodyPr>
          <a:lstStyle/>
          <a:p>
            <a:r>
              <a:rPr lang="zh-CN" altLang="en-US" sz="3600" b="1" dirty="0">
                <a:solidFill>
                  <a:schemeClr val="tx1">
                    <a:lumMod val="85000"/>
                    <a:lumOff val="15000"/>
                  </a:schemeClr>
                </a:solidFill>
                <a:latin typeface="微软雅黑"/>
                <a:ea typeface="微软雅黑"/>
                <a:sym typeface="微软雅黑"/>
              </a:rPr>
              <a:t>分词释义</a:t>
            </a:r>
          </a:p>
        </p:txBody>
      </p:sp>
      <p:pic>
        <p:nvPicPr>
          <p:cNvPr id="6" name="图片 5" descr="kisspng-seal-typeface-along-with-hd-collection-seal-along-pattern-round-5a8f9957aeaf33.792394851519360343715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69144" y="3524252"/>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kisspng-tea-culture-budaya-tionghoa-japanese-tea-ceremony-lotus-chinese-style-5aa8947fc83d51.0329548215209975038202"/>
          <p:cNvPicPr>
            <a:picLocks noChangeAspect="1"/>
          </p:cNvPicPr>
          <p:nvPr/>
        </p:nvPicPr>
        <p:blipFill>
          <a:blip r:embed="rId2" cstate="email">
            <a:grayscl/>
            <a:lum bright="60000"/>
            <a:extLst>
              <a:ext uri="{28A0092B-C50C-407E-A947-70E740481C1C}">
                <a14:useLocalDpi xmlns:a14="http://schemas.microsoft.com/office/drawing/2010/main"/>
              </a:ext>
            </a:extLst>
          </a:blip>
          <a:stretch>
            <a:fillRect/>
          </a:stretch>
        </p:blipFill>
        <p:spPr>
          <a:xfrm>
            <a:off x="0" y="1500189"/>
            <a:ext cx="9146858" cy="3650456"/>
          </a:xfrm>
          <a:prstGeom prst="rect">
            <a:avLst/>
          </a:prstGeom>
        </p:spPr>
      </p:pic>
      <p:sp>
        <p:nvSpPr>
          <p:cNvPr id="4" name="文本框 3"/>
          <p:cNvSpPr txBox="1"/>
          <p:nvPr/>
        </p:nvSpPr>
        <p:spPr>
          <a:xfrm>
            <a:off x="1981200" y="1152526"/>
            <a:ext cx="6172200" cy="2839239"/>
          </a:xfrm>
          <a:prstGeom prst="rect">
            <a:avLst/>
          </a:prstGeom>
          <a:noFill/>
        </p:spPr>
        <p:txBody>
          <a:bodyPr wrap="square" lIns="68580" tIns="34290" rIns="68580" bIns="34290" rtlCol="0" anchor="t">
            <a:spAutoFit/>
          </a:bodyPr>
          <a:lstStyle/>
          <a:p>
            <a:pPr>
              <a:lnSpc>
                <a:spcPct val="200000"/>
              </a:lnSpc>
            </a:pPr>
            <a:r>
              <a:rPr lang="zh-CN" altLang="en-US" sz="1500" dirty="0">
                <a:latin typeface="微软雅黑"/>
                <a:ea typeface="微软雅黑"/>
                <a:cs typeface="杨任东竹石体-Light" panose="02000000000000000000" charset="-122"/>
                <a:sym typeface="微软雅黑"/>
              </a:rPr>
              <a:t>金杯里装的名酒，每斗要价十千； 玉盘中盛的精美菜肴，收费万钱。</a:t>
            </a:r>
          </a:p>
          <a:p>
            <a:pPr>
              <a:lnSpc>
                <a:spcPct val="200000"/>
              </a:lnSpc>
            </a:pPr>
            <a:r>
              <a:rPr lang="zh-CN" altLang="en-US" sz="1500" dirty="0">
                <a:latin typeface="微软雅黑"/>
                <a:ea typeface="微软雅黑"/>
                <a:cs typeface="杨任东竹石体-Light" panose="02000000000000000000" charset="-122"/>
                <a:sym typeface="微软雅黑"/>
              </a:rPr>
              <a:t>胸中郁闷啊，我停杯投箸吃不下； 拔剑环顾四周，我心里委实茫然。</a:t>
            </a:r>
          </a:p>
          <a:p>
            <a:pPr>
              <a:lnSpc>
                <a:spcPct val="200000"/>
              </a:lnSpc>
            </a:pPr>
            <a:r>
              <a:rPr lang="zh-CN" altLang="en-US" sz="1500" dirty="0">
                <a:latin typeface="微软雅黑"/>
                <a:ea typeface="微软雅黑"/>
                <a:cs typeface="杨任东竹石体-Light" panose="02000000000000000000" charset="-122"/>
                <a:sym typeface="微软雅黑"/>
              </a:rPr>
              <a:t>想渡黄河，冰雪堵塞了这条大川； 要登太行，莽莽的风雪早已封山。</a:t>
            </a:r>
          </a:p>
          <a:p>
            <a:pPr>
              <a:lnSpc>
                <a:spcPct val="200000"/>
              </a:lnSpc>
            </a:pPr>
            <a:r>
              <a:rPr lang="zh-CN" altLang="en-US" sz="1500" dirty="0">
                <a:latin typeface="微软雅黑"/>
                <a:ea typeface="微软雅黑"/>
                <a:cs typeface="杨任东竹石体-Light" panose="02000000000000000000" charset="-122"/>
                <a:sym typeface="微软雅黑"/>
              </a:rPr>
              <a:t>像吕尚垂钓溪，闲待东山再起； 又像伊尹做梦，他乘船经过日边。</a:t>
            </a:r>
          </a:p>
          <a:p>
            <a:pPr>
              <a:lnSpc>
                <a:spcPct val="200000"/>
              </a:lnSpc>
            </a:pPr>
            <a:r>
              <a:rPr lang="zh-CN" altLang="en-US" sz="1500" dirty="0">
                <a:latin typeface="微软雅黑"/>
                <a:ea typeface="微软雅黑"/>
                <a:cs typeface="杨任东竹石体-Light" panose="02000000000000000000" charset="-122"/>
                <a:sym typeface="微软雅黑"/>
              </a:rPr>
              <a:t>世上行路呵多么艰难，多么艰难； 眼前歧路这么多，我该向北向南？</a:t>
            </a:r>
          </a:p>
          <a:p>
            <a:pPr>
              <a:lnSpc>
                <a:spcPct val="200000"/>
              </a:lnSpc>
            </a:pPr>
            <a:r>
              <a:rPr lang="zh-CN" altLang="en-US" sz="1500" dirty="0">
                <a:latin typeface="微软雅黑"/>
                <a:ea typeface="微软雅黑"/>
                <a:cs typeface="杨任东竹石体-Light" panose="02000000000000000000" charset="-122"/>
                <a:sym typeface="微软雅黑"/>
              </a:rPr>
              <a:t>相信总有一天，能乘长风破万里浪； 高高挂起云帆，在沧海中勇往直前！</a:t>
            </a:r>
          </a:p>
        </p:txBody>
      </p:sp>
      <p:sp>
        <p:nvSpPr>
          <p:cNvPr id="6" name="文本框 5"/>
          <p:cNvSpPr txBox="1"/>
          <p:nvPr/>
        </p:nvSpPr>
        <p:spPr>
          <a:xfrm>
            <a:off x="818171" y="444342"/>
            <a:ext cx="692497" cy="1915909"/>
          </a:xfrm>
          <a:prstGeom prst="rect">
            <a:avLst/>
          </a:prstGeom>
          <a:noFill/>
        </p:spPr>
        <p:txBody>
          <a:bodyPr vert="eaVert" wrap="none" lIns="68580" tIns="34290" rIns="68580" bIns="34290" rtlCol="0">
            <a:spAutoFit/>
          </a:bodyPr>
          <a:lstStyle/>
          <a:p>
            <a:r>
              <a:rPr lang="zh-CN" altLang="en-US" sz="3600" b="1">
                <a:solidFill>
                  <a:schemeClr val="tx1">
                    <a:lumMod val="85000"/>
                    <a:lumOff val="15000"/>
                  </a:schemeClr>
                </a:solidFill>
                <a:latin typeface="微软雅黑"/>
                <a:ea typeface="微软雅黑"/>
                <a:sym typeface="微软雅黑"/>
              </a:rPr>
              <a:t>作品译文</a:t>
            </a:r>
          </a:p>
        </p:txBody>
      </p:sp>
      <p:pic>
        <p:nvPicPr>
          <p:cNvPr id="8" name="图片 7" descr="kisspng-seal-typeface-along-with-hd-collection-seal-along-pattern-round-5a8f9957aeaf33.792394851519360343715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6798" y="2457452"/>
            <a:ext cx="276701" cy="711041"/>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kisspng-china-drawing-landscape-painting-chinese-landscape-line-drawing-artwork-creative-5a9b795121c153.1970535615201385771383"/>
          <p:cNvPicPr>
            <a:picLocks noChangeAspect="1"/>
          </p:cNvPicPr>
          <p:nvPr/>
        </p:nvPicPr>
        <p:blipFill>
          <a:blip r:embed="rId2" cstate="email">
            <a:grayscl/>
            <a:lum bright="24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pic>
        <p:nvPicPr>
          <p:cNvPr id="11" name="图片 10" descr="kisspng-china-window-chinese-windows-5a91f1d163a031.451211841519514065408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9140" y="357665"/>
            <a:ext cx="7705249" cy="4428649"/>
          </a:xfrm>
          <a:prstGeom prst="rect">
            <a:avLst/>
          </a:prstGeom>
          <a:effectLst>
            <a:outerShdw blurRad="381000" sx="102000" sy="102000" algn="ctr" rotWithShape="0">
              <a:prstClr val="black">
                <a:alpha val="30000"/>
              </a:prstClr>
            </a:outerShdw>
          </a:effectLst>
        </p:spPr>
      </p:pic>
      <p:sp>
        <p:nvSpPr>
          <p:cNvPr id="4" name="文本框 3"/>
          <p:cNvSpPr txBox="1"/>
          <p:nvPr/>
        </p:nvSpPr>
        <p:spPr>
          <a:xfrm>
            <a:off x="2789396" y="1194912"/>
            <a:ext cx="3163366" cy="761747"/>
          </a:xfrm>
          <a:prstGeom prst="rect">
            <a:avLst/>
          </a:prstGeom>
          <a:noFill/>
        </p:spPr>
        <p:txBody>
          <a:bodyPr wrap="none" lIns="68580" tIns="34290" rIns="68580" bIns="34290" rtlCol="0">
            <a:spAutoFit/>
          </a:bodyPr>
          <a:lstStyle/>
          <a:p>
            <a:r>
              <a:rPr lang="zh-CN" altLang="en-US" sz="4500">
                <a:solidFill>
                  <a:schemeClr val="tx1">
                    <a:lumMod val="85000"/>
                    <a:lumOff val="15000"/>
                  </a:schemeClr>
                </a:solidFill>
                <a:latin typeface="微软雅黑"/>
                <a:ea typeface="微软雅黑"/>
                <a:cs typeface="颜真卿颜体" panose="02010600030101010101" charset="-122"/>
                <a:sym typeface="微软雅黑"/>
              </a:rPr>
              <a:t>行路难</a:t>
            </a:r>
            <a:r>
              <a:rPr lang="en-US" altLang="zh-CN" sz="4500">
                <a:solidFill>
                  <a:schemeClr val="tx1">
                    <a:lumMod val="85000"/>
                    <a:lumOff val="15000"/>
                  </a:schemeClr>
                </a:solidFill>
                <a:latin typeface="微软雅黑"/>
                <a:ea typeface="微软雅黑"/>
                <a:cs typeface="颜真卿颜体" panose="02010600030101010101" charset="-122"/>
                <a:sym typeface="微软雅黑"/>
              </a:rPr>
              <a:t>·</a:t>
            </a:r>
            <a:r>
              <a:rPr lang="zh-CN" altLang="en-US" sz="4500">
                <a:solidFill>
                  <a:schemeClr val="tx1">
                    <a:lumMod val="85000"/>
                    <a:lumOff val="15000"/>
                  </a:schemeClr>
                </a:solidFill>
                <a:latin typeface="微软雅黑"/>
                <a:ea typeface="微软雅黑"/>
                <a:cs typeface="颜真卿颜体" panose="02010600030101010101" charset="-122"/>
                <a:sym typeface="微软雅黑"/>
              </a:rPr>
              <a:t>其二</a:t>
            </a:r>
          </a:p>
        </p:txBody>
      </p:sp>
      <p:pic>
        <p:nvPicPr>
          <p:cNvPr id="9" name="图片 8" descr="5a2dc873e9d589.7063970015129498759578"/>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420529" y="221933"/>
            <a:ext cx="785336" cy="388620"/>
          </a:xfrm>
          <a:prstGeom prst="rect">
            <a:avLst/>
          </a:prstGeom>
        </p:spPr>
      </p:pic>
      <p:sp>
        <p:nvSpPr>
          <p:cNvPr id="12" name="文本框 11"/>
          <p:cNvSpPr txBox="1"/>
          <p:nvPr/>
        </p:nvSpPr>
        <p:spPr>
          <a:xfrm>
            <a:off x="2633665" y="1955959"/>
            <a:ext cx="3876199" cy="1338828"/>
          </a:xfrm>
          <a:prstGeom prst="rect">
            <a:avLst/>
          </a:prstGeom>
          <a:noFill/>
        </p:spPr>
        <p:txBody>
          <a:bodyPr wrap="square" lIns="68580" tIns="34290" rIns="68580" bIns="34290" rtlCol="0" anchor="t">
            <a:spAutoFit/>
          </a:bodyPr>
          <a:lstStyle/>
          <a:p>
            <a:pPr>
              <a:lnSpc>
                <a:spcPct val="150000"/>
              </a:lnSpc>
            </a:pPr>
            <a:r>
              <a:rPr lang="zh-CN" altLang="en-US" sz="1100">
                <a:solidFill>
                  <a:schemeClr val="tx1">
                    <a:lumMod val="85000"/>
                    <a:lumOff val="15000"/>
                  </a:schemeClr>
                </a:solidFill>
                <a:latin typeface="微软雅黑"/>
                <a:ea typeface="微软雅黑"/>
                <a:cs typeface="方正隶变_GBK" panose="02000000000000000000" charset="-122"/>
                <a:sym typeface="微软雅黑"/>
              </a:rPr>
              <a:t>刘鉴《合刻李杜分体全集序》：青莲《梁父》、《行路》诸吟，《巧言》、《巷伯》之伦也。</a:t>
            </a:r>
          </a:p>
          <a:p>
            <a:pPr>
              <a:lnSpc>
                <a:spcPct val="150000"/>
              </a:lnSpc>
            </a:pPr>
            <a:r>
              <a:rPr lang="zh-CN" altLang="en-US" sz="1100">
                <a:solidFill>
                  <a:schemeClr val="tx1">
                    <a:lumMod val="85000"/>
                    <a:lumOff val="15000"/>
                  </a:schemeClr>
                </a:solidFill>
                <a:latin typeface="微软雅黑"/>
                <a:ea typeface="微软雅黑"/>
                <a:cs typeface="方正隶变_GBK" panose="02000000000000000000" charset="-122"/>
                <a:sym typeface="微软雅黑"/>
              </a:rPr>
              <a:t>近藤元粹《李太白诗醇》：严云：“天衢”亦是常语、作喻却奇。又云：第四句极粗，极雅。短句作结，结法警拔，寄托兀傲。</a:t>
            </a:r>
          </a:p>
        </p:txBody>
      </p:sp>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kisspng-china-drawing-landscape-painting-chinese-landscape-line-drawing-artwork-creative-5a9b795121c153.1970535615201385771383"/>
          <p:cNvPicPr>
            <a:picLocks noChangeAspect="1"/>
          </p:cNvPicPr>
          <p:nvPr/>
        </p:nvPicPr>
        <p:blipFill>
          <a:blip r:embed="rId3" cstate="email">
            <a:grayscl/>
            <a:lum bright="24000"/>
            <a:extLst>
              <a:ext uri="{28A0092B-C50C-407E-A947-70E740481C1C}">
                <a14:useLocalDpi xmlns:a14="http://schemas.microsoft.com/office/drawing/2010/main"/>
              </a:ext>
            </a:extLst>
          </a:blip>
          <a:stretch>
            <a:fillRect/>
          </a:stretch>
        </p:blipFill>
        <p:spPr>
          <a:xfrm>
            <a:off x="0" y="2004536"/>
            <a:ext cx="9144000" cy="3150870"/>
          </a:xfrm>
          <a:prstGeom prst="rect">
            <a:avLst/>
          </a:prstGeom>
        </p:spPr>
      </p:pic>
      <p:pic>
        <p:nvPicPr>
          <p:cNvPr id="9" name="图片 8" descr="5a2dc873e9d589.7063970015129498759578"/>
          <p:cNvPicPr>
            <a:picLocks noChangeAspect="1"/>
          </p:cNvPicPr>
          <p:nvPr/>
        </p:nvPicPr>
        <p:blipFill>
          <a:blip r:embed="rId4" cstate="email">
            <a:lum bright="18000"/>
            <a:extLst>
              <a:ext uri="{28A0092B-C50C-407E-A947-70E740481C1C}">
                <a14:useLocalDpi xmlns:a14="http://schemas.microsoft.com/office/drawing/2010/main"/>
              </a:ext>
            </a:extLst>
          </a:blip>
          <a:stretch>
            <a:fillRect/>
          </a:stretch>
        </p:blipFill>
        <p:spPr>
          <a:xfrm>
            <a:off x="215266" y="315278"/>
            <a:ext cx="785336" cy="388620"/>
          </a:xfrm>
          <a:prstGeom prst="rect">
            <a:avLst/>
          </a:prstGeom>
        </p:spPr>
      </p:pic>
      <p:pic>
        <p:nvPicPr>
          <p:cNvPr id="3" name="图片 2" descr="kisspng-china-scroll-paper-china-wind-exquisite-aesthetic-reel-5aab84684d8699.923539151521189992317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6200000">
            <a:off x="2195038" y="-1028224"/>
            <a:ext cx="4666774" cy="7543324"/>
          </a:xfrm>
          <a:prstGeom prst="rect">
            <a:avLst/>
          </a:prstGeom>
        </p:spPr>
      </p:pic>
      <p:sp>
        <p:nvSpPr>
          <p:cNvPr id="2" name="文本框 1"/>
          <p:cNvSpPr txBox="1"/>
          <p:nvPr/>
        </p:nvSpPr>
        <p:spPr>
          <a:xfrm>
            <a:off x="1571597" y="1533525"/>
            <a:ext cx="5912196" cy="2754154"/>
          </a:xfrm>
          <a:prstGeom prst="rect">
            <a:avLst/>
          </a:prstGeom>
          <a:noFill/>
        </p:spPr>
        <p:txBody>
          <a:bodyPr vert="wordArtVertRtl" wrap="square" lIns="68580" tIns="34290" rIns="68580" bIns="34290" rtlCol="0" anchor="t">
            <a:spAutoFit/>
          </a:bodyPr>
          <a:lstStyle/>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大道如青天</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我独不得出</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羞逐长安社中儿</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赤鸡白雉赌梨栗</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弹剑作歌奏苦声</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曳裾王门不称情</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淮阴市井笑韩信</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汉朝公卿忌贾生</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君不见昔时燕家重郭隗</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拥</a:t>
            </a:r>
            <a:r>
              <a:rPr lang="zh-CN" altLang="en-US" sz="1200" dirty="0">
                <a:solidFill>
                  <a:schemeClr val="tx1">
                    <a:lumMod val="75000"/>
                    <a:lumOff val="25000"/>
                  </a:schemeClr>
                </a:solidFill>
                <a:latin typeface="微软雅黑"/>
                <a:ea typeface="微软雅黑"/>
                <a:cs typeface="字体管家润行" panose="02010600010101010101" charset="-122"/>
                <a:sym typeface="微软雅黑"/>
              </a:rPr>
              <a:t>篲</a:t>
            </a: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折节无嫌猜</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剧辛乐毅感恩分</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输肝剖胆效英才</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昭王白骨萦蔓草</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谁人更扫黄金台</a:t>
            </a:r>
          </a:p>
          <a:p>
            <a:pPr>
              <a:lnSpc>
                <a:spcPct val="150000"/>
              </a:lnSpc>
            </a:pPr>
            <a:r>
              <a:rPr lang="zh-CN" altLang="en-US" sz="1300" dirty="0">
                <a:solidFill>
                  <a:schemeClr val="tx1">
                    <a:lumMod val="75000"/>
                    <a:lumOff val="25000"/>
                  </a:schemeClr>
                </a:solidFill>
                <a:latin typeface="微软雅黑"/>
                <a:ea typeface="微软雅黑"/>
                <a:cs typeface="字体管家润行" panose="02010600010101010101" charset="-122"/>
                <a:sym typeface="微软雅黑"/>
              </a:rPr>
              <a:t>行路难，归去来</a:t>
            </a:r>
          </a:p>
        </p:txBody>
      </p:sp>
      <p:sp>
        <p:nvSpPr>
          <p:cNvPr id="6" name="五边形 5"/>
          <p:cNvSpPr/>
          <p:nvPr/>
        </p:nvSpPr>
        <p:spPr>
          <a:xfrm rot="5400000">
            <a:off x="3972880" y="448629"/>
            <a:ext cx="1369219" cy="473869"/>
          </a:xfrm>
          <a:prstGeom prst="homePlate">
            <a:avLst>
              <a:gd name="adj" fmla="val 32857"/>
            </a:avLst>
          </a:prstGeom>
          <a:solidFill>
            <a:schemeClr val="accent4">
              <a:lumMod val="60000"/>
              <a:lumOff val="40000"/>
            </a:schemeClr>
          </a:solidFill>
          <a:ln>
            <a:noFill/>
          </a:ln>
          <a:effectLst>
            <a:outerShdw blurRad="2540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sp>
        <p:nvSpPr>
          <p:cNvPr id="5" name="文本框 4"/>
          <p:cNvSpPr txBox="1"/>
          <p:nvPr/>
        </p:nvSpPr>
        <p:spPr>
          <a:xfrm>
            <a:off x="4425615" y="96203"/>
            <a:ext cx="461665" cy="1146468"/>
          </a:xfrm>
          <a:prstGeom prst="rect">
            <a:avLst/>
          </a:prstGeom>
          <a:noFill/>
        </p:spPr>
        <p:txBody>
          <a:bodyPr vert="eaVert" wrap="none" lIns="68580" tIns="34290" rIns="68580" bIns="34290" rtlCol="0">
            <a:spAutoFit/>
          </a:bodyPr>
          <a:lstStyle/>
          <a:p>
            <a:r>
              <a:rPr lang="zh-CN" altLang="en-US" sz="2100">
                <a:solidFill>
                  <a:schemeClr val="tx1">
                    <a:lumMod val="85000"/>
                    <a:lumOff val="15000"/>
                  </a:schemeClr>
                </a:solidFill>
                <a:latin typeface="微软雅黑"/>
                <a:ea typeface="微软雅黑"/>
                <a:cs typeface="颜真卿颜体" panose="02010600030101010101" charset="-122"/>
                <a:sym typeface="微软雅黑"/>
              </a:rPr>
              <a:t>作品原文</a:t>
            </a:r>
          </a:p>
        </p:txBody>
      </p:sp>
      <p:sp>
        <p:nvSpPr>
          <p:cNvPr id="8" name="五边形 7"/>
          <p:cNvSpPr/>
          <p:nvPr/>
        </p:nvSpPr>
        <p:spPr>
          <a:xfrm rot="5400000">
            <a:off x="4012409" y="462439"/>
            <a:ext cx="1290161" cy="434340"/>
          </a:xfrm>
          <a:prstGeom prst="homePlate">
            <a:avLst>
              <a:gd name="adj" fmla="val 32857"/>
            </a:avLst>
          </a:prstGeom>
          <a:noFill/>
          <a:ln>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sym typeface="微软雅黑"/>
            </a:endParaRPr>
          </a:p>
        </p:txBody>
      </p:sp>
      <p:pic>
        <p:nvPicPr>
          <p:cNvPr id="11" name="图片 10" descr="kisspng-seal-typeface-along-with-hd-collection-seal-along-pattern-round-5a8f9957aeaf33.792394851519360343715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12621" y="3480436"/>
            <a:ext cx="206216" cy="530066"/>
          </a:xfrm>
          <a:custGeom>
            <a:avLst/>
            <a:gdLst/>
            <a:ahLst/>
            <a:cxnLst>
              <a:cxn ang="3">
                <a:pos x="hc" y="t"/>
              </a:cxn>
              <a:cxn ang="cd2">
                <a:pos x="l" y="vc"/>
              </a:cxn>
              <a:cxn ang="cd4">
                <a:pos x="hc" y="b"/>
              </a:cxn>
              <a:cxn ang="0">
                <a:pos x="r" y="vc"/>
              </a:cxn>
            </a:cxnLst>
            <a:rect l="l" t="t" r="r" b="b"/>
            <a:pathLst>
              <a:path w="721" h="1851">
                <a:moveTo>
                  <a:pt x="341" y="1612"/>
                </a:moveTo>
                <a:cubicBezTo>
                  <a:pt x="350" y="1612"/>
                  <a:pt x="359" y="1612"/>
                  <a:pt x="368" y="1612"/>
                </a:cubicBezTo>
                <a:cubicBezTo>
                  <a:pt x="404" y="1612"/>
                  <a:pt x="430" y="1612"/>
                  <a:pt x="446" y="1612"/>
                </a:cubicBezTo>
                <a:cubicBezTo>
                  <a:pt x="446" y="1630"/>
                  <a:pt x="445" y="1647"/>
                  <a:pt x="444" y="1663"/>
                </a:cubicBezTo>
                <a:cubicBezTo>
                  <a:pt x="441" y="1679"/>
                  <a:pt x="430" y="1687"/>
                  <a:pt x="410" y="1687"/>
                </a:cubicBezTo>
                <a:cubicBezTo>
                  <a:pt x="356" y="1684"/>
                  <a:pt x="316" y="1683"/>
                  <a:pt x="291" y="1683"/>
                </a:cubicBezTo>
                <a:cubicBezTo>
                  <a:pt x="270" y="1683"/>
                  <a:pt x="258" y="1675"/>
                  <a:pt x="254" y="1660"/>
                </a:cubicBezTo>
                <a:cubicBezTo>
                  <a:pt x="251" y="1646"/>
                  <a:pt x="250" y="1631"/>
                  <a:pt x="250" y="1616"/>
                </a:cubicBezTo>
                <a:cubicBezTo>
                  <a:pt x="282" y="1613"/>
                  <a:pt x="313" y="1612"/>
                  <a:pt x="341" y="1612"/>
                </a:cubicBezTo>
                <a:close/>
                <a:moveTo>
                  <a:pt x="341" y="1499"/>
                </a:moveTo>
                <a:cubicBezTo>
                  <a:pt x="345" y="1499"/>
                  <a:pt x="348" y="1499"/>
                  <a:pt x="349" y="1499"/>
                </a:cubicBezTo>
                <a:cubicBezTo>
                  <a:pt x="383" y="1497"/>
                  <a:pt x="409" y="1511"/>
                  <a:pt x="427" y="1541"/>
                </a:cubicBezTo>
                <a:cubicBezTo>
                  <a:pt x="434" y="1553"/>
                  <a:pt x="439" y="1565"/>
                  <a:pt x="442" y="1578"/>
                </a:cubicBezTo>
                <a:cubicBezTo>
                  <a:pt x="433" y="1578"/>
                  <a:pt x="414" y="1578"/>
                  <a:pt x="386" y="1578"/>
                </a:cubicBezTo>
                <a:cubicBezTo>
                  <a:pt x="349" y="1576"/>
                  <a:pt x="319" y="1576"/>
                  <a:pt x="298" y="1576"/>
                </a:cubicBezTo>
                <a:cubicBezTo>
                  <a:pt x="278" y="1576"/>
                  <a:pt x="263" y="1575"/>
                  <a:pt x="254" y="1574"/>
                </a:cubicBezTo>
                <a:cubicBezTo>
                  <a:pt x="260" y="1555"/>
                  <a:pt x="267" y="1540"/>
                  <a:pt x="277" y="1529"/>
                </a:cubicBezTo>
                <a:cubicBezTo>
                  <a:pt x="295" y="1511"/>
                  <a:pt x="312" y="1502"/>
                  <a:pt x="328" y="1501"/>
                </a:cubicBezTo>
                <a:cubicBezTo>
                  <a:pt x="331" y="1501"/>
                  <a:pt x="336" y="1500"/>
                  <a:pt x="341" y="1499"/>
                </a:cubicBezTo>
                <a:close/>
                <a:moveTo>
                  <a:pt x="351" y="1222"/>
                </a:moveTo>
                <a:cubicBezTo>
                  <a:pt x="347" y="1223"/>
                  <a:pt x="344" y="1226"/>
                  <a:pt x="341" y="1232"/>
                </a:cubicBezTo>
                <a:cubicBezTo>
                  <a:pt x="337" y="1242"/>
                  <a:pt x="334" y="1257"/>
                  <a:pt x="334" y="1276"/>
                </a:cubicBezTo>
                <a:cubicBezTo>
                  <a:pt x="336" y="1302"/>
                  <a:pt x="335" y="1360"/>
                  <a:pt x="332" y="1451"/>
                </a:cubicBezTo>
                <a:cubicBezTo>
                  <a:pt x="331" y="1458"/>
                  <a:pt x="329" y="1462"/>
                  <a:pt x="325" y="1462"/>
                </a:cubicBezTo>
                <a:cubicBezTo>
                  <a:pt x="322" y="1464"/>
                  <a:pt x="317" y="1466"/>
                  <a:pt x="310" y="1469"/>
                </a:cubicBezTo>
                <a:cubicBezTo>
                  <a:pt x="304" y="1472"/>
                  <a:pt x="299" y="1474"/>
                  <a:pt x="294" y="1476"/>
                </a:cubicBezTo>
                <a:cubicBezTo>
                  <a:pt x="247" y="1495"/>
                  <a:pt x="221" y="1535"/>
                  <a:pt x="217" y="1597"/>
                </a:cubicBezTo>
                <a:cubicBezTo>
                  <a:pt x="212" y="1627"/>
                  <a:pt x="215" y="1655"/>
                  <a:pt x="225" y="1681"/>
                </a:cubicBezTo>
                <a:cubicBezTo>
                  <a:pt x="233" y="1708"/>
                  <a:pt x="255" y="1721"/>
                  <a:pt x="291" y="1720"/>
                </a:cubicBezTo>
                <a:cubicBezTo>
                  <a:pt x="321" y="1721"/>
                  <a:pt x="364" y="1722"/>
                  <a:pt x="420" y="1722"/>
                </a:cubicBezTo>
                <a:cubicBezTo>
                  <a:pt x="458" y="1719"/>
                  <a:pt x="478" y="1695"/>
                  <a:pt x="481" y="1652"/>
                </a:cubicBezTo>
                <a:cubicBezTo>
                  <a:pt x="483" y="1600"/>
                  <a:pt x="476" y="1559"/>
                  <a:pt x="462" y="1531"/>
                </a:cubicBezTo>
                <a:cubicBezTo>
                  <a:pt x="444" y="1496"/>
                  <a:pt x="413" y="1473"/>
                  <a:pt x="371" y="1464"/>
                </a:cubicBezTo>
                <a:cubicBezTo>
                  <a:pt x="369" y="1464"/>
                  <a:pt x="368" y="1462"/>
                  <a:pt x="368" y="1458"/>
                </a:cubicBezTo>
                <a:cubicBezTo>
                  <a:pt x="366" y="1452"/>
                  <a:pt x="366" y="1443"/>
                  <a:pt x="368" y="1431"/>
                </a:cubicBezTo>
                <a:cubicBezTo>
                  <a:pt x="368" y="1425"/>
                  <a:pt x="368" y="1420"/>
                  <a:pt x="368" y="1417"/>
                </a:cubicBezTo>
                <a:cubicBezTo>
                  <a:pt x="371" y="1377"/>
                  <a:pt x="372" y="1342"/>
                  <a:pt x="372" y="1313"/>
                </a:cubicBezTo>
                <a:cubicBezTo>
                  <a:pt x="372" y="1309"/>
                  <a:pt x="373" y="1302"/>
                  <a:pt x="374" y="1291"/>
                </a:cubicBezTo>
                <a:cubicBezTo>
                  <a:pt x="374" y="1283"/>
                  <a:pt x="374" y="1276"/>
                  <a:pt x="374" y="1272"/>
                </a:cubicBezTo>
                <a:cubicBezTo>
                  <a:pt x="377" y="1254"/>
                  <a:pt x="375" y="1240"/>
                  <a:pt x="367" y="1228"/>
                </a:cubicBezTo>
                <a:cubicBezTo>
                  <a:pt x="361" y="1224"/>
                  <a:pt x="355" y="1222"/>
                  <a:pt x="351" y="1222"/>
                </a:cubicBezTo>
                <a:close/>
                <a:moveTo>
                  <a:pt x="373" y="1036"/>
                </a:moveTo>
                <a:cubicBezTo>
                  <a:pt x="370" y="1036"/>
                  <a:pt x="361" y="1037"/>
                  <a:pt x="345" y="1038"/>
                </a:cubicBezTo>
                <a:cubicBezTo>
                  <a:pt x="336" y="1038"/>
                  <a:pt x="331" y="1038"/>
                  <a:pt x="330" y="1038"/>
                </a:cubicBezTo>
                <a:cubicBezTo>
                  <a:pt x="321" y="1038"/>
                  <a:pt x="317" y="1044"/>
                  <a:pt x="317" y="1055"/>
                </a:cubicBezTo>
                <a:cubicBezTo>
                  <a:pt x="319" y="1068"/>
                  <a:pt x="325" y="1075"/>
                  <a:pt x="335" y="1077"/>
                </a:cubicBezTo>
                <a:cubicBezTo>
                  <a:pt x="337" y="1077"/>
                  <a:pt x="341" y="1077"/>
                  <a:pt x="345" y="1077"/>
                </a:cubicBezTo>
                <a:cubicBezTo>
                  <a:pt x="357" y="1076"/>
                  <a:pt x="366" y="1076"/>
                  <a:pt x="372" y="1077"/>
                </a:cubicBezTo>
                <a:cubicBezTo>
                  <a:pt x="386" y="1075"/>
                  <a:pt x="394" y="1069"/>
                  <a:pt x="396" y="1056"/>
                </a:cubicBezTo>
                <a:cubicBezTo>
                  <a:pt x="394" y="1045"/>
                  <a:pt x="386" y="1038"/>
                  <a:pt x="373" y="1036"/>
                </a:cubicBezTo>
                <a:close/>
                <a:moveTo>
                  <a:pt x="342" y="651"/>
                </a:moveTo>
                <a:cubicBezTo>
                  <a:pt x="330" y="660"/>
                  <a:pt x="324" y="677"/>
                  <a:pt x="326" y="704"/>
                </a:cubicBezTo>
                <a:cubicBezTo>
                  <a:pt x="327" y="708"/>
                  <a:pt x="328" y="721"/>
                  <a:pt x="328" y="742"/>
                </a:cubicBezTo>
                <a:cubicBezTo>
                  <a:pt x="305" y="749"/>
                  <a:pt x="284" y="764"/>
                  <a:pt x="266" y="787"/>
                </a:cubicBezTo>
                <a:cubicBezTo>
                  <a:pt x="237" y="827"/>
                  <a:pt x="220" y="876"/>
                  <a:pt x="214" y="934"/>
                </a:cubicBezTo>
                <a:cubicBezTo>
                  <a:pt x="214" y="947"/>
                  <a:pt x="219" y="955"/>
                  <a:pt x="228" y="957"/>
                </a:cubicBezTo>
                <a:cubicBezTo>
                  <a:pt x="236" y="957"/>
                  <a:pt x="242" y="951"/>
                  <a:pt x="245" y="940"/>
                </a:cubicBezTo>
                <a:cubicBezTo>
                  <a:pt x="268" y="837"/>
                  <a:pt x="296" y="784"/>
                  <a:pt x="330" y="781"/>
                </a:cubicBezTo>
                <a:cubicBezTo>
                  <a:pt x="330" y="837"/>
                  <a:pt x="329" y="866"/>
                  <a:pt x="328" y="869"/>
                </a:cubicBezTo>
                <a:cubicBezTo>
                  <a:pt x="322" y="932"/>
                  <a:pt x="303" y="997"/>
                  <a:pt x="271" y="1063"/>
                </a:cubicBezTo>
                <a:cubicBezTo>
                  <a:pt x="254" y="1099"/>
                  <a:pt x="242" y="1124"/>
                  <a:pt x="238" y="1139"/>
                </a:cubicBezTo>
                <a:cubicBezTo>
                  <a:pt x="237" y="1150"/>
                  <a:pt x="238" y="1157"/>
                  <a:pt x="242" y="1162"/>
                </a:cubicBezTo>
                <a:cubicBezTo>
                  <a:pt x="248" y="1164"/>
                  <a:pt x="255" y="1162"/>
                  <a:pt x="263" y="1155"/>
                </a:cubicBezTo>
                <a:cubicBezTo>
                  <a:pt x="304" y="1097"/>
                  <a:pt x="334" y="1014"/>
                  <a:pt x="354" y="908"/>
                </a:cubicBezTo>
                <a:cubicBezTo>
                  <a:pt x="381" y="1016"/>
                  <a:pt x="413" y="1098"/>
                  <a:pt x="450" y="1155"/>
                </a:cubicBezTo>
                <a:cubicBezTo>
                  <a:pt x="456" y="1162"/>
                  <a:pt x="463" y="1163"/>
                  <a:pt x="473" y="1160"/>
                </a:cubicBezTo>
                <a:cubicBezTo>
                  <a:pt x="479" y="1153"/>
                  <a:pt x="480" y="1146"/>
                  <a:pt x="477" y="1136"/>
                </a:cubicBezTo>
                <a:cubicBezTo>
                  <a:pt x="410" y="1007"/>
                  <a:pt x="373" y="906"/>
                  <a:pt x="366" y="834"/>
                </a:cubicBezTo>
                <a:lnTo>
                  <a:pt x="366" y="823"/>
                </a:lnTo>
                <a:cubicBezTo>
                  <a:pt x="366" y="811"/>
                  <a:pt x="366" y="798"/>
                  <a:pt x="366" y="784"/>
                </a:cubicBezTo>
                <a:cubicBezTo>
                  <a:pt x="394" y="793"/>
                  <a:pt x="426" y="850"/>
                  <a:pt x="459" y="954"/>
                </a:cubicBezTo>
                <a:cubicBezTo>
                  <a:pt x="464" y="962"/>
                  <a:pt x="470" y="965"/>
                  <a:pt x="479" y="964"/>
                </a:cubicBezTo>
                <a:cubicBezTo>
                  <a:pt x="488" y="961"/>
                  <a:pt x="491" y="955"/>
                  <a:pt x="490" y="944"/>
                </a:cubicBezTo>
                <a:cubicBezTo>
                  <a:pt x="478" y="883"/>
                  <a:pt x="455" y="831"/>
                  <a:pt x="421" y="786"/>
                </a:cubicBezTo>
                <a:cubicBezTo>
                  <a:pt x="398" y="759"/>
                  <a:pt x="381" y="744"/>
                  <a:pt x="368" y="742"/>
                </a:cubicBezTo>
                <a:cubicBezTo>
                  <a:pt x="368" y="730"/>
                  <a:pt x="369" y="720"/>
                  <a:pt x="370" y="712"/>
                </a:cubicBezTo>
                <a:cubicBezTo>
                  <a:pt x="371" y="679"/>
                  <a:pt x="362" y="659"/>
                  <a:pt x="342" y="651"/>
                </a:cubicBezTo>
                <a:close/>
                <a:moveTo>
                  <a:pt x="351" y="308"/>
                </a:moveTo>
                <a:cubicBezTo>
                  <a:pt x="379" y="308"/>
                  <a:pt x="392" y="314"/>
                  <a:pt x="392" y="324"/>
                </a:cubicBezTo>
                <a:cubicBezTo>
                  <a:pt x="391" y="342"/>
                  <a:pt x="379" y="352"/>
                  <a:pt x="357" y="353"/>
                </a:cubicBezTo>
                <a:cubicBezTo>
                  <a:pt x="332" y="353"/>
                  <a:pt x="318" y="343"/>
                  <a:pt x="314" y="324"/>
                </a:cubicBezTo>
                <a:cubicBezTo>
                  <a:pt x="313" y="314"/>
                  <a:pt x="325" y="308"/>
                  <a:pt x="351" y="308"/>
                </a:cubicBezTo>
                <a:close/>
                <a:moveTo>
                  <a:pt x="355" y="89"/>
                </a:moveTo>
                <a:cubicBezTo>
                  <a:pt x="343" y="91"/>
                  <a:pt x="337" y="99"/>
                  <a:pt x="337" y="112"/>
                </a:cubicBezTo>
                <a:cubicBezTo>
                  <a:pt x="337" y="127"/>
                  <a:pt x="337" y="146"/>
                  <a:pt x="337" y="167"/>
                </a:cubicBezTo>
                <a:lnTo>
                  <a:pt x="310" y="167"/>
                </a:lnTo>
                <a:cubicBezTo>
                  <a:pt x="280" y="170"/>
                  <a:pt x="269" y="158"/>
                  <a:pt x="276" y="129"/>
                </a:cubicBezTo>
                <a:cubicBezTo>
                  <a:pt x="276" y="115"/>
                  <a:pt x="270" y="106"/>
                  <a:pt x="259" y="101"/>
                </a:cubicBezTo>
                <a:cubicBezTo>
                  <a:pt x="245" y="106"/>
                  <a:pt x="237" y="116"/>
                  <a:pt x="236" y="133"/>
                </a:cubicBezTo>
                <a:cubicBezTo>
                  <a:pt x="237" y="183"/>
                  <a:pt x="261" y="206"/>
                  <a:pt x="306" y="203"/>
                </a:cubicBezTo>
                <a:cubicBezTo>
                  <a:pt x="320" y="203"/>
                  <a:pt x="330" y="203"/>
                  <a:pt x="337" y="201"/>
                </a:cubicBezTo>
                <a:cubicBezTo>
                  <a:pt x="337" y="201"/>
                  <a:pt x="337" y="203"/>
                  <a:pt x="339" y="207"/>
                </a:cubicBezTo>
                <a:lnTo>
                  <a:pt x="339" y="208"/>
                </a:lnTo>
                <a:cubicBezTo>
                  <a:pt x="257" y="223"/>
                  <a:pt x="214" y="287"/>
                  <a:pt x="208" y="403"/>
                </a:cubicBezTo>
                <a:cubicBezTo>
                  <a:pt x="208" y="416"/>
                  <a:pt x="212" y="422"/>
                  <a:pt x="220" y="422"/>
                </a:cubicBezTo>
                <a:cubicBezTo>
                  <a:pt x="231" y="422"/>
                  <a:pt x="237" y="414"/>
                  <a:pt x="237" y="399"/>
                </a:cubicBezTo>
                <a:cubicBezTo>
                  <a:pt x="251" y="300"/>
                  <a:pt x="285" y="248"/>
                  <a:pt x="339" y="244"/>
                </a:cubicBezTo>
                <a:cubicBezTo>
                  <a:pt x="339" y="254"/>
                  <a:pt x="339" y="264"/>
                  <a:pt x="339" y="274"/>
                </a:cubicBezTo>
                <a:cubicBezTo>
                  <a:pt x="302" y="276"/>
                  <a:pt x="282" y="290"/>
                  <a:pt x="279" y="317"/>
                </a:cubicBezTo>
                <a:cubicBezTo>
                  <a:pt x="280" y="355"/>
                  <a:pt x="299" y="378"/>
                  <a:pt x="335" y="387"/>
                </a:cubicBezTo>
                <a:cubicBezTo>
                  <a:pt x="339" y="403"/>
                  <a:pt x="340" y="418"/>
                  <a:pt x="339" y="434"/>
                </a:cubicBezTo>
                <a:cubicBezTo>
                  <a:pt x="317" y="425"/>
                  <a:pt x="299" y="409"/>
                  <a:pt x="286" y="386"/>
                </a:cubicBezTo>
                <a:cubicBezTo>
                  <a:pt x="278" y="375"/>
                  <a:pt x="269" y="372"/>
                  <a:pt x="261" y="376"/>
                </a:cubicBezTo>
                <a:cubicBezTo>
                  <a:pt x="254" y="384"/>
                  <a:pt x="253" y="392"/>
                  <a:pt x="258" y="401"/>
                </a:cubicBezTo>
                <a:cubicBezTo>
                  <a:pt x="276" y="437"/>
                  <a:pt x="302" y="460"/>
                  <a:pt x="337" y="469"/>
                </a:cubicBezTo>
                <a:cubicBezTo>
                  <a:pt x="335" y="469"/>
                  <a:pt x="334" y="471"/>
                  <a:pt x="332" y="477"/>
                </a:cubicBezTo>
                <a:cubicBezTo>
                  <a:pt x="330" y="490"/>
                  <a:pt x="327" y="499"/>
                  <a:pt x="324" y="505"/>
                </a:cubicBezTo>
                <a:cubicBezTo>
                  <a:pt x="317" y="516"/>
                  <a:pt x="303" y="538"/>
                  <a:pt x="284" y="570"/>
                </a:cubicBezTo>
                <a:cubicBezTo>
                  <a:pt x="277" y="580"/>
                  <a:pt x="272" y="587"/>
                  <a:pt x="270" y="591"/>
                </a:cubicBezTo>
                <a:cubicBezTo>
                  <a:pt x="266" y="600"/>
                  <a:pt x="266" y="607"/>
                  <a:pt x="272" y="611"/>
                </a:cubicBezTo>
                <a:cubicBezTo>
                  <a:pt x="280" y="612"/>
                  <a:pt x="288" y="609"/>
                  <a:pt x="298" y="602"/>
                </a:cubicBezTo>
                <a:cubicBezTo>
                  <a:pt x="325" y="573"/>
                  <a:pt x="347" y="542"/>
                  <a:pt x="363" y="507"/>
                </a:cubicBezTo>
                <a:cubicBezTo>
                  <a:pt x="367" y="495"/>
                  <a:pt x="370" y="482"/>
                  <a:pt x="372" y="471"/>
                </a:cubicBezTo>
                <a:cubicBezTo>
                  <a:pt x="405" y="465"/>
                  <a:pt x="431" y="444"/>
                  <a:pt x="449" y="408"/>
                </a:cubicBezTo>
                <a:cubicBezTo>
                  <a:pt x="453" y="397"/>
                  <a:pt x="452" y="388"/>
                  <a:pt x="444" y="382"/>
                </a:cubicBezTo>
                <a:cubicBezTo>
                  <a:pt x="433" y="379"/>
                  <a:pt x="424" y="383"/>
                  <a:pt x="418" y="393"/>
                </a:cubicBezTo>
                <a:cubicBezTo>
                  <a:pt x="405" y="417"/>
                  <a:pt x="390" y="432"/>
                  <a:pt x="374" y="438"/>
                </a:cubicBezTo>
                <a:cubicBezTo>
                  <a:pt x="374" y="423"/>
                  <a:pt x="374" y="406"/>
                  <a:pt x="372" y="387"/>
                </a:cubicBezTo>
                <a:cubicBezTo>
                  <a:pt x="408" y="383"/>
                  <a:pt x="426" y="361"/>
                  <a:pt x="428" y="322"/>
                </a:cubicBezTo>
                <a:cubicBezTo>
                  <a:pt x="426" y="295"/>
                  <a:pt x="408" y="279"/>
                  <a:pt x="372" y="275"/>
                </a:cubicBezTo>
                <a:cubicBezTo>
                  <a:pt x="372" y="265"/>
                  <a:pt x="372" y="254"/>
                  <a:pt x="372" y="244"/>
                </a:cubicBezTo>
                <a:cubicBezTo>
                  <a:pt x="414" y="240"/>
                  <a:pt x="450" y="294"/>
                  <a:pt x="480" y="406"/>
                </a:cubicBezTo>
                <a:cubicBezTo>
                  <a:pt x="482" y="420"/>
                  <a:pt x="489" y="425"/>
                  <a:pt x="500" y="422"/>
                </a:cubicBezTo>
                <a:cubicBezTo>
                  <a:pt x="509" y="422"/>
                  <a:pt x="512" y="412"/>
                  <a:pt x="509" y="393"/>
                </a:cubicBezTo>
                <a:cubicBezTo>
                  <a:pt x="480" y="271"/>
                  <a:pt x="434" y="209"/>
                  <a:pt x="372" y="208"/>
                </a:cubicBezTo>
                <a:lnTo>
                  <a:pt x="372" y="201"/>
                </a:lnTo>
                <a:cubicBezTo>
                  <a:pt x="381" y="201"/>
                  <a:pt x="390" y="201"/>
                  <a:pt x="400" y="201"/>
                </a:cubicBezTo>
                <a:cubicBezTo>
                  <a:pt x="451" y="207"/>
                  <a:pt x="471" y="177"/>
                  <a:pt x="460" y="111"/>
                </a:cubicBezTo>
                <a:cubicBezTo>
                  <a:pt x="458" y="102"/>
                  <a:pt x="451" y="98"/>
                  <a:pt x="440" y="98"/>
                </a:cubicBezTo>
                <a:cubicBezTo>
                  <a:pt x="431" y="100"/>
                  <a:pt x="427" y="107"/>
                  <a:pt x="429" y="117"/>
                </a:cubicBezTo>
                <a:cubicBezTo>
                  <a:pt x="437" y="157"/>
                  <a:pt x="428" y="173"/>
                  <a:pt x="401" y="167"/>
                </a:cubicBezTo>
                <a:cubicBezTo>
                  <a:pt x="392" y="167"/>
                  <a:pt x="382" y="167"/>
                  <a:pt x="372" y="167"/>
                </a:cubicBezTo>
                <a:lnTo>
                  <a:pt x="372" y="114"/>
                </a:lnTo>
                <a:cubicBezTo>
                  <a:pt x="372" y="98"/>
                  <a:pt x="366" y="89"/>
                  <a:pt x="355" y="89"/>
                </a:cubicBezTo>
                <a:close/>
                <a:moveTo>
                  <a:pt x="0" y="0"/>
                </a:moveTo>
                <a:lnTo>
                  <a:pt x="721" y="0"/>
                </a:lnTo>
                <a:lnTo>
                  <a:pt x="721" y="1852"/>
                </a:lnTo>
                <a:lnTo>
                  <a:pt x="0" y="1852"/>
                </a:lnTo>
                <a:lnTo>
                  <a:pt x="0" y="0"/>
                </a:lnTo>
                <a:close/>
              </a:path>
            </a:pathLst>
          </a:custGeom>
        </p:spPr>
      </p:pic>
    </p:spTree>
  </p:cSld>
  <p:clrMapOvr>
    <a:masterClrMapping/>
  </p:clrMapOvr>
  <p:transition>
    <p:random/>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17.06.20"/>
  <p:tag name="AS_TITLE" val="Aspose.Slides for Java"/>
  <p:tag name="AS_VERSION" val="17.6"/>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Arial"/>
        <a:cs typeface="Arial"/>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1933</Words>
  <Application>Microsoft Office PowerPoint</Application>
  <PresentationFormat>全屏显示(16:9)</PresentationFormat>
  <Paragraphs>131</Paragraphs>
  <Slides>18</Slides>
  <Notes>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18</vt:i4>
      </vt:variant>
    </vt:vector>
  </HeadingPairs>
  <TitlesOfParts>
    <vt:vector size="30" baseType="lpstr">
      <vt:lpstr>Meiryo</vt:lpstr>
      <vt:lpstr>方正隶变_GBK</vt:lpstr>
      <vt:lpstr>宋体</vt:lpstr>
      <vt:lpstr>微软雅黑</vt:lpstr>
      <vt:lpstr>颜真卿颜体</vt:lpstr>
      <vt:lpstr>杨任东竹石体-Light</vt:lpstr>
      <vt:lpstr>字体管家润行</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cp:revision>
  <cp:lastPrinted>2020-12-17T19:41:04Z</cp:lastPrinted>
  <dcterms:created xsi:type="dcterms:W3CDTF">2020-12-17T19:41:04Z</dcterms:created>
  <dcterms:modified xsi:type="dcterms:W3CDTF">2022-01-29T04:40:11Z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ies>
</file>