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  <p:sldMasterId id="2147483756" r:id="rId2"/>
  </p:sldMasterIdLst>
  <p:notesMasterIdLst>
    <p:notesMasterId r:id="rId2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E5C1A-0763-4F6E-9D9B-7176D4044EAE}" type="datetimeFigureOut">
              <a:rPr lang="zh-CN" altLang="en-US" smtClean="0"/>
              <a:t>2022/1/29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61610-7306-41FD-92AD-B76AEF064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12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14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sp>
        <p:nvSpPr>
          <p:cNvPr id="614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B54F747-F889-4A81-AE3A-678AD96320F3}" type="slidenum">
              <a:rPr lang="zh-CN" altLang="en-US">
                <a:solidFill>
                  <a:prstClr val="black"/>
                </a:solidFill>
              </a:rPr>
              <a:pPr eaLnBrk="1" hangingPunct="1"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76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24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sp>
        <p:nvSpPr>
          <p:cNvPr id="624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19F67500-9862-430A-BFC9-37F5DDB6650E}" type="slidenum">
              <a:rPr lang="zh-CN" altLang="en-US">
                <a:solidFill>
                  <a:prstClr val="black"/>
                </a:solidFill>
              </a:rPr>
              <a:pPr eaLnBrk="1" hangingPunct="1"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4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34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634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9FEB0A08-E923-45C9-AF24-6399FC69E942}" type="slidenum">
              <a:rPr lang="zh-CN" altLang="en-US">
                <a:solidFill>
                  <a:prstClr val="black"/>
                </a:solidFill>
              </a:rPr>
              <a:pPr eaLnBrk="1" hangingPunct="1"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06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61610-7306-41FD-92AD-B76AEF06454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800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229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7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95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583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831006"/>
      </p:ext>
    </p:extLst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244864"/>
      </p:ext>
    </p:extLst>
  </p:cSld>
  <p:clrMapOvr>
    <a:masterClrMapping/>
  </p:clrMapOvr>
  <p:transition spd="slow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188576"/>
      </p:ext>
    </p:extLst>
  </p:cSld>
  <p:clrMapOvr>
    <a:masterClrMapping/>
  </p:clrMapOvr>
  <p:transition spd="slow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992740"/>
      </p:ext>
    </p:extLst>
  </p:cSld>
  <p:clrMapOvr>
    <a:masterClrMapping/>
  </p:clrMapOvr>
  <p:transition spd="slow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628488"/>
      </p:ext>
    </p:extLst>
  </p:cSld>
  <p:clrMapOvr>
    <a:masterClrMapping/>
  </p:clrMapOvr>
  <p:transition spd="slow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91355"/>
      </p:ext>
    </p:extLst>
  </p:cSld>
  <p:clrMapOvr>
    <a:masterClrMapping/>
  </p:clrMapOvr>
  <p:transition spd="slow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096259"/>
      </p:ext>
    </p:extLst>
  </p:cSld>
  <p:clrMapOvr>
    <a:masterClrMapping/>
  </p:clrMapOvr>
  <p:transition spd="slow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664822"/>
      </p:ext>
    </p:extLst>
  </p:cSld>
  <p:clrMapOvr>
    <a:masterClrMapping/>
  </p:clrMapOvr>
  <p:transition spd="slow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33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956229"/>
      </p:ext>
    </p:extLst>
  </p:cSld>
  <p:clrMapOvr>
    <a:masterClrMapping/>
  </p:clrMapOvr>
  <p:transition spd="slow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213358"/>
      </p:ext>
    </p:extLst>
  </p:cSld>
  <p:clrMapOvr>
    <a:masterClrMapping/>
  </p:clrMapOvr>
  <p:transition spd="slow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037589"/>
      </p:ext>
    </p:extLst>
  </p:cSld>
  <p:clrMapOvr>
    <a:masterClrMapping/>
  </p:clrMapOvr>
  <p:transition spd="slow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1149298"/>
      </p:ext>
    </p:extLst>
  </p:cSld>
  <p:clrMapOvr>
    <a:masterClrMapping/>
  </p:clrMapOvr>
  <p:transition spd="slow" advClick="0" advTm="0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174329"/>
      </p:ext>
    </p:extLst>
  </p:cSld>
  <p:clrMapOvr>
    <a:masterClrMapping/>
  </p:clrMapOvr>
  <p:transition spd="slow" advClick="0" advTm="0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176018"/>
      </p:ext>
    </p:extLst>
  </p:cSld>
  <p:clrMapOvr>
    <a:masterClrMapping/>
  </p:clrMapOvr>
  <p:transition spd="slow" advClick="0" advTm="0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231250"/>
      </p:ext>
    </p:extLst>
  </p:cSld>
  <p:clrMapOvr>
    <a:masterClrMapping/>
  </p:clrMapOvr>
  <p:transition spd="slow" advClick="0" advTm="0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359487"/>
      </p:ext>
    </p:extLst>
  </p:cSld>
  <p:clrMapOvr>
    <a:masterClrMapping/>
  </p:clrMapOvr>
  <p:transition spd="slow" advClick="0" advTm="0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235008"/>
      </p:ext>
    </p:extLst>
  </p:cSld>
  <p:clrMapOvr>
    <a:masterClrMapping/>
  </p:clrMapOvr>
  <p:transition spd="slow" advClick="0" advTm="0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416207"/>
      </p:ext>
    </p:extLst>
  </p:cSld>
  <p:clrMapOvr>
    <a:masterClrMapping/>
  </p:clrMapOvr>
  <p:transition spd="slow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375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88959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5156861"/>
      </p:ext>
    </p:extLst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645915"/>
      </p:ext>
    </p:extLst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761851"/>
      </p:ext>
    </p:extLst>
  </p:cSld>
  <p:clrMapOvr>
    <a:masterClrMapping/>
  </p:clrMapOvr>
  <p:transition spd="slow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060054"/>
      </p:ext>
    </p:extLst>
  </p:cSld>
  <p:clrMapOvr>
    <a:masterClrMapping/>
  </p:clrMapOvr>
  <p:transition spd="slow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973025"/>
      </p:ext>
    </p:extLst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733523"/>
      </p:ext>
    </p:extLst>
  </p:cSld>
  <p:clrMapOvr>
    <a:masterClrMapping/>
  </p:clrMapOvr>
  <p:transition spd="slow"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94474"/>
      </p:ext>
    </p:extLst>
  </p:cSld>
  <p:clrMapOvr>
    <a:masterClrMapping/>
  </p:clrMapOvr>
  <p:transition spd="slow"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197045"/>
      </p:ext>
    </p:extLst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52698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055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4065835"/>
      </p:ext>
    </p:extLst>
  </p:cSld>
  <p:clrMapOvr>
    <a:masterClrMapping/>
  </p:clrMapOvr>
  <p:transition spd="slow"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893521"/>
      </p:ext>
    </p:extLst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19461"/>
      </p:ext>
    </p:extLst>
  </p:cSld>
  <p:clrMapOvr>
    <a:masterClrMapping/>
  </p:clrMapOvr>
  <p:transition spd="slow"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68695"/>
      </p:ext>
    </p:extLst>
  </p:cSld>
  <p:clrMapOvr>
    <a:masterClrMapping/>
  </p:clrMapOvr>
  <p:transition spd="slow"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933928"/>
      </p:ext>
    </p:extLst>
  </p:cSld>
  <p:clrMapOvr>
    <a:masterClrMapping/>
  </p:clrMapOvr>
  <p:transition spd="slow"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113038"/>
      </p:ext>
    </p:extLst>
  </p:cSld>
  <p:clrMapOvr>
    <a:masterClrMapping/>
  </p:clrMapOvr>
  <p:transition spd="slow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1490284"/>
      </p:ext>
    </p:extLst>
  </p:cSld>
  <p:clrMapOvr>
    <a:masterClrMapping/>
  </p:clrMapOvr>
  <p:transition spd="slow"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0725556"/>
      </p:ext>
    </p:extLst>
  </p:cSld>
  <p:clrMapOvr>
    <a:masterClrMapping/>
  </p:clrMapOvr>
  <p:transition spd="slow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876191"/>
      </p:ext>
    </p:extLst>
  </p:cSld>
  <p:clrMapOvr>
    <a:masterClrMapping/>
  </p:clrMapOvr>
  <p:transition spd="slow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934525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506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288905"/>
      </p:ext>
    </p:extLst>
  </p:cSld>
  <p:clrMapOvr>
    <a:masterClrMapping/>
  </p:clrMapOvr>
  <p:transition spd="slow"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012297"/>
      </p:ext>
    </p:extLst>
  </p:cSld>
  <p:clrMapOvr>
    <a:masterClrMapping/>
  </p:clrMapOvr>
  <p:transition spd="slow"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00581"/>
      </p:ext>
    </p:extLst>
  </p:cSld>
  <p:clrMapOvr>
    <a:masterClrMapping/>
  </p:clrMapOvr>
  <p:transition spd="slow"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368846"/>
      </p:ext>
    </p:extLst>
  </p:cSld>
  <p:clrMapOvr>
    <a:masterClrMapping/>
  </p:clrMapOvr>
  <p:transition spd="slow"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26622"/>
      </p:ext>
    </p:extLst>
  </p:cSld>
  <p:clrMapOvr>
    <a:masterClrMapping/>
  </p:clrMapOvr>
  <p:transition spd="slow"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465733"/>
      </p:ext>
    </p:extLst>
  </p:cSld>
  <p:clrMapOvr>
    <a:masterClrMapping/>
  </p:clrMapOvr>
  <p:transition spd="slow"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3499540"/>
      </p:ext>
    </p:extLst>
  </p:cSld>
  <p:clrMapOvr>
    <a:masterClrMapping/>
  </p:clrMapOvr>
  <p:transition spd="slow"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807140"/>
      </p:ext>
    </p:extLst>
  </p:cSld>
  <p:clrMapOvr>
    <a:masterClrMapping/>
  </p:clrMapOvr>
  <p:transition spd="slow"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812282"/>
      </p:ext>
    </p:extLst>
  </p:cSld>
  <p:clrMapOvr>
    <a:masterClrMapping/>
  </p:clrMapOvr>
  <p:transition spd="slow"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604781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160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868578"/>
      </p:ext>
    </p:extLst>
  </p:cSld>
  <p:clrMapOvr>
    <a:masterClrMapping/>
  </p:clrMapOvr>
  <p:transition spd="slow"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80434"/>
      </p:ext>
    </p:extLst>
  </p:cSld>
  <p:clrMapOvr>
    <a:masterClrMapping/>
  </p:clrMapOvr>
  <p:transition spd="slow"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0002964"/>
      </p:ext>
    </p:extLst>
  </p:cSld>
  <p:clrMapOvr>
    <a:masterClrMapping/>
  </p:clrMapOvr>
  <p:transition spd="slow"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871407"/>
      </p:ext>
    </p:extLst>
  </p:cSld>
  <p:clrMapOvr>
    <a:masterClrMapping/>
  </p:clrMapOvr>
  <p:transition spd="slow"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59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321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329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82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780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02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32799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568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509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5777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819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18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2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08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文本框 6"/>
          <p:cNvSpPr txBox="1">
            <a:spLocks noChangeArrowheads="1"/>
          </p:cNvSpPr>
          <p:nvPr userDrawn="1"/>
        </p:nvSpPr>
        <p:spPr bwMode="auto">
          <a:xfrm>
            <a:off x="4318000" y="2971801"/>
            <a:ext cx="3556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感谢您下载包图网平台上提供的</a:t>
            </a:r>
            <a:r>
              <a:rPr lang="en-US" altLang="zh-CN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PPT</a:t>
            </a:r>
            <a:r>
              <a:rPr lang="zh-CN" altLang="en-US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ibaotu.com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 userDrawn="1"/>
        </p:nvPicPr>
        <p:blipFill>
          <a:blip r:embed="rId6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05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662" r:id="rId30"/>
    <p:sldLayoutId id="2147483663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1" r:id="rId61"/>
    <p:sldLayoutId id="2147483712" r:id="rId62"/>
    <p:sldLayoutId id="2147483713" r:id="rId6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0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4296783" y="436565"/>
            <a:ext cx="5603451" cy="270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饮 酒（其五）</a:t>
            </a:r>
            <a:endParaRPr lang="en-US" altLang="zh-CN" sz="64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陶渊明</a:t>
            </a:r>
          </a:p>
        </p:txBody>
      </p:sp>
      <p:pic>
        <p:nvPicPr>
          <p:cNvPr id="717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834754" y="2913065"/>
            <a:ext cx="4991100" cy="24288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noProof="1">
              <a:solidFill>
                <a:srgbClr val="FFFFFF"/>
              </a:solidFill>
              <a:cs typeface="等线" charset="0"/>
            </a:endParaRP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1834754" y="2913064"/>
            <a:ext cx="4953000" cy="234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行路难</a:t>
            </a:r>
            <a:endParaRPr lang="en-US" altLang="zh-CN" sz="7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9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李白</a:t>
            </a:r>
            <a:endParaRPr lang="en-US" altLang="zh-CN" sz="59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54477" y="580526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42706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2044304" y="1395414"/>
            <a:ext cx="3333750" cy="307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行路难，行路难，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多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歧路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今安在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长风破浪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会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有时，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直挂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云帆</a:t>
            </a:r>
            <a:r>
              <a:rPr lang="zh-CN" altLang="en-US" sz="32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济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沧海。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430441" y="800100"/>
            <a:ext cx="0" cy="549433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5629276" y="755650"/>
            <a:ext cx="4614863" cy="439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歧路：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岔路，大路上分出来的小路。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今安在：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如今身在何方？也可理解为：现在要走的路在哪里？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会：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一定，必然。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云帆：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高高的帆。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济：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渡。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5188043"/>
      </p:ext>
    </p:extLst>
  </p:cSld>
  <p:clrMapOvr>
    <a:masterClrMapping/>
  </p:clrMapOvr>
  <p:transition spd="slow" advClick="0" advTm="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2544366" y="947738"/>
            <a:ext cx="7481888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行路难，行路难，多歧路，今安在？</a:t>
            </a: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长风破浪会有时，直挂云帆济沧海。</a:t>
            </a:r>
          </a:p>
        </p:txBody>
      </p:sp>
      <p:sp>
        <p:nvSpPr>
          <p:cNvPr id="4" name="TextBox 21504"/>
          <p:cNvSpPr txBox="1">
            <a:spLocks noChangeArrowheads="1"/>
          </p:cNvSpPr>
          <p:nvPr/>
        </p:nvSpPr>
        <p:spPr bwMode="auto">
          <a:xfrm>
            <a:off x="2165749" y="2978151"/>
            <a:ext cx="148213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诗意：</a:t>
            </a:r>
          </a:p>
        </p:txBody>
      </p:sp>
      <p:sp>
        <p:nvSpPr>
          <p:cNvPr id="5" name="TextBox 21506"/>
          <p:cNvSpPr txBox="1"/>
          <p:nvPr/>
        </p:nvSpPr>
        <p:spPr>
          <a:xfrm>
            <a:off x="2165748" y="3849689"/>
            <a:ext cx="7860506" cy="1674300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FFFF"/>
                </a:solidFill>
                <a:latin typeface="等线" charset="0"/>
                <a:cs typeface="等线" charset="0"/>
              </a:rPr>
              <a:t>    行路艰难，行路艰难，岔路这么多，如今身处何方？终有一天，我会乘长风破万里浪，（到那时）我将挂起风帆渡过茫茫大海。</a:t>
            </a:r>
            <a:endParaRPr lang="zh-CN" altLang="zh-CN" sz="2800" b="1" noProof="1">
              <a:solidFill>
                <a:srgbClr val="FFFFFF"/>
              </a:solidFill>
              <a:latin typeface="等线" charset="0"/>
              <a:cs typeface="等线" charset="0"/>
            </a:endParaRP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2987279" y="369888"/>
            <a:ext cx="3137297" cy="1479550"/>
            <a:chOff x="865161" y="2054928"/>
            <a:chExt cx="2766495" cy="1109803"/>
          </a:xfrm>
        </p:grpSpPr>
        <p:sp>
          <p:nvSpPr>
            <p:cNvPr id="7" name="线形标注 2(带边框和强调线) 6"/>
            <p:cNvSpPr/>
            <p:nvPr/>
          </p:nvSpPr>
          <p:spPr>
            <a:xfrm flipH="1">
              <a:off x="865161" y="2668177"/>
              <a:ext cx="2766495" cy="496554"/>
            </a:xfrm>
            <a:prstGeom prst="accentBorderCallout2">
              <a:avLst>
                <a:gd name="adj1" fmla="val 21053"/>
                <a:gd name="adj2" fmla="val -3626"/>
                <a:gd name="adj3" fmla="val -63469"/>
                <a:gd name="adj4" fmla="val -7768"/>
                <a:gd name="adj5" fmla="val -55171"/>
                <a:gd name="adj6" fmla="val 69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2640422" y="2054928"/>
              <a:ext cx="966033" cy="424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lnSpc>
                  <a:spcPct val="110000"/>
                </a:lnSpc>
                <a:spcBef>
                  <a:spcPts val="200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FF0000"/>
                  </a:solidFill>
                  <a:latin typeface="等线 Light" charset="0"/>
                  <a:ea typeface="宋体" pitchFamily="2" charset="-122"/>
                </a:rPr>
                <a:t>反复</a:t>
              </a:r>
              <a:endParaRPr lang="en-US" altLang="zh-CN" sz="2800" b="1">
                <a:solidFill>
                  <a:srgbClr val="FF0000"/>
                </a:solidFill>
                <a:latin typeface="等线 Light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5067490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" name="TextBox 1"/>
          <p:cNvSpPr txBox="1">
            <a:spLocks noChangeArrowheads="1"/>
          </p:cNvSpPr>
          <p:nvPr/>
        </p:nvSpPr>
        <p:spPr bwMode="auto">
          <a:xfrm>
            <a:off x="2109789" y="325438"/>
            <a:ext cx="5805429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细细体会诗歌，回答问题：</a:t>
            </a:r>
          </a:p>
        </p:txBody>
      </p:sp>
      <p:sp>
        <p:nvSpPr>
          <p:cNvPr id="18535" name="TextBox 2"/>
          <p:cNvSpPr txBox="1">
            <a:spLocks noChangeArrowheads="1"/>
          </p:cNvSpPr>
          <p:nvPr/>
        </p:nvSpPr>
        <p:spPr bwMode="auto">
          <a:xfrm>
            <a:off x="2118123" y="1454152"/>
            <a:ext cx="594328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诗歌前四句表现了什么情景？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09789" y="2324101"/>
            <a:ext cx="7956947" cy="307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 李白离别京城，朋友们为他设宴饯行，而且宴席十分豪华。然而嗜酒的诗人对此美酒佳肴却“不能食”“心茫然”，此中包含了诗人极度愤懑、抑郁不平的心情。</a:t>
            </a:r>
          </a:p>
        </p:txBody>
      </p:sp>
    </p:spTree>
    <p:extLst>
      <p:ext uri="{BB962C8B-B14F-4D97-AF65-F5344CB8AC3E}">
        <p14:creationId xmlns:p14="http://schemas.microsoft.com/office/powerpoint/2010/main" val="3812528087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958579" y="776288"/>
            <a:ext cx="811530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如何理解“长风破浪会有时，直挂云帆济沧海”？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958579" y="1574801"/>
            <a:ext cx="8462963" cy="344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等线" charset="0"/>
                <a:ea typeface="宋体" pitchFamily="2" charset="-122"/>
              </a:rPr>
              <a:t>    李白作为一个心怀远大政治抱负的人，他相信尽管前路障碍重重，但终有一天会乘长风破万里浪，挂上云帆，横渡沧海，到达理想的彼岸。“破”“挂”富有动感，充满气势，让人们强烈地感受到诗人的执着、自信 ，虽身处逆境仍保持乐观进取的人生态度。这两句诗是全篇的最强音，抒发了作者的怀才不遇，悲愤中不乏豪迈气概。</a:t>
            </a:r>
          </a:p>
        </p:txBody>
      </p:sp>
    </p:spTree>
    <p:extLst>
      <p:ext uri="{BB962C8B-B14F-4D97-AF65-F5344CB8AC3E}">
        <p14:creationId xmlns:p14="http://schemas.microsoft.com/office/powerpoint/2010/main" val="41943811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238376" y="914401"/>
            <a:ext cx="7746057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在本诗中诗人的思想感情经历了怎样的变化？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01429" y="2362066"/>
            <a:ext cx="5429250" cy="335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从怀才不遇和仕途不顺的苦闷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对前途的茫然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</a:t>
            </a: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对未来的希望和坚定的信念 </a:t>
            </a:r>
          </a:p>
        </p:txBody>
      </p:sp>
      <p:sp>
        <p:nvSpPr>
          <p:cNvPr id="4" name="下箭头 3"/>
          <p:cNvSpPr/>
          <p:nvPr/>
        </p:nvSpPr>
        <p:spPr>
          <a:xfrm>
            <a:off x="4466035" y="2944815"/>
            <a:ext cx="301228" cy="6683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srgbClr val="000000"/>
              </a:solidFill>
              <a:cs typeface="等线" charset="0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4444605" y="4268790"/>
            <a:ext cx="303609" cy="66992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srgbClr val="000000"/>
              </a:solidFill>
              <a:cs typeface="等线" charset="0"/>
            </a:endParaRP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4225" y="2209800"/>
            <a:ext cx="346710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7811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20493" y="1557339"/>
            <a:ext cx="8098631" cy="34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36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这首诗借行路难来描写人生道路的坎坷，既反映了诗人仕途失意的抑郁苦闷，又表现了诗人乐观、自信的人生态度及执着追求理想的坚定信念。</a:t>
            </a:r>
          </a:p>
        </p:txBody>
      </p:sp>
      <p:grpSp>
        <p:nvGrpSpPr>
          <p:cNvPr id="21507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9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</a:t>
              </a:r>
            </a:p>
          </p:txBody>
        </p:sp>
        <p:sp>
          <p:nvSpPr>
            <p:cNvPr id="10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</a:t>
              </a:r>
            </a:p>
          </p:txBody>
        </p:sp>
        <p:sp>
          <p:nvSpPr>
            <p:cNvPr id="11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概</a:t>
              </a:r>
            </a:p>
          </p:txBody>
        </p:sp>
        <p:sp>
          <p:nvSpPr>
            <p:cNvPr id="12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238761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</a:t>
              </a:r>
            </a:p>
          </p:txBody>
        </p:sp>
      </p:grpSp>
      <p:sp>
        <p:nvSpPr>
          <p:cNvPr id="22631" name="TextBox 7"/>
          <p:cNvSpPr txBox="1">
            <a:spLocks noChangeArrowheads="1"/>
          </p:cNvSpPr>
          <p:nvPr/>
        </p:nvSpPr>
        <p:spPr bwMode="auto">
          <a:xfrm>
            <a:off x="1663305" y="2751139"/>
            <a:ext cx="1704975" cy="9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行路难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（其一）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3194448" y="1658940"/>
            <a:ext cx="240506" cy="361632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8" tIns="45719" rIns="91438" bIns="45719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prstClr val="black"/>
              </a:solidFill>
              <a:cs typeface="等线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52826" y="1404939"/>
            <a:ext cx="361592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停杯不食，拔剑茫然</a:t>
            </a:r>
          </a:p>
        </p:txBody>
      </p:sp>
      <p:sp>
        <p:nvSpPr>
          <p:cNvPr id="12" name="左大括号 11"/>
          <p:cNvSpPr/>
          <p:nvPr/>
        </p:nvSpPr>
        <p:spPr>
          <a:xfrm flipH="1">
            <a:off x="8457010" y="1658938"/>
            <a:ext cx="204788" cy="3689350"/>
          </a:xfrm>
          <a:prstGeom prst="leftBrace">
            <a:avLst>
              <a:gd name="adj1" fmla="val 8333"/>
              <a:gd name="adj2" fmla="val 489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8" tIns="45719" rIns="91438" bIns="45719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prstClr val="black"/>
              </a:solidFill>
              <a:cs typeface="等线" charset="0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8661799" y="2855914"/>
            <a:ext cx="1921669" cy="9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坚信理想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积极乐观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3558780" y="2481263"/>
            <a:ext cx="361711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冰塞黄河，大雪满山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3573066" y="3640138"/>
            <a:ext cx="3623072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垂钓碧溪，乘舟日边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52826" y="4735513"/>
            <a:ext cx="361592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长风破浪，挂帆济海</a:t>
            </a: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6990161" y="1817688"/>
            <a:ext cx="371475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515226" y="1403350"/>
            <a:ext cx="90601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苦恼</a:t>
            </a: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6990161" y="2940050"/>
            <a:ext cx="371475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515226" y="2514600"/>
            <a:ext cx="90601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艰难</a:t>
            </a: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6990161" y="4059238"/>
            <a:ext cx="371475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515226" y="3625850"/>
            <a:ext cx="90601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希望</a:t>
            </a: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6990161" y="5181600"/>
            <a:ext cx="371475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515226" y="4735513"/>
            <a:ext cx="90601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追求</a:t>
            </a:r>
          </a:p>
        </p:txBody>
      </p:sp>
    </p:spTree>
    <p:extLst>
      <p:ext uri="{BB962C8B-B14F-4D97-AF65-F5344CB8AC3E}">
        <p14:creationId xmlns:p14="http://schemas.microsoft.com/office/powerpoint/2010/main" val="61972233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5" grpId="0"/>
      <p:bldP spid="16" grpId="0"/>
      <p:bldP spid="17" grpId="0"/>
      <p:bldP spid="22" grpId="0"/>
      <p:bldP spid="24" grpId="0"/>
      <p:bldP spid="26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46685" y="1420814"/>
            <a:ext cx="8097440" cy="348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用典精当。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诗中“闲来垂钓碧溪上，忽复乘舟梦日边”两句诗连用两个典故，诗人自比姜尚、伊尹，表达自己渴望得到明君赏识从而施展才能和抱负的愿望。“长风破浪会有时，直挂云帆济沧海”，诗人自比宗悫，可见其远大志向。</a:t>
            </a:r>
          </a:p>
        </p:txBody>
      </p:sp>
      <p:grpSp>
        <p:nvGrpSpPr>
          <p:cNvPr id="23555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9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</a:t>
              </a:r>
            </a:p>
          </p:txBody>
        </p:sp>
        <p:sp>
          <p:nvSpPr>
            <p:cNvPr id="10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11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借</a:t>
              </a:r>
            </a:p>
          </p:txBody>
        </p:sp>
        <p:sp>
          <p:nvSpPr>
            <p:cNvPr id="12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660604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20493" y="744539"/>
            <a:ext cx="8098631" cy="404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虚实结合，想象雄奇。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诗人展开想象的翅膀，一会儿飞到“冰塞川”的黄河，一会儿飞到“雪满山”的太行，一会儿想到碧溪垂钓、乘舟日边，一会儿又回到“多歧路”的现实，一会儿又要乘风破浪，高挂云帆远渡沧海。从上古写到未来，从现实写到幻境，虚实结合，想象雄奇。 </a:t>
            </a:r>
          </a:p>
        </p:txBody>
      </p:sp>
    </p:spTree>
    <p:extLst>
      <p:ext uri="{BB962C8B-B14F-4D97-AF65-F5344CB8AC3E}">
        <p14:creationId xmlns:p14="http://schemas.microsoft.com/office/powerpoint/2010/main" val="4132614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189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020492" y="1420813"/>
            <a:ext cx="6609159" cy="448532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ts val="2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李白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(701—762)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，字</a:t>
            </a:r>
            <a:r>
              <a:rPr lang="zh-CN" altLang="en-US" sz="28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太白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，号</a:t>
            </a:r>
            <a:r>
              <a:rPr lang="zh-CN" altLang="en-US" sz="28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青莲居士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。唐代浪漫主义诗人，有</a:t>
            </a:r>
            <a:r>
              <a:rPr lang="zh-CN" altLang="en-US" sz="28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“诗仙”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之称。他的作品善于从民间汲取营养，想象丰富奇特，风格雄健奔放，色调瑰奇绚丽，是我国文学史上继屈原之后又一位伟大的浪漫主义诗人。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457200" eaLnBrk="1" fontAlgn="base" hangingPunct="1">
              <a:lnSpc>
                <a:spcPct val="120000"/>
              </a:lnSpc>
              <a:spcBef>
                <a:spcPts val="2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代表作：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将进酒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望庐山瀑布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蜀道难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等。著有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李太白全集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8195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者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简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介</a:t>
              </a:r>
            </a:p>
          </p:txBody>
        </p:sp>
      </p:grp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850" y="1770063"/>
            <a:ext cx="1695450" cy="3124200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791744" y="616530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5500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90764" y="1574801"/>
            <a:ext cx="7456885" cy="341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行路难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其一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)》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选自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李太白全集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卷三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中华书局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1977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年版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。此诗是天宝三年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(744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3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，李白遭受谗毁排挤，愤而离开京城时所作。</a:t>
            </a:r>
          </a:p>
        </p:txBody>
      </p:sp>
      <p:grpSp>
        <p:nvGrpSpPr>
          <p:cNvPr id="9319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景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链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7843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367187" y="22825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60997" y="1420813"/>
            <a:ext cx="7867650" cy="457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是中国古代一种文学体裁。汉代以前“诗”则专指我国最早的诗歌总集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——《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诗经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，专指与散文相对的韵文形式。诗的题材繁多，一般分为古体诗和新体诗，如四言、五言、七言、五律、七律、乐府等。诗的创作一般要求押韵，对仗，符合起、承、转、合的基本要求。</a:t>
            </a:r>
          </a:p>
        </p:txBody>
      </p:sp>
      <p:grpSp>
        <p:nvGrpSpPr>
          <p:cNvPr id="10243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65146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0"/>
          <p:cNvSpPr txBox="1">
            <a:spLocks noChangeArrowheads="1"/>
          </p:cNvSpPr>
          <p:nvPr/>
        </p:nvSpPr>
        <p:spPr bwMode="auto">
          <a:xfrm>
            <a:off x="4486276" y="420688"/>
            <a:ext cx="5338763" cy="52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24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有感情地朗读课文，注意节奏。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267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朗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</a:p>
          </p:txBody>
        </p:sp>
      </p:grp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4000500" y="1711326"/>
            <a:ext cx="6407944" cy="445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行路难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其一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李白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金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樽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清酒斗十千，玉盘珍羞直万钱。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停杯投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箸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不能食，拔剑四顾心茫然。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欲渡黄河冰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塞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川，将登太行雪满山。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闲来垂钓碧溪上，忽复乘舟梦日边。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行路难，行路难，多歧路，今安在？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长风破浪会有时，直挂云帆济沧海。</a:t>
            </a:r>
          </a:p>
        </p:txBody>
      </p: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2718198" y="1320800"/>
            <a:ext cx="1177556" cy="774700"/>
            <a:chOff x="1063528" y="2063338"/>
            <a:chExt cx="1177526" cy="580591"/>
          </a:xfrm>
        </p:grpSpPr>
        <p:sp>
          <p:nvSpPr>
            <p:cNvPr id="14" name="线形标注 2 13"/>
            <p:cNvSpPr/>
            <p:nvPr/>
          </p:nvSpPr>
          <p:spPr>
            <a:xfrm>
              <a:off x="1063528" y="2068097"/>
              <a:ext cx="988194" cy="575832"/>
            </a:xfrm>
            <a:prstGeom prst="borderCallout2">
              <a:avLst>
                <a:gd name="adj1" fmla="val 15299"/>
                <a:gd name="adj2" fmla="val 99408"/>
                <a:gd name="adj3" fmla="val 46502"/>
                <a:gd name="adj4" fmla="val 124084"/>
                <a:gd name="adj5" fmla="val 164434"/>
                <a:gd name="adj6" fmla="val 127576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11277" name="TextBox 4"/>
            <p:cNvSpPr txBox="1">
              <a:spLocks noChangeArrowheads="1"/>
            </p:cNvSpPr>
            <p:nvPr/>
          </p:nvSpPr>
          <p:spPr bwMode="auto">
            <a:xfrm>
              <a:off x="1155527" y="2063338"/>
              <a:ext cx="1085527" cy="56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3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zūn</a:t>
              </a:r>
            </a:p>
          </p:txBody>
        </p: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1913336" y="2662238"/>
            <a:ext cx="1175953" cy="773112"/>
            <a:chOff x="1063528" y="2063338"/>
            <a:chExt cx="1175923" cy="580579"/>
          </a:xfrm>
        </p:grpSpPr>
        <p:sp>
          <p:nvSpPr>
            <p:cNvPr id="17" name="线形标注 2 16"/>
            <p:cNvSpPr/>
            <p:nvPr/>
          </p:nvSpPr>
          <p:spPr>
            <a:xfrm>
              <a:off x="1063528" y="2068107"/>
              <a:ext cx="988194" cy="575810"/>
            </a:xfrm>
            <a:prstGeom prst="borderCallout2">
              <a:avLst>
                <a:gd name="adj1" fmla="val 15299"/>
                <a:gd name="adj2" fmla="val 99408"/>
                <a:gd name="adj3" fmla="val 140867"/>
                <a:gd name="adj4" fmla="val 141034"/>
                <a:gd name="adj5" fmla="val 135704"/>
                <a:gd name="adj6" fmla="val 275891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11275" name="TextBox 4"/>
            <p:cNvSpPr txBox="1">
              <a:spLocks noChangeArrowheads="1"/>
            </p:cNvSpPr>
            <p:nvPr/>
          </p:nvSpPr>
          <p:spPr bwMode="auto">
            <a:xfrm>
              <a:off x="1155527" y="2063338"/>
              <a:ext cx="1083924" cy="56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3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zhù</a:t>
              </a:r>
            </a:p>
          </p:txBody>
        </p:sp>
      </p:grpSp>
      <p:grpSp>
        <p:nvGrpSpPr>
          <p:cNvPr id="5" name="组合 18"/>
          <p:cNvGrpSpPr>
            <a:grpSpLocks/>
          </p:cNvGrpSpPr>
          <p:nvPr/>
        </p:nvGrpSpPr>
        <p:grpSpPr bwMode="auto">
          <a:xfrm>
            <a:off x="1913336" y="4533902"/>
            <a:ext cx="988219" cy="773113"/>
            <a:chOff x="1063528" y="2063338"/>
            <a:chExt cx="988194" cy="581151"/>
          </a:xfrm>
        </p:grpSpPr>
        <p:sp>
          <p:nvSpPr>
            <p:cNvPr id="20" name="线形标注 2 19"/>
            <p:cNvSpPr/>
            <p:nvPr/>
          </p:nvSpPr>
          <p:spPr>
            <a:xfrm>
              <a:off x="1063528" y="2068111"/>
              <a:ext cx="988194" cy="576378"/>
            </a:xfrm>
            <a:prstGeom prst="borderCallout2">
              <a:avLst>
                <a:gd name="adj1" fmla="val 15299"/>
                <a:gd name="adj2" fmla="val 99408"/>
                <a:gd name="adj3" fmla="val -21564"/>
                <a:gd name="adj4" fmla="val 150665"/>
                <a:gd name="adj5" fmla="val -20097"/>
                <a:gd name="adj6" fmla="val 34844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11273" name="TextBox 4"/>
            <p:cNvSpPr txBox="1">
              <a:spLocks noChangeArrowheads="1"/>
            </p:cNvSpPr>
            <p:nvPr/>
          </p:nvSpPr>
          <p:spPr bwMode="auto">
            <a:xfrm>
              <a:off x="1263388" y="2063338"/>
              <a:ext cx="715242" cy="566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3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sè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948329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讲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解</a:t>
              </a:r>
            </a:p>
          </p:txBody>
        </p:sp>
      </p:grpSp>
      <p:sp>
        <p:nvSpPr>
          <p:cNvPr id="12391" name="Text Box 7"/>
          <p:cNvSpPr txBox="1">
            <a:spLocks noChangeArrowheads="1"/>
          </p:cNvSpPr>
          <p:nvPr/>
        </p:nvSpPr>
        <p:spPr bwMode="auto">
          <a:xfrm>
            <a:off x="2020491" y="1255715"/>
            <a:ext cx="3608784" cy="437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行路难</a:t>
            </a:r>
            <a:r>
              <a:rPr lang="en-US" altLang="zh-CN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其一</a:t>
            </a:r>
            <a:r>
              <a:rPr lang="en-US" altLang="zh-CN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李白</a:t>
            </a:r>
            <a:endParaRPr lang="en-US" altLang="zh-CN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金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樽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清酒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斗十千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玉盘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珍羞</a:t>
            </a:r>
            <a:r>
              <a:rPr lang="zh-CN" altLang="en-US" sz="32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直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万钱。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停杯投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箸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不能食，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拔剑四顾心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茫然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430441" y="1392240"/>
            <a:ext cx="0" cy="5019675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629276" y="755650"/>
            <a:ext cx="4748213" cy="459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樽：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盛酒的器具。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斗十千：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一斗值十千钱（即万钱），形容酒美价贵。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珍羞：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珍贵的菜肴。</a:t>
            </a:r>
            <a:r>
              <a:rPr lang="zh-CN" altLang="en-US" sz="2800" b="1" dirty="0">
                <a:solidFill>
                  <a:srgbClr val="008000"/>
                </a:solidFill>
                <a:latin typeface="楷体" pitchFamily="49" charset="-122"/>
                <a:ea typeface="楷体" pitchFamily="49" charset="-122"/>
              </a:rPr>
              <a:t>羞，同“馐”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，美味的食物。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直：</a:t>
            </a:r>
            <a:r>
              <a:rPr lang="zh-CN" altLang="en-US" sz="2800" b="1" dirty="0">
                <a:solidFill>
                  <a:srgbClr val="008000"/>
                </a:solidFill>
                <a:latin typeface="楷体" pitchFamily="49" charset="-122"/>
                <a:ea typeface="楷体" pitchFamily="49" charset="-122"/>
              </a:rPr>
              <a:t>同“值”，价值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箸：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筷子。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茫然：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若有所失的样子。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1300757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/>
          <p:cNvSpPr txBox="1">
            <a:spLocks noChangeArrowheads="1"/>
          </p:cNvSpPr>
          <p:nvPr/>
        </p:nvSpPr>
        <p:spPr bwMode="auto">
          <a:xfrm>
            <a:off x="2544366" y="895350"/>
            <a:ext cx="7481888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金樽清酒斗十千，玉盘珍羞直万钱。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停杯投箸不能食，拔剑四顾心茫然。</a:t>
            </a:r>
            <a:endParaRPr lang="en-US" altLang="zh-CN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21504"/>
          <p:cNvSpPr txBox="1">
            <a:spLocks noChangeArrowheads="1"/>
          </p:cNvSpPr>
          <p:nvPr/>
        </p:nvSpPr>
        <p:spPr bwMode="auto">
          <a:xfrm>
            <a:off x="2165749" y="2801939"/>
            <a:ext cx="148213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诗意：</a:t>
            </a:r>
          </a:p>
        </p:txBody>
      </p:sp>
      <p:sp>
        <p:nvSpPr>
          <p:cNvPr id="5" name="TextBox 21506"/>
          <p:cNvSpPr txBox="1"/>
          <p:nvPr/>
        </p:nvSpPr>
        <p:spPr>
          <a:xfrm>
            <a:off x="2165748" y="3849689"/>
            <a:ext cx="7860506" cy="1674300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21917" tIns="60958" rIns="121917" bIns="60958">
            <a:spAutoFit/>
          </a:bodyPr>
          <a:lstStyle/>
          <a:p>
            <a:pPr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FFFF"/>
                </a:solidFill>
                <a:latin typeface="等线" charset="0"/>
                <a:ea typeface="宋体" pitchFamily="2" charset="-122"/>
              </a:rPr>
              <a:t>    金酒杯里的清醇美酒，玉盘里装满价值万钱的佳肴。</a:t>
            </a:r>
            <a:r>
              <a:rPr lang="en-US" altLang="zh-CN" sz="2800" b="1" dirty="0">
                <a:solidFill>
                  <a:srgbClr val="FFFFFF"/>
                </a:solidFill>
                <a:latin typeface="等线" charset="0"/>
                <a:ea typeface="宋体" pitchFamily="2" charset="-122"/>
              </a:rPr>
              <a:t>(</a:t>
            </a:r>
            <a:r>
              <a:rPr lang="zh-CN" altLang="en-US" sz="2800" b="1" dirty="0">
                <a:solidFill>
                  <a:srgbClr val="FFFFFF"/>
                </a:solidFill>
                <a:latin typeface="等线" charset="0"/>
                <a:ea typeface="宋体" pitchFamily="2" charset="-122"/>
              </a:rPr>
              <a:t>我</a:t>
            </a:r>
            <a:r>
              <a:rPr lang="en-US" altLang="zh-CN" sz="2800" b="1" dirty="0">
                <a:solidFill>
                  <a:srgbClr val="FFFFFF"/>
                </a:solidFill>
                <a:latin typeface="等线" charset="0"/>
                <a:ea typeface="宋体" pitchFamily="2" charset="-122"/>
              </a:rPr>
              <a:t>)</a:t>
            </a:r>
            <a:r>
              <a:rPr lang="zh-CN" altLang="en-US" sz="2800" b="1" dirty="0">
                <a:solidFill>
                  <a:srgbClr val="FFFFFF"/>
                </a:solidFill>
                <a:latin typeface="等线" charset="0"/>
                <a:ea typeface="宋体" pitchFamily="2" charset="-122"/>
              </a:rPr>
              <a:t>放下杯子和筷子，不能下咽，拔出剑来，四处看看，心中一片茫然。</a:t>
            </a:r>
          </a:p>
        </p:txBody>
      </p:sp>
      <p:sp>
        <p:nvSpPr>
          <p:cNvPr id="6" name="矩形 5"/>
          <p:cNvSpPr/>
          <p:nvPr/>
        </p:nvSpPr>
        <p:spPr>
          <a:xfrm>
            <a:off x="4680349" y="1100138"/>
            <a:ext cx="1225153" cy="73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srgbClr val="FFFFFF"/>
              </a:solidFill>
              <a:cs typeface="等线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30754" y="1100138"/>
            <a:ext cx="1226344" cy="73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srgbClr val="FFFFFF"/>
              </a:solidFill>
              <a:cs typeface="等线" charset="0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6251973" y="255588"/>
            <a:ext cx="1154906" cy="844550"/>
            <a:chOff x="4726940" y="116046"/>
            <a:chExt cx="1155700" cy="633451"/>
          </a:xfrm>
        </p:grpSpPr>
        <p:sp>
          <p:nvSpPr>
            <p:cNvPr id="8" name="波形 7"/>
            <p:cNvSpPr/>
            <p:nvPr/>
          </p:nvSpPr>
          <p:spPr>
            <a:xfrm>
              <a:off x="4761491" y="116046"/>
              <a:ext cx="1121149" cy="633451"/>
            </a:xfrm>
            <a:prstGeom prst="wave">
              <a:avLst>
                <a:gd name="adj1" fmla="val 7870"/>
                <a:gd name="adj2" fmla="val 0"/>
              </a:avLst>
            </a:prstGeom>
            <a:solidFill>
              <a:srgbClr val="FFFF00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3325" name="Text Box 7"/>
            <p:cNvSpPr txBox="1">
              <a:spLocks noChangeArrowheads="1"/>
            </p:cNvSpPr>
            <p:nvPr/>
          </p:nvSpPr>
          <p:spPr bwMode="auto">
            <a:xfrm>
              <a:off x="4726940" y="139859"/>
              <a:ext cx="1155700" cy="392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prstClr val="black"/>
                  </a:solidFill>
                  <a:latin typeface="等线 Light" charset="0"/>
                  <a:ea typeface="宋体" pitchFamily="2" charset="-122"/>
                </a:rPr>
                <a:t>夸张</a:t>
              </a:r>
              <a:endParaRPr lang="en-US" altLang="zh-CN" sz="2800" b="1">
                <a:solidFill>
                  <a:prstClr val="black"/>
                </a:solidFill>
                <a:latin typeface="等线 Light" charset="0"/>
                <a:ea typeface="宋体" pitchFamily="2" charset="-122"/>
              </a:endParaRPr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924175" y="1628800"/>
            <a:ext cx="6730604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停  投          拔    顾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3910014" y="2840038"/>
            <a:ext cx="4211241" cy="844550"/>
            <a:chOff x="4716462" y="116046"/>
            <a:chExt cx="4211637" cy="633451"/>
          </a:xfrm>
        </p:grpSpPr>
        <p:sp>
          <p:nvSpPr>
            <p:cNvPr id="14" name="波形 13"/>
            <p:cNvSpPr/>
            <p:nvPr/>
          </p:nvSpPr>
          <p:spPr>
            <a:xfrm>
              <a:off x="4760520" y="116046"/>
              <a:ext cx="3837745" cy="633451"/>
            </a:xfrm>
            <a:prstGeom prst="wave">
              <a:avLst>
                <a:gd name="adj1" fmla="val 0"/>
                <a:gd name="adj2" fmla="val 0"/>
              </a:avLst>
            </a:prstGeom>
            <a:solidFill>
              <a:srgbClr val="FFFF00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3323" name="Text Box 7"/>
            <p:cNvSpPr txBox="1">
              <a:spLocks noChangeArrowheads="1"/>
            </p:cNvSpPr>
            <p:nvPr/>
          </p:nvSpPr>
          <p:spPr bwMode="auto">
            <a:xfrm>
              <a:off x="4716462" y="157323"/>
              <a:ext cx="4211637" cy="392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prstClr val="black"/>
                  </a:solidFill>
                  <a:latin typeface="等线 Light" charset="0"/>
                  <a:ea typeface="宋体" pitchFamily="2" charset="-122"/>
                </a:rPr>
                <a:t>内心抑郁，心情激荡</a:t>
              </a:r>
              <a:endParaRPr lang="en-US" altLang="zh-CN" sz="2800" b="1">
                <a:solidFill>
                  <a:prstClr val="black"/>
                </a:solidFill>
                <a:latin typeface="等线 Light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393121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7"/>
          <p:cNvSpPr txBox="1">
            <a:spLocks noChangeArrowheads="1"/>
          </p:cNvSpPr>
          <p:nvPr/>
        </p:nvSpPr>
        <p:spPr bwMode="auto">
          <a:xfrm>
            <a:off x="2114178" y="1340768"/>
            <a:ext cx="3333750" cy="270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欲渡黄河冰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塞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川，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将登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太行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雪满山。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闲来垂钓碧溪上，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忽复乘舟梦日边。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304235" y="1033465"/>
            <a:ext cx="0" cy="1455737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5629276" y="687389"/>
            <a:ext cx="4748213" cy="180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10000"/>
              </a:lnSpc>
              <a:spcBef>
                <a:spcPts val="2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塞：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堵塞。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lnSpc>
                <a:spcPct val="110000"/>
              </a:lnSpc>
              <a:spcBef>
                <a:spcPts val="2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太行：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太行山，在现在山西、河南、河北三省交界处。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2262188" y="2717800"/>
            <a:ext cx="4729163" cy="1827493"/>
            <a:chOff x="738219" y="2038484"/>
            <a:chExt cx="4729453" cy="1371000"/>
          </a:xfrm>
        </p:grpSpPr>
        <p:sp>
          <p:nvSpPr>
            <p:cNvPr id="26" name="线形标注 2(带边框和强调线) 25"/>
            <p:cNvSpPr/>
            <p:nvPr/>
          </p:nvSpPr>
          <p:spPr>
            <a:xfrm flipH="1">
              <a:off x="738219" y="2038484"/>
              <a:ext cx="2894588" cy="1125453"/>
            </a:xfrm>
            <a:prstGeom prst="accentBorderCallout2">
              <a:avLst>
                <a:gd name="adj1" fmla="val 21053"/>
                <a:gd name="adj2" fmla="val -3626"/>
                <a:gd name="adj3" fmla="val 18750"/>
                <a:gd name="adj4" fmla="val -16667"/>
                <a:gd name="adj5" fmla="val 86588"/>
                <a:gd name="adj6" fmla="val -42633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4346" name="Text Box 7"/>
            <p:cNvSpPr txBox="1">
              <a:spLocks noChangeArrowheads="1"/>
            </p:cNvSpPr>
            <p:nvPr/>
          </p:nvSpPr>
          <p:spPr bwMode="auto">
            <a:xfrm>
              <a:off x="4500826" y="2984635"/>
              <a:ext cx="966846" cy="424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lnSpc>
                  <a:spcPct val="110000"/>
                </a:lnSpc>
                <a:spcBef>
                  <a:spcPts val="200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FF0000"/>
                  </a:solidFill>
                  <a:latin typeface="等线 Light" charset="0"/>
                  <a:ea typeface="宋体" pitchFamily="2" charset="-122"/>
                </a:rPr>
                <a:t>用典</a:t>
              </a:r>
              <a:endParaRPr lang="en-US" altLang="zh-CN" sz="2800" b="1">
                <a:solidFill>
                  <a:srgbClr val="FF0000"/>
                </a:solidFill>
                <a:latin typeface="等线 Light" charset="0"/>
                <a:ea typeface="宋体" pitchFamily="2" charset="-122"/>
              </a:endParaRPr>
            </a:p>
          </p:txBody>
        </p:sp>
      </p:grp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2262187" y="4770441"/>
            <a:ext cx="7920038" cy="1508125"/>
            <a:chOff x="685125" y="3794152"/>
            <a:chExt cx="7920612" cy="1029497"/>
          </a:xfrm>
        </p:grpSpPr>
        <p:sp>
          <p:nvSpPr>
            <p:cNvPr id="29" name="矩形 28"/>
            <p:cNvSpPr/>
            <p:nvPr/>
          </p:nvSpPr>
          <p:spPr>
            <a:xfrm>
              <a:off x="685125" y="3794152"/>
              <a:ext cx="7855123" cy="1029497"/>
            </a:xfrm>
            <a:prstGeom prst="rect">
              <a:avLst/>
            </a:prstGeom>
            <a:solidFill>
              <a:srgbClr val="66FF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4344" name="矩形 27"/>
            <p:cNvSpPr>
              <a:spLocks noChangeArrowheads="1"/>
            </p:cNvSpPr>
            <p:nvPr/>
          </p:nvSpPr>
          <p:spPr bwMode="auto">
            <a:xfrm>
              <a:off x="826849" y="3831720"/>
              <a:ext cx="7778888" cy="76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FF0000"/>
                  </a:solidFill>
                  <a:latin typeface="FZXH1K--GBK1-0"/>
                  <a:ea typeface="宋体" pitchFamily="2" charset="-122"/>
                </a:rPr>
                <a:t>达自己期待能像姜尚</a:t>
              </a:r>
              <a:r>
                <a:rPr lang="zh-CN" altLang="en-US" sz="2800" b="1">
                  <a:solidFill>
                    <a:srgbClr val="FF0000"/>
                  </a:solidFill>
                  <a:latin typeface="E-X1"/>
                  <a:ea typeface="宋体" pitchFamily="2" charset="-122"/>
                </a:rPr>
                <a:t>、</a:t>
              </a:r>
              <a:r>
                <a:rPr lang="zh-CN" altLang="en-US" sz="2800" b="1">
                  <a:solidFill>
                    <a:srgbClr val="FF0000"/>
                  </a:solidFill>
                  <a:latin typeface="FZXH1K--GBK1-0"/>
                  <a:ea typeface="宋体" pitchFamily="2" charset="-122"/>
                </a:rPr>
                <a:t>伊尹一样早受君命，一朝平步青云，实现</a:t>
              </a:r>
              <a:r>
                <a:rPr lang="zh-CN" altLang="en-US" sz="2800" b="1">
                  <a:solidFill>
                    <a:srgbClr val="FF0000"/>
                  </a:solidFill>
                  <a:latin typeface="E-X1"/>
                  <a:ea typeface="宋体" pitchFamily="2" charset="-122"/>
                </a:rPr>
                <a:t>“</a:t>
              </a:r>
              <a:r>
                <a:rPr lang="zh-CN" altLang="en-US" sz="2800" b="1">
                  <a:solidFill>
                    <a:srgbClr val="FF0000"/>
                  </a:solidFill>
                  <a:latin typeface="FZXH1K--GBK1-0"/>
                  <a:ea typeface="宋体" pitchFamily="2" charset="-122"/>
                </a:rPr>
                <a:t>济苍生</a:t>
              </a:r>
              <a:r>
                <a:rPr lang="zh-CN" altLang="en-US" sz="2800" b="1">
                  <a:solidFill>
                    <a:srgbClr val="FF0000"/>
                  </a:solidFill>
                  <a:latin typeface="E-X1"/>
                  <a:ea typeface="宋体" pitchFamily="2" charset="-122"/>
                </a:rPr>
                <a:t>”</a:t>
              </a:r>
              <a:r>
                <a:rPr lang="zh-CN" altLang="en-US" sz="2800" b="1">
                  <a:solidFill>
                    <a:srgbClr val="FF0000"/>
                  </a:solidFill>
                  <a:latin typeface="FZXH1K--GBK1-0"/>
                  <a:ea typeface="宋体" pitchFamily="2" charset="-122"/>
                </a:rPr>
                <a:t>的宏愿。</a:t>
              </a:r>
              <a:endParaRPr lang="zh-CN" altLang="en-US" sz="2800" b="1">
                <a:solidFill>
                  <a:srgbClr val="FF0000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35299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" name="Text Box 7"/>
          <p:cNvSpPr txBox="1">
            <a:spLocks noChangeArrowheads="1"/>
          </p:cNvSpPr>
          <p:nvPr/>
        </p:nvSpPr>
        <p:spPr bwMode="auto">
          <a:xfrm>
            <a:off x="2544366" y="925513"/>
            <a:ext cx="7481888" cy="178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欲渡黄河冰塞川，将登太行雪满山。</a:t>
            </a: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闲来垂钓碧溪上，忽复乘舟梦日边。</a:t>
            </a:r>
          </a:p>
        </p:txBody>
      </p:sp>
      <p:sp>
        <p:nvSpPr>
          <p:cNvPr id="4" name="TextBox 21504"/>
          <p:cNvSpPr txBox="1">
            <a:spLocks noChangeArrowheads="1"/>
          </p:cNvSpPr>
          <p:nvPr/>
        </p:nvSpPr>
        <p:spPr bwMode="auto">
          <a:xfrm>
            <a:off x="2165749" y="2801938"/>
            <a:ext cx="1636019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诗意：</a:t>
            </a:r>
          </a:p>
        </p:txBody>
      </p:sp>
      <p:sp>
        <p:nvSpPr>
          <p:cNvPr id="5" name="TextBox 21506"/>
          <p:cNvSpPr txBox="1"/>
          <p:nvPr/>
        </p:nvSpPr>
        <p:spPr>
          <a:xfrm>
            <a:off x="2165748" y="3849690"/>
            <a:ext cx="7860506" cy="248683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solidFill>
                  <a:srgbClr val="FFFFFF"/>
                </a:solidFill>
                <a:latin typeface="等线" charset="0"/>
                <a:cs typeface="等线" charset="0"/>
              </a:rPr>
              <a:t>    想渡过黄河，可坚冰封住了河面，想要登上太行山，但大雪盖满了山。闲时坐在碧溪上垂钓，忽又想象在梦中乘船从日边经过。</a:t>
            </a:r>
          </a:p>
        </p:txBody>
      </p:sp>
      <p:sp>
        <p:nvSpPr>
          <p:cNvPr id="15465" name="Text Box 7"/>
          <p:cNvSpPr txBox="1">
            <a:spLocks noChangeArrowheads="1"/>
          </p:cNvSpPr>
          <p:nvPr/>
        </p:nvSpPr>
        <p:spPr bwMode="auto">
          <a:xfrm>
            <a:off x="4358158" y="925515"/>
            <a:ext cx="5554266" cy="95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冰塞川          雪满山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3739754" y="252413"/>
            <a:ext cx="5738813" cy="844550"/>
            <a:chOff x="4716462" y="116046"/>
            <a:chExt cx="4211637" cy="633451"/>
          </a:xfrm>
        </p:grpSpPr>
        <p:sp>
          <p:nvSpPr>
            <p:cNvPr id="8" name="波形 7"/>
            <p:cNvSpPr/>
            <p:nvPr/>
          </p:nvSpPr>
          <p:spPr>
            <a:xfrm>
              <a:off x="4761025" y="116046"/>
              <a:ext cx="3856881" cy="633451"/>
            </a:xfrm>
            <a:prstGeom prst="wave">
              <a:avLst>
                <a:gd name="adj1" fmla="val 0"/>
                <a:gd name="adj2" fmla="val 0"/>
              </a:avLst>
            </a:prstGeom>
            <a:solidFill>
              <a:srgbClr val="FFFF00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noProof="1">
                <a:solidFill>
                  <a:srgbClr val="FFFFFF"/>
                </a:solidFill>
                <a:cs typeface="等线" charset="0"/>
              </a:endParaRPr>
            </a:p>
          </p:txBody>
        </p:sp>
        <p:sp>
          <p:nvSpPr>
            <p:cNvPr id="15468" name="Text Box 7"/>
            <p:cNvSpPr txBox="1">
              <a:spLocks noChangeArrowheads="1"/>
            </p:cNvSpPr>
            <p:nvPr/>
          </p:nvSpPr>
          <p:spPr bwMode="auto">
            <a:xfrm>
              <a:off x="4716462" y="157324"/>
              <a:ext cx="4211637" cy="438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prstClr val="black"/>
                  </a:solidFill>
                  <a:latin typeface="等线 Light" charset="0"/>
                  <a:ea typeface="宋体" pitchFamily="2" charset="-122"/>
                </a:rPr>
                <a:t>比喻人生道路艰难和仕途坎坷</a:t>
              </a:r>
              <a:endParaRPr lang="en-US" altLang="zh-CN" sz="3200" b="1">
                <a:solidFill>
                  <a:prstClr val="black"/>
                </a:solidFill>
                <a:latin typeface="等线 Light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3634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1442</Words>
  <Application>Microsoft Office PowerPoint</Application>
  <PresentationFormat>宽屏</PresentationFormat>
  <Paragraphs>154</Paragraphs>
  <Slides>19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E-X1</vt:lpstr>
      <vt:lpstr>FZXH1K--GBK1-0</vt:lpstr>
      <vt:lpstr>Meiryo</vt:lpstr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2018-10-20T07:22:36Z</dcterms:created>
  <dcterms:modified xsi:type="dcterms:W3CDTF">2022-01-29T03:45:13Z</dcterms:modified>
</cp:coreProperties>
</file>