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4" r:id="rId2"/>
  </p:sldMasterIdLst>
  <p:notesMasterIdLst>
    <p:notesMasterId r:id="rId18"/>
  </p:notesMasterIdLst>
  <p:handoutMasterIdLst>
    <p:handoutMasterId r:id="rId19"/>
  </p:handoutMasterIdLst>
  <p:sldIdLst>
    <p:sldId id="294" r:id="rId3"/>
    <p:sldId id="259" r:id="rId4"/>
    <p:sldId id="290" r:id="rId5"/>
    <p:sldId id="291" r:id="rId6"/>
    <p:sldId id="289" r:id="rId7"/>
    <p:sldId id="281" r:id="rId8"/>
    <p:sldId id="282" r:id="rId9"/>
    <p:sldId id="283" r:id="rId10"/>
    <p:sldId id="284" r:id="rId11"/>
    <p:sldId id="286" r:id="rId12"/>
    <p:sldId id="288" r:id="rId13"/>
    <p:sldId id="285" r:id="rId14"/>
    <p:sldId id="275" r:id="rId15"/>
    <p:sldId id="258" r:id="rId16"/>
    <p:sldId id="295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4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20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648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4A61C-6C9E-4571-98AB-DCE859B0FB7B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93E652-97E8-4E43-81D4-B2F97C751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132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B23CFE-E85A-4CB1-B388-FD452395EFF5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13E388-8A17-44FA-AE8B-AAB64D7735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6344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13E388-8A17-44FA-AE8B-AAB64D77357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2313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4481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6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502412" y="1941211"/>
            <a:ext cx="8139178" cy="674375"/>
          </a:xfrm>
        </p:spPr>
        <p:txBody>
          <a:bodyPr lIns="76200" tIns="28575" rIns="19050" bIns="28575" anchor="t" anchorCtr="0">
            <a:noAutofit/>
          </a:bodyPr>
          <a:lstStyle>
            <a:lvl1pPr algn="ctr">
              <a:defRPr sz="4100" b="0" spc="45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502412" y="2674620"/>
            <a:ext cx="8139178" cy="713238"/>
          </a:xfrm>
        </p:spPr>
        <p:txBody>
          <a:bodyPr lIns="76200" tIns="28575" rIns="57150" bIns="28575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1800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02448" y="714381"/>
            <a:ext cx="8139178" cy="378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502412" y="1941211"/>
            <a:ext cx="8139178" cy="674375"/>
          </a:xfrm>
        </p:spPr>
        <p:txBody>
          <a:bodyPr vert="horz" lIns="76200" tIns="28575" rIns="19050" bIns="28575" rtlCol="0" anchor="t" anchorCtr="0">
            <a:noAutofit/>
          </a:bodyPr>
          <a:lstStyle>
            <a:lvl1pPr marL="0" marR="0" algn="ctr" defTabSz="685800" rtl="0" eaLnBrk="1" fontAlgn="auto" latinLnBrk="0" hangingPunct="1">
              <a:lnSpc>
                <a:spcPct val="100000"/>
              </a:lnSpc>
              <a:buNone/>
              <a:defRPr kumimoji="0" lang="zh-CN" altLang="en-US" sz="4100" b="0" i="0" u="none" strike="noStrike" kern="1200" cap="none" spc="45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502412" y="972000"/>
            <a:ext cx="8139178" cy="378101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0159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2282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9481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1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48" y="2856548"/>
            <a:ext cx="8139178" cy="468634"/>
          </a:xfrm>
        </p:spPr>
        <p:txBody>
          <a:bodyPr lIns="76200" tIns="28575" rIns="47625" bIns="28575" anchor="t" anchorCtr="0">
            <a:noAutofit/>
          </a:bodyPr>
          <a:lstStyle>
            <a:lvl1pPr>
              <a:defRPr sz="2700" b="0" u="none" strike="noStrike" kern="1200" cap="none" spc="225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02444" y="3383757"/>
            <a:ext cx="8139178" cy="808489"/>
          </a:xfrm>
        </p:spPr>
        <p:txBody>
          <a:bodyPr lIns="76200" tIns="28575" rIns="57150" bIns="28575">
            <a:noAutofit/>
          </a:bodyPr>
          <a:lstStyle>
            <a:lvl1pPr marL="0" indent="0" eaLnBrk="1" fontAlgn="auto" latinLnBrk="0" hangingPunct="1">
              <a:buNone/>
              <a:defRPr kumimoji="0" lang="zh-CN" altLang="en-US" sz="1200" b="0" i="0" u="none" strike="noStrike" kern="1200" cap="none" spc="113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3913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947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0000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166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26673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73932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2163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4679158" y="972000"/>
            <a:ext cx="3962432" cy="3780000"/>
          </a:xfrm>
        </p:spPr>
        <p:txBody>
          <a:bodyPr>
            <a:noAutofit/>
          </a:bodyPr>
          <a:lstStyle>
            <a:lvl1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502412" y="324000"/>
            <a:ext cx="8139178" cy="486000"/>
          </a:xfrm>
        </p:spPr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502447" y="972001"/>
            <a:ext cx="3962432" cy="285752"/>
          </a:xfrm>
        </p:spPr>
        <p:txBody>
          <a:bodyPr lIns="76200" tIns="28575" rIns="57150" bIns="28575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1500" b="1" u="none" strike="noStrike" kern="1200" cap="none" spc="150" normalizeH="0" baseline="0">
                <a:solidFill>
                  <a:schemeClr val="tx1"/>
                </a:solidFill>
                <a:uFillTx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502444" y="1341782"/>
            <a:ext cx="3962400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4676812" y="972001"/>
            <a:ext cx="3962432" cy="285752"/>
          </a:xfrm>
        </p:spPr>
        <p:txBody>
          <a:bodyPr vert="horz" lIns="76200" tIns="28575" rIns="57150" bIns="28575" rtlCol="0" anchor="t" anchorCtr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15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4676812" y="1341782"/>
            <a:ext cx="3962432" cy="3414176"/>
          </a:xfrm>
        </p:spPr>
        <p:txBody>
          <a:bodyPr vert="horz" lIns="76200" tIns="0" rIns="61913" bIns="0" rtlCol="0">
            <a:no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 vert="horz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buNone/>
              <a:defRPr kumimoji="0" lang="zh-CN" altLang="en-US" sz="21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502447" y="972000"/>
            <a:ext cx="3962432" cy="3780000"/>
          </a:xfrm>
        </p:spPr>
        <p:txBody>
          <a:bodyPr vert="horz" lIns="76200" tIns="0" rIns="61913" bIns="0" rtlCol="0">
            <a:noAutofit/>
          </a:bodyPr>
          <a:lstStyle>
            <a:lvl1pPr marL="0" marR="0" lvl="0" indent="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None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514350" marR="0" lvl="1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857250" marR="0" lvl="2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200150" marR="0" lvl="3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1543050" marR="0" lvl="4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4679194" y="972000"/>
            <a:ext cx="3962432" cy="3780000"/>
          </a:xfrm>
        </p:spPr>
        <p:txBody>
          <a:bodyPr vert="horz" lIns="76200" tIns="0" rIns="61913" bIns="0" rtlCol="0">
            <a:normAutofit/>
          </a:bodyPr>
          <a:lstStyle>
            <a:lvl1pPr marL="171450" marR="0" lvl="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kumimoji="0" lang="zh-CN" altLang="en-US" sz="1200" b="0" i="0" u="none" strike="noStrike" kern="1200" cap="none" spc="113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2022/1/28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"/>
            </p:custDataLst>
          </p:nvPr>
        </p:nvSpPr>
        <p:spPr>
          <a:xfrm>
            <a:off x="7928351" y="714382"/>
            <a:ext cx="713238" cy="4041680"/>
          </a:xfrm>
        </p:spPr>
        <p:txBody>
          <a:bodyPr vert="eaVert" lIns="76200" tIns="28575" rIns="57150" bIns="28575" rtlCol="0" anchor="ctr" anchorCtr="0">
            <a:noAutofit/>
          </a:bodyPr>
          <a:lstStyle>
            <a:lvl1pPr marL="0" marR="0" lvl="0" algn="l" defTabSz="6858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1800" b="1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502444" y="714376"/>
            <a:ext cx="7371076" cy="4041680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ags" Target="../tags/tag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ags" Target="../tags/tag6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ags" Target="../tags/tag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ags" Target="../tags/tag1.xml"/><Relationship Id="rId30" Type="http://schemas.openxmlformats.org/officeDocument/2006/relationships/tags" Target="../tags/tag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FFFFFF"/>
            </a:gs>
            <a:gs pos="100000">
              <a:srgbClr val="DCDCD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7"/>
            </p:custDataLst>
          </p:nvPr>
        </p:nvSpPr>
        <p:spPr>
          <a:xfrm>
            <a:off x="502412" y="324000"/>
            <a:ext cx="8139178" cy="486000"/>
          </a:xfrm>
          <a:prstGeom prst="rect">
            <a:avLst/>
          </a:prstGeom>
        </p:spPr>
        <p:txBody>
          <a:bodyPr vert="horz" lIns="76200" tIns="28575" rIns="57150" bIns="28575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8"/>
            </p:custDataLst>
          </p:nvPr>
        </p:nvSpPr>
        <p:spPr>
          <a:xfrm>
            <a:off x="502412" y="972000"/>
            <a:ext cx="8139178" cy="3780000"/>
          </a:xfrm>
          <a:prstGeom prst="rect">
            <a:avLst/>
          </a:prstGeom>
        </p:spPr>
        <p:txBody>
          <a:bodyPr vert="horz" lIns="76200" tIns="0" rIns="61913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9"/>
            </p:custDataLst>
          </p:nvPr>
        </p:nvSpPr>
        <p:spPr>
          <a:xfrm>
            <a:off x="659807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0"/>
            </p:custDataLst>
          </p:nvPr>
        </p:nvSpPr>
        <p:spPr>
          <a:xfrm>
            <a:off x="3087000" y="4762375"/>
            <a:ext cx="2970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1"/>
            </p:custDataLst>
          </p:nvPr>
        </p:nvSpPr>
        <p:spPr>
          <a:xfrm>
            <a:off x="6457950" y="4762375"/>
            <a:ext cx="2025000" cy="23760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32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100" b="1" u="none" strike="noStrike" kern="1200" cap="none" spc="15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5143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tabLst>
          <a:tab pos="1207294" algn="l"/>
        </a:tabLst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8572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2001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15430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•"/>
        <a:defRPr sz="1200" u="none" strike="noStrike" kern="1200" cap="none" spc="113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297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6357" y="1385849"/>
            <a:ext cx="4350329" cy="2328158"/>
          </a:xfrm>
          <a:prstGeom prst="rect">
            <a:avLst/>
          </a:prstGeom>
        </p:spPr>
      </p:pic>
      <p:sp>
        <p:nvSpPr>
          <p:cNvPr id="6" name="标题 1"/>
          <p:cNvSpPr>
            <a:spLocks noGrp="1"/>
          </p:cNvSpPr>
          <p:nvPr>
            <p:ph type="title" idx="4294967295"/>
          </p:nvPr>
        </p:nvSpPr>
        <p:spPr>
          <a:xfrm>
            <a:off x="5815483" y="3000061"/>
            <a:ext cx="2019719" cy="393314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zh-CN" altLang="en-US" noProof="1" smtClean="0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第</a:t>
            </a:r>
            <a:r>
              <a:rPr lang="en-US" altLang="zh-CN" noProof="1" smtClean="0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2</a:t>
            </a:r>
            <a:r>
              <a:rPr lang="zh-CN" altLang="en-US" noProof="1" smtClean="0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课时</a:t>
            </a:r>
            <a:endParaRPr lang="zh-CN" altLang="en-US" dirty="0"/>
          </a:p>
        </p:txBody>
      </p:sp>
      <p:sp>
        <p:nvSpPr>
          <p:cNvPr id="7" name="副标题 2"/>
          <p:cNvSpPr txBox="1">
            <a:spLocks/>
          </p:cNvSpPr>
          <p:nvPr/>
        </p:nvSpPr>
        <p:spPr>
          <a:xfrm>
            <a:off x="4506685" y="1627127"/>
            <a:ext cx="4637315" cy="880513"/>
          </a:xfrm>
          <a:prstGeom prst="rect">
            <a:avLst/>
          </a:prstGeom>
        </p:spPr>
        <p:txBody>
          <a:bodyPr vert="horz" lIns="76200" tIns="0" rIns="61913" bIns="0" rtlCol="0">
            <a:noAutofit/>
          </a:bodyPr>
          <a:lstStyle>
            <a:lvl1pPr marL="1714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tabLst>
                <a:tab pos="1207294" algn="l"/>
              </a:tabLst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750"/>
              </a:spcAft>
              <a:buFont typeface="Arial" panose="020B0604020202020204" pitchFamily="34" charset="0"/>
              <a:buChar char="•"/>
              <a:defRPr sz="1200" u="none" strike="noStrike" kern="1200" cap="none" spc="113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6000" b="1" smtClean="0">
                <a:latin typeface="黑体" panose="02010609060101010101" pitchFamily="49" charset="-122"/>
                <a:sym typeface="+mn-ea"/>
              </a:rPr>
              <a:t>岳阳楼记</a:t>
            </a:r>
            <a:endParaRPr lang="zh-CN" altLang="en-US" sz="6000" b="1" dirty="0">
              <a:latin typeface="黑体" panose="02010609060101010101" pitchFamily="49" charset="-122"/>
              <a:sym typeface="+mn-ea"/>
            </a:endParaRPr>
          </a:p>
        </p:txBody>
      </p:sp>
      <p:sp>
        <p:nvSpPr>
          <p:cNvPr id="8" name="标题 1"/>
          <p:cNvSpPr txBox="1"/>
          <p:nvPr/>
        </p:nvSpPr>
        <p:spPr>
          <a:xfrm>
            <a:off x="4506686" y="646670"/>
            <a:ext cx="4637314" cy="980456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第三单元</a:t>
            </a:r>
            <a:r>
              <a:rPr lang="en-US" altLang="zh-CN" sz="2100" noProof="1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·</a:t>
            </a:r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第</a:t>
            </a:r>
            <a:r>
              <a:rPr lang="en-US" altLang="zh-CN" sz="2100" noProof="1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10</a:t>
            </a:r>
            <a:r>
              <a:rPr lang="zh-CN" altLang="en-US" sz="2100" noProof="1">
                <a:solidFill>
                  <a:schemeClr val="tx1"/>
                </a:solidFill>
                <a:latin typeface="黑体" panose="02010609060101010101" pitchFamily="49" charset="-122"/>
                <a:sym typeface="+mn-ea"/>
              </a:rPr>
              <a:t>课</a:t>
            </a:r>
            <a:endParaRPr lang="zh-CN" altLang="en-US" sz="2100" dirty="0"/>
          </a:p>
        </p:txBody>
      </p:sp>
      <p:sp>
        <p:nvSpPr>
          <p:cNvPr id="9" name="矩形 8"/>
          <p:cNvSpPr/>
          <p:nvPr/>
        </p:nvSpPr>
        <p:spPr>
          <a:xfrm>
            <a:off x="0" y="4359550"/>
            <a:ext cx="9143999" cy="38420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257175" indent="-257175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27185" y="823965"/>
            <a:ext cx="7783286" cy="263149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文章主旨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文章通过对岳阳楼周围景物的细致描写，以及对“迁客骚人”不同境遇下“览物之情”的分析，表达了作者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“不以物喜，不以己悲”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的旷达胸襟和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“先天下之忧而忧，后天下之乐而乐”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的政治抱负，也表达了对好友滕子京的勉励之意。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3140119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2863793" y="2773362"/>
            <a:ext cx="379095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迁客骚人情感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847982" y="1026199"/>
            <a:ext cx="2791813" cy="90024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叙述友人政绩 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介绍作文缘由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95480" y="1970176"/>
            <a:ext cx="1613969" cy="484748"/>
          </a:xfrm>
          <a:prstGeom prst="rect">
            <a:avLst/>
          </a:prstGeom>
          <a:noFill/>
        </p:spPr>
        <p:txBody>
          <a:bodyPr vert="horz"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岳阳楼记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左大括号 10"/>
          <p:cNvSpPr/>
          <p:nvPr/>
        </p:nvSpPr>
        <p:spPr>
          <a:xfrm>
            <a:off x="2264229" y="1375680"/>
            <a:ext cx="500743" cy="2508572"/>
          </a:xfrm>
          <a:prstGeom prst="leftBrace">
            <a:avLst>
              <a:gd name="adj1" fmla="val 0"/>
              <a:gd name="adj2" fmla="val 50000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6812755" y="1071575"/>
            <a:ext cx="553998" cy="82336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叙述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5357245" y="2158576"/>
            <a:ext cx="379095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阴  晴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881006" y="3641878"/>
            <a:ext cx="3358650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探求古仁人内心境界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362607" y="2789461"/>
            <a:ext cx="13093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悲  喜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863794" y="2174674"/>
            <a:ext cx="2791813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洞庭阴晴景色</a:t>
            </a:r>
            <a:endParaRPr lang="en-US" altLang="zh-CN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12755" y="1970176"/>
            <a:ext cx="553998" cy="82336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描写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6840629" y="2754277"/>
            <a:ext cx="553998" cy="82336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抒情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40629" y="3714943"/>
            <a:ext cx="553998" cy="823364"/>
          </a:xfrm>
          <a:prstGeom prst="rect">
            <a:avLst/>
          </a:prstGeom>
          <a:noFill/>
        </p:spPr>
        <p:txBody>
          <a:bodyPr vert="eaVert" wrap="square" lIns="68580" tIns="34290" rIns="68580" bIns="34290" rtlCol="0">
            <a:spAutoFit/>
          </a:bodyPr>
          <a:lstStyle/>
          <a:p>
            <a:r>
              <a:rPr lang="zh-CN" altLang="en-US" sz="2700" b="1" dirty="0">
                <a:latin typeface="黑体" panose="02010609060101010101" pitchFamily="49" charset="-122"/>
                <a:ea typeface="黑体" panose="02010609060101010101" pitchFamily="49" charset="-122"/>
              </a:rPr>
              <a:t>议论</a:t>
            </a:r>
          </a:p>
        </p:txBody>
      </p:sp>
      <p:sp>
        <p:nvSpPr>
          <p:cNvPr id="2" name="右大括号 1"/>
          <p:cNvSpPr/>
          <p:nvPr/>
        </p:nvSpPr>
        <p:spPr>
          <a:xfrm>
            <a:off x="7452336" y="1205374"/>
            <a:ext cx="627016" cy="290809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7993626" y="2414653"/>
            <a:ext cx="1309349" cy="48474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700" dirty="0">
                <a:latin typeface="黑体" panose="02010609060101010101" pitchFamily="49" charset="-122"/>
                <a:ea typeface="黑体" panose="02010609060101010101" pitchFamily="49" charset="-122"/>
              </a:rPr>
              <a:t>“记”</a:t>
            </a:r>
          </a:p>
        </p:txBody>
      </p:sp>
      <p:sp>
        <p:nvSpPr>
          <p:cNvPr id="19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课文精要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69" y="2561001"/>
            <a:ext cx="1532476" cy="1080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 animBg="1"/>
      <p:bldP spid="13" grpId="0"/>
      <p:bldP spid="14" grpId="0"/>
      <p:bldP spid="15" grpId="0"/>
      <p:bldP spid="18" grpId="0"/>
      <p:bldP spid="20" grpId="0"/>
      <p:bldP spid="22" grpId="0"/>
      <p:bldP spid="24" grpId="0"/>
      <p:bldP spid="25" grpId="0"/>
      <p:bldP spid="2" grpId="0" animBg="1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4099728"/>
            <a:ext cx="9384632" cy="1741001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6" name="文本框 5"/>
          <p:cNvSpPr txBox="1"/>
          <p:nvPr/>
        </p:nvSpPr>
        <p:spPr>
          <a:xfrm>
            <a:off x="175010" y="823966"/>
            <a:ext cx="8795657" cy="304698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                        写法探究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1.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本文构思精巧。作者不写岳阳楼历史和重修经过，也不泛泛铺陈周围湖光山色，而是抓住不同的人对景物所产生的不同情感，引出对古仁人之心的探求，从而表明了自己的人生追求。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2.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文章叙事、写景、议论和抒情相结合，以叙事作引子，写景引出抒情，抒情诱发议论，环环相扣，有力地揭示了主题。</a:t>
            </a:r>
          </a:p>
        </p:txBody>
      </p:sp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课堂小结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1436809" y="1066910"/>
            <a:ext cx="5535491" cy="189987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zh-CN" sz="3000" dirty="0">
                <a:latin typeface="黑体" panose="02010609060101010101" pitchFamily="49" charset="-122"/>
              </a:rPr>
              <a:t>1.</a:t>
            </a:r>
            <a:r>
              <a:rPr lang="zh-CN" altLang="en-US" sz="3000" dirty="0">
                <a:latin typeface="黑体" panose="02010609060101010101" pitchFamily="49" charset="-122"/>
              </a:rPr>
              <a:t>熟读文章，背诵文章。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3000" dirty="0">
                <a:latin typeface="黑体" panose="02010609060101010101" pitchFamily="49" charset="-122"/>
              </a:rPr>
              <a:t>2.</a:t>
            </a:r>
            <a:r>
              <a:rPr lang="zh-CN" altLang="en-US" sz="3000" dirty="0">
                <a:latin typeface="黑体" panose="02010609060101010101" pitchFamily="49" charset="-122"/>
              </a:rPr>
              <a:t>完成课后相关练习</a:t>
            </a:r>
            <a:r>
              <a:rPr lang="zh-CN" altLang="en-US" sz="3000" dirty="0"/>
              <a:t>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3140119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6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布置作业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3322237" y="1380890"/>
            <a:ext cx="1921748" cy="972741"/>
          </a:xfrm>
          <a:prstGeom prst="rect">
            <a:avLst/>
          </a:prstGeom>
        </p:spPr>
        <p:txBody>
          <a:bodyPr/>
          <a:lstStyle/>
          <a:p>
            <a:r>
              <a:rPr lang="zh-CN" altLang="en-US" sz="6000" dirty="0"/>
              <a:t>再见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0155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9219" y="3161551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7" name="内容占位符 6"/>
          <p:cNvSpPr>
            <a:spLocks noGrp="1"/>
          </p:cNvSpPr>
          <p:nvPr>
            <p:ph idx="4294967295"/>
          </p:nvPr>
        </p:nvSpPr>
        <p:spPr>
          <a:xfrm>
            <a:off x="948420" y="331471"/>
            <a:ext cx="7502979" cy="270380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zh-CN" sz="2700" dirty="0">
              <a:latin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</a:rPr>
              <a:t>首段：落在“勉励友人亦自勉”。</a:t>
            </a:r>
            <a:endParaRPr lang="en-US" altLang="zh-CN" sz="2400" dirty="0">
              <a:latin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</a:rPr>
              <a:t>次段：引出“迁客骚人览物情”。</a:t>
            </a:r>
            <a:endParaRPr lang="en-US" altLang="zh-CN" sz="2400" dirty="0">
              <a:latin typeface="黑体" panose="02010609060101010101" pitchFamily="49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dirty="0">
                <a:latin typeface="黑体" panose="02010609060101010101" pitchFamily="49" charset="-122"/>
              </a:rPr>
              <a:t>究竟是怎样的风景？引出怎样的情感？</a:t>
            </a:r>
          </a:p>
        </p:txBody>
      </p:sp>
      <p:sp>
        <p:nvSpPr>
          <p:cNvPr id="6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温习旧知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86" y="729343"/>
            <a:ext cx="7077075" cy="418011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7492093" y="1981201"/>
            <a:ext cx="1023257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悲</a:t>
            </a:r>
          </a:p>
        </p:txBody>
      </p:sp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461705" y="206908"/>
            <a:ext cx="165526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7492093" y="1981201"/>
            <a:ext cx="1023257" cy="9925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000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喜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85" y="696685"/>
            <a:ext cx="6999515" cy="4212772"/>
          </a:xfrm>
          <a:prstGeom prst="rect">
            <a:avLst/>
          </a:prstGeom>
        </p:spPr>
      </p:pic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8603" y="4473649"/>
            <a:ext cx="9384632" cy="136708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6" name="文本框 5"/>
          <p:cNvSpPr txBox="1"/>
          <p:nvPr/>
        </p:nvSpPr>
        <p:spPr>
          <a:xfrm>
            <a:off x="528604" y="1057767"/>
            <a:ext cx="8795657" cy="34624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文章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段写了什么内容？和上文之间有什么联系？        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描写：①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洞庭湖景色阴晴的变化；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      ②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迁客骚人登楼赏景后表现出的不同心情。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萧瑟凄凉的景象    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迁客骚人的失意彷徨；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祥和欢乐的情景    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迁客骚人的喜悦自在。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这部分内容照应了第二段概括的洞庭湖“朝晖夕阴，气象万千”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的景象，同时也体现了迁客骚人“览物之情”的不同思想感情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4178595"/>
            <a:ext cx="9384632" cy="1662134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6" name="文本框 5"/>
          <p:cNvSpPr txBox="1"/>
          <p:nvPr/>
        </p:nvSpPr>
        <p:spPr>
          <a:xfrm>
            <a:off x="500036" y="850017"/>
            <a:ext cx="7510620" cy="429348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师生研读第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5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段，结合注释、工具书，翻译文本，理解文章。</a:t>
            </a:r>
            <a:endParaRPr lang="en-US" altLang="zh-CN" sz="2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或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异二者之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为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：或，或许；为，这里指心理活动。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不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以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物喜：因为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天下之忧而忧：名词作状语，在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之前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天下之乐而乐：名词作状语，在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……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之后</a:t>
            </a: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然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则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何时而乐耶：连词，那么。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微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斯人：没有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55999" y="831239"/>
            <a:ext cx="7877071" cy="346248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作者对迁客骚人的这些情感流露持怎样的态度呢？作者所追求的人生境界和政治理想又是怎样的呢？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作者并不认同“迁客骚人”这种因个人遭遇和外物变化而或喜或悲的处事态度。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作者更向往“古仁人”那种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“不以物喜，不以己悲”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的人生境界，追求像“古仁人”那种</a:t>
            </a:r>
            <a:r>
              <a:rPr lang="zh-CN" altLang="en-US" sz="2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“先天下之忧而忧，后天下之乐而乐”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的政治理想</a:t>
            </a:r>
            <a:r>
              <a:rPr lang="zh-CN" altLang="en-US" sz="21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4408715"/>
            <a:ext cx="9384632" cy="1432014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50227" y="974051"/>
            <a:ext cx="8072267" cy="3254738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4.“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微斯人”的“斯人”指什么人？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 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指“古仁人”，也暗指拥有“古仁人”一般有政治抱负的同道志士，例如滕子京，表示对滕子京的慰勉之意。</a:t>
            </a: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3140119"/>
            <a:ext cx="9384632" cy="2700610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43083" y="904195"/>
            <a:ext cx="8257835" cy="463973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100" dirty="0">
                <a:latin typeface="+mj-lt"/>
                <a:ea typeface="黑体" panose="02010609060101010101" pitchFamily="49" charset="-122"/>
              </a:rPr>
              <a:t>5.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思考问题：“迁客骚人”和“古仁人”相比，你更推崇哪一类人？请结合文本，说明理由。</a:t>
            </a:r>
            <a:endParaRPr lang="en-US" altLang="zh-CN" sz="21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“迁客骚人”理想追求可能不够远大，但也有真性情，感于外物，感于遭际，或悲或喜，也是真情流露；</a:t>
            </a:r>
          </a:p>
          <a:p>
            <a:pPr>
              <a:lnSpc>
                <a:spcPct val="150000"/>
              </a:lnSpc>
            </a:pPr>
            <a:r>
              <a: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rPr>
              <a:t>  “古仁人”志向更为高远，为国为民，不畏遭际变化，不惧荣辱迁谪，理想崇高，人格伟大。</a:t>
            </a: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27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40632" y="4250453"/>
            <a:ext cx="9384632" cy="1590276"/>
          </a:xfrm>
          <a:prstGeom prst="rect">
            <a:avLst/>
          </a:prstGeom>
          <a:effectLst>
            <a:softEdge rad="342900"/>
          </a:effectLst>
        </p:spPr>
      </p:pic>
      <p:sp>
        <p:nvSpPr>
          <p:cNvPr id="5" name="标题 1"/>
          <p:cNvSpPr txBox="1"/>
          <p:nvPr/>
        </p:nvSpPr>
        <p:spPr>
          <a:xfrm>
            <a:off x="3725741" y="85369"/>
            <a:ext cx="1692519" cy="617220"/>
          </a:xfrm>
          <a:prstGeom prst="rect">
            <a:avLst/>
          </a:prstGeom>
        </p:spPr>
        <p:txBody>
          <a:bodyPr lIns="68580" tIns="34290" rIns="68580" bIns="34290"/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b="1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+mj-cs"/>
              </a:defRPr>
            </a:lvl1pPr>
          </a:lstStyle>
          <a:p>
            <a:r>
              <a:rPr lang="zh-CN" altLang="en-US" sz="3000" dirty="0">
                <a:solidFill>
                  <a:schemeClr val="tx1"/>
                </a:solidFill>
              </a:rPr>
              <a:t>合作探究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751</Words>
  <Application>Microsoft Office PowerPoint</Application>
  <PresentationFormat>全屏显示(16:9)</PresentationFormat>
  <Paragraphs>81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6" baseType="lpstr">
      <vt:lpstr>Meiryo</vt:lpstr>
      <vt:lpstr>黑体</vt:lpstr>
      <vt:lpstr>隶书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第2课时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再见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113</cp:revision>
  <dcterms:created xsi:type="dcterms:W3CDTF">2018-12-13T05:08:00Z</dcterms:created>
  <dcterms:modified xsi:type="dcterms:W3CDTF">2022-01-28T05:32:50Z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2052-11.1.0.9305</vt:lpwstr>
  </property>
</Properties>
</file>