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slideLayouts/slideLayout45.xml" ContentType="application/vnd.openxmlformats-officedocument.presentationml.slideLayout+xml"/>
  <Override PartName="/ppt/slideLayouts/slideLayout46.xml" ContentType="application/vnd.openxmlformats-officedocument.presentationml.slideLayout+xml"/>
  <Override PartName="/ppt/slideLayouts/slideLayout47.xml" ContentType="application/vnd.openxmlformats-officedocument.presentationml.slideLayout+xml"/>
  <Override PartName="/ppt/slideLayouts/slideLayout48.xml" ContentType="application/vnd.openxmlformats-officedocument.presentationml.slideLayout+xml"/>
  <Override PartName="/ppt/slideLayouts/slideLayout49.xml" ContentType="application/vnd.openxmlformats-officedocument.presentationml.slideLayout+xml"/>
  <Override PartName="/ppt/slideLayouts/slideLayout50.xml" ContentType="application/vnd.openxmlformats-officedocument.presentationml.slideLayout+xml"/>
  <Override PartName="/ppt/slideLayouts/slideLayout51.xml" ContentType="application/vnd.openxmlformats-officedocument.presentationml.slideLayout+xml"/>
  <Override PartName="/ppt/slideLayouts/slideLayout52.xml" ContentType="application/vnd.openxmlformats-officedocument.presentationml.slideLayout+xml"/>
  <Override PartName="/ppt/slideLayouts/slideLayout53.xml" ContentType="application/vnd.openxmlformats-officedocument.presentationml.slideLayout+xml"/>
  <Override PartName="/ppt/slideLayouts/slideLayout54.xml" ContentType="application/vnd.openxmlformats-officedocument.presentationml.slideLayout+xml"/>
  <Override PartName="/ppt/slideLayouts/slideLayout55.xml" ContentType="application/vnd.openxmlformats-officedocument.presentationml.slideLayout+xml"/>
  <Override PartName="/ppt/theme/theme5.xml" ContentType="application/vnd.openxmlformats-officedocument.theme+xml"/>
  <Override PartName="/ppt/theme/theme6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732" r:id="rId1"/>
    <p:sldMasterId id="2147483744" r:id="rId2"/>
    <p:sldMasterId id="2147483756" r:id="rId3"/>
    <p:sldMasterId id="2147483768" r:id="rId4"/>
    <p:sldMasterId id="2147483780" r:id="rId5"/>
  </p:sldMasterIdLst>
  <p:notesMasterIdLst>
    <p:notesMasterId r:id="rId24"/>
  </p:notesMasterIdLst>
  <p:sldIdLst>
    <p:sldId id="300" r:id="rId6"/>
    <p:sldId id="258" r:id="rId7"/>
    <p:sldId id="260" r:id="rId8"/>
    <p:sldId id="259" r:id="rId9"/>
    <p:sldId id="277" r:id="rId10"/>
    <p:sldId id="263" r:id="rId11"/>
    <p:sldId id="264" r:id="rId12"/>
    <p:sldId id="268" r:id="rId13"/>
    <p:sldId id="271" r:id="rId14"/>
    <p:sldId id="291" r:id="rId15"/>
    <p:sldId id="265" r:id="rId16"/>
    <p:sldId id="267" r:id="rId17"/>
    <p:sldId id="266" r:id="rId18"/>
    <p:sldId id="269" r:id="rId19"/>
    <p:sldId id="270" r:id="rId20"/>
    <p:sldId id="274" r:id="rId21"/>
    <p:sldId id="275" r:id="rId22"/>
    <p:sldId id="301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buFont typeface="Arial" panose="020B0604020202020204" pitchFamily="34" charset="0"/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52" userDrawn="1">
          <p15:clr>
            <a:srgbClr val="A4A3A4"/>
          </p15:clr>
        </p15:guide>
        <p15:guide id="2" pos="3845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1FF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6314" autoAdjust="0"/>
  </p:normalViewPr>
  <p:slideViewPr>
    <p:cSldViewPr>
      <p:cViewPr varScale="1">
        <p:scale>
          <a:sx n="108" d="100"/>
          <a:sy n="108" d="100"/>
        </p:scale>
        <p:origin x="678" y="114"/>
      </p:cViewPr>
      <p:guideLst>
        <p:guide orient="horz" pos="2152"/>
        <p:guide pos="384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viewProps" Target="viewProp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6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notesMaster" Target="notesMasters/notesMaster1.xml"/><Relationship Id="rId5" Type="http://schemas.openxmlformats.org/officeDocument/2006/relationships/slideMaster" Target="slideMasters/slideMaster5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tableStyles" Target="tableStyles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6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CDBA606-D3D1-4D35-B248-3C1241677D74}" type="datetimeFigureOut">
              <a:rPr lang="zh-CN" altLang="en-US" smtClean="0"/>
              <a:t>2022/1/28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C1BB4D-AC1A-4FA4-A2EA-3BF4C1831A35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780402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dirty="0" smtClean="0"/>
              <a:t>https://www.ypppt.com/</a:t>
            </a:r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CC1BB4D-AC1A-4FA4-A2EA-3BF4C1831A35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52914441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18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97040216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4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5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C85E7-8644-4332-A013-599A352B6FE5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0549012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3C53-7925-46C4-85F8-74C180840AE1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12831845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E4D2A0-D45B-41B1-8728-B7836BE6A5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092267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3C85E7-8644-4332-A013-599A352B6FE5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684084827"/>
      </p:ext>
    </p:extLst>
  </p:cSld>
  <p:clrMapOvr>
    <a:masterClrMapping/>
  </p:clrMapOvr>
  <p:transition spd="slow">
    <p:blinds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B306F-C6B7-4578-A355-F8C525908E3A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341885943"/>
      </p:ext>
    </p:extLst>
  </p:cSld>
  <p:clrMapOvr>
    <a:masterClrMapping/>
  </p:clrMapOvr>
  <p:transition spd="slow">
    <p:blinds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A7379-0091-4223-88E0-390B507110A2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624563582"/>
      </p:ext>
    </p:extLst>
  </p:cSld>
  <p:clrMapOvr>
    <a:masterClrMapping/>
  </p:clrMapOvr>
  <p:transition spd="slow">
    <p:blinds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0A295-ABAE-4EB1-8D02-3E5CE48720EC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39110789"/>
      </p:ext>
    </p:extLst>
  </p:cSld>
  <p:clrMapOvr>
    <a:masterClrMapping/>
  </p:clrMapOvr>
  <p:transition spd="slow">
    <p:blinds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89A8A-B5D5-4ED0-995F-B561A08127F7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44474176"/>
      </p:ext>
    </p:extLst>
  </p:cSld>
  <p:clrMapOvr>
    <a:masterClrMapping/>
  </p:clrMapOvr>
  <p:transition spd="slow">
    <p:blinds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176EE-DEAF-4D5F-95DB-8D7FDC125535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7667924"/>
      </p:ext>
    </p:extLst>
  </p:cSld>
  <p:clrMapOvr>
    <a:masterClrMapping/>
  </p:clrMapOvr>
  <p:transition spd="slow">
    <p:blinds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20517-64CD-4BC1-A609-A68A655604B6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71104180"/>
      </p:ext>
    </p:extLst>
  </p:cSld>
  <p:clrMapOvr>
    <a:masterClrMapping/>
  </p:clrMapOvr>
  <p:transition spd="slow">
    <p:blinds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C2913-8E4E-44AD-B77C-92B57856D562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82995077"/>
      </p:ext>
    </p:extLst>
  </p:cSld>
  <p:clrMapOvr>
    <a:masterClrMapping/>
  </p:clrMapOvr>
  <p:transition spd="slow">
    <p:blinds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CB306F-C6B7-4578-A355-F8C525908E3A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87212906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zh-CN" altLang="en-US" noProof="0" smtClean="0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127BD-99B8-4F8B-95F4-ACFC71C74406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979287158"/>
      </p:ext>
    </p:extLst>
  </p:cSld>
  <p:clrMapOvr>
    <a:masterClrMapping/>
  </p:clrMapOvr>
  <p:transition spd="slow">
    <p:blinds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103C53-7925-46C4-85F8-74C180840AE1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520348108"/>
      </p:ext>
    </p:extLst>
  </p:cSld>
  <p:clrMapOvr>
    <a:masterClrMapping/>
  </p:clrMapOvr>
  <p:transition spd="slow">
    <p:blinds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7381D52-E1F7-4932-8BC7-50ABA618BDA0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4282374607"/>
      </p:ext>
    </p:extLst>
  </p:cSld>
  <p:clrMapOvr>
    <a:masterClrMapping/>
  </p:clrMapOvr>
  <p:transition spd="slow">
    <p:blinds/>
  </p:transition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noProof="1" smtClean="0"/>
              <a:t>单击此处编辑母版副标题样式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A0EE2D0-EE8C-4990-B144-2935A8BBB49F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29295384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6D4480-F365-44C7-BD44-C12EE1871E6A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96672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D9D255-2B4F-4DAF-B2D6-9C029B1302A1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8548356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BB0BF-E622-42B5-974D-5DB89B0C8A4C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0341082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66FEE7-7A68-4E13-98FC-185B70ABDED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7241125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68ECD2-D2FC-411A-8128-5794C37B9E6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49031117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7A1101F-4FC7-46DE-8352-08E644F61E8B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913048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1" y="1709741"/>
            <a:ext cx="105156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1" y="4589466"/>
            <a:ext cx="105156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2DA7379-0091-4223-88E0-390B507110A2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942394923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5741702-14C8-4DBF-84C3-E5A1210CFC6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581542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5E9862-7DCC-4C61-BCDE-D18E7CA80F49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2650086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495C406-F865-4662-B593-ADF561D696DD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697448043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70573" cy="5851525"/>
          </a:xfrm>
        </p:spPr>
        <p:txBody>
          <a:bodyPr vert="eaVert"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F8CE0D-32BB-490D-BAD1-951F5D36D323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69096923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8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48839063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70655717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3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88692634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3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74482061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9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9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01430808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00721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205728" y="1600203"/>
            <a:ext cx="5376672" cy="4525963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D0A295-ABAE-4EB1-8D02-3E5CE48720EC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669902369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73708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2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3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2" y="1435103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95112491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8914367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8914829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41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41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1856590"/>
      </p:ext>
    </p:extLst>
  </p:cSld>
  <p:clrMapOvr>
    <a:masterClrMapping/>
  </p:clrMapOvr>
</p:sldLayout>
</file>

<file path=ppt/slideLayouts/slideLayout4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6432503"/>
      </p:ext>
    </p:extLst>
  </p:cSld>
  <p:clrMapOvr>
    <a:masterClrMapping/>
  </p:clrMapOvr>
</p:sldLayout>
</file>

<file path=ppt/slideLayouts/slideLayout46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452389"/>
      </p:ext>
    </p:extLst>
  </p:cSld>
  <p:clrMapOvr>
    <a:masterClrMapping/>
  </p:clrMapOvr>
</p:sldLayout>
</file>

<file path=ppt/slideLayouts/slideLayout4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7670246"/>
      </p:ext>
    </p:extLst>
  </p:cSld>
  <p:clrMapOvr>
    <a:masterClrMapping/>
  </p:clrMapOvr>
</p:sldLayout>
</file>

<file path=ppt/slideLayouts/slideLayout4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095983"/>
      </p:ext>
    </p:extLst>
  </p:cSld>
  <p:clrMapOvr>
    <a:masterClrMapping/>
  </p:clrMapOvr>
</p:sldLayout>
</file>

<file path=ppt/slideLayouts/slideLayout49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024402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8"/>
            <a:ext cx="10515600" cy="1325563"/>
          </a:xfrm>
        </p:spPr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1186777" y="1778438"/>
            <a:ext cx="4873575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1186777" y="2665379"/>
            <a:ext cx="4873575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256939" y="1778438"/>
            <a:ext cx="4897576" cy="823912"/>
          </a:xfrm>
        </p:spPr>
        <p:txBody>
          <a:bodyPr anchor="ctr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256939" y="2665379"/>
            <a:ext cx="4897576" cy="3524284"/>
          </a:xfrm>
        </p:spPr>
        <p:txBody>
          <a:bodyPr/>
          <a:lstStyle/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7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489A8A-B5D5-4ED0-995F-B561A08127F7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302033433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5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2875596"/>
      </p:ext>
    </p:extLst>
  </p:cSld>
  <p:clrMapOvr>
    <a:masterClrMapping/>
  </p:clrMapOvr>
</p:sldLayout>
</file>

<file path=ppt/slideLayouts/slideLayout5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0924695"/>
      </p:ext>
    </p:extLst>
  </p:cSld>
  <p:clrMapOvr>
    <a:masterClrMapping/>
  </p:clrMapOvr>
</p:sldLayout>
</file>

<file path=ppt/slideLayouts/slideLayout52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3047147"/>
      </p:ext>
    </p:extLst>
  </p:cSld>
  <p:clrMapOvr>
    <a:masterClrMapping/>
  </p:clrMapOvr>
</p:sldLayout>
</file>

<file path=ppt/slideLayouts/slideLayout53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3510638"/>
      </p:ext>
    </p:extLst>
  </p:cSld>
  <p:clrMapOvr>
    <a:masterClrMapping/>
  </p:clrMapOvr>
</p:sldLayout>
</file>

<file path=ppt/slideLayouts/slideLayout5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66285071"/>
      </p:ext>
    </p:extLst>
  </p:cSld>
  <p:clrMapOvr>
    <a:masterClrMapping/>
  </p:clrMapOvr>
</p:sldLayout>
</file>

<file path=ppt/slideLayouts/slideLayout5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5618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1176EE-DEAF-4D5F-95DB-8D7FDC125535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2786768050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CC20517-64CD-4BC1-A609-A68A655604B6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883018047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8"/>
            <a:ext cx="617220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  <a:p>
            <a:pPr lvl="1"/>
            <a:r>
              <a:rPr lang="zh-CN" altLang="en-US" noProof="1" smtClean="0"/>
              <a:t>第二级</a:t>
            </a:r>
          </a:p>
          <a:p>
            <a:pPr lvl="2"/>
            <a:r>
              <a:rPr lang="zh-CN" altLang="en-US" noProof="1" smtClean="0"/>
              <a:t>第三级</a:t>
            </a:r>
          </a:p>
          <a:p>
            <a:pPr lvl="3"/>
            <a:r>
              <a:rPr lang="zh-CN" altLang="en-US" noProof="1" smtClean="0"/>
              <a:t>第四级</a:t>
            </a:r>
          </a:p>
          <a:p>
            <a:pPr lvl="4"/>
            <a:r>
              <a:rPr lang="zh-CN" altLang="en-US" noProof="1" smtClean="0"/>
              <a:t>第五级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1C2913-8E4E-44AD-B77C-92B57856D562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057167701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4165349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noProof="1" smtClean="0"/>
              <a:t>单击此处编辑母版标题样式</a:t>
            </a:r>
            <a:endParaRPr lang="zh-CN" altLang="en-US" noProof="1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457201"/>
            <a:ext cx="617220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1" smtClean="0"/>
              <a:t>单击图标添加图片</a:t>
            </a:r>
            <a:endParaRPr lang="zh-CN" altLang="en-US" noProof="1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4165349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noProof="1" smtClean="0"/>
              <a:t>单击此处编辑母版文本样式</a:t>
            </a:r>
          </a:p>
        </p:txBody>
      </p:sp>
      <p:sp>
        <p:nvSpPr>
          <p:cNvPr id="5" name="日期占位符 10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页脚占位符 102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灯片编号占位符 102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AD127BD-99B8-4F8B-95F4-ACFC71C74406}" type="slidenum">
              <a:rPr lang="en-US" altLang="zh-CN" smtClean="0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778754176"/>
      </p:ext>
    </p:extLst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_rels/slideMaster5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52.xml"/><Relationship Id="rId3" Type="http://schemas.openxmlformats.org/officeDocument/2006/relationships/slideLayout" Target="../slideLayouts/slideLayout47.xml"/><Relationship Id="rId7" Type="http://schemas.openxmlformats.org/officeDocument/2006/relationships/slideLayout" Target="../slideLayouts/slideLayout51.xml"/><Relationship Id="rId12" Type="http://schemas.openxmlformats.org/officeDocument/2006/relationships/theme" Target="../theme/theme5.xml"/><Relationship Id="rId2" Type="http://schemas.openxmlformats.org/officeDocument/2006/relationships/slideLayout" Target="../slideLayouts/slideLayout46.xml"/><Relationship Id="rId1" Type="http://schemas.openxmlformats.org/officeDocument/2006/relationships/slideLayout" Target="../slideLayouts/slideLayout45.xml"/><Relationship Id="rId6" Type="http://schemas.openxmlformats.org/officeDocument/2006/relationships/slideLayout" Target="../slideLayouts/slideLayout50.xml"/><Relationship Id="rId11" Type="http://schemas.openxmlformats.org/officeDocument/2006/relationships/slideLayout" Target="../slideLayouts/slideLayout55.xml"/><Relationship Id="rId5" Type="http://schemas.openxmlformats.org/officeDocument/2006/relationships/slideLayout" Target="../slideLayouts/slideLayout49.xml"/><Relationship Id="rId10" Type="http://schemas.openxmlformats.org/officeDocument/2006/relationships/slideLayout" Target="../slideLayouts/slideLayout54.xml"/><Relationship Id="rId4" Type="http://schemas.openxmlformats.org/officeDocument/2006/relationships/slideLayout" Target="../slideLayouts/slideLayout48.xml"/><Relationship Id="rId9" Type="http://schemas.openxmlformats.org/officeDocument/2006/relationships/slideLayout" Target="../slideLayouts/slideLayout5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/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4538972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ransition spd="slow">
    <p:blinds/>
  </p:transition>
  <p:timing>
    <p:tnLst>
      <p:par>
        <p:cTn id="1" dur="indefinite" restart="never" nodeType="tmRoot"/>
      </p:par>
    </p:tnLst>
  </p:timing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buFontTx/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/>
          <a:lstStyle>
            <a:lvl1pPr algn="r">
              <a:defRPr sz="1200" smtClean="0">
                <a:solidFill>
                  <a:srgbClr val="898989"/>
                </a:solidFill>
              </a:defRPr>
            </a:lvl1pPr>
          </a:lstStyle>
          <a:p>
            <a:pPr>
              <a:defRPr/>
            </a:pPr>
            <a:fld id="{CF8BD038-D27A-444D-8871-D536EEEE824E}" type="slidenum">
              <a:rPr lang="en-US" altLang="zh-CN"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19788786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ransition spd="slow">
    <p:blinds/>
  </p:transition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 bwMode="auto">
      <p:bgPr>
        <a:blipFill dpi="0" rotWithShape="1">
          <a:blip r:embed="rId13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1025"/>
          <p:cNvSpPr>
            <a:spLocks noGrp="1" noChangeArrowheads="1"/>
          </p:cNvSpPr>
          <p:nvPr>
            <p:ph type="title" idx="4294967295"/>
          </p:nvPr>
        </p:nvSpPr>
        <p:spPr bwMode="auto">
          <a:xfrm>
            <a:off x="609600" y="274638"/>
            <a:ext cx="109728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ctr" anchorCtr="0" compatLnSpc="1"/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3075" name="文本占位符 1026"/>
          <p:cNvSpPr>
            <a:spLocks noGrp="1" noChangeArrowheads="1"/>
          </p:cNvSpPr>
          <p:nvPr>
            <p:ph type="body" idx="9"/>
          </p:nvPr>
        </p:nvSpPr>
        <p:spPr bwMode="auto">
          <a:xfrm>
            <a:off x="609600" y="1600203"/>
            <a:ext cx="10972800" cy="45259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numCol="1" anchor="t" anchorCtr="0" compatLnSpc="1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609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4165600" y="6245225"/>
            <a:ext cx="38608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 noProof="1"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8737600" y="6245225"/>
            <a:ext cx="2844800" cy="476250"/>
          </a:xfrm>
          <a:prstGeom prst="rect">
            <a:avLst/>
          </a:prstGeom>
          <a:noFill/>
          <a:ln w="9525">
            <a:noFill/>
          </a:ln>
        </p:spPr>
        <p:txBody>
          <a:bodyPr vert="horz" wrap="square" lIns="91440" tIns="45720" rIns="91440" bIns="45720" numCol="1" anchor="t" anchorCtr="0" compatLnSpc="1"/>
          <a:lstStyle>
            <a:lvl1pPr algn="r">
              <a:defRPr sz="1400" smtClean="0"/>
            </a:lvl1pPr>
          </a:lstStyle>
          <a:p>
            <a:pPr>
              <a:defRPr/>
            </a:pPr>
            <a:fld id="{01CFEAC1-65DC-4754-84EA-E08E690CE5EE}" type="slidenum">
              <a:rPr lang="zh-CN" altLang="en-US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9499464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4400" kern="12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panose="020B0604020202020204" pitchFamily="34" charset="0"/>
          <a:ea typeface="宋体" panose="02010600030101010101" pitchFamily="2" charset="-122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3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3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23687871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2022/1/28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</a:pPr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 panose="020F0502020204030204"/>
              </a:rPr>
              <a:pPr fontAlgn="auto">
                <a:spcBef>
                  <a:spcPts val="0"/>
                </a:spcBef>
                <a:spcAft>
                  <a:spcPts val="0"/>
                </a:spcAft>
                <a:buFontTx/>
                <a:buNone/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 panose="020F0502020204030204"/>
            </a:endParaRPr>
          </a:p>
        </p:txBody>
      </p:sp>
    </p:spTree>
    <p:extLst>
      <p:ext uri="{BB962C8B-B14F-4D97-AF65-F5344CB8AC3E}">
        <p14:creationId xmlns:p14="http://schemas.microsoft.com/office/powerpoint/2010/main" val="30064904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1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" name="TextBox 3"/>
          <p:cNvSpPr txBox="1">
            <a:spLocks noChangeArrowheads="1"/>
          </p:cNvSpPr>
          <p:nvPr/>
        </p:nvSpPr>
        <p:spPr bwMode="auto">
          <a:xfrm>
            <a:off x="1775520" y="1988840"/>
            <a:ext cx="8640960" cy="110799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 algn="ctr"/>
            <a:r>
              <a:rPr lang="en-US" altLang="zh-CN" sz="6600" b="1" dirty="0">
                <a:latin typeface="+mn-lt"/>
                <a:ea typeface="+mn-ea"/>
                <a:cs typeface="+mn-ea"/>
                <a:sym typeface="+mn-lt"/>
              </a:rPr>
              <a:t>10  </a:t>
            </a:r>
            <a:r>
              <a:rPr lang="zh-CN" altLang="en-US" sz="6600" b="1" dirty="0">
                <a:latin typeface="+mn-lt"/>
                <a:ea typeface="+mn-ea"/>
                <a:cs typeface="+mn-ea"/>
                <a:sym typeface="+mn-lt"/>
              </a:rPr>
              <a:t>岳阳楼</a:t>
            </a:r>
            <a:r>
              <a:rPr lang="zh-CN" altLang="en-US" sz="6600" b="1" dirty="0">
                <a:latin typeface="+mn-lt"/>
                <a:ea typeface="+mn-ea"/>
                <a:cs typeface="+mn-ea"/>
                <a:sym typeface="+mn-lt"/>
              </a:rPr>
              <a:t>记</a:t>
            </a:r>
            <a:endParaRPr lang="zh-CN" altLang="en-US" sz="6600" b="1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2" name="矩形 1"/>
          <p:cNvSpPr/>
          <p:nvPr/>
        </p:nvSpPr>
        <p:spPr>
          <a:xfrm>
            <a:off x="5670521" y="3389753"/>
            <a:ext cx="1210588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zh-CN" altLang="en-US" sz="2000" dirty="0">
                <a:latin typeface="+mn-lt"/>
                <a:ea typeface="+mn-ea"/>
                <a:cs typeface="+mn-ea"/>
                <a:sym typeface="+mn-lt"/>
              </a:rPr>
              <a:t>第一课时</a:t>
            </a:r>
          </a:p>
        </p:txBody>
      </p:sp>
      <p:sp>
        <p:nvSpPr>
          <p:cNvPr id="4" name="矩形 3"/>
          <p:cNvSpPr/>
          <p:nvPr/>
        </p:nvSpPr>
        <p:spPr>
          <a:xfrm>
            <a:off x="5599988" y="5157192"/>
            <a:ext cx="1351652" cy="47025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>
              <a:lnSpc>
                <a:spcPct val="110000"/>
              </a:lnSpc>
            </a:pPr>
            <a:r>
              <a:rPr lang="zh-CN" altLang="en-US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4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24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690939" y="1158876"/>
            <a:ext cx="4689475" cy="4708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■至若春和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景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明</a:t>
            </a:r>
          </a:p>
          <a:p>
            <a:pPr>
              <a:lnSpc>
                <a:spcPts val="4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古义：日光。</a:t>
            </a:r>
          </a:p>
          <a:p>
            <a:pPr>
              <a:lnSpc>
                <a:spcPts val="4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今义：景物。</a:t>
            </a:r>
          </a:p>
          <a:p>
            <a:pPr>
              <a:lnSpc>
                <a:spcPts val="4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■予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尝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求古仁人之心</a:t>
            </a:r>
          </a:p>
          <a:p>
            <a:pPr>
              <a:lnSpc>
                <a:spcPts val="4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古义：曾经。</a:t>
            </a:r>
          </a:p>
          <a:p>
            <a:pPr>
              <a:lnSpc>
                <a:spcPts val="4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今义：品尝。</a:t>
            </a:r>
          </a:p>
          <a:p>
            <a:pPr>
              <a:lnSpc>
                <a:spcPts val="4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■越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明年</a:t>
            </a:r>
            <a:endParaRPr lang="zh-CN" altLang="en-US" sz="28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4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古义：第二年。</a:t>
            </a:r>
          </a:p>
          <a:p>
            <a:pPr>
              <a:lnSpc>
                <a:spcPts val="4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今义：今年的下一年。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235326" y="1641476"/>
            <a:ext cx="7091363" cy="51276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越明年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■百废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具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兴，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乃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重修岳阳楼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属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予作文以记之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■予观夫巴陵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胜状</a:t>
            </a:r>
            <a:endParaRPr lang="zh-CN" altLang="en-US" sz="280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■朝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晖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夕阴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■此则岳阳楼之大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观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也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■连月不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开</a:t>
            </a:r>
          </a:p>
          <a:p>
            <a:pPr>
              <a:lnSpc>
                <a:spcPts val="4000"/>
              </a:lnSpc>
            </a:pPr>
            <a:endParaRPr lang="zh-CN" altLang="en-US" sz="28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16387" name="TextBox 4"/>
          <p:cNvSpPr txBox="1">
            <a:spLocks noChangeArrowheads="1"/>
          </p:cNvSpPr>
          <p:nvPr/>
        </p:nvSpPr>
        <p:spPr bwMode="auto">
          <a:xfrm>
            <a:off x="2782888" y="1196975"/>
            <a:ext cx="3313112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+mn-lt"/>
                <a:ea typeface="+mn-ea"/>
                <a:cs typeface="+mn-ea"/>
                <a:sym typeface="+mn-lt"/>
              </a:rPr>
              <a:t>理解词语的意思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3287714" y="1125538"/>
            <a:ext cx="4460875" cy="44005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薄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暮冥冥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■则有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去国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怀乡，忧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谗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畏讥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■至若春和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景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明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■则有心旷神怡，宠辱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偕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忘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■是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进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亦忧，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退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亦忧</a:t>
            </a:r>
          </a:p>
          <a:p>
            <a:pPr>
              <a:lnSpc>
                <a:spcPct val="1500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■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微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斯人，吾谁与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归</a:t>
            </a:r>
          </a:p>
          <a:p>
            <a:endParaRPr lang="zh-CN" altLang="en-US" sz="2800">
              <a:solidFill>
                <a:srgbClr val="FF0000"/>
              </a:solidFill>
              <a:latin typeface="+mn-lt"/>
              <a:ea typeface="+mn-ea"/>
              <a:cs typeface="+mn-ea"/>
              <a:sym typeface="+mn-lt"/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"/>
          <p:cNvSpPr txBox="1">
            <a:spLocks noChangeArrowheads="1"/>
          </p:cNvSpPr>
          <p:nvPr/>
        </p:nvSpPr>
        <p:spPr bwMode="auto">
          <a:xfrm>
            <a:off x="2135188" y="1125538"/>
            <a:ext cx="349250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800" b="1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）翻译以下句子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578225" y="2133600"/>
            <a:ext cx="6330950" cy="267765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sz="2800" b="1">
                <a:latin typeface="+mn-lt"/>
                <a:ea typeface="+mn-ea"/>
                <a:cs typeface="+mn-ea"/>
                <a:sym typeface="+mn-lt"/>
              </a:rPr>
              <a:t>■览物之情，得无异乎？</a:t>
            </a:r>
          </a:p>
          <a:p>
            <a:pPr>
              <a:lnSpc>
                <a:spcPct val="200000"/>
              </a:lnSpc>
            </a:pPr>
            <a:r>
              <a:rPr lang="zh-CN" altLang="en-US" sz="2800" b="1">
                <a:latin typeface="+mn-lt"/>
                <a:ea typeface="+mn-ea"/>
                <a:cs typeface="+mn-ea"/>
                <a:sym typeface="+mn-lt"/>
              </a:rPr>
              <a:t>■薄暮冥冥，虎啸猿啼。</a:t>
            </a:r>
          </a:p>
          <a:p>
            <a:pPr>
              <a:lnSpc>
                <a:spcPct val="200000"/>
              </a:lnSpc>
            </a:pPr>
            <a:r>
              <a:rPr lang="zh-CN" altLang="en-US" sz="2800" b="1">
                <a:latin typeface="+mn-lt"/>
                <a:ea typeface="+mn-ea"/>
                <a:cs typeface="+mn-ea"/>
                <a:sym typeface="+mn-lt"/>
              </a:rPr>
              <a:t>■皓月千里，浮光跃金。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2"/>
          <p:cNvSpPr txBox="1">
            <a:spLocks noChangeArrowheads="1"/>
          </p:cNvSpPr>
          <p:nvPr/>
        </p:nvSpPr>
        <p:spPr bwMode="auto">
          <a:xfrm>
            <a:off x="1919289" y="757238"/>
            <a:ext cx="61928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>
                <a:latin typeface="+mn-lt"/>
                <a:ea typeface="+mn-ea"/>
                <a:cs typeface="+mn-ea"/>
                <a:sym typeface="+mn-lt"/>
              </a:rPr>
              <a:t>理清文章脉络，背诵课文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176463" y="2022475"/>
            <a:ext cx="7694612" cy="332263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  文章首先交代写作缘由（第1段），再写洞庭湖全景并提出“览物之情，得无异乎”，然后叙写“迁客骚人”或喜或悲的“览物之情”，为下文“二者之为”张本，最后点明题旨，用“斯人”呼应开头“滕子京”，以示慰勉之意。</a:t>
            </a:r>
          </a:p>
        </p:txBody>
      </p:sp>
      <p:sp>
        <p:nvSpPr>
          <p:cNvPr id="5" name="文本框 2"/>
          <p:cNvSpPr txBox="1">
            <a:spLocks noChangeArrowheads="1"/>
          </p:cNvSpPr>
          <p:nvPr/>
        </p:nvSpPr>
        <p:spPr bwMode="auto">
          <a:xfrm>
            <a:off x="1992314" y="1412876"/>
            <a:ext cx="417512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★把握作者的写作思路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文本框 3"/>
          <p:cNvSpPr txBox="1">
            <a:spLocks noChangeArrowheads="1"/>
          </p:cNvSpPr>
          <p:nvPr/>
        </p:nvSpPr>
        <p:spPr bwMode="auto">
          <a:xfrm>
            <a:off x="2967038" y="2940050"/>
            <a:ext cx="7281862" cy="920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5400" b="1">
                <a:latin typeface="+mn-lt"/>
                <a:ea typeface="+mn-ea"/>
                <a:cs typeface="+mn-ea"/>
                <a:sym typeface="+mn-lt"/>
              </a:rPr>
              <a:t>自由朗读，背诵全文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文本框 2"/>
          <p:cNvSpPr txBox="1">
            <a:spLocks noChangeArrowheads="1"/>
          </p:cNvSpPr>
          <p:nvPr/>
        </p:nvSpPr>
        <p:spPr bwMode="auto">
          <a:xfrm>
            <a:off x="2063751" y="765176"/>
            <a:ext cx="3859213" cy="58261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布置作业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4102100" y="2563813"/>
            <a:ext cx="5234260" cy="1754326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■背诵、默写全文。</a:t>
            </a:r>
          </a:p>
          <a:p>
            <a:pPr>
              <a:lnSpc>
                <a:spcPct val="150000"/>
              </a:lnSpc>
            </a:pPr>
            <a:r>
              <a:rPr lang="zh-CN" altLang="en-US" sz="3600" b="1" dirty="0">
                <a:latin typeface="+mn-lt"/>
                <a:ea typeface="+mn-ea"/>
                <a:cs typeface="+mn-ea"/>
                <a:sym typeface="+mn-lt"/>
              </a:rPr>
              <a:t>■翻译课文。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2897942" y="2820989"/>
            <a:ext cx="677108" cy="29114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eaVert">
            <a:spAutoFit/>
          </a:bodyPr>
          <a:lstStyle/>
          <a:p>
            <a:r>
              <a:rPr lang="zh-CN" altLang="en-US" sz="3200">
                <a:latin typeface="+mn-lt"/>
                <a:ea typeface="+mn-ea"/>
                <a:cs typeface="+mn-ea"/>
                <a:sym typeface="+mn-lt"/>
              </a:rPr>
              <a:t>岳阳楼记</a:t>
            </a:r>
          </a:p>
        </p:txBody>
      </p:sp>
      <p:sp>
        <p:nvSpPr>
          <p:cNvPr id="5" name="左大括号 4"/>
          <p:cNvSpPr/>
          <p:nvPr/>
        </p:nvSpPr>
        <p:spPr>
          <a:xfrm>
            <a:off x="3575050" y="2060576"/>
            <a:ext cx="139700" cy="3286125"/>
          </a:xfrm>
          <a:prstGeom prst="leftBrace">
            <a:avLst/>
          </a:prstGeom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  <p:txBody>
          <a:bodyPr anchor="ctr"/>
          <a:lstStyle/>
          <a:p>
            <a:pPr algn="ctr">
              <a:defRPr/>
            </a:pPr>
            <a:endParaRPr lang="zh-CN" altLang="en-US" noProof="1">
              <a:cs typeface="+mn-ea"/>
              <a:sym typeface="+mn-lt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805239" y="1997075"/>
            <a:ext cx="3660775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写作缘由（第</a:t>
            </a:r>
            <a:r>
              <a:rPr lang="en-US" altLang="zh-CN" sz="280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段）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3732213" y="2641601"/>
            <a:ext cx="6862762" cy="111825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4000"/>
              </a:lnSpc>
              <a:defRPr/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写洞庭湖全景并提出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览物之情，得无异乎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（第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段）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3800476" y="3765550"/>
            <a:ext cx="6200775" cy="9525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叙写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迁客骚人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或悲或喜的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览物之情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（第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、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4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段）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3813176" y="4903789"/>
            <a:ext cx="5522913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点明题旨（第</a:t>
            </a:r>
            <a:r>
              <a:rPr lang="en-US" altLang="zh-CN" sz="2800">
                <a:latin typeface="+mn-lt"/>
                <a:ea typeface="+mn-ea"/>
                <a:cs typeface="+mn-ea"/>
                <a:sym typeface="+mn-lt"/>
              </a:rPr>
              <a:t>5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段）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 animBg="1"/>
      <p:bldP spid="6" grpId="0"/>
      <p:bldP spid="7" grpId="0"/>
      <p:bldP spid="8" grpId="0"/>
      <p:bldP spid="9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949865"/>
            <a:ext cx="12191999" cy="657225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80000" tIns="0" rIns="180000" bIns="0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en-US" altLang="zh-CN" sz="2800" dirty="0" smtClean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8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0" y="2182092"/>
            <a:ext cx="12191999" cy="775277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buFontTx/>
              <a:buNone/>
              <a:defRPr/>
            </a:pPr>
            <a:r>
              <a:rPr lang="zh-CN" altLang="en-US" sz="2800" spc="2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精品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800" spc="20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2581830" y="3921022"/>
            <a:ext cx="6906409" cy="1692771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日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zh-CN" altLang="en-US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体下载：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</a:t>
            </a:r>
            <a:r>
              <a:rPr lang="en-US" altLang="zh-CN" sz="12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1200" kern="0" dirty="0" smtClean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fontAlgn="auto">
              <a:lnSpc>
                <a:spcPts val="2400"/>
              </a:lnSpc>
              <a:spcBef>
                <a:spcPts val="0"/>
              </a:spcBef>
              <a:spcAft>
                <a:spcPts val="0"/>
              </a:spcAft>
              <a:buFontTx/>
              <a:buNone/>
            </a:pP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1200" kern="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12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300276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1987550" y="1671638"/>
            <a:ext cx="8439150" cy="396875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457200">
              <a:lnSpc>
                <a:spcPct val="150000"/>
              </a:lnSpc>
            </a:pP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   江西的滕王阁因“初唐四杰”之一的王勃的《滕王阁序》而闻名天下，湖北的黄鹤楼因崔颢的《黄鹤楼》一诗而声名远播。洞庭湖畔的岳阳楼，也是文人墨客云集的地方，因孟浩然、李白、杜甫等人的题咏而名扬天下；到了宋代，更因范仲淹的《岳阳楼记》而熠熠生辉。</a:t>
            </a:r>
          </a:p>
        </p:txBody>
      </p:sp>
      <p:sp>
        <p:nvSpPr>
          <p:cNvPr id="6147" name="文本框 3"/>
          <p:cNvSpPr txBox="1">
            <a:spLocks noChangeArrowheads="1"/>
          </p:cNvSpPr>
          <p:nvPr/>
        </p:nvSpPr>
        <p:spPr bwMode="auto">
          <a:xfrm>
            <a:off x="1919289" y="765175"/>
            <a:ext cx="194468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导入新课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图片 2" descr="岳阳楼PPT背景图片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12192000" cy="6896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图片 3" descr="095516suzuhhlhmnsvllhm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12192000" cy="687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文本框 2"/>
          <p:cNvSpPr txBox="1">
            <a:spLocks noChangeArrowheads="1"/>
          </p:cNvSpPr>
          <p:nvPr/>
        </p:nvSpPr>
        <p:spPr bwMode="auto">
          <a:xfrm>
            <a:off x="1992313" y="1484314"/>
            <a:ext cx="215900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★</a:t>
            </a:r>
            <a:r>
              <a:rPr lang="zh-CN" altLang="en-US" sz="2800" b="1">
                <a:latin typeface="+mn-lt"/>
                <a:ea typeface="+mn-ea"/>
                <a:cs typeface="+mn-ea"/>
                <a:sym typeface="+mn-lt"/>
              </a:rPr>
              <a:t>作者简介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1847851" y="2060576"/>
            <a:ext cx="8545513" cy="4195763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457200">
              <a:lnSpc>
                <a:spcPts val="4000"/>
              </a:lnSpc>
            </a:pPr>
            <a:r>
              <a:rPr lang="zh-CN" altLang="en-US" sz="2400" b="1" dirty="0">
                <a:latin typeface="+mn-lt"/>
                <a:ea typeface="+mn-ea"/>
                <a:cs typeface="+mn-ea"/>
                <a:sym typeface="+mn-lt"/>
              </a:rPr>
              <a:t>   范仲淹（989－1052），字希文，苏州吴县（今江苏苏州）人，北宋政治家、文学家。死后谥“文正”，世称“范文正公”。26岁登进士第，因敢于直言强谏，屡遭贬斥，久不被重用。庆历三年（1043），任参知政事，提出十项政治改革方案，为守旧派所不容，遂外放邠州、邓州、杭州、青州等地知州。他以64年的人生，矢志不渝地追求自己的人生理想和政治主张，深受当世和后人称道。他的文章和诗词俱超凡脱俗，是其心志和情感的形象外化，有《范文正公集》传世。</a:t>
            </a:r>
          </a:p>
        </p:txBody>
      </p:sp>
      <p:sp>
        <p:nvSpPr>
          <p:cNvPr id="10244" name="文本框 2"/>
          <p:cNvSpPr txBox="1">
            <a:spLocks noChangeArrowheads="1"/>
          </p:cNvSpPr>
          <p:nvPr/>
        </p:nvSpPr>
        <p:spPr bwMode="auto">
          <a:xfrm>
            <a:off x="1919289" y="765175"/>
            <a:ext cx="2636837" cy="5842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3200" b="1" dirty="0">
                <a:latin typeface="+mn-lt"/>
                <a:ea typeface="+mn-ea"/>
                <a:cs typeface="+mn-ea"/>
                <a:sym typeface="+mn-lt"/>
              </a:rPr>
              <a:t>整体感知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6600056" y="1268760"/>
            <a:ext cx="2016224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sz="1400" dirty="0">
                <a:solidFill>
                  <a:srgbClr val="F1FFFD"/>
                </a:solidFill>
              </a:rPr>
              <a:t>https://www.ypppt.com/</a:t>
            </a:r>
            <a:endParaRPr lang="zh-CN" altLang="en-US" sz="1400" dirty="0">
              <a:solidFill>
                <a:srgbClr val="F1FFFD"/>
              </a:solidFill>
            </a:endParaRP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文本框 3"/>
          <p:cNvSpPr txBox="1">
            <a:spLocks noChangeArrowheads="1"/>
          </p:cNvSpPr>
          <p:nvPr/>
        </p:nvSpPr>
        <p:spPr bwMode="auto">
          <a:xfrm>
            <a:off x="1992314" y="1484314"/>
            <a:ext cx="58324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800" b="1" dirty="0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）听读课文，注意以下字音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459038" y="2620963"/>
            <a:ext cx="7181850" cy="5207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滕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 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谪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守  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衔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    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骚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人  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淫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雨</a:t>
            </a: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2208213" y="3627439"/>
            <a:ext cx="7129462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800">
                <a:latin typeface="+mn-lt"/>
                <a:ea typeface="+mn-ea"/>
                <a:cs typeface="+mn-ea"/>
                <a:sym typeface="+mn-lt"/>
              </a:rPr>
              <a:t>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霏霏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樯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倾 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楫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摧 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冥冥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    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属</a:t>
            </a:r>
          </a:p>
        </p:txBody>
      </p:sp>
      <p:sp>
        <p:nvSpPr>
          <p:cNvPr id="7" name="文本框 6"/>
          <p:cNvSpPr txBox="1">
            <a:spLocks noChangeArrowheads="1"/>
          </p:cNvSpPr>
          <p:nvPr/>
        </p:nvSpPr>
        <p:spPr bwMode="auto">
          <a:xfrm>
            <a:off x="2300288" y="4635500"/>
            <a:ext cx="73406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忧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馋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      波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澜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  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汀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兰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偕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忘          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嗟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夫</a:t>
            </a:r>
          </a:p>
        </p:txBody>
      </p:sp>
      <p:sp>
        <p:nvSpPr>
          <p:cNvPr id="8" name="文本框 7"/>
          <p:cNvSpPr txBox="1">
            <a:spLocks noChangeArrowheads="1"/>
          </p:cNvSpPr>
          <p:nvPr/>
        </p:nvSpPr>
        <p:spPr bwMode="auto">
          <a:xfrm>
            <a:off x="2419350" y="5570539"/>
            <a:ext cx="7207250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皓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月       岸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芷</a:t>
            </a: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          浩浩</a:t>
            </a:r>
            <a:r>
              <a:rPr lang="zh-CN" altLang="en-US" sz="28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汤汤</a:t>
            </a:r>
          </a:p>
        </p:txBody>
      </p:sp>
      <p:sp>
        <p:nvSpPr>
          <p:cNvPr id="9" name="文本框 8"/>
          <p:cNvSpPr txBox="1">
            <a:spLocks noChangeArrowheads="1"/>
          </p:cNvSpPr>
          <p:nvPr/>
        </p:nvSpPr>
        <p:spPr bwMode="auto">
          <a:xfrm>
            <a:off x="2351089" y="2257426"/>
            <a:ext cx="841375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t9ng</a:t>
            </a: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3589338" y="2290764"/>
            <a:ext cx="8509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zh9</a:t>
            </a:r>
          </a:p>
        </p:txBody>
      </p:sp>
      <p:sp>
        <p:nvSpPr>
          <p:cNvPr id="11" name="文本框 10"/>
          <p:cNvSpPr txBox="1">
            <a:spLocks noChangeArrowheads="1"/>
          </p:cNvSpPr>
          <p:nvPr/>
        </p:nvSpPr>
        <p:spPr bwMode="auto">
          <a:xfrm>
            <a:off x="5159375" y="2297114"/>
            <a:ext cx="750888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xi1n</a:t>
            </a:r>
          </a:p>
        </p:txBody>
      </p:sp>
      <p:sp>
        <p:nvSpPr>
          <p:cNvPr id="12" name="文本框 11"/>
          <p:cNvSpPr txBox="1">
            <a:spLocks noChangeArrowheads="1"/>
          </p:cNvSpPr>
          <p:nvPr/>
        </p:nvSpPr>
        <p:spPr bwMode="auto">
          <a:xfrm>
            <a:off x="6630989" y="2252664"/>
            <a:ext cx="9239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s`o</a:t>
            </a:r>
          </a:p>
        </p:txBody>
      </p:sp>
      <p:sp>
        <p:nvSpPr>
          <p:cNvPr id="13" name="文本框 12"/>
          <p:cNvSpPr txBox="1">
            <a:spLocks noChangeArrowheads="1"/>
          </p:cNvSpPr>
          <p:nvPr/>
        </p:nvSpPr>
        <p:spPr bwMode="auto">
          <a:xfrm>
            <a:off x="8250239" y="2232026"/>
            <a:ext cx="1087437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y!n</a:t>
            </a:r>
          </a:p>
        </p:txBody>
      </p:sp>
      <p:sp>
        <p:nvSpPr>
          <p:cNvPr id="14" name="文本框 13"/>
          <p:cNvSpPr txBox="1">
            <a:spLocks noChangeArrowheads="1"/>
          </p:cNvSpPr>
          <p:nvPr/>
        </p:nvSpPr>
        <p:spPr bwMode="auto">
          <a:xfrm>
            <a:off x="2281239" y="3263901"/>
            <a:ext cx="865187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f8i</a:t>
            </a:r>
          </a:p>
        </p:txBody>
      </p:sp>
      <p:sp>
        <p:nvSpPr>
          <p:cNvPr id="15" name="文本框 14"/>
          <p:cNvSpPr txBox="1">
            <a:spLocks noChangeArrowheads="1"/>
          </p:cNvSpPr>
          <p:nvPr/>
        </p:nvSpPr>
        <p:spPr bwMode="auto">
          <a:xfrm>
            <a:off x="3467100" y="3257551"/>
            <a:ext cx="1119188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qi1ng</a:t>
            </a:r>
          </a:p>
        </p:txBody>
      </p:sp>
      <p:sp>
        <p:nvSpPr>
          <p:cNvPr id="16" name="文本框 15"/>
          <p:cNvSpPr txBox="1">
            <a:spLocks noChangeArrowheads="1"/>
          </p:cNvSpPr>
          <p:nvPr/>
        </p:nvSpPr>
        <p:spPr bwMode="auto">
          <a:xfrm>
            <a:off x="5216525" y="3238501"/>
            <a:ext cx="6477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j!</a:t>
            </a:r>
          </a:p>
        </p:txBody>
      </p:sp>
      <p:sp>
        <p:nvSpPr>
          <p:cNvPr id="17" name="文本框 16"/>
          <p:cNvSpPr txBox="1">
            <a:spLocks noChangeArrowheads="1"/>
          </p:cNvSpPr>
          <p:nvPr/>
        </p:nvSpPr>
        <p:spPr bwMode="auto">
          <a:xfrm>
            <a:off x="6480175" y="3251201"/>
            <a:ext cx="100330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m!ng</a:t>
            </a:r>
          </a:p>
        </p:txBody>
      </p:sp>
      <p:sp>
        <p:nvSpPr>
          <p:cNvPr id="18" name="文本框 17"/>
          <p:cNvSpPr txBox="1">
            <a:spLocks noChangeArrowheads="1"/>
          </p:cNvSpPr>
          <p:nvPr/>
        </p:nvSpPr>
        <p:spPr bwMode="auto">
          <a:xfrm>
            <a:off x="8375650" y="3224214"/>
            <a:ext cx="7937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zh^</a:t>
            </a: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2527301" y="4243389"/>
            <a:ext cx="90487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ch1n</a:t>
            </a:r>
          </a:p>
        </p:txBody>
      </p:sp>
      <p:sp>
        <p:nvSpPr>
          <p:cNvPr id="20" name="文本框 19"/>
          <p:cNvSpPr txBox="1">
            <a:spLocks noChangeArrowheads="1"/>
          </p:cNvSpPr>
          <p:nvPr/>
        </p:nvSpPr>
        <p:spPr bwMode="auto">
          <a:xfrm>
            <a:off x="3956051" y="4273551"/>
            <a:ext cx="77152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l1n</a:t>
            </a:r>
          </a:p>
        </p:txBody>
      </p:sp>
      <p:sp>
        <p:nvSpPr>
          <p:cNvPr id="21" name="文本框 20"/>
          <p:cNvSpPr txBox="1">
            <a:spLocks noChangeArrowheads="1"/>
          </p:cNvSpPr>
          <p:nvPr/>
        </p:nvSpPr>
        <p:spPr bwMode="auto">
          <a:xfrm>
            <a:off x="5159375" y="4292601"/>
            <a:ext cx="933450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t~ng</a:t>
            </a:r>
          </a:p>
        </p:txBody>
      </p:sp>
      <p:sp>
        <p:nvSpPr>
          <p:cNvPr id="22" name="文本框 21"/>
          <p:cNvSpPr txBox="1">
            <a:spLocks noChangeArrowheads="1"/>
          </p:cNvSpPr>
          <p:nvPr/>
        </p:nvSpPr>
        <p:spPr bwMode="auto">
          <a:xfrm>
            <a:off x="6611938" y="4279901"/>
            <a:ext cx="7985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xi9</a:t>
            </a:r>
          </a:p>
        </p:txBody>
      </p:sp>
      <p:sp>
        <p:nvSpPr>
          <p:cNvPr id="23" name="文本框 22"/>
          <p:cNvSpPr txBox="1">
            <a:spLocks noChangeArrowheads="1"/>
          </p:cNvSpPr>
          <p:nvPr/>
        </p:nvSpPr>
        <p:spPr bwMode="auto">
          <a:xfrm>
            <a:off x="8374064" y="4313239"/>
            <a:ext cx="866775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ji8</a:t>
            </a:r>
          </a:p>
        </p:txBody>
      </p:sp>
      <p:sp>
        <p:nvSpPr>
          <p:cNvPr id="24" name="文本框 23"/>
          <p:cNvSpPr txBox="1">
            <a:spLocks noChangeArrowheads="1"/>
          </p:cNvSpPr>
          <p:nvPr/>
        </p:nvSpPr>
        <p:spPr bwMode="auto">
          <a:xfrm>
            <a:off x="2392363" y="5221289"/>
            <a:ext cx="10398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h3o</a:t>
            </a:r>
          </a:p>
        </p:txBody>
      </p:sp>
      <p:sp>
        <p:nvSpPr>
          <p:cNvPr id="25" name="文本框 24"/>
          <p:cNvSpPr txBox="1">
            <a:spLocks noChangeArrowheads="1"/>
          </p:cNvSpPr>
          <p:nvPr/>
        </p:nvSpPr>
        <p:spPr bwMode="auto">
          <a:xfrm>
            <a:off x="4208464" y="5221289"/>
            <a:ext cx="592137" cy="83099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zh@</a:t>
            </a:r>
          </a:p>
        </p:txBody>
      </p:sp>
      <p:sp>
        <p:nvSpPr>
          <p:cNvPr id="26" name="文本框 25"/>
          <p:cNvSpPr txBox="1">
            <a:spLocks noChangeArrowheads="1"/>
          </p:cNvSpPr>
          <p:nvPr/>
        </p:nvSpPr>
        <p:spPr bwMode="auto">
          <a:xfrm>
            <a:off x="6078538" y="5208589"/>
            <a:ext cx="1141412" cy="4603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en-US" altLang="zh-CN" sz="240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sh`ng</a:t>
            </a:r>
          </a:p>
        </p:txBody>
      </p:sp>
      <p:sp>
        <p:nvSpPr>
          <p:cNvPr id="11289" name="文本框 3"/>
          <p:cNvSpPr txBox="1">
            <a:spLocks noChangeArrowheads="1"/>
          </p:cNvSpPr>
          <p:nvPr/>
        </p:nvSpPr>
        <p:spPr bwMode="auto">
          <a:xfrm>
            <a:off x="1919289" y="836614"/>
            <a:ext cx="4789487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★朗读课文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6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8" fill="hold">
                      <p:stCondLst>
                        <p:cond delay="indefinite"/>
                      </p:stCondLst>
                      <p:childTnLst>
                        <p:par>
                          <p:cTn id="99" fill="hold">
                            <p:stCondLst>
                              <p:cond delay="0"/>
                            </p:stCondLst>
                            <p:childTnLst>
                              <p:par>
                                <p:cTn id="10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4" fill="hold">
                      <p:stCondLst>
                        <p:cond delay="indefinite"/>
                      </p:stCondLst>
                      <p:childTnLst>
                        <p:par>
                          <p:cTn id="105" fill="hold">
                            <p:stCondLst>
                              <p:cond delay="0"/>
                            </p:stCondLst>
                            <p:childTnLst>
                              <p:par>
                                <p:cTn id="10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4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6" fill="hold">
                      <p:stCondLst>
                        <p:cond delay="indefinite"/>
                      </p:stCondLst>
                      <p:childTnLst>
                        <p:par>
                          <p:cTn id="117" fill="hold">
                            <p:stCondLst>
                              <p:cond delay="0"/>
                            </p:stCondLst>
                            <p:childTnLst>
                              <p:par>
                                <p:cTn id="118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2" fill="hold">
                      <p:stCondLst>
                        <p:cond delay="indefinite"/>
                      </p:stCondLst>
                      <p:childTnLst>
                        <p:par>
                          <p:cTn id="123" fill="hold">
                            <p:stCondLst>
                              <p:cond delay="0"/>
                            </p:stCondLst>
                            <p:childTnLst>
                              <p:par>
                                <p:cTn id="1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8" fill="hold">
                      <p:stCondLst>
                        <p:cond delay="indefinite"/>
                      </p:stCondLst>
                      <p:childTnLst>
                        <p:par>
                          <p:cTn id="129" fill="hold">
                            <p:stCondLst>
                              <p:cond delay="0"/>
                            </p:stCondLst>
                            <p:childTnLst>
                              <p:par>
                                <p:cTn id="13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2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8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291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2927351" y="1773238"/>
            <a:ext cx="6048375" cy="20304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800" b="1" dirty="0">
                <a:latin typeface="+mn-lt"/>
                <a:ea typeface="+mn-ea"/>
                <a:cs typeface="+mn-ea"/>
                <a:sym typeface="+mn-lt"/>
              </a:rPr>
              <a:t>2</a:t>
            </a: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）自由读课文，注意语句的节奏、停顿、轻重音，进一步感知课文内容。</a:t>
            </a:r>
            <a:endParaRPr lang="en-US" altLang="zh-CN" sz="2800" b="1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ct val="150000"/>
              </a:lnSpc>
              <a:defRPr/>
            </a:pP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800" b="1" dirty="0">
                <a:latin typeface="+mn-lt"/>
                <a:ea typeface="+mn-ea"/>
                <a:cs typeface="+mn-ea"/>
                <a:sym typeface="+mn-lt"/>
              </a:rPr>
              <a:t>3</a:t>
            </a:r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）齐读。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文本框 3"/>
          <p:cNvSpPr txBox="1">
            <a:spLocks noChangeArrowheads="1"/>
          </p:cNvSpPr>
          <p:nvPr/>
        </p:nvSpPr>
        <p:spPr bwMode="auto">
          <a:xfrm>
            <a:off x="1919288" y="765175"/>
            <a:ext cx="3289300" cy="522288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 dirty="0">
                <a:latin typeface="+mn-lt"/>
                <a:ea typeface="+mn-ea"/>
                <a:cs typeface="+mn-ea"/>
                <a:sym typeface="+mn-lt"/>
              </a:rPr>
              <a:t>★疏通文义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2239964" y="1989139"/>
            <a:ext cx="8040687" cy="240065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 indent="457200">
              <a:lnSpc>
                <a:spcPts val="4500"/>
              </a:lnSpc>
            </a:pPr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   通假字是中国古书的用字现象之一，“通假”就是“通用、借代”的意思，即用读音相同或者相近的字代替本字。通假字所代替的那个字我们把它叫作“本字”。</a:t>
            </a:r>
          </a:p>
        </p:txBody>
      </p:sp>
      <p:sp>
        <p:nvSpPr>
          <p:cNvPr id="4" name="文本框 3"/>
          <p:cNvSpPr txBox="1">
            <a:spLocks noChangeArrowheads="1"/>
          </p:cNvSpPr>
          <p:nvPr/>
        </p:nvSpPr>
        <p:spPr bwMode="auto">
          <a:xfrm>
            <a:off x="3001963" y="4437064"/>
            <a:ext cx="6407150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百废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具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兴（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具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同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俱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，全、皆）</a:t>
            </a:r>
          </a:p>
        </p:txBody>
      </p:sp>
      <p:sp>
        <p:nvSpPr>
          <p:cNvPr id="5" name="文本框 4"/>
          <p:cNvSpPr txBox="1">
            <a:spLocks noChangeArrowheads="1"/>
          </p:cNvSpPr>
          <p:nvPr/>
        </p:nvSpPr>
        <p:spPr bwMode="auto">
          <a:xfrm>
            <a:off x="2982914" y="5229226"/>
            <a:ext cx="7000875" cy="52387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defRPr/>
            </a:pP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属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予作文以记之（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属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同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“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嘱</a:t>
            </a:r>
            <a:r>
              <a:rPr lang="en-US" altLang="zh-CN" sz="2800" dirty="0">
                <a:latin typeface="+mn-lt"/>
                <a:ea typeface="+mn-ea"/>
                <a:cs typeface="+mn-ea"/>
                <a:sym typeface="+mn-lt"/>
              </a:rPr>
              <a:t>”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，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嘱托）</a:t>
            </a:r>
            <a:endParaRPr lang="zh-CN" altLang="en-US" sz="2800" dirty="0">
              <a:latin typeface="+mn-lt"/>
              <a:ea typeface="+mn-ea"/>
              <a:cs typeface="+mn-ea"/>
              <a:sym typeface="+mn-lt"/>
            </a:endParaRPr>
          </a:p>
        </p:txBody>
      </p:sp>
      <p:sp>
        <p:nvSpPr>
          <p:cNvPr id="7" name="文本框 2"/>
          <p:cNvSpPr txBox="1">
            <a:spLocks noChangeArrowheads="1"/>
          </p:cNvSpPr>
          <p:nvPr/>
        </p:nvSpPr>
        <p:spPr bwMode="auto">
          <a:xfrm>
            <a:off x="2135189" y="1322389"/>
            <a:ext cx="8137525" cy="5222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 b="1">
                <a:latin typeface="+mn-lt"/>
                <a:ea typeface="+mn-ea"/>
                <a:cs typeface="+mn-ea"/>
                <a:sym typeface="+mn-lt"/>
              </a:rPr>
              <a:t>（</a:t>
            </a:r>
            <a:r>
              <a:rPr lang="en-US" altLang="zh-CN" sz="2800" b="1">
                <a:latin typeface="+mn-lt"/>
                <a:ea typeface="+mn-ea"/>
                <a:cs typeface="+mn-ea"/>
                <a:sym typeface="+mn-lt"/>
              </a:rPr>
              <a:t>1</a:t>
            </a:r>
            <a:r>
              <a:rPr lang="zh-CN" altLang="en-US" sz="2800" b="1">
                <a:latin typeface="+mn-lt"/>
                <a:ea typeface="+mn-ea"/>
                <a:cs typeface="+mn-ea"/>
                <a:sym typeface="+mn-lt"/>
              </a:rPr>
              <a:t>）借助注释和工具书，疏通文义。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文本框 2"/>
          <p:cNvSpPr txBox="1">
            <a:spLocks noChangeArrowheads="1"/>
          </p:cNvSpPr>
          <p:nvPr/>
        </p:nvSpPr>
        <p:spPr bwMode="auto">
          <a:xfrm>
            <a:off x="2351089" y="836614"/>
            <a:ext cx="6975475" cy="954087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r>
              <a:rPr lang="zh-CN" altLang="en-US" sz="2800">
                <a:latin typeface="+mn-lt"/>
                <a:ea typeface="+mn-ea"/>
                <a:cs typeface="+mn-ea"/>
                <a:sym typeface="+mn-lt"/>
              </a:rPr>
              <a:t>古今异义词：古汉语中的古今字形相同而意义用法不同的词。</a:t>
            </a:r>
          </a:p>
        </p:txBody>
      </p:sp>
      <p:sp>
        <p:nvSpPr>
          <p:cNvPr id="2" name="文本框 1"/>
          <p:cNvSpPr txBox="1">
            <a:spLocks noChangeArrowheads="1"/>
          </p:cNvSpPr>
          <p:nvPr/>
        </p:nvSpPr>
        <p:spPr bwMode="auto">
          <a:xfrm>
            <a:off x="3425826" y="1743076"/>
            <a:ext cx="6048375" cy="47085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/>
          <a:p>
            <a:pPr>
              <a:lnSpc>
                <a:spcPts val="4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■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气象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万千</a:t>
            </a:r>
          </a:p>
          <a:p>
            <a:pPr>
              <a:lnSpc>
                <a:spcPts val="4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古义：景象。</a:t>
            </a:r>
          </a:p>
          <a:p>
            <a:pPr>
              <a:lnSpc>
                <a:spcPts val="4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今义：大气的状态和现象。</a:t>
            </a:r>
          </a:p>
          <a:p>
            <a:pPr>
              <a:lnSpc>
                <a:spcPts val="4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■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微</a:t>
            </a: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斯人</a:t>
            </a:r>
          </a:p>
          <a:p>
            <a:pPr>
              <a:lnSpc>
                <a:spcPts val="4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古义：如果没有。</a:t>
            </a:r>
          </a:p>
          <a:p>
            <a:pPr>
              <a:lnSpc>
                <a:spcPts val="4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今义：微小、细小。</a:t>
            </a:r>
          </a:p>
          <a:p>
            <a:pPr>
              <a:lnSpc>
                <a:spcPts val="4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■增其旧</a:t>
            </a:r>
            <a:r>
              <a:rPr lang="zh-CN" altLang="en-US" sz="2800" dirty="0">
                <a:solidFill>
                  <a:srgbClr val="FF0000"/>
                </a:solidFill>
                <a:latin typeface="+mn-lt"/>
                <a:ea typeface="+mn-ea"/>
                <a:cs typeface="+mn-ea"/>
                <a:sym typeface="+mn-lt"/>
              </a:rPr>
              <a:t>制</a:t>
            </a:r>
            <a:endParaRPr lang="zh-CN" altLang="en-US" sz="2800" dirty="0">
              <a:latin typeface="+mn-lt"/>
              <a:ea typeface="+mn-ea"/>
              <a:cs typeface="+mn-ea"/>
              <a:sym typeface="+mn-lt"/>
            </a:endParaRPr>
          </a:p>
          <a:p>
            <a:pPr>
              <a:lnSpc>
                <a:spcPts val="4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古义：规模。</a:t>
            </a:r>
          </a:p>
          <a:p>
            <a:pPr>
              <a:lnSpc>
                <a:spcPts val="4000"/>
              </a:lnSpc>
            </a:pPr>
            <a:r>
              <a:rPr lang="zh-CN" altLang="en-US" sz="2800" dirty="0">
                <a:latin typeface="+mn-lt"/>
                <a:ea typeface="+mn-ea"/>
                <a:cs typeface="+mn-ea"/>
                <a:sym typeface="+mn-lt"/>
              </a:rPr>
              <a:t>今义：制度。</a:t>
            </a:r>
          </a:p>
        </p:txBody>
      </p:sp>
    </p:spTree>
  </p:cSld>
  <p:clrMapOvr>
    <a:masterClrMapping/>
  </p:clrMapOvr>
  <p:transition spd="slow"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主题2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5yend5tv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主题2" id="{7B890B9E-C18A-4383-A74D-471ADA46DE42}" vid="{B299A5A1-0AD2-44D9-B29F-6C640094632C}"/>
    </a:ext>
  </a:extLst>
</a:theme>
</file>

<file path=ppt/theme/theme2.xml><?xml version="1.0" encoding="utf-8"?>
<a:theme xmlns:a="http://schemas.openxmlformats.org/drawingml/2006/main" name="第一PPT模板网-WWW.1PPT.COM 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5yend5tv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1_第一PPT模板网-WWW.1PPT.COM  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5yend5tv">
      <a:majorFont>
        <a:latin typeface="微软雅黑"/>
        <a:ea typeface="微软雅黑"/>
        <a:cs typeface=""/>
      </a:majorFont>
      <a:minorFont>
        <a:latin typeface="微软雅黑"/>
        <a:ea typeface="微软雅黑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1_默认设计模板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默认设计模板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默认设计模板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2_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6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880</Words>
  <Application>Microsoft Office PowerPoint</Application>
  <PresentationFormat>宽屏</PresentationFormat>
  <Paragraphs>100</Paragraphs>
  <Slides>18</Slides>
  <Notes>2</Notes>
  <HiddenSlides>0</HiddenSlides>
  <MMClips>0</MMClips>
  <ScaleCrop>false</ScaleCrop>
  <HeadingPairs>
    <vt:vector size="6" baseType="variant">
      <vt:variant>
        <vt:lpstr>已用的字体</vt:lpstr>
      </vt:variant>
      <vt:variant>
        <vt:i4>6</vt:i4>
      </vt:variant>
      <vt:variant>
        <vt:lpstr>主题</vt:lpstr>
      </vt:variant>
      <vt:variant>
        <vt:i4>5</vt:i4>
      </vt:variant>
      <vt:variant>
        <vt:lpstr>幻灯片标题</vt:lpstr>
      </vt:variant>
      <vt:variant>
        <vt:i4>18</vt:i4>
      </vt:variant>
    </vt:vector>
  </HeadingPairs>
  <TitlesOfParts>
    <vt:vector size="29" baseType="lpstr">
      <vt:lpstr>Meiryo</vt:lpstr>
      <vt:lpstr>宋体</vt:lpstr>
      <vt:lpstr>微软雅黑</vt:lpstr>
      <vt:lpstr>Arial</vt:lpstr>
      <vt:lpstr>Calibri</vt:lpstr>
      <vt:lpstr>Calibri Light</vt:lpstr>
      <vt:lpstr>主题2</vt:lpstr>
      <vt:lpstr>第一PPT模板网-WWW.1PPT.COM </vt:lpstr>
      <vt:lpstr>1_第一PPT模板网-WWW.1PPT.COM  </vt:lpstr>
      <vt:lpstr>2_Office 主题</vt:lpstr>
      <vt:lpstr>Office Theme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https://www.ypppt.com/</dc:title>
  <dc:subject>https://www.ypppt.com/</dc:subject>
  <dc:creator>优品PPT</dc:creator>
  <cp:lastModifiedBy>kan</cp:lastModifiedBy>
  <cp:revision>20</cp:revision>
  <dcterms:created xsi:type="dcterms:W3CDTF">2018-06-10T04:15:00Z</dcterms:created>
  <dcterms:modified xsi:type="dcterms:W3CDTF">2022-01-28T04:38:57Z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2052-10.1.0.7566</vt:lpwstr>
  </property>
</Properties>
</file>