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页眉占位符 3112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299" name="日期占位符 3112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460" name="幻灯片图像占位符 311299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311300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11302" name="页脚占位符 3113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303" name="灯片编号占位符 3113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DD0D53-3AB7-44B5-BDE6-0EE1E6507C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132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4B52A39-D741-41BD-81A8-72E0A9FD6876}" type="slidenum">
              <a:rPr altLang="en-US" sz="1200" noProof="1">
                <a:latin typeface="Calibri" pitchFamily="34" charset="0"/>
                <a:ea typeface="幼圆" pitchFamily="49" charset="-122"/>
              </a:rPr>
              <a:pPr algn="r" eaLnBrk="1" hangingPunct="1"/>
              <a:t>1</a:t>
            </a:fld>
            <a:endParaRPr lang="zh-CN" altLang="en-US" sz="1200" noProof="1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0485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A57DC36-168D-45DE-AA1A-6A10D10B6DEB}" type="slidenum">
              <a:rPr lang="zh-CN" altLang="en-US" smtClean="0"/>
              <a:pPr eaLnBrk="1" hangingPunct="1"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4202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23C7320-C99B-49C7-9DCB-186AD5BDAF94}" type="slidenum">
              <a:rPr altLang="en-US" sz="1200" noProof="1">
                <a:latin typeface="Calibri" pitchFamily="34" charset="0"/>
                <a:ea typeface="幼圆" pitchFamily="49" charset="-122"/>
              </a:rPr>
              <a:pPr algn="r" eaLnBrk="1" hangingPunct="1"/>
              <a:t>2</a:t>
            </a:fld>
            <a:endParaRPr lang="zh-CN" altLang="en-US" sz="1200" noProof="1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1509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BEE2C1A-0D22-46CB-ABF0-EFBCEF14412B}" type="slidenum">
              <a:rPr lang="zh-CN" altLang="en-US" smtClean="0"/>
              <a:pPr eaLnBrk="1" hangingPunct="1"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48995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D0D53-3AB7-44B5-BDE6-0EE1E6507CDD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727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73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329C-26AE-480B-856D-B2999937D89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40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00CD4-5BED-4D6C-ABDF-B15804BDABB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47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3355F-187D-4E5D-BB22-5FE1F69C350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13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738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11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61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52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29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923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436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5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9492-3C25-4915-AE40-BB9DF857470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61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03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91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67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47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46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0920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94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222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17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6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BB522-EFA0-4423-9990-3A0FD27E86A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0740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8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0500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30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076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88636-CF20-43E1-A92A-7ED196C4985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70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B4F7A-4525-41F2-8C17-723364EA93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11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A83CD-48A0-4F6F-94C6-2851B21AFB9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64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68F71-2DB7-4949-B2AA-C8D75976C9B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612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744F-9EC2-44FE-B087-BF4FC8007D2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31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935A0-F497-4334-8BB7-C7872FEA019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9712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8530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0757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23880" y="1981200"/>
            <a:ext cx="9144000" cy="16351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9 </a:t>
            </a:r>
            <a: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精神的三间小屋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/>
            </a:r>
            <a:b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</a:b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毕淑敏</a:t>
            </a:r>
            <a:endParaRPr lang="zh-CN" alt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sym typeface="+mn-ea"/>
            </a:endParaRPr>
          </a:p>
        </p:txBody>
      </p:sp>
      <p:sp>
        <p:nvSpPr>
          <p:cNvPr id="2051" name="文本框 1"/>
          <p:cNvSpPr txBox="1">
            <a:spLocks noChangeArrowheads="1"/>
          </p:cNvSpPr>
          <p:nvPr/>
        </p:nvSpPr>
        <p:spPr bwMode="auto">
          <a:xfrm>
            <a:off x="4346529" y="914466"/>
            <a:ext cx="35020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九年级语文人教版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上册</a:t>
            </a:r>
          </a:p>
        </p:txBody>
      </p:sp>
      <p:sp>
        <p:nvSpPr>
          <p:cNvPr id="4" name="矩形 3"/>
          <p:cNvSpPr/>
          <p:nvPr/>
        </p:nvSpPr>
        <p:spPr>
          <a:xfrm>
            <a:off x="5534315" y="559441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11270" name="文本框 3"/>
          <p:cNvSpPr txBox="1">
            <a:spLocks noChangeArrowheads="1"/>
          </p:cNvSpPr>
          <p:nvPr/>
        </p:nvSpPr>
        <p:spPr bwMode="auto">
          <a:xfrm>
            <a:off x="2528891" y="1373191"/>
            <a:ext cx="67325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如何才能让第二间精神小屋坚固优雅？</a:t>
            </a:r>
          </a:p>
        </p:txBody>
      </p:sp>
      <p:sp>
        <p:nvSpPr>
          <p:cNvPr id="337927" name="AutoShape 8"/>
          <p:cNvSpPr>
            <a:spLocks noChangeArrowheads="1"/>
          </p:cNvSpPr>
          <p:nvPr/>
        </p:nvSpPr>
        <p:spPr bwMode="auto">
          <a:xfrm>
            <a:off x="5284791" y="3540128"/>
            <a:ext cx="485775" cy="358775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28" name="AutoShape 9"/>
          <p:cNvSpPr>
            <a:spLocks noChangeArrowheads="1"/>
          </p:cNvSpPr>
          <p:nvPr/>
        </p:nvSpPr>
        <p:spPr bwMode="auto">
          <a:xfrm>
            <a:off x="5284791" y="4376741"/>
            <a:ext cx="485775" cy="363537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876550" y="4773613"/>
            <a:ext cx="53022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选择自己适合和爱好的事业                       （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努力向上的小屋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75191" y="3946525"/>
            <a:ext cx="17049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自我寻找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4710116" y="1966916"/>
            <a:ext cx="1635125" cy="1641475"/>
            <a:chOff x="4568508" y="2241414"/>
            <a:chExt cx="1634865" cy="1641153"/>
          </a:xfrm>
        </p:grpSpPr>
        <p:pic>
          <p:nvPicPr>
            <p:cNvPr id="11276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508" y="2241414"/>
              <a:ext cx="1634865" cy="1641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Rectangle 3"/>
            <p:cNvSpPr txBox="1">
              <a:spLocks noChangeArrowheads="1"/>
            </p:cNvSpPr>
            <p:nvPr/>
          </p:nvSpPr>
          <p:spPr bwMode="auto">
            <a:xfrm>
              <a:off x="4959433" y="2841717"/>
              <a:ext cx="853013" cy="495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事业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7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7" grpId="0"/>
      <p:bldP spid="337928" grpId="0"/>
      <p:bldP spid="1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2260600" y="1214438"/>
            <a:ext cx="3938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王国维的“三境界”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49491" y="1968500"/>
            <a:ext cx="5768975" cy="374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spcBef>
                <a:spcPts val="3000"/>
              </a:spcBef>
              <a:spcAft>
                <a:spcPct val="40000"/>
              </a:spcAft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“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昨夜西风凋碧树，独上高楼，望尽天涯路。”此第一境也。</a:t>
            </a:r>
          </a:p>
          <a:p>
            <a:pPr>
              <a:spcBef>
                <a:spcPts val="3000"/>
              </a:spcBef>
              <a:spcAft>
                <a:spcPct val="40000"/>
              </a:spcAft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   “衣带渐宽终不悔，为伊消得人憔悴。”此第二境也。</a:t>
            </a:r>
          </a:p>
          <a:p>
            <a:pPr>
              <a:spcBef>
                <a:spcPts val="3000"/>
              </a:spcBef>
              <a:spcAft>
                <a:spcPct val="40000"/>
              </a:spcAft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   “众里寻他千百度，蓦然回首，那人却在，灯火阑珊处。”此第三境也。 </a:t>
            </a:r>
          </a:p>
        </p:txBody>
      </p:sp>
      <p:sp>
        <p:nvSpPr>
          <p:cNvPr id="338952" name="左箭头标注 1"/>
          <p:cNvSpPr>
            <a:spLocks noChangeArrowheads="1"/>
          </p:cNvSpPr>
          <p:nvPr/>
        </p:nvSpPr>
        <p:spPr bwMode="auto">
          <a:xfrm>
            <a:off x="8078791" y="2325688"/>
            <a:ext cx="1874837" cy="754062"/>
          </a:xfrm>
          <a:prstGeom prst="leftArrowCallout">
            <a:avLst>
              <a:gd name="adj1" fmla="val 25000"/>
              <a:gd name="adj2" fmla="val 25000"/>
              <a:gd name="adj3" fmla="val 24990"/>
              <a:gd name="adj4" fmla="val 8458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寻找阶段</a:t>
            </a:r>
            <a:endParaRPr lang="zh-CN" altLang="en-US" sz="2400">
              <a:solidFill>
                <a:srgbClr val="FFFFFF"/>
              </a:solidFill>
              <a:ea typeface="黑体" pitchFamily="49" charset="-122"/>
            </a:endParaRPr>
          </a:p>
        </p:txBody>
      </p:sp>
      <p:sp>
        <p:nvSpPr>
          <p:cNvPr id="338953" name="左箭头标注 14"/>
          <p:cNvSpPr>
            <a:spLocks noChangeArrowheads="1"/>
          </p:cNvSpPr>
          <p:nvPr/>
        </p:nvSpPr>
        <p:spPr bwMode="auto">
          <a:xfrm>
            <a:off x="8078791" y="3668713"/>
            <a:ext cx="1874837" cy="754062"/>
          </a:xfrm>
          <a:prstGeom prst="leftArrowCallout">
            <a:avLst>
              <a:gd name="adj1" fmla="val 25000"/>
              <a:gd name="adj2" fmla="val 25000"/>
              <a:gd name="adj3" fmla="val 24990"/>
              <a:gd name="adj4" fmla="val 8458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耕耘阶段</a:t>
            </a:r>
            <a:endParaRPr lang="zh-CN" altLang="en-US" sz="2400">
              <a:solidFill>
                <a:srgbClr val="FFFFFF"/>
              </a:solidFill>
              <a:ea typeface="黑体" pitchFamily="49" charset="-122"/>
            </a:endParaRPr>
          </a:p>
        </p:txBody>
      </p:sp>
      <p:sp>
        <p:nvSpPr>
          <p:cNvPr id="338954" name="左箭头标注 15"/>
          <p:cNvSpPr>
            <a:spLocks noChangeArrowheads="1"/>
          </p:cNvSpPr>
          <p:nvPr/>
        </p:nvSpPr>
        <p:spPr bwMode="auto">
          <a:xfrm>
            <a:off x="8078791" y="5011738"/>
            <a:ext cx="1874837" cy="754062"/>
          </a:xfrm>
          <a:prstGeom prst="leftArrowCallout">
            <a:avLst>
              <a:gd name="adj1" fmla="val 25000"/>
              <a:gd name="adj2" fmla="val 25000"/>
              <a:gd name="adj3" fmla="val 24990"/>
              <a:gd name="adj4" fmla="val 8458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收获阶段</a:t>
            </a:r>
            <a:endParaRPr lang="zh-CN" altLang="en-US" sz="2400">
              <a:solidFill>
                <a:srgbClr val="FFFFFF"/>
              </a:solidFill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38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8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8952" grpId="0"/>
      <p:bldP spid="338953" grpId="0"/>
      <p:bldP spid="3389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13318" name="文本框 3"/>
          <p:cNvSpPr txBox="1">
            <a:spLocks noChangeArrowheads="1"/>
          </p:cNvSpPr>
          <p:nvPr/>
        </p:nvSpPr>
        <p:spPr bwMode="auto">
          <a:xfrm>
            <a:off x="2528888" y="1373188"/>
            <a:ext cx="72755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在第三间精神小屋中应该怎样“安放我们自身”？</a:t>
            </a:r>
            <a:br>
              <a:rPr lang="zh-CN" altLang="en-US" sz="2400" b="1">
                <a:latin typeface="微软雅黑" pitchFamily="34" charset="-122"/>
                <a:ea typeface="微软雅黑" pitchFamily="34" charset="-122"/>
              </a:rPr>
            </a:b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9975" name="AutoShape 8"/>
          <p:cNvSpPr>
            <a:spLocks noChangeArrowheads="1"/>
          </p:cNvSpPr>
          <p:nvPr/>
        </p:nvSpPr>
        <p:spPr bwMode="auto">
          <a:xfrm>
            <a:off x="5646741" y="3514728"/>
            <a:ext cx="485775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9976" name="AutoShape 9"/>
          <p:cNvSpPr>
            <a:spLocks noChangeArrowheads="1"/>
          </p:cNvSpPr>
          <p:nvPr/>
        </p:nvSpPr>
        <p:spPr bwMode="auto">
          <a:xfrm>
            <a:off x="5646741" y="4364041"/>
            <a:ext cx="485775" cy="363537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281363" y="4638675"/>
            <a:ext cx="53022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拥有独立的思想</a:t>
            </a:r>
          </a:p>
          <a:p>
            <a:pPr algn="ctr"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庄严、真诚的小屋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045078" y="3929063"/>
            <a:ext cx="17049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思考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5114928" y="1920875"/>
            <a:ext cx="1635125" cy="1639888"/>
            <a:chOff x="4568508" y="2241414"/>
            <a:chExt cx="1634865" cy="1641153"/>
          </a:xfrm>
        </p:grpSpPr>
        <p:pic>
          <p:nvPicPr>
            <p:cNvPr id="13324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508" y="2241414"/>
              <a:ext cx="1634865" cy="1641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Rectangle 3"/>
            <p:cNvSpPr txBox="1">
              <a:spLocks noChangeArrowheads="1"/>
            </p:cNvSpPr>
            <p:nvPr/>
          </p:nvSpPr>
          <p:spPr bwMode="auto">
            <a:xfrm>
              <a:off x="4959433" y="2850718"/>
              <a:ext cx="853013" cy="495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自身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5" grpId="0"/>
      <p:bldP spid="339976" grpId="0"/>
      <p:bldP spid="15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三、归纳小结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340998" name="TextBox 8"/>
          <p:cNvSpPr txBox="1">
            <a:spLocks noChangeArrowheads="1"/>
          </p:cNvSpPr>
          <p:nvPr/>
        </p:nvSpPr>
        <p:spPr bwMode="auto">
          <a:xfrm>
            <a:off x="5421316" y="1835153"/>
            <a:ext cx="4827587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-7191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精神的三间小屋</a:t>
            </a:r>
            <a:r>
              <a:rPr lang="en-US" altLang="zh-CN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是一篇议论、描写、抒情融于一体的说理性散文。文章以三间小屋为载体，阐述了精神追求的内涵及其意义，激励人们关注自我心灵，提升精神境界，使人格得到升华，表现了关注个性、关注自我、关注人的精神生活的思想。 </a:t>
            </a:r>
          </a:p>
        </p:txBody>
      </p:sp>
      <p:pic>
        <p:nvPicPr>
          <p:cNvPr id="14343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078" y="2212975"/>
            <a:ext cx="3579813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0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四、强化训练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15366" name="矩形 6"/>
          <p:cNvSpPr>
            <a:spLocks noChangeArrowheads="1"/>
          </p:cNvSpPr>
          <p:nvPr/>
        </p:nvSpPr>
        <p:spPr bwMode="auto">
          <a:xfrm>
            <a:off x="1979616" y="4075113"/>
            <a:ext cx="8193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作者是怎样把一个个抽象的精神小屋写得具体、鲜明的？</a:t>
            </a:r>
          </a:p>
        </p:txBody>
      </p:sp>
      <p:sp>
        <p:nvSpPr>
          <p:cNvPr id="15367" name="矩形 13"/>
          <p:cNvSpPr>
            <a:spLocks noChangeArrowheads="1"/>
          </p:cNvSpPr>
          <p:nvPr/>
        </p:nvSpPr>
        <p:spPr bwMode="auto">
          <a:xfrm>
            <a:off x="1979616" y="1119191"/>
            <a:ext cx="8193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根据你的理解，谈谈“精神的三间小屋”之间的内在联系。 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071691" y="1697041"/>
            <a:ext cx="81930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明确：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三间小屋是一个整体，其中盛放我们自身的小屋是根本，是心灵大厦的基础，我们只有拥有自己的主见，才能明确自己所爱和所憎恨的，才懂得什么样的事业才能带给我们真正的快乐。 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071691" y="4803775"/>
            <a:ext cx="8193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明确：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①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修辞手法（</a:t>
            </a: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找出比喻、拟人、排比等手法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②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成语、词语的运用（</a:t>
            </a: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找出你认为好的词语及句子</a:t>
            </a:r>
            <a:r>
              <a:rPr lang="zh-CN" altLang="en-US" sz="2400" dirty="0">
                <a:latin typeface="Calibri" pitchFamily="34" charset="0"/>
                <a:ea typeface="幼圆" pitchFamily="49" charset="-122"/>
              </a:rPr>
              <a:t>）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五、布置作业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52725" y="1865313"/>
            <a:ext cx="6199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、微博加关注毕淑敏或毕淑敏语录。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52725" y="2759075"/>
            <a:ext cx="72088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、推荐阅读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我很重要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提醒幸福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》 《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爱怕什么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孝心无价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等优秀散文。 </a:t>
            </a:r>
          </a:p>
        </p:txBody>
      </p:sp>
      <p:pic>
        <p:nvPicPr>
          <p:cNvPr id="1639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953" y="3959225"/>
            <a:ext cx="3895725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6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0" y="225425"/>
            <a:ext cx="3743325" cy="65722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  <a:defRPr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一、新课引入</a:t>
            </a:r>
          </a:p>
          <a:p>
            <a:pPr marL="0" indent="0" eaLnBrk="1" hangingPunct="1">
              <a:buNone/>
              <a:defRPr/>
            </a:pPr>
            <a:endParaRPr lang="zh-CN" altLang="en-US" sz="4400" b="1" dirty="0">
              <a:latin typeface="黑体" pitchFamily="49" charset="-122"/>
              <a:ea typeface="黑体" pitchFamily="49" charset="-122"/>
              <a:sym typeface="+mn-ea"/>
            </a:endParaRPr>
          </a:p>
          <a:p>
            <a:pPr marL="0" indent="0" eaLnBrk="1" hangingPunct="1">
              <a:defRPr/>
            </a:pPr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5224466" y="1552578"/>
            <a:ext cx="5172075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我们生活的世界，按常规来看，可以称之为三维空间。空间如此广阔，时间如此漫长，不是我们这些弱小的生命体能够体会得到的。但是，我们人类除了拥有空间感之外，还拥有精神，它能够穿越一切空间和时间，造就一种永恒的力量。那么，人的精神是如何发挥这种作用的呢？那就是必须给人的精神活动以空间。今天我们就来学习毕淑敏的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精神的三间小屋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0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3079" name="图片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078" y="2368553"/>
            <a:ext cx="3375025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2921000" y="1303338"/>
            <a:ext cx="1543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sp>
        <p:nvSpPr>
          <p:cNvPr id="330759" name="TextBox 8"/>
          <p:cNvSpPr txBox="1">
            <a:spLocks noChangeArrowheads="1"/>
          </p:cNvSpPr>
          <p:nvPr/>
        </p:nvSpPr>
        <p:spPr bwMode="auto">
          <a:xfrm>
            <a:off x="5351463" y="1684341"/>
            <a:ext cx="51498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毕淑敏    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女，汉族，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1952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月生，山东人。中国作家协会会员，国家一级作家，从事医学工作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年后，开始专业写作。共发表作品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余万字，主要有中、短篇小说集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女人之约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昆仑殇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预约死亡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，散文集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素面朝天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提醒幸福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保持惊奇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等。 </a:t>
            </a:r>
          </a:p>
        </p:txBody>
      </p:sp>
      <p:pic>
        <p:nvPicPr>
          <p:cNvPr id="4104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2153" y="2222503"/>
            <a:ext cx="3262313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705584" y="1219258"/>
            <a:ext cx="2209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0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1938338" y="1095375"/>
            <a:ext cx="37131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识记字音，梳理字义</a:t>
            </a:r>
          </a:p>
        </p:txBody>
      </p:sp>
      <p:sp>
        <p:nvSpPr>
          <p:cNvPr id="18" name="Text Box 142"/>
          <p:cNvSpPr txBox="1">
            <a:spLocks noChangeArrowheads="1"/>
          </p:cNvSpPr>
          <p:nvPr/>
        </p:nvSpPr>
        <p:spPr bwMode="auto">
          <a:xfrm>
            <a:off x="1938338" y="1901828"/>
            <a:ext cx="84582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、自惭形秽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huì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：因为自己不如别人而感到惭愧。形秽：形态丑陋，引伸为缺点。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、襟（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jīn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）怀：胸襟；胸怀；心胸。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、广袤（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mào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）：开阔，广阔。东西的宽度为广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南北的长度为袤。 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、驰骋（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chěng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①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骑马奔跑，奔驰。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②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自由地或随意地到处走动，漫游。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 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、坍（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tān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）塌：崩塌。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、形销骨立：形容身体非常消瘦。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 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260600" y="1214438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理清行文思路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32016" y="2043113"/>
            <a:ext cx="79644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ts val="2400"/>
              </a:spcBef>
              <a:buClr>
                <a:schemeClr val="accent1"/>
              </a:buClr>
              <a:buSzPct val="80000"/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第一部分（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：引出话题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如何布置我们的心灵空间，即建设“精神小屋”。</a:t>
            </a:r>
          </a:p>
          <a:p>
            <a:pPr eaLnBrk="1" hangingPunct="1">
              <a:lnSpc>
                <a:spcPct val="125000"/>
              </a:lnSpc>
              <a:spcBef>
                <a:spcPts val="2400"/>
              </a:spcBef>
              <a:buClr>
                <a:schemeClr val="accent1"/>
              </a:buClr>
              <a:buSzPct val="80000"/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第二部分（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17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：分析人们的精神世界里应该建立“三间小屋”。</a:t>
            </a:r>
          </a:p>
          <a:p>
            <a:pPr eaLnBrk="1" hangingPunct="1">
              <a:lnSpc>
                <a:spcPct val="125000"/>
              </a:lnSpc>
              <a:spcBef>
                <a:spcPts val="2400"/>
              </a:spcBef>
              <a:buClr>
                <a:schemeClr val="accent1"/>
              </a:buClr>
              <a:buSzPct val="80000"/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第三部分（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18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：指出把精神的三间小屋建筑得美观结实的条件，并希望在此基础上把小屋扩建成精神大厦。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 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7174" name="文本框 3"/>
          <p:cNvSpPr txBox="1">
            <a:spLocks noChangeArrowheads="1"/>
          </p:cNvSpPr>
          <p:nvPr/>
        </p:nvSpPr>
        <p:spPr bwMode="auto">
          <a:xfrm>
            <a:off x="2517778" y="1300163"/>
            <a:ext cx="6734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1.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作者认为在人们的精神世界里应该建立哪些“精神小屋”？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254253" y="2430466"/>
            <a:ext cx="2486025" cy="2797175"/>
            <a:chOff x="594894" y="2429876"/>
            <a:chExt cx="2486861" cy="2797025"/>
          </a:xfrm>
        </p:grpSpPr>
        <p:sp>
          <p:nvSpPr>
            <p:cNvPr id="7182" name="Rectangle 3"/>
            <p:cNvSpPr txBox="1">
              <a:spLocks noChangeArrowheads="1"/>
            </p:cNvSpPr>
            <p:nvPr/>
          </p:nvSpPr>
          <p:spPr bwMode="auto">
            <a:xfrm>
              <a:off x="594894" y="4471553"/>
              <a:ext cx="2486861" cy="75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第一间，盛着我们的爱和恨。</a:t>
              </a:r>
              <a:r>
                <a:rPr lang="en-US" altLang="zh-CN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  </a:t>
              </a:r>
            </a:p>
          </p:txBody>
        </p:sp>
        <p:pic>
          <p:nvPicPr>
            <p:cNvPr id="7183" name="图片 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95" y="2429876"/>
              <a:ext cx="2063643" cy="154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4987925" y="2470150"/>
            <a:ext cx="2552700" cy="2801938"/>
            <a:chOff x="3328927" y="2469916"/>
            <a:chExt cx="2552328" cy="2801739"/>
          </a:xfrm>
        </p:grpSpPr>
        <p:sp>
          <p:nvSpPr>
            <p:cNvPr id="7180" name="Rectangle 3"/>
            <p:cNvSpPr txBox="1">
              <a:spLocks noChangeArrowheads="1"/>
            </p:cNvSpPr>
            <p:nvPr/>
          </p:nvSpPr>
          <p:spPr bwMode="auto">
            <a:xfrm>
              <a:off x="3475673" y="4478482"/>
              <a:ext cx="2405582" cy="793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第二间，盛放我们的事业。</a:t>
              </a:r>
            </a:p>
          </p:txBody>
        </p:sp>
        <p:pic>
          <p:nvPicPr>
            <p:cNvPr id="7181" name="图片 1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27" y="2469916"/>
              <a:ext cx="2063643" cy="154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77" name="组合 1"/>
          <p:cNvGrpSpPr>
            <a:grpSpLocks/>
          </p:cNvGrpSpPr>
          <p:nvPr/>
        </p:nvGrpSpPr>
        <p:grpSpPr bwMode="auto">
          <a:xfrm>
            <a:off x="7546978" y="2438400"/>
            <a:ext cx="2568575" cy="3627438"/>
            <a:chOff x="6022975" y="2437695"/>
            <a:chExt cx="2568575" cy="3627437"/>
          </a:xfrm>
        </p:grpSpPr>
        <p:sp>
          <p:nvSpPr>
            <p:cNvPr id="7178" name="Rectangle 3"/>
            <p:cNvSpPr txBox="1">
              <a:spLocks noChangeArrowheads="1"/>
            </p:cNvSpPr>
            <p:nvPr/>
          </p:nvSpPr>
          <p:spPr bwMode="auto">
            <a:xfrm>
              <a:off x="6245056" y="4479044"/>
              <a:ext cx="2346494" cy="1586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第三间，安放我们自身。</a:t>
              </a:r>
            </a:p>
          </p:txBody>
        </p:sp>
        <p:pic>
          <p:nvPicPr>
            <p:cNvPr id="7179" name="图片 1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2975" y="2437695"/>
              <a:ext cx="2063539" cy="15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8198" name="文本框 3"/>
          <p:cNvSpPr txBox="1">
            <a:spLocks noChangeArrowheads="1"/>
          </p:cNvSpPr>
          <p:nvPr/>
        </p:nvSpPr>
        <p:spPr bwMode="auto">
          <a:xfrm>
            <a:off x="2341566" y="1422400"/>
            <a:ext cx="6734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作者认为应该修建三间精神小屋的原因是什么？</a:t>
            </a:r>
            <a:br>
              <a:rPr lang="zh-CN" altLang="en-US" sz="2400" b="1">
                <a:latin typeface="微软雅黑" pitchFamily="34" charset="-122"/>
                <a:ea typeface="微软雅黑" pitchFamily="34" charset="-122"/>
              </a:rPr>
            </a:b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199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050" y="2824163"/>
            <a:ext cx="20637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图片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575" y="2182813"/>
            <a:ext cx="20637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图片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1988" y="2824163"/>
            <a:ext cx="20637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8" name="上箭头标注 6"/>
          <p:cNvSpPr>
            <a:spLocks noChangeArrowheads="1"/>
          </p:cNvSpPr>
          <p:nvPr/>
        </p:nvSpPr>
        <p:spPr bwMode="auto">
          <a:xfrm>
            <a:off x="3214691" y="4024313"/>
            <a:ext cx="5572125" cy="1693862"/>
          </a:xfrm>
          <a:prstGeom prst="upArrowCallout">
            <a:avLst>
              <a:gd name="adj1" fmla="val 25007"/>
              <a:gd name="adj2" fmla="val 25007"/>
              <a:gd name="adj3" fmla="val 25000"/>
              <a:gd name="adj4" fmla="val 6497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为了给精神建立栖息地，使人生健康、美丽、庄严、伟大、真诚、完满、永恒。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</p:txBody>
      </p:sp>
      <p:sp>
        <p:nvSpPr>
          <p:cNvPr id="9222" name="文本框 3"/>
          <p:cNvSpPr txBox="1">
            <a:spLocks noChangeArrowheads="1"/>
          </p:cNvSpPr>
          <p:nvPr/>
        </p:nvSpPr>
        <p:spPr bwMode="auto">
          <a:xfrm>
            <a:off x="2528891" y="1243013"/>
            <a:ext cx="67325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3.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第一间小屋中有爱也有恨，作者希望我们如何处理它们的关系？</a:t>
            </a:r>
          </a:p>
        </p:txBody>
      </p:sp>
      <p:grpSp>
        <p:nvGrpSpPr>
          <p:cNvPr id="9223" name="组合 1"/>
          <p:cNvGrpSpPr>
            <a:grpSpLocks/>
          </p:cNvGrpSpPr>
          <p:nvPr/>
        </p:nvGrpSpPr>
        <p:grpSpPr bwMode="auto">
          <a:xfrm>
            <a:off x="5335588" y="2249491"/>
            <a:ext cx="1795462" cy="1939925"/>
            <a:chOff x="3811588" y="1939925"/>
            <a:chExt cx="1795462" cy="1939925"/>
          </a:xfrm>
        </p:grpSpPr>
        <p:pic>
          <p:nvPicPr>
            <p:cNvPr id="9227" name="图片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588" y="1939925"/>
              <a:ext cx="1634132" cy="164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Rectangle 3"/>
            <p:cNvSpPr txBox="1">
              <a:spLocks noChangeArrowheads="1"/>
            </p:cNvSpPr>
            <p:nvPr/>
          </p:nvSpPr>
          <p:spPr bwMode="auto">
            <a:xfrm>
              <a:off x="4093252" y="2548264"/>
              <a:ext cx="1513798" cy="49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爱和恨</a:t>
              </a:r>
            </a:p>
          </p:txBody>
        </p:sp>
        <p:sp>
          <p:nvSpPr>
            <p:cNvPr id="9229" name="AutoShape 8"/>
            <p:cNvSpPr>
              <a:spLocks noChangeArrowheads="1"/>
            </p:cNvSpPr>
            <p:nvPr/>
          </p:nvSpPr>
          <p:spPr bwMode="auto">
            <a:xfrm>
              <a:off x="4364038" y="3519488"/>
              <a:ext cx="485775" cy="36036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zh-CN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5883" name="AutoShape 9"/>
          <p:cNvSpPr>
            <a:spLocks noChangeArrowheads="1"/>
          </p:cNvSpPr>
          <p:nvPr/>
        </p:nvSpPr>
        <p:spPr bwMode="auto">
          <a:xfrm>
            <a:off x="5888041" y="4775200"/>
            <a:ext cx="485775" cy="363538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924300" y="5138738"/>
            <a:ext cx="44132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让心中充满爱</a:t>
            </a:r>
          </a:p>
          <a:p>
            <a:pPr algn="ctr"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健康的小屋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719766" y="4271963"/>
            <a:ext cx="8223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打扫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83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10246" name="文本框 3"/>
          <p:cNvSpPr txBox="1">
            <a:spLocks noChangeArrowheads="1"/>
          </p:cNvSpPr>
          <p:nvPr/>
        </p:nvSpPr>
        <p:spPr bwMode="auto">
          <a:xfrm>
            <a:off x="1843088" y="1243016"/>
            <a:ext cx="84201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4.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在描绘第二间小屋时，作者用了一个成语“鸠占鹊巢”，结合文章，文中“鹊”指的是什么？“鸠”指的是什么？“鸠占鹊巢”在文中表达的意思是什么？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17738" y="3395663"/>
            <a:ext cx="37020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鹊”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指的是“事业”。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290766" y="4729163"/>
            <a:ext cx="66833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鸠占鹊巢”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指的是赘生物取代了事业的位置。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 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90763" y="4084638"/>
            <a:ext cx="53530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鸠”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指的是“事业之外的赘生物”。</a:t>
            </a:r>
          </a:p>
        </p:txBody>
      </p:sp>
      <p:pic>
        <p:nvPicPr>
          <p:cNvPr id="10250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453" y="2509838"/>
            <a:ext cx="1941513" cy="22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15"/>
  <p:tag name="KSO_WM_TAG_VERSION" val="1.0"/>
  <p:tag name="KSO_WM_SLIDE_ID" val="custom596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9、12、18、23、25、26、27、29"/>
  <p:tag name="KSO_WM_TEMPLATE_CATEGORY" val="custom"/>
  <p:tag name="KSO_WM_TEMPLATE_INDEX" val="215"/>
  <p:tag name="KSO_WM_TAG_VERSION" val="1.0"/>
  <p:tag name="KSO_WM_SLIDE_ID" val="custom59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78395380-1F9C-4A4B-BB6E-CA632428126B}" vid="{813EC42C-BE18-44E0-A1AC-BA3145058B25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1081</Words>
  <Application>Microsoft Office PowerPoint</Application>
  <PresentationFormat>宽屏</PresentationFormat>
  <Paragraphs>104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主题2</vt:lpstr>
      <vt:lpstr>1_Office 主题</vt:lpstr>
      <vt:lpstr>Office Theme</vt:lpstr>
      <vt:lpstr>9 精神的三间小屋 毕淑敏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28</cp:revision>
  <dcterms:created xsi:type="dcterms:W3CDTF">2016-08-15T07:12:23Z</dcterms:created>
  <dcterms:modified xsi:type="dcterms:W3CDTF">2022-01-27T07:08:40Z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2052-11.1.0.7764</vt:lpwstr>
  </property>
</Properties>
</file>