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2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4" r:id="rId1"/>
    <p:sldMasterId id="2147484408" r:id="rId2"/>
  </p:sldMasterIdLst>
  <p:notesMasterIdLst>
    <p:notesMasterId r:id="rId26"/>
  </p:notesMasterIdLst>
  <p:sldIdLst>
    <p:sldId id="416" r:id="rId3"/>
    <p:sldId id="271" r:id="rId4"/>
    <p:sldId id="277" r:id="rId5"/>
    <p:sldId id="282" r:id="rId6"/>
    <p:sldId id="411" r:id="rId7"/>
    <p:sldId id="284" r:id="rId8"/>
    <p:sldId id="385" r:id="rId9"/>
    <p:sldId id="386" r:id="rId10"/>
    <p:sldId id="286" r:id="rId11"/>
    <p:sldId id="320" r:id="rId12"/>
    <p:sldId id="288" r:id="rId13"/>
    <p:sldId id="345" r:id="rId14"/>
    <p:sldId id="412" r:id="rId15"/>
    <p:sldId id="390" r:id="rId16"/>
    <p:sldId id="388" r:id="rId17"/>
    <p:sldId id="413" r:id="rId18"/>
    <p:sldId id="289" r:id="rId19"/>
    <p:sldId id="414" r:id="rId20"/>
    <p:sldId id="297" r:id="rId21"/>
    <p:sldId id="415" r:id="rId22"/>
    <p:sldId id="392" r:id="rId23"/>
    <p:sldId id="380" r:id="rId24"/>
    <p:sldId id="417" r:id="rId25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4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FF0000"/>
    <a:srgbClr val="BFDEE0"/>
    <a:srgbClr val="FF00FF"/>
    <a:srgbClr val="0099CC"/>
    <a:srgbClr val="00CCFF"/>
    <a:srgbClr val="FF66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页眉占位符 5324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 noProof="1" dirty="0"/>
            </a:lvl1pPr>
          </a:lstStyle>
          <a:p>
            <a:endParaRPr lang="zh-CN" altLang="en-US"/>
          </a:p>
        </p:txBody>
      </p:sp>
      <p:sp>
        <p:nvSpPr>
          <p:cNvPr id="53251" name="日期占位符 5325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 noProof="1" dirty="0"/>
            </a:lvl1pPr>
          </a:lstStyle>
          <a:p>
            <a:endParaRPr lang="zh-CN" altLang="en-US"/>
          </a:p>
        </p:txBody>
      </p:sp>
      <p:sp>
        <p:nvSpPr>
          <p:cNvPr id="26628" name="幻灯片图像占位符 5325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9" name="文本占位符 53252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3254" name="页脚占位符 5325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 noProof="1" dirty="0"/>
            </a:lvl1pPr>
          </a:lstStyle>
          <a:p>
            <a:endParaRPr lang="zh-CN" altLang="en-US"/>
          </a:p>
        </p:txBody>
      </p:sp>
      <p:sp>
        <p:nvSpPr>
          <p:cNvPr id="53255" name="灯片编号占位符 5325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2F0B7B-8AA8-40A8-8648-22A8EBAA937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223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9698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049085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F0B7B-8AA8-40A8-8648-22A8EBAA937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940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4897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4D342B7-73CD-4F7B-8ED5-CB4E210FBC7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132418"/>
      </p:ext>
    </p:extLst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F64D422-5102-4D50-AF7C-CFCD022A800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8509055"/>
      </p:ext>
    </p:extLst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5875E4C-D9F7-43AF-B75F-D4BFBAEBFCA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977491"/>
      </p:ext>
    </p:extLst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7EF22FF-AB0E-4238-B9D1-CD008AB1144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2769276"/>
      </p:ext>
    </p:extLst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4AAB81E-C359-48D8-95BE-C8D462D8A22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505949"/>
      </p:ext>
    </p:extLst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4835FC9-6223-4830-9A45-448DD245342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866562"/>
      </p:ext>
    </p:extLst>
  </p:cSld>
  <p:clrMapOvr>
    <a:masterClrMapping/>
  </p:clrMapOvr>
  <p:transition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F726E99-D85A-4A19-8A3D-F9BD022DBA5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816396"/>
      </p:ext>
    </p:extLst>
  </p:cSld>
  <p:clrMapOvr>
    <a:masterClrMapping/>
  </p:clrMapOvr>
  <p:transition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2263DAB-85D1-47FB-965F-6D560A2BF3A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12634"/>
      </p:ext>
    </p:extLst>
  </p:cSld>
  <p:clrMapOvr>
    <a:masterClrMapping/>
  </p:clrMapOvr>
  <p:transition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FE8DF9C-5C97-49C6-9445-88AD335D201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16497"/>
      </p:ext>
    </p:extLst>
  </p:cSld>
  <p:clrMapOvr>
    <a:masterClrMapping/>
  </p:clrMapOvr>
  <p:transition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EB86599-9287-40A7-9D9C-D690E18780D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92481"/>
      </p:ext>
    </p:extLst>
  </p:cSld>
  <p:clrMapOvr>
    <a:masterClrMapping/>
  </p:clrMapOvr>
  <p:transition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D0259A3-CE7B-48DD-A584-967611FF778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864171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B4B721E-1491-41E2-BC12-563445AE8F44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3390534467"/>
      </p:ext>
    </p:extLst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70279AF-E9E9-41B3-8320-51B35559D2C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011032"/>
      </p:ext>
    </p:extLst>
  </p:cSld>
  <p:clrMapOvr>
    <a:masterClrMapping/>
  </p:clrMapOvr>
  <p:transition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6A1A2AE-11BF-4CFB-8A32-C1D34A122D9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9364295"/>
      </p:ext>
    </p:extLst>
  </p:cSld>
  <p:clrMapOvr>
    <a:masterClrMapping/>
  </p:clrMapOvr>
  <p:transition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AE4438D-7176-4652-BBE6-E904C660EC3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0093092"/>
      </p:ext>
    </p:extLst>
  </p:cSld>
  <p:clrMapOvr>
    <a:masterClrMapping/>
  </p:clrMapOvr>
  <p:transition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B55C543-94FD-43C4-9EEC-CA4546B28B8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9984717"/>
      </p:ext>
    </p:extLst>
  </p:cSld>
  <p:clrMapOvr>
    <a:masterClrMapping/>
  </p:clrMapOvr>
  <p:transition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C959AEE-B7CD-486B-8717-9255F05C7C4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798800"/>
      </p:ext>
    </p:extLst>
  </p:cSld>
  <p:clrMapOvr>
    <a:masterClrMapping/>
  </p:clrMapOvr>
  <p:transition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4489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0576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4110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6405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732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64BD96E-F799-4891-A2C5-B0581BF98FE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6967145"/>
      </p:ext>
    </p:extLst>
  </p:cSld>
  <p:clrMapOvr>
    <a:masterClrMapping/>
  </p:clrMapOvr>
  <p:transition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7629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4330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5083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7090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5191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779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5DC7C0B-0030-4FC2-ADEB-A27CFFF90A0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248348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2A70CFF-2D9D-428F-BEA6-7BD1E20F7C9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2287051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FD8CC7C-6B2F-48E4-B259-C4A10439585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274182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D2CA35A-B42C-45D4-AC26-B40289E2194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5207749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0E272D9-5A61-4360-8978-D952B36622A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0810055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3844"/>
            <a:ext cx="105156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2022/1/27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3444A31-5B10-4E9D-BBA2-77789AC9683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040895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384" r:id="rId1"/>
    <p:sldLayoutId id="2147484385" r:id="rId2"/>
    <p:sldLayoutId id="2147484386" r:id="rId3"/>
    <p:sldLayoutId id="2147484387" r:id="rId4"/>
    <p:sldLayoutId id="2147484388" r:id="rId5"/>
    <p:sldLayoutId id="2147484389" r:id="rId6"/>
    <p:sldLayoutId id="2147484390" r:id="rId7"/>
    <p:sldLayoutId id="2147484391" r:id="rId8"/>
    <p:sldLayoutId id="2147484392" r:id="rId9"/>
    <p:sldLayoutId id="2147484393" r:id="rId10"/>
    <p:sldLayoutId id="2147484394" r:id="rId11"/>
    <p:sldLayoutId id="2147484395" r:id="rId12"/>
    <p:sldLayoutId id="2147484396" r:id="rId13"/>
    <p:sldLayoutId id="2147484397" r:id="rId14"/>
    <p:sldLayoutId id="2147484398" r:id="rId15"/>
    <p:sldLayoutId id="2147484399" r:id="rId16"/>
    <p:sldLayoutId id="2147484400" r:id="rId17"/>
    <p:sldLayoutId id="2147484401" r:id="rId18"/>
    <p:sldLayoutId id="2147484402" r:id="rId19"/>
    <p:sldLayoutId id="2147484403" r:id="rId20"/>
    <p:sldLayoutId id="2147484404" r:id="rId21"/>
    <p:sldLayoutId id="2147484405" r:id="rId22"/>
    <p:sldLayoutId id="2147484406" r:id="rId23"/>
    <p:sldLayoutId id="2147484407" r:id="rId24"/>
  </p:sldLayoutIdLst>
  <p:transition>
    <p:random/>
  </p:transition>
  <p:txStyles>
    <p:titleStyle>
      <a:lvl1pPr algn="ctr" defTabSz="1219200" rtl="0" fontAlgn="base">
        <a:spcBef>
          <a:spcPct val="0"/>
        </a:spcBef>
        <a:spcAft>
          <a:spcPct val="0"/>
        </a:spcAft>
        <a:defRPr sz="5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457200" indent="-457200" algn="l" defTabSz="1219200" rtl="0" fontAlgn="base">
        <a:spcBef>
          <a:spcPts val="125"/>
        </a:spcBef>
        <a:spcAft>
          <a:spcPct val="0"/>
        </a:spcAft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lvl="1" indent="-381000" algn="l" defTabSz="1219200" rtl="0" fontAlgn="base">
        <a:spcBef>
          <a:spcPts val="125"/>
        </a:spcBef>
        <a:spcAft>
          <a:spcPct val="0"/>
        </a:spcAft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lvl="2" indent="-304800" algn="l" defTabSz="1219200" rtl="0" fontAlgn="base">
        <a:spcBef>
          <a:spcPts val="125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lvl="3" indent="-304800" algn="l" defTabSz="1219200" rtl="0" fontAlgn="base">
        <a:spcBef>
          <a:spcPts val="125"/>
        </a:spcBef>
        <a:spcAft>
          <a:spcPct val="0"/>
        </a:spcAft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lvl="4" indent="-304800" algn="l" defTabSz="1219200" rtl="0" fontAlgn="base">
        <a:spcBef>
          <a:spcPts val="125"/>
        </a:spcBef>
        <a:spcAft>
          <a:spcPct val="0"/>
        </a:spcAft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lvl="5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962400" lvl="6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572000" lvl="7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181600" lvl="8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12192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096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2192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8288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4384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048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6576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2672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8768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10686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9" r:id="rId1"/>
    <p:sldLayoutId id="2147484410" r:id="rId2"/>
    <p:sldLayoutId id="2147484411" r:id="rId3"/>
    <p:sldLayoutId id="2147484412" r:id="rId4"/>
    <p:sldLayoutId id="2147484413" r:id="rId5"/>
    <p:sldLayoutId id="2147484414" r:id="rId6"/>
    <p:sldLayoutId id="2147484415" r:id="rId7"/>
    <p:sldLayoutId id="2147484416" r:id="rId8"/>
    <p:sldLayoutId id="2147484417" r:id="rId9"/>
    <p:sldLayoutId id="2147484418" r:id="rId10"/>
    <p:sldLayoutId id="21474844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ags" Target="../tags/tag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ags" Target="../tags/tag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ags" Target="../tags/tag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3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tags" Target="../tags/tag3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4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4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tags" Target="../tags/tag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0"/>
          <p:cNvGrpSpPr>
            <a:grpSpLocks/>
          </p:cNvGrpSpPr>
          <p:nvPr/>
        </p:nvGrpSpPr>
        <p:grpSpPr bwMode="auto">
          <a:xfrm>
            <a:off x="410851" y="1167347"/>
            <a:ext cx="8322298" cy="1847446"/>
            <a:chOff x="3751262" y="1204050"/>
            <a:chExt cx="4206831" cy="720792"/>
          </a:xfrm>
        </p:grpSpPr>
        <p:sp>
          <p:nvSpPr>
            <p:cNvPr id="4" name="任意多边形 3"/>
            <p:cNvSpPr/>
            <p:nvPr>
              <p:custDataLst>
                <p:tags r:id="rId1"/>
              </p:custDataLst>
            </p:nvPr>
          </p:nvSpPr>
          <p:spPr>
            <a:xfrm>
              <a:off x="3751262" y="1718901"/>
              <a:ext cx="281642" cy="205941"/>
            </a:xfrm>
            <a:custGeom>
              <a:avLst/>
              <a:gdLst>
                <a:gd name="connsiteX0" fmla="*/ 0 w 281940"/>
                <a:gd name="connsiteY0" fmla="*/ 38100 h 205740"/>
                <a:gd name="connsiteX1" fmla="*/ 281940 w 281940"/>
                <a:gd name="connsiteY1" fmla="*/ 205740 h 205740"/>
                <a:gd name="connsiteX2" fmla="*/ 281940 w 281940"/>
                <a:gd name="connsiteY2" fmla="*/ 0 h 205740"/>
                <a:gd name="connsiteX3" fmla="*/ 0 w 281940"/>
                <a:gd name="connsiteY3" fmla="*/ 3810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940" h="205740">
                  <a:moveTo>
                    <a:pt x="0" y="38100"/>
                  </a:moveTo>
                  <a:lnTo>
                    <a:pt x="281940" y="205740"/>
                  </a:lnTo>
                  <a:lnTo>
                    <a:pt x="281940" y="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359EFF">
                <a:lumMod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endParaRPr lang="zh-CN" altLang="en-US" noProof="1">
                <a:sym typeface="Arial" panose="020B0604020202020204" pitchFamily="34" charset="0"/>
              </a:endParaRPr>
            </a:p>
          </p:txBody>
        </p:sp>
        <p:sp>
          <p:nvSpPr>
            <p:cNvPr id="5" name="任意多边形 4"/>
            <p:cNvSpPr/>
            <p:nvPr>
              <p:custDataLst>
                <p:tags r:id="rId2"/>
              </p:custDataLst>
            </p:nvPr>
          </p:nvSpPr>
          <p:spPr>
            <a:xfrm>
              <a:off x="4032904" y="1204050"/>
              <a:ext cx="3925189" cy="720792"/>
            </a:xfrm>
            <a:custGeom>
              <a:avLst/>
              <a:gdLst>
                <a:gd name="connsiteX0" fmla="*/ 0 w 3222171"/>
                <a:gd name="connsiteY0" fmla="*/ 0 h 551543"/>
                <a:gd name="connsiteX1" fmla="*/ 3222171 w 3222171"/>
                <a:gd name="connsiteY1" fmla="*/ 0 h 551543"/>
                <a:gd name="connsiteX2" fmla="*/ 2946400 w 3222171"/>
                <a:gd name="connsiteY2" fmla="*/ 275772 h 551543"/>
                <a:gd name="connsiteX3" fmla="*/ 3222171 w 3222171"/>
                <a:gd name="connsiteY3" fmla="*/ 551543 h 551543"/>
                <a:gd name="connsiteX4" fmla="*/ 0 w 3222171"/>
                <a:gd name="connsiteY4" fmla="*/ 551543 h 551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22171" h="551543">
                  <a:moveTo>
                    <a:pt x="0" y="0"/>
                  </a:moveTo>
                  <a:lnTo>
                    <a:pt x="3222171" y="0"/>
                  </a:lnTo>
                  <a:lnTo>
                    <a:pt x="2946400" y="275772"/>
                  </a:lnTo>
                  <a:lnTo>
                    <a:pt x="3222171" y="551543"/>
                  </a:lnTo>
                  <a:lnTo>
                    <a:pt x="0" y="551543"/>
                  </a:lnTo>
                  <a:close/>
                </a:path>
              </a:pathLst>
            </a:custGeom>
            <a:solidFill>
              <a:srgbClr val="35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endParaRPr lang="zh-CN" altLang="zh-CN" sz="3200" noProof="1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3992352" y="4121593"/>
            <a:ext cx="1159293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40919" y="1655953"/>
            <a:ext cx="22621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论教养</a:t>
            </a:r>
          </a:p>
        </p:txBody>
      </p:sp>
    </p:spTree>
    <p:extLst>
      <p:ext uri="{BB962C8B-B14F-4D97-AF65-F5344CB8AC3E}">
        <p14:creationId xmlns:p14="http://schemas.microsoft.com/office/powerpoint/2010/main" val="1091815889"/>
      </p:ext>
    </p:extLst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矩形 101378"/>
          <p:cNvSpPr>
            <a:spLocks noChangeArrowheads="1"/>
          </p:cNvSpPr>
          <p:nvPr/>
        </p:nvSpPr>
        <p:spPr bwMode="auto">
          <a:xfrm>
            <a:off x="425450" y="876300"/>
            <a:ext cx="3314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段的作用：</a:t>
            </a:r>
          </a:p>
        </p:txBody>
      </p:sp>
      <p:sp>
        <p:nvSpPr>
          <p:cNvPr id="2" name="矩形 101379"/>
          <p:cNvSpPr>
            <a:spLocks noChangeArrowheads="1"/>
          </p:cNvSpPr>
          <p:nvPr/>
        </p:nvSpPr>
        <p:spPr bwMode="auto">
          <a:xfrm>
            <a:off x="1422401" y="3854054"/>
            <a:ext cx="41322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400" dirty="0">
                <a:latin typeface="宋体" pitchFamily="2" charset="-122"/>
              </a:rPr>
              <a:t>承上启下的过渡作用</a:t>
            </a:r>
          </a:p>
        </p:txBody>
      </p:sp>
      <p:sp>
        <p:nvSpPr>
          <p:cNvPr id="3" name="矩形 101378"/>
          <p:cNvSpPr>
            <a:spLocks noChangeArrowheads="1"/>
          </p:cNvSpPr>
          <p:nvPr/>
        </p:nvSpPr>
        <p:spPr bwMode="auto">
          <a:xfrm>
            <a:off x="425450" y="3240881"/>
            <a:ext cx="3314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段的作用：</a:t>
            </a:r>
          </a:p>
        </p:txBody>
      </p:sp>
      <p:sp>
        <p:nvSpPr>
          <p:cNvPr id="4" name="矩形 101378"/>
          <p:cNvSpPr>
            <a:spLocks noChangeArrowheads="1"/>
          </p:cNvSpPr>
          <p:nvPr/>
        </p:nvSpPr>
        <p:spPr bwMode="auto">
          <a:xfrm>
            <a:off x="425451" y="1400176"/>
            <a:ext cx="8112125" cy="1464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latin typeface="宋体" pitchFamily="2" charset="-122"/>
              </a:rPr>
              <a:t>    </a:t>
            </a:r>
            <a:r>
              <a:rPr lang="zh-CN" altLang="en-US" sz="2400" dirty="0">
                <a:latin typeface="宋体" pitchFamily="2" charset="-122"/>
              </a:rPr>
              <a:t>直接引入论题——教养，用递进复句强调，“良好的教养”的养成更主要的是</a:t>
            </a:r>
            <a:r>
              <a:rPr lang="en-US" altLang="zh-CN" sz="2400" dirty="0">
                <a:latin typeface="宋体" pitchFamily="2" charset="-122"/>
              </a:rPr>
              <a:t>“</a:t>
            </a:r>
            <a:r>
              <a:rPr lang="zh-CN" altLang="en-US" sz="2400" dirty="0">
                <a:latin typeface="宋体" pitchFamily="2" charset="-122"/>
              </a:rPr>
              <a:t>得之于自身</a:t>
            </a:r>
            <a:r>
              <a:rPr lang="en-US" altLang="zh-CN" sz="2400" dirty="0">
                <a:latin typeface="宋体" pitchFamily="2" charset="-122"/>
              </a:rPr>
              <a:t>”</a:t>
            </a:r>
            <a:r>
              <a:rPr lang="zh-CN" altLang="en-US" sz="2400" dirty="0">
                <a:latin typeface="宋体" pitchFamily="2" charset="-122"/>
              </a:rPr>
              <a:t>，为下文的论述张本。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矩形 103427"/>
          <p:cNvSpPr>
            <a:spLocks noChangeArrowheads="1"/>
          </p:cNvSpPr>
          <p:nvPr/>
        </p:nvSpPr>
        <p:spPr bwMode="auto">
          <a:xfrm>
            <a:off x="2776539" y="2697956"/>
            <a:ext cx="35909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BBE0E3"/>
              </a:buClr>
              <a:buFont typeface="Wingdings" pitchFamily="2" charset="2"/>
              <a:buNone/>
            </a:pPr>
            <a:r>
              <a:rPr lang="zh-CN" altLang="zh-CN" sz="2400" b="1" dirty="0">
                <a:solidFill>
                  <a:srgbClr val="0000FF"/>
                </a:solidFill>
                <a:latin typeface="宋体" pitchFamily="2" charset="-122"/>
              </a:rPr>
              <a:t>总说与分说的关系</a:t>
            </a:r>
          </a:p>
        </p:txBody>
      </p:sp>
      <p:sp>
        <p:nvSpPr>
          <p:cNvPr id="37890" name="矩形 101378"/>
          <p:cNvSpPr>
            <a:spLocks noChangeArrowheads="1"/>
          </p:cNvSpPr>
          <p:nvPr/>
        </p:nvSpPr>
        <p:spPr bwMode="auto">
          <a:xfrm>
            <a:off x="452439" y="1053703"/>
            <a:ext cx="8112125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阅读第二部分，思考：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  （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）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说说第4段与5－10段之间的关系。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矩形 101378"/>
          <p:cNvSpPr>
            <a:spLocks noChangeArrowheads="1"/>
          </p:cNvSpPr>
          <p:nvPr/>
        </p:nvSpPr>
        <p:spPr bwMode="auto">
          <a:xfrm>
            <a:off x="333375" y="978694"/>
            <a:ext cx="71770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）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有无教养的本质区别是什么？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33376" y="1746647"/>
            <a:ext cx="82835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9ED3D7"/>
              </a:buClr>
              <a:buFont typeface="Wingdings" pitchFamily="2" charset="2"/>
              <a:buNone/>
            </a:pPr>
            <a:r>
              <a:rPr lang="zh-CN" altLang="zh-CN" sz="2400" dirty="0">
                <a:solidFill>
                  <a:srgbClr val="0000FF"/>
                </a:solidFill>
                <a:latin typeface="宋体" pitchFamily="2" charset="-122"/>
              </a:rPr>
              <a:t>是否从心里愿意尊重别人，也善于尊重别人。</a:t>
            </a:r>
          </a:p>
        </p:txBody>
      </p:sp>
      <p:sp>
        <p:nvSpPr>
          <p:cNvPr id="3" name="矩形 101378"/>
          <p:cNvSpPr>
            <a:spLocks noChangeArrowheads="1"/>
          </p:cNvSpPr>
          <p:nvPr/>
        </p:nvSpPr>
        <p:spPr bwMode="auto">
          <a:xfrm>
            <a:off x="333375" y="2612231"/>
            <a:ext cx="79438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）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作者列举了有教养的人的哪些表现？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33376" y="3223022"/>
            <a:ext cx="8283575" cy="50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Clr>
                <a:srgbClr val="9ED3D7"/>
              </a:buClr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FF"/>
                </a:solidFill>
                <a:latin typeface="宋体" pitchFamily="2" charset="-122"/>
              </a:rPr>
              <a:t>    </a:t>
            </a:r>
            <a:r>
              <a:rPr lang="zh-CN" altLang="zh-CN" sz="2400" dirty="0">
                <a:solidFill>
                  <a:srgbClr val="0000FF"/>
                </a:solidFill>
                <a:latin typeface="宋体" pitchFamily="2" charset="-122"/>
              </a:rPr>
              <a:t>不自吹自擂；珍惜别人的时间；重承诺；稳重随和。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矩形 101378"/>
          <p:cNvSpPr>
            <a:spLocks noChangeArrowheads="1"/>
          </p:cNvSpPr>
          <p:nvPr/>
        </p:nvSpPr>
        <p:spPr bwMode="auto">
          <a:xfrm>
            <a:off x="333376" y="965597"/>
            <a:ext cx="8189913" cy="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）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－10段先谈“无教养”的例子，11－12段再谈“有教养”的表现，这样写有什么好处？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30214" y="2638426"/>
            <a:ext cx="8093075" cy="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Clr>
                <a:srgbClr val="9ED3D7"/>
              </a:buClr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FF"/>
                </a:solidFill>
                <a:latin typeface="宋体" pitchFamily="2" charset="-122"/>
              </a:rPr>
              <a:t>   </a:t>
            </a:r>
            <a:r>
              <a:rPr lang="en-US" altLang="zh-CN" sz="2400" dirty="0">
                <a:solidFill>
                  <a:srgbClr val="0000FF"/>
                </a:solidFill>
                <a:latin typeface="宋体" pitchFamily="2" charset="-122"/>
              </a:rPr>
              <a:t> </a:t>
            </a:r>
            <a:r>
              <a:rPr lang="zh-CN" altLang="zh-CN" sz="2400" dirty="0">
                <a:solidFill>
                  <a:srgbClr val="0000FF"/>
                </a:solidFill>
                <a:latin typeface="宋体" pitchFamily="2" charset="-122"/>
              </a:rPr>
              <a:t>把有无教养进行对比，是非曲直不言而喻，引人深思，也启迪了人们在生活中应如何做到有教养。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矩形 103427"/>
          <p:cNvSpPr>
            <a:spLocks noChangeArrowheads="1"/>
          </p:cNvSpPr>
          <p:nvPr/>
        </p:nvSpPr>
        <p:spPr bwMode="auto">
          <a:xfrm>
            <a:off x="331789" y="2207419"/>
            <a:ext cx="8353425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buClr>
                <a:srgbClr val="BBE0E3"/>
              </a:buClr>
              <a:buFont typeface="Wingdings" pitchFamily="2" charset="2"/>
              <a:buNone/>
            </a:pP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   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 “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优雅风度就是矫揉造作，是出于无聊，是附庸风雅，是毫无意义的扭捏作态。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”</a:t>
            </a:r>
          </a:p>
        </p:txBody>
      </p:sp>
      <p:sp>
        <p:nvSpPr>
          <p:cNvPr id="40962" name="矩形 101378"/>
          <p:cNvSpPr>
            <a:spLocks noChangeArrowheads="1"/>
          </p:cNvSpPr>
          <p:nvPr/>
        </p:nvSpPr>
        <p:spPr bwMode="auto">
          <a:xfrm>
            <a:off x="331789" y="782241"/>
            <a:ext cx="8353425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阅读第三部分，思考：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  （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）</a:t>
            </a:r>
            <a:r>
              <a:rPr lang="zh-CN" altLang="zh-CN" sz="2400" b="1" dirty="0">
                <a:latin typeface="黑体" pitchFamily="49" charset="-122"/>
                <a:ea typeface="黑体" pitchFamily="49" charset="-122"/>
              </a:rPr>
              <a:t>第13段作者批驳的错误观点是什么？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矩形 101378"/>
          <p:cNvSpPr>
            <a:spLocks noChangeArrowheads="1"/>
          </p:cNvSpPr>
          <p:nvPr/>
        </p:nvSpPr>
        <p:spPr bwMode="auto">
          <a:xfrm>
            <a:off x="412751" y="1079897"/>
            <a:ext cx="78581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）</a:t>
            </a:r>
            <a:r>
              <a:rPr lang="zh-CN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作者是如何批驳这一错误观点的？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12751" y="1814513"/>
            <a:ext cx="8175625" cy="166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宋体" pitchFamily="2" charset="-122"/>
              </a:rPr>
              <a:t>   </a:t>
            </a:r>
            <a:r>
              <a:rPr lang="en-US" altLang="zh-CN" sz="2400" dirty="0">
                <a:latin typeface="宋体" pitchFamily="2" charset="-122"/>
              </a:rPr>
              <a:t> </a:t>
            </a:r>
            <a:r>
              <a:rPr lang="zh-CN" altLang="zh-CN" sz="2400" dirty="0">
                <a:solidFill>
                  <a:srgbClr val="0000FF"/>
                </a:solidFill>
                <a:latin typeface="宋体" pitchFamily="2" charset="-122"/>
              </a:rPr>
              <a:t>①作者提出了一个正确的观点：</a:t>
            </a:r>
            <a:r>
              <a:rPr lang="zh-CN" altLang="zh-CN" sz="2400" dirty="0">
                <a:latin typeface="宋体" pitchFamily="2" charset="-122"/>
              </a:rPr>
              <a:t>一切优雅风度的基础其实是一种关照态度。</a:t>
            </a:r>
            <a:r>
              <a:rPr lang="zh-CN" altLang="zh-CN" sz="2400" dirty="0">
                <a:solidFill>
                  <a:srgbClr val="0000FF"/>
                </a:solidFill>
                <a:latin typeface="宋体" pitchFamily="2" charset="-122"/>
              </a:rPr>
              <a:t>②并对这一态度进行阐述：</a:t>
            </a:r>
            <a:r>
              <a:rPr lang="zh-CN" altLang="zh-CN" sz="2400" dirty="0">
                <a:latin typeface="宋体" pitchFamily="2" charset="-122"/>
              </a:rPr>
              <a:t>一个人不妨碍他人的生活，要让大家都有良好的自我感觉。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矩形 1"/>
          <p:cNvSpPr>
            <a:spLocks noChangeArrowheads="1"/>
          </p:cNvSpPr>
          <p:nvPr/>
        </p:nvSpPr>
        <p:spPr bwMode="auto">
          <a:xfrm>
            <a:off x="412751" y="1152525"/>
            <a:ext cx="8175625" cy="222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宋体" pitchFamily="2" charset="-122"/>
              </a:rPr>
              <a:t>    </a:t>
            </a:r>
            <a:r>
              <a:rPr lang="zh-CN" altLang="zh-CN" sz="2400" dirty="0">
                <a:solidFill>
                  <a:srgbClr val="0000FF"/>
                </a:solidFill>
                <a:latin typeface="宋体" pitchFamily="2" charset="-122"/>
              </a:rPr>
              <a:t>③并以吃饭和日常生活中的举止为例</a:t>
            </a:r>
            <a:r>
              <a:rPr lang="zh-CN" altLang="zh-CN" sz="2400" dirty="0">
                <a:latin typeface="宋体" pitchFamily="2" charset="-122"/>
              </a:rPr>
              <a:t>论述如何关照他人，具有优雅风度。</a:t>
            </a:r>
            <a:r>
              <a:rPr lang="zh-CN" altLang="zh-CN" sz="2400" dirty="0">
                <a:solidFill>
                  <a:srgbClr val="0000FF"/>
                </a:solidFill>
                <a:latin typeface="宋体" pitchFamily="2" charset="-122"/>
              </a:rPr>
              <a:t>④最后得出结论：</a:t>
            </a:r>
            <a:r>
              <a:rPr lang="zh-CN" altLang="zh-CN" sz="2400" dirty="0">
                <a:latin typeface="宋体" pitchFamily="2" charset="-122"/>
              </a:rPr>
              <a:t>优雅是重视行为举止的内涵，是以慎重的态度对待世界。这样上述的错误观点就不攻自破了。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38151" y="2065735"/>
            <a:ext cx="8048625" cy="194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latin typeface="宋体" pitchFamily="2" charset="-122"/>
              </a:rPr>
              <a:t>    </a:t>
            </a:r>
            <a:r>
              <a:rPr lang="zh-CN" altLang="zh-CN" sz="2400">
                <a:latin typeface="宋体" pitchFamily="2" charset="-122"/>
              </a:rPr>
              <a:t>二者的本质是相同的，一个是从内心“尊重别人”，一个是“关照的态度”，其实都是“尊重”。教养是优雅的基础，优雅风度是教养的重要表现，一个人处处时时有教养，就会形成优雅的风度。</a:t>
            </a:r>
          </a:p>
        </p:txBody>
      </p:sp>
      <p:sp>
        <p:nvSpPr>
          <p:cNvPr id="44034" name="矩形 101378"/>
          <p:cNvSpPr>
            <a:spLocks noChangeArrowheads="1"/>
          </p:cNvSpPr>
          <p:nvPr/>
        </p:nvSpPr>
        <p:spPr bwMode="auto">
          <a:xfrm>
            <a:off x="438151" y="869156"/>
            <a:ext cx="8074025" cy="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）</a:t>
            </a:r>
            <a:r>
              <a:rPr lang="zh-CN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请你结合4－10段，分析“优雅”和“有教养”是怎样的关系。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矩形 103427"/>
          <p:cNvSpPr>
            <a:spLocks noChangeArrowheads="1"/>
          </p:cNvSpPr>
          <p:nvPr/>
        </p:nvSpPr>
        <p:spPr bwMode="auto">
          <a:xfrm>
            <a:off x="331789" y="1914525"/>
            <a:ext cx="8353425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buClr>
                <a:srgbClr val="BBE0E3"/>
              </a:buClr>
              <a:buFont typeface="Wingdings" pitchFamily="2" charset="2"/>
              <a:buNone/>
            </a:pPr>
            <a:r>
              <a:rPr lang="en-US" altLang="zh-CN" sz="2400" b="1">
                <a:latin typeface="宋体" pitchFamily="2" charset="-122"/>
              </a:rPr>
              <a:t>   </a:t>
            </a:r>
            <a:r>
              <a:rPr lang="en-US" altLang="zh-CN" sz="2400">
                <a:latin typeface="宋体" pitchFamily="2" charset="-122"/>
              </a:rPr>
              <a:t> </a:t>
            </a:r>
            <a:r>
              <a:rPr lang="zh-CN" altLang="zh-CN" sz="2400">
                <a:latin typeface="宋体" pitchFamily="2" charset="-122"/>
              </a:rPr>
              <a:t>总结全文，照应开头，强调以尊重的态度对待别人，再加上随机应变的智慧就会具有优雅的风度，给人以启迪。</a:t>
            </a:r>
          </a:p>
        </p:txBody>
      </p:sp>
      <p:sp>
        <p:nvSpPr>
          <p:cNvPr id="45058" name="矩形 101378"/>
          <p:cNvSpPr>
            <a:spLocks noChangeArrowheads="1"/>
          </p:cNvSpPr>
          <p:nvPr/>
        </p:nvSpPr>
        <p:spPr bwMode="auto">
          <a:xfrm>
            <a:off x="331789" y="1102519"/>
            <a:ext cx="80533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阅读第四部分，思考：这一段有什么作用？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矩形 113668"/>
          <p:cNvSpPr>
            <a:spLocks noChangeArrowheads="1"/>
          </p:cNvSpPr>
          <p:nvPr/>
        </p:nvSpPr>
        <p:spPr bwMode="auto">
          <a:xfrm>
            <a:off x="428625" y="1241822"/>
            <a:ext cx="7342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说一说下面两个句子画线词语的作用。</a:t>
            </a:r>
          </a:p>
        </p:txBody>
      </p:sp>
      <p:sp>
        <p:nvSpPr>
          <p:cNvPr id="2" name="矩形 113668"/>
          <p:cNvSpPr>
            <a:spLocks noChangeArrowheads="1"/>
          </p:cNvSpPr>
          <p:nvPr/>
        </p:nvSpPr>
        <p:spPr bwMode="auto">
          <a:xfrm>
            <a:off x="428626" y="1940719"/>
            <a:ext cx="8240713" cy="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①我不敢贸然提供有关教养的“</a:t>
            </a:r>
            <a:r>
              <a:rPr lang="zh-CN" altLang="zh-CN" sz="2400" b="1" u="sng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处方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”，因为我不认为自己是教养完美的典范。</a:t>
            </a:r>
          </a:p>
        </p:txBody>
      </p:sp>
      <p:sp>
        <p:nvSpPr>
          <p:cNvPr id="3" name="矩形 113668"/>
          <p:cNvSpPr>
            <a:spLocks noChangeArrowheads="1"/>
          </p:cNvSpPr>
          <p:nvPr/>
        </p:nvSpPr>
        <p:spPr bwMode="auto">
          <a:xfrm>
            <a:off x="428626" y="3098006"/>
            <a:ext cx="8240713" cy="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itchFamily="2" charset="-122"/>
              </a:rPr>
              <a:t>  </a:t>
            </a:r>
            <a:r>
              <a:rPr lang="en-US" altLang="zh-CN" sz="2400" dirty="0">
                <a:solidFill>
                  <a:srgbClr val="0000FF"/>
                </a:solidFill>
                <a:latin typeface="宋体" pitchFamily="2" charset="-122"/>
              </a:rPr>
              <a:t>  </a:t>
            </a:r>
            <a:r>
              <a:rPr lang="zh-CN" altLang="zh-CN" sz="2400" dirty="0">
                <a:solidFill>
                  <a:srgbClr val="0000FF"/>
                </a:solidFill>
                <a:latin typeface="宋体" pitchFamily="2" charset="-122"/>
              </a:rPr>
              <a:t>比喻的修辞手法，用“处方”比喻让人们拥有教养的独特的方法，用语生动形象。</a:t>
            </a:r>
          </a:p>
        </p:txBody>
      </p:sp>
      <p:grpSp>
        <p:nvGrpSpPr>
          <p:cNvPr id="46084" name="组合 20"/>
          <p:cNvGrpSpPr>
            <a:grpSpLocks/>
          </p:cNvGrpSpPr>
          <p:nvPr/>
        </p:nvGrpSpPr>
        <p:grpSpPr bwMode="auto">
          <a:xfrm>
            <a:off x="636588" y="423862"/>
            <a:ext cx="2252662" cy="500063"/>
            <a:chOff x="3751262" y="1204050"/>
            <a:chExt cx="4206831" cy="720792"/>
          </a:xfrm>
        </p:grpSpPr>
        <p:sp>
          <p:nvSpPr>
            <p:cNvPr id="12" name="任意多边形 11"/>
            <p:cNvSpPr/>
            <p:nvPr>
              <p:custDataLst>
                <p:tags r:id="rId2"/>
              </p:custDataLst>
            </p:nvPr>
          </p:nvSpPr>
          <p:spPr>
            <a:xfrm>
              <a:off x="3751262" y="1718901"/>
              <a:ext cx="281640" cy="205941"/>
            </a:xfrm>
            <a:custGeom>
              <a:avLst/>
              <a:gdLst>
                <a:gd name="connsiteX0" fmla="*/ 0 w 281940"/>
                <a:gd name="connsiteY0" fmla="*/ 38100 h 205740"/>
                <a:gd name="connsiteX1" fmla="*/ 281940 w 281940"/>
                <a:gd name="connsiteY1" fmla="*/ 205740 h 205740"/>
                <a:gd name="connsiteX2" fmla="*/ 281940 w 281940"/>
                <a:gd name="connsiteY2" fmla="*/ 0 h 205740"/>
                <a:gd name="connsiteX3" fmla="*/ 0 w 281940"/>
                <a:gd name="connsiteY3" fmla="*/ 3810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940" h="205740">
                  <a:moveTo>
                    <a:pt x="0" y="38100"/>
                  </a:moveTo>
                  <a:lnTo>
                    <a:pt x="281940" y="205740"/>
                  </a:lnTo>
                  <a:lnTo>
                    <a:pt x="281940" y="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359EFF">
                <a:lumMod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/>
              <a:endParaRPr lang="zh-CN" altLang="en-US" noProof="1">
                <a:sym typeface="Arial" panose="020B0604020202020204" pitchFamily="34" charset="0"/>
              </a:endParaRPr>
            </a:p>
          </p:txBody>
        </p:sp>
        <p:sp>
          <p:nvSpPr>
            <p:cNvPr id="4" name="任意多边形 3"/>
            <p:cNvSpPr/>
            <p:nvPr>
              <p:custDataLst>
                <p:tags r:id="rId3"/>
              </p:custDataLst>
            </p:nvPr>
          </p:nvSpPr>
          <p:spPr>
            <a:xfrm>
              <a:off x="4032902" y="1204050"/>
              <a:ext cx="3925191" cy="720792"/>
            </a:xfrm>
            <a:custGeom>
              <a:avLst/>
              <a:gdLst>
                <a:gd name="connsiteX0" fmla="*/ 0 w 3222171"/>
                <a:gd name="connsiteY0" fmla="*/ 0 h 551543"/>
                <a:gd name="connsiteX1" fmla="*/ 3222171 w 3222171"/>
                <a:gd name="connsiteY1" fmla="*/ 0 h 551543"/>
                <a:gd name="connsiteX2" fmla="*/ 2946400 w 3222171"/>
                <a:gd name="connsiteY2" fmla="*/ 275772 h 551543"/>
                <a:gd name="connsiteX3" fmla="*/ 3222171 w 3222171"/>
                <a:gd name="connsiteY3" fmla="*/ 551543 h 551543"/>
                <a:gd name="connsiteX4" fmla="*/ 0 w 3222171"/>
                <a:gd name="connsiteY4" fmla="*/ 551543 h 551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22171" h="551543">
                  <a:moveTo>
                    <a:pt x="0" y="0"/>
                  </a:moveTo>
                  <a:lnTo>
                    <a:pt x="3222171" y="0"/>
                  </a:lnTo>
                  <a:lnTo>
                    <a:pt x="2946400" y="275772"/>
                  </a:lnTo>
                  <a:lnTo>
                    <a:pt x="3222171" y="551543"/>
                  </a:lnTo>
                  <a:lnTo>
                    <a:pt x="0" y="551543"/>
                  </a:lnTo>
                  <a:close/>
                </a:path>
              </a:pathLst>
            </a:custGeom>
            <a:solidFill>
              <a:srgbClr val="35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92500" lnSpcReduction="20000"/>
            </a:bodyPr>
            <a:lstStyle/>
            <a:p>
              <a:pPr algn="ctr"/>
              <a:r>
                <a:rPr lang="zh-CN" altLang="zh-CN" sz="3200" noProof="1">
                  <a:solidFill>
                    <a:schemeClr val="bg1"/>
                  </a:solidFill>
                  <a:sym typeface="Arial" panose="020B0604020202020204" pitchFamily="34" charset="0"/>
                </a:rPr>
                <a:t>品味语言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文本框 4"/>
          <p:cNvSpPr txBox="1">
            <a:spLocks noChangeArrowheads="1"/>
          </p:cNvSpPr>
          <p:nvPr/>
        </p:nvSpPr>
        <p:spPr bwMode="auto">
          <a:xfrm>
            <a:off x="557214" y="1363266"/>
            <a:ext cx="8029575" cy="17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en-US" sz="2400" dirty="0">
                <a:latin typeface="宋体" pitchFamily="2" charset="-122"/>
              </a:rPr>
              <a:t>  1.理解本文的论证思路</a:t>
            </a:r>
            <a:r>
              <a:rPr lang="zh-CN" altLang="en-US" sz="2400" dirty="0">
                <a:latin typeface="宋体" pitchFamily="2" charset="-122"/>
              </a:rPr>
              <a:t>、</a:t>
            </a:r>
            <a:r>
              <a:rPr lang="en-US" altLang="en-US" sz="2400" dirty="0" err="1">
                <a:latin typeface="宋体" pitchFamily="2" charset="-122"/>
              </a:rPr>
              <a:t>论证方法</a:t>
            </a:r>
            <a:r>
              <a:rPr lang="zh-CN" altLang="en-US" sz="2400" dirty="0">
                <a:latin typeface="宋体" pitchFamily="2" charset="-122"/>
              </a:rPr>
              <a:t>。</a:t>
            </a:r>
            <a:r>
              <a:rPr lang="en-US" altLang="en-US" sz="2400" dirty="0">
                <a:latin typeface="宋体" pitchFamily="2" charset="-122"/>
              </a:rPr>
              <a:t> </a:t>
            </a:r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en-US" sz="2400" dirty="0">
                <a:latin typeface="宋体" pitchFamily="2" charset="-122"/>
              </a:rPr>
              <a:t>  2.</a:t>
            </a:r>
            <a:r>
              <a:rPr lang="zh-CN" altLang="en-US" sz="2400" dirty="0">
                <a:latin typeface="宋体" pitchFamily="2" charset="-122"/>
              </a:rPr>
              <a:t>体会</a:t>
            </a:r>
            <a:r>
              <a:rPr lang="zh-CN" altLang="zh-CN" sz="2400" dirty="0">
                <a:latin typeface="宋体" pitchFamily="2" charset="-122"/>
              </a:rPr>
              <a:t>本文的语言风格，揣摩重要词语的含义。</a:t>
            </a:r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2400" dirty="0">
                <a:latin typeface="宋体" pitchFamily="2" charset="-122"/>
              </a:rPr>
              <a:t>  3.</a:t>
            </a:r>
            <a:r>
              <a:rPr lang="en-US" altLang="en-US" sz="2400" dirty="0">
                <a:latin typeface="宋体" pitchFamily="2" charset="-122"/>
              </a:rPr>
              <a:t>理解教养的内涵及教养对于个人和社会的重要性。</a:t>
            </a:r>
          </a:p>
        </p:txBody>
      </p:sp>
      <p:sp>
        <p:nvSpPr>
          <p:cNvPr id="27650" name="矩形 9229"/>
          <p:cNvSpPr>
            <a:spLocks noChangeAspect="1" noChangeArrowheads="1"/>
          </p:cNvSpPr>
          <p:nvPr/>
        </p:nvSpPr>
        <p:spPr bwMode="auto">
          <a:xfrm>
            <a:off x="4419600" y="2457450"/>
            <a:ext cx="304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1" name="矩形 9231"/>
          <p:cNvSpPr>
            <a:spLocks noChangeAspect="1" noChangeArrowheads="1"/>
          </p:cNvSpPr>
          <p:nvPr/>
        </p:nvSpPr>
        <p:spPr bwMode="auto">
          <a:xfrm>
            <a:off x="4419600" y="2457450"/>
            <a:ext cx="304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7652" name="组合 20"/>
          <p:cNvGrpSpPr>
            <a:grpSpLocks/>
          </p:cNvGrpSpPr>
          <p:nvPr/>
        </p:nvGrpSpPr>
        <p:grpSpPr bwMode="auto">
          <a:xfrm>
            <a:off x="557213" y="364331"/>
            <a:ext cx="2252662" cy="500063"/>
            <a:chOff x="3751262" y="1204050"/>
            <a:chExt cx="4206831" cy="720792"/>
          </a:xfrm>
        </p:grpSpPr>
        <p:sp>
          <p:nvSpPr>
            <p:cNvPr id="12" name="任意多边形 11"/>
            <p:cNvSpPr/>
            <p:nvPr>
              <p:custDataLst>
                <p:tags r:id="rId2"/>
              </p:custDataLst>
            </p:nvPr>
          </p:nvSpPr>
          <p:spPr>
            <a:xfrm>
              <a:off x="3751262" y="1718901"/>
              <a:ext cx="281640" cy="205941"/>
            </a:xfrm>
            <a:custGeom>
              <a:avLst/>
              <a:gdLst>
                <a:gd name="connsiteX0" fmla="*/ 0 w 281940"/>
                <a:gd name="connsiteY0" fmla="*/ 38100 h 205740"/>
                <a:gd name="connsiteX1" fmla="*/ 281940 w 281940"/>
                <a:gd name="connsiteY1" fmla="*/ 205740 h 205740"/>
                <a:gd name="connsiteX2" fmla="*/ 281940 w 281940"/>
                <a:gd name="connsiteY2" fmla="*/ 0 h 205740"/>
                <a:gd name="connsiteX3" fmla="*/ 0 w 281940"/>
                <a:gd name="connsiteY3" fmla="*/ 3810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940" h="205740">
                  <a:moveTo>
                    <a:pt x="0" y="38100"/>
                  </a:moveTo>
                  <a:lnTo>
                    <a:pt x="281940" y="205740"/>
                  </a:lnTo>
                  <a:lnTo>
                    <a:pt x="281940" y="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359EFF">
                <a:lumMod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/>
              <a:endParaRPr lang="zh-CN" altLang="en-US" noProof="1">
                <a:sym typeface="Arial" panose="020B0604020202020204" pitchFamily="34" charset="0"/>
              </a:endParaRPr>
            </a:p>
          </p:txBody>
        </p:sp>
        <p:sp>
          <p:nvSpPr>
            <p:cNvPr id="3" name="任意多边形 2"/>
            <p:cNvSpPr/>
            <p:nvPr>
              <p:custDataLst>
                <p:tags r:id="rId3"/>
              </p:custDataLst>
            </p:nvPr>
          </p:nvSpPr>
          <p:spPr>
            <a:xfrm>
              <a:off x="4032902" y="1204050"/>
              <a:ext cx="3925191" cy="720792"/>
            </a:xfrm>
            <a:custGeom>
              <a:avLst/>
              <a:gdLst>
                <a:gd name="connsiteX0" fmla="*/ 0 w 3222171"/>
                <a:gd name="connsiteY0" fmla="*/ 0 h 551543"/>
                <a:gd name="connsiteX1" fmla="*/ 3222171 w 3222171"/>
                <a:gd name="connsiteY1" fmla="*/ 0 h 551543"/>
                <a:gd name="connsiteX2" fmla="*/ 2946400 w 3222171"/>
                <a:gd name="connsiteY2" fmla="*/ 275772 h 551543"/>
                <a:gd name="connsiteX3" fmla="*/ 3222171 w 3222171"/>
                <a:gd name="connsiteY3" fmla="*/ 551543 h 551543"/>
                <a:gd name="connsiteX4" fmla="*/ 0 w 3222171"/>
                <a:gd name="connsiteY4" fmla="*/ 551543 h 551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22171" h="551543">
                  <a:moveTo>
                    <a:pt x="0" y="0"/>
                  </a:moveTo>
                  <a:lnTo>
                    <a:pt x="3222171" y="0"/>
                  </a:lnTo>
                  <a:lnTo>
                    <a:pt x="2946400" y="275772"/>
                  </a:lnTo>
                  <a:lnTo>
                    <a:pt x="3222171" y="551543"/>
                  </a:lnTo>
                  <a:lnTo>
                    <a:pt x="0" y="551543"/>
                  </a:lnTo>
                  <a:close/>
                </a:path>
              </a:pathLst>
            </a:custGeom>
            <a:solidFill>
              <a:srgbClr val="35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92500" lnSpcReduction="20000"/>
            </a:bodyPr>
            <a:lstStyle/>
            <a:p>
              <a:pPr algn="ctr"/>
              <a:r>
                <a:rPr lang="zh-CN" altLang="zh-CN" sz="3200" noProof="1">
                  <a:solidFill>
                    <a:schemeClr val="bg1"/>
                  </a:solidFill>
                  <a:sym typeface="Arial" panose="020B0604020202020204" pitchFamily="34" charset="0"/>
                </a:rPr>
                <a:t>学习目标</a:t>
              </a:r>
            </a:p>
          </p:txBody>
        </p:sp>
      </p:grpSp>
    </p:spTree>
    <p:custDataLst>
      <p:tags r:id="rId1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矩形 113668"/>
          <p:cNvSpPr>
            <a:spLocks noChangeArrowheads="1"/>
          </p:cNvSpPr>
          <p:nvPr/>
        </p:nvSpPr>
        <p:spPr bwMode="auto">
          <a:xfrm>
            <a:off x="450850" y="967978"/>
            <a:ext cx="8242300" cy="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②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有教养的人对别人</a:t>
            </a:r>
            <a:r>
              <a:rPr lang="zh-CN" altLang="zh-CN" sz="2400" b="1" u="sng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一律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谦让和礼让，</a:t>
            </a:r>
            <a:r>
              <a:rPr lang="zh-CN" altLang="zh-CN" sz="2400" b="1" u="sng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无论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接触的人年长还是年幼，是社会贤达还是平民百姓。</a:t>
            </a:r>
          </a:p>
        </p:txBody>
      </p:sp>
      <p:sp>
        <p:nvSpPr>
          <p:cNvPr id="3" name="矩形 113668"/>
          <p:cNvSpPr>
            <a:spLocks noChangeArrowheads="1"/>
          </p:cNvSpPr>
          <p:nvPr/>
        </p:nvSpPr>
        <p:spPr bwMode="auto">
          <a:xfrm>
            <a:off x="428626" y="2655094"/>
            <a:ext cx="8240713" cy="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itchFamily="2" charset="-122"/>
              </a:rPr>
              <a:t>   </a:t>
            </a:r>
            <a:r>
              <a:rPr lang="zh-CN" altLang="zh-CN" sz="2400" dirty="0">
                <a:solidFill>
                  <a:srgbClr val="0000FF"/>
                </a:solidFill>
                <a:latin typeface="宋体" pitchFamily="2" charset="-122"/>
              </a:rPr>
              <a:t>“一律”和“无论”强调了有教养的人从内心深处尊重别人，对人们的谦让和礼让是无条件的。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矩形 108546"/>
          <p:cNvSpPr>
            <a:spLocks noChangeArrowheads="1"/>
          </p:cNvSpPr>
          <p:nvPr/>
        </p:nvSpPr>
        <p:spPr bwMode="auto">
          <a:xfrm>
            <a:off x="390526" y="1220391"/>
            <a:ext cx="8253413" cy="222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宋体" pitchFamily="2" charset="-122"/>
              </a:rPr>
              <a:t>    </a:t>
            </a:r>
            <a:r>
              <a:rPr lang="zh-CN" altLang="zh-CN" sz="2400" dirty="0">
                <a:latin typeface="宋体" pitchFamily="2" charset="-122"/>
              </a:rPr>
              <a:t>本文透过众多“有教养”及“无教养”的现象，探究“真正的教养”和“优雅风度”的本质。思路清晰，从讨论教养本身，到剖析教养的重要表现——优雅风度。又运用了许多格言式的句子，论述充分，引人深思。</a:t>
            </a:r>
          </a:p>
        </p:txBody>
      </p:sp>
      <p:grpSp>
        <p:nvGrpSpPr>
          <p:cNvPr id="48130" name="组合 20"/>
          <p:cNvGrpSpPr>
            <a:grpSpLocks/>
          </p:cNvGrpSpPr>
          <p:nvPr/>
        </p:nvGrpSpPr>
        <p:grpSpPr bwMode="auto">
          <a:xfrm>
            <a:off x="649288" y="458391"/>
            <a:ext cx="2252662" cy="500063"/>
            <a:chOff x="3751262" y="1204050"/>
            <a:chExt cx="4206831" cy="720792"/>
          </a:xfrm>
        </p:grpSpPr>
        <p:sp>
          <p:nvSpPr>
            <p:cNvPr id="12" name="任意多边形 11"/>
            <p:cNvSpPr/>
            <p:nvPr>
              <p:custDataLst>
                <p:tags r:id="rId2"/>
              </p:custDataLst>
            </p:nvPr>
          </p:nvSpPr>
          <p:spPr>
            <a:xfrm>
              <a:off x="3751262" y="1718901"/>
              <a:ext cx="281640" cy="205941"/>
            </a:xfrm>
            <a:custGeom>
              <a:avLst/>
              <a:gdLst>
                <a:gd name="connsiteX0" fmla="*/ 0 w 281940"/>
                <a:gd name="connsiteY0" fmla="*/ 38100 h 205740"/>
                <a:gd name="connsiteX1" fmla="*/ 281940 w 281940"/>
                <a:gd name="connsiteY1" fmla="*/ 205740 h 205740"/>
                <a:gd name="connsiteX2" fmla="*/ 281940 w 281940"/>
                <a:gd name="connsiteY2" fmla="*/ 0 h 205740"/>
                <a:gd name="connsiteX3" fmla="*/ 0 w 281940"/>
                <a:gd name="connsiteY3" fmla="*/ 3810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940" h="205740">
                  <a:moveTo>
                    <a:pt x="0" y="38100"/>
                  </a:moveTo>
                  <a:lnTo>
                    <a:pt x="281940" y="205740"/>
                  </a:lnTo>
                  <a:lnTo>
                    <a:pt x="281940" y="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359EFF">
                <a:lumMod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/>
              <a:endParaRPr lang="zh-CN" altLang="en-US" noProof="1">
                <a:sym typeface="Arial" panose="020B0604020202020204" pitchFamily="34" charset="0"/>
              </a:endParaRPr>
            </a:p>
          </p:txBody>
        </p:sp>
        <p:sp>
          <p:nvSpPr>
            <p:cNvPr id="3" name="任意多边形 2"/>
            <p:cNvSpPr/>
            <p:nvPr>
              <p:custDataLst>
                <p:tags r:id="rId3"/>
              </p:custDataLst>
            </p:nvPr>
          </p:nvSpPr>
          <p:spPr>
            <a:xfrm>
              <a:off x="4032902" y="1204050"/>
              <a:ext cx="3925191" cy="720792"/>
            </a:xfrm>
            <a:custGeom>
              <a:avLst/>
              <a:gdLst>
                <a:gd name="connsiteX0" fmla="*/ 0 w 3222171"/>
                <a:gd name="connsiteY0" fmla="*/ 0 h 551543"/>
                <a:gd name="connsiteX1" fmla="*/ 3222171 w 3222171"/>
                <a:gd name="connsiteY1" fmla="*/ 0 h 551543"/>
                <a:gd name="connsiteX2" fmla="*/ 2946400 w 3222171"/>
                <a:gd name="connsiteY2" fmla="*/ 275772 h 551543"/>
                <a:gd name="connsiteX3" fmla="*/ 3222171 w 3222171"/>
                <a:gd name="connsiteY3" fmla="*/ 551543 h 551543"/>
                <a:gd name="connsiteX4" fmla="*/ 0 w 3222171"/>
                <a:gd name="connsiteY4" fmla="*/ 551543 h 551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22171" h="551543">
                  <a:moveTo>
                    <a:pt x="0" y="0"/>
                  </a:moveTo>
                  <a:lnTo>
                    <a:pt x="3222171" y="0"/>
                  </a:lnTo>
                  <a:lnTo>
                    <a:pt x="2946400" y="275772"/>
                  </a:lnTo>
                  <a:lnTo>
                    <a:pt x="3222171" y="551543"/>
                  </a:lnTo>
                  <a:lnTo>
                    <a:pt x="0" y="551543"/>
                  </a:lnTo>
                  <a:close/>
                </a:path>
              </a:pathLst>
            </a:custGeom>
            <a:solidFill>
              <a:srgbClr val="35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92500" lnSpcReduction="20000"/>
            </a:bodyPr>
            <a:lstStyle/>
            <a:p>
              <a:pPr algn="ctr"/>
              <a:r>
                <a:rPr lang="zh-CN" altLang="zh-CN" sz="3200" noProof="1">
                  <a:solidFill>
                    <a:schemeClr val="bg1"/>
                  </a:solidFill>
                  <a:sym typeface="Arial" panose="020B0604020202020204" pitchFamily="34" charset="0"/>
                </a:rPr>
                <a:t>课堂小结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CC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矩形 113668"/>
          <p:cNvSpPr>
            <a:spLocks noChangeArrowheads="1"/>
          </p:cNvSpPr>
          <p:nvPr/>
        </p:nvSpPr>
        <p:spPr bwMode="auto">
          <a:xfrm>
            <a:off x="415926" y="1738313"/>
            <a:ext cx="60801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000" b="1">
                <a:latin typeface="黑体" pitchFamily="49" charset="-122"/>
                <a:ea typeface="黑体" pitchFamily="49" charset="-122"/>
              </a:rPr>
              <a:t>论教养</a:t>
            </a:r>
          </a:p>
        </p:txBody>
      </p:sp>
      <p:sp>
        <p:nvSpPr>
          <p:cNvPr id="19" name="左大括号 18"/>
          <p:cNvSpPr/>
          <p:nvPr/>
        </p:nvSpPr>
        <p:spPr>
          <a:xfrm>
            <a:off x="1222375" y="1394222"/>
            <a:ext cx="165100" cy="1452563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 sz="3000" noProof="1"/>
          </a:p>
        </p:txBody>
      </p:sp>
      <p:sp>
        <p:nvSpPr>
          <p:cNvPr id="43014" name="文本框 3"/>
          <p:cNvSpPr txBox="1">
            <a:spLocks noChangeArrowheads="1"/>
          </p:cNvSpPr>
          <p:nvPr/>
        </p:nvSpPr>
        <p:spPr bwMode="auto">
          <a:xfrm>
            <a:off x="1500189" y="1195388"/>
            <a:ext cx="35591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/>
              <a:t>开门见山，引入论题</a:t>
            </a:r>
          </a:p>
        </p:txBody>
      </p:sp>
      <p:sp>
        <p:nvSpPr>
          <p:cNvPr id="43015" name="文本框 99"/>
          <p:cNvSpPr txBox="1">
            <a:spLocks noChangeArrowheads="1"/>
          </p:cNvSpPr>
          <p:nvPr/>
        </p:nvSpPr>
        <p:spPr bwMode="auto">
          <a:xfrm>
            <a:off x="1500189" y="2659856"/>
            <a:ext cx="35591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800">
                <a:latin typeface="Times New Roman" pitchFamily="18" charset="0"/>
              </a:rPr>
              <a:t>具体论证，深入剖析</a:t>
            </a:r>
          </a:p>
        </p:txBody>
      </p:sp>
      <p:sp>
        <p:nvSpPr>
          <p:cNvPr id="12" name="左大括号 2"/>
          <p:cNvSpPr/>
          <p:nvPr/>
        </p:nvSpPr>
        <p:spPr>
          <a:xfrm>
            <a:off x="5059363" y="2351485"/>
            <a:ext cx="117475" cy="989409"/>
          </a:xfrm>
          <a:prstGeom prst="leftBrace">
            <a:avLst>
              <a:gd name="adj1" fmla="val 8333"/>
              <a:gd name="adj2" fmla="val 50025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sp>
      <p:sp>
        <p:nvSpPr>
          <p:cNvPr id="43017" name="文本框 12"/>
          <p:cNvSpPr txBox="1">
            <a:spLocks noChangeArrowheads="1"/>
          </p:cNvSpPr>
          <p:nvPr/>
        </p:nvSpPr>
        <p:spPr bwMode="auto">
          <a:xfrm>
            <a:off x="5197476" y="2205038"/>
            <a:ext cx="23209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/>
              <a:t>无教养的表现</a:t>
            </a:r>
          </a:p>
        </p:txBody>
      </p:sp>
      <p:sp>
        <p:nvSpPr>
          <p:cNvPr id="43018" name="文本框 13"/>
          <p:cNvSpPr txBox="1">
            <a:spLocks noChangeArrowheads="1"/>
          </p:cNvSpPr>
          <p:nvPr/>
        </p:nvSpPr>
        <p:spPr bwMode="auto">
          <a:xfrm>
            <a:off x="5246688" y="3134917"/>
            <a:ext cx="22225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/>
              <a:t>有教养的表现</a:t>
            </a:r>
          </a:p>
        </p:txBody>
      </p:sp>
      <p:grpSp>
        <p:nvGrpSpPr>
          <p:cNvPr id="49160" name="组合 20"/>
          <p:cNvGrpSpPr>
            <a:grpSpLocks/>
          </p:cNvGrpSpPr>
          <p:nvPr/>
        </p:nvGrpSpPr>
        <p:grpSpPr bwMode="auto">
          <a:xfrm>
            <a:off x="538164" y="352425"/>
            <a:ext cx="2433637" cy="541735"/>
            <a:chOff x="3751262" y="1204050"/>
            <a:chExt cx="4544206" cy="720792"/>
          </a:xfrm>
        </p:grpSpPr>
        <p:sp>
          <p:nvSpPr>
            <p:cNvPr id="2" name="任意多边形 1"/>
            <p:cNvSpPr/>
            <p:nvPr>
              <p:custDataLst>
                <p:tags r:id="rId2"/>
              </p:custDataLst>
            </p:nvPr>
          </p:nvSpPr>
          <p:spPr>
            <a:xfrm>
              <a:off x="3751262" y="1718902"/>
              <a:ext cx="281604" cy="205940"/>
            </a:xfrm>
            <a:custGeom>
              <a:avLst/>
              <a:gdLst>
                <a:gd name="connsiteX0" fmla="*/ 0 w 281940"/>
                <a:gd name="connsiteY0" fmla="*/ 38100 h 205740"/>
                <a:gd name="connsiteX1" fmla="*/ 281940 w 281940"/>
                <a:gd name="connsiteY1" fmla="*/ 205740 h 205740"/>
                <a:gd name="connsiteX2" fmla="*/ 281940 w 281940"/>
                <a:gd name="connsiteY2" fmla="*/ 0 h 205740"/>
                <a:gd name="connsiteX3" fmla="*/ 0 w 281940"/>
                <a:gd name="connsiteY3" fmla="*/ 3810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940" h="205740">
                  <a:moveTo>
                    <a:pt x="0" y="38100"/>
                  </a:moveTo>
                  <a:lnTo>
                    <a:pt x="281940" y="205740"/>
                  </a:lnTo>
                  <a:lnTo>
                    <a:pt x="281940" y="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359EFF">
                <a:lumMod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30000" lnSpcReduction="20000"/>
            </a:bodyPr>
            <a:lstStyle/>
            <a:p>
              <a:pPr algn="ctr"/>
              <a:endParaRPr lang="zh-CN" altLang="en-US" noProof="1">
                <a:sym typeface="Arial" panose="020B0604020202020204" pitchFamily="34" charset="0"/>
              </a:endParaRPr>
            </a:p>
          </p:txBody>
        </p:sp>
        <p:sp>
          <p:nvSpPr>
            <p:cNvPr id="3" name="任意多边形 2"/>
            <p:cNvSpPr/>
            <p:nvPr>
              <p:custDataLst>
                <p:tags r:id="rId3"/>
              </p:custDataLst>
            </p:nvPr>
          </p:nvSpPr>
          <p:spPr>
            <a:xfrm>
              <a:off x="4032866" y="1204050"/>
              <a:ext cx="4262602" cy="720792"/>
            </a:xfrm>
            <a:custGeom>
              <a:avLst/>
              <a:gdLst>
                <a:gd name="connsiteX0" fmla="*/ 0 w 3222171"/>
                <a:gd name="connsiteY0" fmla="*/ 0 h 551543"/>
                <a:gd name="connsiteX1" fmla="*/ 3222171 w 3222171"/>
                <a:gd name="connsiteY1" fmla="*/ 0 h 551543"/>
                <a:gd name="connsiteX2" fmla="*/ 2946400 w 3222171"/>
                <a:gd name="connsiteY2" fmla="*/ 275772 h 551543"/>
                <a:gd name="connsiteX3" fmla="*/ 3222171 w 3222171"/>
                <a:gd name="connsiteY3" fmla="*/ 551543 h 551543"/>
                <a:gd name="connsiteX4" fmla="*/ 0 w 3222171"/>
                <a:gd name="connsiteY4" fmla="*/ 551543 h 551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22171" h="551543">
                  <a:moveTo>
                    <a:pt x="0" y="0"/>
                  </a:moveTo>
                  <a:lnTo>
                    <a:pt x="3222171" y="0"/>
                  </a:lnTo>
                  <a:lnTo>
                    <a:pt x="2946400" y="275772"/>
                  </a:lnTo>
                  <a:lnTo>
                    <a:pt x="3222171" y="551543"/>
                  </a:lnTo>
                  <a:lnTo>
                    <a:pt x="0" y="551543"/>
                  </a:lnTo>
                  <a:close/>
                </a:path>
              </a:pathLst>
            </a:custGeom>
            <a:solidFill>
              <a:srgbClr val="35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lnSpcReduction="10000"/>
            </a:bodyPr>
            <a:lstStyle/>
            <a:p>
              <a:pPr algn="ctr"/>
              <a:r>
                <a:rPr lang="zh-CN" altLang="zh-CN" sz="3200" noProof="1">
                  <a:solidFill>
                    <a:schemeClr val="bg1"/>
                  </a:solidFill>
                  <a:sym typeface="Arial" panose="020B0604020202020204" pitchFamily="34" charset="0"/>
                </a:rPr>
                <a:t>板书设计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  <p:bldP spid="19" grpId="0" bldLvl="0" animBg="1"/>
      <p:bldP spid="43014" grpId="0"/>
      <p:bldP spid="43015" grpId="0"/>
      <p:bldP spid="43017" grpId="0"/>
      <p:bldP spid="430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554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2" name="矩形 92171"/>
          <p:cNvSpPr>
            <a:spLocks noChangeArrowheads="1"/>
          </p:cNvSpPr>
          <p:nvPr/>
        </p:nvSpPr>
        <p:spPr bwMode="auto">
          <a:xfrm>
            <a:off x="485775" y="1240632"/>
            <a:ext cx="8066088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000" dirty="0">
                <a:solidFill>
                  <a:srgbClr val="FF0000"/>
                </a:solidFill>
                <a:latin typeface="宋体" pitchFamily="2" charset="-122"/>
              </a:rPr>
              <a:t>    </a:t>
            </a:r>
            <a:r>
              <a:rPr lang="zh-CN" altLang="en-US" sz="3000" dirty="0">
                <a:solidFill>
                  <a:srgbClr val="FF0000"/>
                </a:solidFill>
                <a:latin typeface="宋体" pitchFamily="2" charset="-122"/>
              </a:rPr>
              <a:t>利哈乔夫</a:t>
            </a:r>
            <a:r>
              <a:rPr lang="zh-CN" altLang="zh-CN" sz="3000" dirty="0">
                <a:latin typeface="宋体" pitchFamily="2" charset="-122"/>
              </a:rPr>
              <a:t>（1906</a:t>
            </a:r>
            <a:r>
              <a:rPr lang="en-US" altLang="zh-CN" sz="3000" dirty="0">
                <a:latin typeface="宋体" pitchFamily="2" charset="-122"/>
              </a:rPr>
              <a:t>—1999</a:t>
            </a:r>
            <a:r>
              <a:rPr lang="zh-CN" altLang="en-US" sz="3000" dirty="0">
                <a:latin typeface="宋体" pitchFamily="2" charset="-122"/>
              </a:rPr>
              <a:t>），</a:t>
            </a:r>
            <a:r>
              <a:rPr lang="zh-CN" altLang="zh-CN" sz="3000" dirty="0">
                <a:latin typeface="宋体" pitchFamily="2" charset="-122"/>
              </a:rPr>
              <a:t>20世纪俄罗斯著名的知识分子之一，政治家、作家、文艺理论家。</a:t>
            </a: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2301" y="2583656"/>
            <a:ext cx="2289175" cy="180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675" name="组合 20"/>
          <p:cNvGrpSpPr>
            <a:grpSpLocks/>
          </p:cNvGrpSpPr>
          <p:nvPr/>
        </p:nvGrpSpPr>
        <p:grpSpPr bwMode="auto">
          <a:xfrm>
            <a:off x="844551" y="510778"/>
            <a:ext cx="2252663" cy="500063"/>
            <a:chOff x="3751262" y="1204050"/>
            <a:chExt cx="4206831" cy="720792"/>
          </a:xfrm>
        </p:grpSpPr>
        <p:sp>
          <p:nvSpPr>
            <p:cNvPr id="12" name="任意多边形 11"/>
            <p:cNvSpPr/>
            <p:nvPr>
              <p:custDataLst>
                <p:tags r:id="rId2"/>
              </p:custDataLst>
            </p:nvPr>
          </p:nvSpPr>
          <p:spPr>
            <a:xfrm>
              <a:off x="3751262" y="1718901"/>
              <a:ext cx="281642" cy="205941"/>
            </a:xfrm>
            <a:custGeom>
              <a:avLst/>
              <a:gdLst>
                <a:gd name="connsiteX0" fmla="*/ 0 w 281940"/>
                <a:gd name="connsiteY0" fmla="*/ 38100 h 205740"/>
                <a:gd name="connsiteX1" fmla="*/ 281940 w 281940"/>
                <a:gd name="connsiteY1" fmla="*/ 205740 h 205740"/>
                <a:gd name="connsiteX2" fmla="*/ 281940 w 281940"/>
                <a:gd name="connsiteY2" fmla="*/ 0 h 205740"/>
                <a:gd name="connsiteX3" fmla="*/ 0 w 281940"/>
                <a:gd name="connsiteY3" fmla="*/ 3810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940" h="205740">
                  <a:moveTo>
                    <a:pt x="0" y="38100"/>
                  </a:moveTo>
                  <a:lnTo>
                    <a:pt x="281940" y="205740"/>
                  </a:lnTo>
                  <a:lnTo>
                    <a:pt x="281940" y="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359EFF">
                <a:lumMod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/>
              <a:endParaRPr lang="zh-CN" altLang="en-US" noProof="1">
                <a:sym typeface="Arial" panose="020B0604020202020204" pitchFamily="34" charset="0"/>
              </a:endParaRPr>
            </a:p>
          </p:txBody>
        </p:sp>
        <p:sp>
          <p:nvSpPr>
            <p:cNvPr id="2" name="任意多边形 1"/>
            <p:cNvSpPr/>
            <p:nvPr>
              <p:custDataLst>
                <p:tags r:id="rId3"/>
              </p:custDataLst>
            </p:nvPr>
          </p:nvSpPr>
          <p:spPr>
            <a:xfrm>
              <a:off x="4032904" y="1204050"/>
              <a:ext cx="3925189" cy="720792"/>
            </a:xfrm>
            <a:custGeom>
              <a:avLst/>
              <a:gdLst>
                <a:gd name="connsiteX0" fmla="*/ 0 w 3222171"/>
                <a:gd name="connsiteY0" fmla="*/ 0 h 551543"/>
                <a:gd name="connsiteX1" fmla="*/ 3222171 w 3222171"/>
                <a:gd name="connsiteY1" fmla="*/ 0 h 551543"/>
                <a:gd name="connsiteX2" fmla="*/ 2946400 w 3222171"/>
                <a:gd name="connsiteY2" fmla="*/ 275772 h 551543"/>
                <a:gd name="connsiteX3" fmla="*/ 3222171 w 3222171"/>
                <a:gd name="connsiteY3" fmla="*/ 551543 h 551543"/>
                <a:gd name="connsiteX4" fmla="*/ 0 w 3222171"/>
                <a:gd name="connsiteY4" fmla="*/ 551543 h 551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22171" h="551543">
                  <a:moveTo>
                    <a:pt x="0" y="0"/>
                  </a:moveTo>
                  <a:lnTo>
                    <a:pt x="3222171" y="0"/>
                  </a:lnTo>
                  <a:lnTo>
                    <a:pt x="2946400" y="275772"/>
                  </a:lnTo>
                  <a:lnTo>
                    <a:pt x="3222171" y="551543"/>
                  </a:lnTo>
                  <a:lnTo>
                    <a:pt x="0" y="551543"/>
                  </a:lnTo>
                  <a:close/>
                </a:path>
              </a:pathLst>
            </a:custGeom>
            <a:solidFill>
              <a:srgbClr val="35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92500" lnSpcReduction="20000"/>
            </a:bodyPr>
            <a:lstStyle/>
            <a:p>
              <a:pPr algn="ctr"/>
              <a:r>
                <a:rPr lang="zh-CN" altLang="zh-CN" sz="3200" noProof="1">
                  <a:solidFill>
                    <a:schemeClr val="bg1"/>
                  </a:solidFill>
                  <a:sym typeface="Arial" panose="020B0604020202020204" pitchFamily="34" charset="0"/>
                </a:rPr>
                <a:t>新课导入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488403" y="4004672"/>
            <a:ext cx="160881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11163" y="1327547"/>
            <a:ext cx="56435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宋体" pitchFamily="2" charset="-122"/>
              </a:rPr>
              <a:t>【涵养】</a:t>
            </a:r>
            <a:r>
              <a:rPr lang="zh-CN" altLang="en-US" sz="2400" dirty="0">
                <a:latin typeface="宋体" pitchFamily="2" charset="-122"/>
              </a:rPr>
              <a:t>能控制情绪的功夫。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11164" y="2080022"/>
            <a:ext cx="54070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宋体" pitchFamily="2" charset="-122"/>
              </a:rPr>
              <a:t>【恪（kè）守】</a:t>
            </a:r>
            <a:r>
              <a:rPr lang="zh-CN" altLang="en-US" sz="2400" dirty="0">
                <a:latin typeface="宋体" pitchFamily="2" charset="-122"/>
              </a:rPr>
              <a:t>严格遵守。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11164" y="2842022"/>
            <a:ext cx="55514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宋体" pitchFamily="2" charset="-122"/>
              </a:rPr>
              <a:t>【箴（zhēn）言】</a:t>
            </a:r>
            <a:r>
              <a:rPr lang="zh-CN" altLang="en-US" sz="2400" dirty="0">
                <a:latin typeface="宋体" pitchFamily="2" charset="-122"/>
              </a:rPr>
              <a:t>劝诫的话。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11164" y="3493294"/>
            <a:ext cx="8047037" cy="50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宋体" pitchFamily="2" charset="-122"/>
              </a:rPr>
              <a:t>【彬彬</a:t>
            </a:r>
            <a:r>
              <a:rPr lang="zh-CN" altLang="en-US" sz="2400" dirty="0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（bīn）</a:t>
            </a:r>
            <a:r>
              <a:rPr lang="zh-CN" altLang="en-US" sz="2400" dirty="0">
                <a:solidFill>
                  <a:srgbClr val="FF0000"/>
                </a:solidFill>
                <a:latin typeface="宋体" pitchFamily="2" charset="-122"/>
              </a:rPr>
              <a:t>有礼】</a:t>
            </a:r>
            <a:r>
              <a:rPr lang="zh-CN" altLang="en-US" sz="2400" dirty="0">
                <a:latin typeface="宋体" pitchFamily="2" charset="-122"/>
              </a:rPr>
              <a:t>形容文雅、有礼貌</a:t>
            </a:r>
            <a:r>
              <a:rPr lang="zh-CN" altLang="en-US" sz="2400" dirty="0" smtClean="0">
                <a:latin typeface="宋体" pitchFamily="2" charset="-122"/>
              </a:rPr>
              <a:t>的样</a:t>
            </a:r>
            <a:r>
              <a:rPr lang="zh-CN" altLang="en-US" sz="2400" dirty="0">
                <a:latin typeface="宋体" pitchFamily="2" charset="-122"/>
              </a:rPr>
              <a:t>子。</a:t>
            </a:r>
          </a:p>
        </p:txBody>
      </p:sp>
      <p:grpSp>
        <p:nvGrpSpPr>
          <p:cNvPr id="30725" name="组合 20"/>
          <p:cNvGrpSpPr>
            <a:grpSpLocks/>
          </p:cNvGrpSpPr>
          <p:nvPr/>
        </p:nvGrpSpPr>
        <p:grpSpPr bwMode="auto">
          <a:xfrm>
            <a:off x="663576" y="355997"/>
            <a:ext cx="2252663" cy="500063"/>
            <a:chOff x="3751262" y="1204050"/>
            <a:chExt cx="4206831" cy="720792"/>
          </a:xfrm>
        </p:grpSpPr>
        <p:sp>
          <p:nvSpPr>
            <p:cNvPr id="12" name="任意多边形 11"/>
            <p:cNvSpPr/>
            <p:nvPr>
              <p:custDataLst>
                <p:tags r:id="rId2"/>
              </p:custDataLst>
            </p:nvPr>
          </p:nvSpPr>
          <p:spPr>
            <a:xfrm>
              <a:off x="3751262" y="1718901"/>
              <a:ext cx="281642" cy="205941"/>
            </a:xfrm>
            <a:custGeom>
              <a:avLst/>
              <a:gdLst>
                <a:gd name="connsiteX0" fmla="*/ 0 w 281940"/>
                <a:gd name="connsiteY0" fmla="*/ 38100 h 205740"/>
                <a:gd name="connsiteX1" fmla="*/ 281940 w 281940"/>
                <a:gd name="connsiteY1" fmla="*/ 205740 h 205740"/>
                <a:gd name="connsiteX2" fmla="*/ 281940 w 281940"/>
                <a:gd name="connsiteY2" fmla="*/ 0 h 205740"/>
                <a:gd name="connsiteX3" fmla="*/ 0 w 281940"/>
                <a:gd name="connsiteY3" fmla="*/ 3810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940" h="205740">
                  <a:moveTo>
                    <a:pt x="0" y="38100"/>
                  </a:moveTo>
                  <a:lnTo>
                    <a:pt x="281940" y="205740"/>
                  </a:lnTo>
                  <a:lnTo>
                    <a:pt x="281940" y="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359EFF">
                <a:lumMod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/>
              <a:endParaRPr lang="zh-CN" altLang="en-US" noProof="1">
                <a:sym typeface="Arial" panose="020B0604020202020204" pitchFamily="34" charset="0"/>
              </a:endParaRPr>
            </a:p>
          </p:txBody>
        </p:sp>
        <p:sp>
          <p:nvSpPr>
            <p:cNvPr id="6" name="任意多边形 5"/>
            <p:cNvSpPr/>
            <p:nvPr>
              <p:custDataLst>
                <p:tags r:id="rId3"/>
              </p:custDataLst>
            </p:nvPr>
          </p:nvSpPr>
          <p:spPr>
            <a:xfrm>
              <a:off x="4032904" y="1204050"/>
              <a:ext cx="3925189" cy="720792"/>
            </a:xfrm>
            <a:custGeom>
              <a:avLst/>
              <a:gdLst>
                <a:gd name="connsiteX0" fmla="*/ 0 w 3222171"/>
                <a:gd name="connsiteY0" fmla="*/ 0 h 551543"/>
                <a:gd name="connsiteX1" fmla="*/ 3222171 w 3222171"/>
                <a:gd name="connsiteY1" fmla="*/ 0 h 551543"/>
                <a:gd name="connsiteX2" fmla="*/ 2946400 w 3222171"/>
                <a:gd name="connsiteY2" fmla="*/ 275772 h 551543"/>
                <a:gd name="connsiteX3" fmla="*/ 3222171 w 3222171"/>
                <a:gd name="connsiteY3" fmla="*/ 551543 h 551543"/>
                <a:gd name="connsiteX4" fmla="*/ 0 w 3222171"/>
                <a:gd name="connsiteY4" fmla="*/ 551543 h 551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22171" h="551543">
                  <a:moveTo>
                    <a:pt x="0" y="0"/>
                  </a:moveTo>
                  <a:lnTo>
                    <a:pt x="3222171" y="0"/>
                  </a:lnTo>
                  <a:lnTo>
                    <a:pt x="2946400" y="275772"/>
                  </a:lnTo>
                  <a:lnTo>
                    <a:pt x="3222171" y="551543"/>
                  </a:lnTo>
                  <a:lnTo>
                    <a:pt x="0" y="551543"/>
                  </a:lnTo>
                  <a:close/>
                </a:path>
              </a:pathLst>
            </a:custGeom>
            <a:solidFill>
              <a:srgbClr val="35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92500" lnSpcReduction="20000"/>
            </a:bodyPr>
            <a:lstStyle/>
            <a:p>
              <a:pPr algn="ctr"/>
              <a:r>
                <a:rPr lang="zh-CN" altLang="zh-CN" sz="3200" noProof="1">
                  <a:solidFill>
                    <a:schemeClr val="bg1"/>
                  </a:solidFill>
                  <a:sym typeface="Arial" panose="020B0604020202020204" pitchFamily="34" charset="0"/>
                </a:rPr>
                <a:t>字词积累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11163" y="2842022"/>
            <a:ext cx="77279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宋体" pitchFamily="2" charset="-122"/>
              </a:rPr>
              <a:t>【矫揉造作】</a:t>
            </a:r>
            <a:r>
              <a:rPr lang="zh-CN" altLang="en-US" sz="2400" dirty="0">
                <a:latin typeface="宋体" pitchFamily="2" charset="-122"/>
              </a:rPr>
              <a:t>形容过分做作，极不自然。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11164" y="1027510"/>
            <a:ext cx="8181975" cy="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宋体" pitchFamily="2" charset="-122"/>
              </a:rPr>
              <a:t>【侧目而视】</a:t>
            </a:r>
            <a:r>
              <a:rPr lang="zh-CN" altLang="en-US" sz="2400" dirty="0">
                <a:latin typeface="宋体" pitchFamily="2" charset="-122"/>
              </a:rPr>
              <a:t>斜着眼睛看人，不敢正视。形容憎恨或畏惧而又愤恨。现也形容敢怒不敢言的样子。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11163" y="3593306"/>
            <a:ext cx="7239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宋体" pitchFamily="2" charset="-122"/>
              </a:rPr>
              <a:t>【絮絮叨叨】</a:t>
            </a:r>
            <a:r>
              <a:rPr lang="zh-CN" altLang="en-US" sz="2400" dirty="0">
                <a:latin typeface="宋体" pitchFamily="2" charset="-122"/>
              </a:rPr>
              <a:t>形容说话啰唆，唠叨。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标注 1"/>
          <p:cNvSpPr/>
          <p:nvPr/>
        </p:nvSpPr>
        <p:spPr>
          <a:xfrm>
            <a:off x="1890713" y="906066"/>
            <a:ext cx="6069012" cy="2999184"/>
          </a:xfrm>
          <a:prstGeom prst="cloudCallout">
            <a:avLst>
              <a:gd name="adj1" fmla="val -53159"/>
              <a:gd name="adj2" fmla="val 62386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lang="en-US" altLang="zh-CN" sz="2400" b="1" noProof="1">
                <a:latin typeface="黑体" panose="02010609060101010101" charset="-122"/>
                <a:ea typeface="黑体" panose="02010609060101010101" charset="-122"/>
                <a:sym typeface="+mn-ea"/>
              </a:rPr>
              <a:t>    </a:t>
            </a:r>
            <a:r>
              <a:rPr lang="zh-CN" sz="2400" b="1" noProof="1">
                <a:latin typeface="黑体" panose="02010609060101010101" charset="-122"/>
                <a:ea typeface="黑体" panose="02010609060101010101" charset="-122"/>
                <a:sym typeface="+mn-ea"/>
              </a:rPr>
              <a:t>朗读课文，</a:t>
            </a:r>
            <a:r>
              <a:rPr altLang="zh-CN" sz="2400" b="1" noProof="1">
                <a:latin typeface="黑体" panose="02010609060101010101" charset="-122"/>
                <a:ea typeface="黑体" panose="02010609060101010101" charset="-122"/>
                <a:sym typeface="+mn-ea"/>
              </a:rPr>
              <a:t>抓住议论性的句子，把握作者的观点，理解观点和材料之间的关系。</a:t>
            </a:r>
            <a:endParaRPr lang="zh-CN" altLang="en-US" sz="2400" noProof="1"/>
          </a:p>
        </p:txBody>
      </p:sp>
      <p:grpSp>
        <p:nvGrpSpPr>
          <p:cNvPr id="32770" name="组合 20"/>
          <p:cNvGrpSpPr>
            <a:grpSpLocks/>
          </p:cNvGrpSpPr>
          <p:nvPr/>
        </p:nvGrpSpPr>
        <p:grpSpPr bwMode="auto">
          <a:xfrm>
            <a:off x="455613" y="406003"/>
            <a:ext cx="2252662" cy="500063"/>
            <a:chOff x="3751262" y="1204050"/>
            <a:chExt cx="4206831" cy="720792"/>
          </a:xfrm>
        </p:grpSpPr>
        <p:sp>
          <p:nvSpPr>
            <p:cNvPr id="12" name="任意多边形 11"/>
            <p:cNvSpPr/>
            <p:nvPr>
              <p:custDataLst>
                <p:tags r:id="rId2"/>
              </p:custDataLst>
            </p:nvPr>
          </p:nvSpPr>
          <p:spPr>
            <a:xfrm>
              <a:off x="3751262" y="1718901"/>
              <a:ext cx="281640" cy="205941"/>
            </a:xfrm>
            <a:custGeom>
              <a:avLst/>
              <a:gdLst>
                <a:gd name="connsiteX0" fmla="*/ 0 w 281940"/>
                <a:gd name="connsiteY0" fmla="*/ 38100 h 205740"/>
                <a:gd name="connsiteX1" fmla="*/ 281940 w 281940"/>
                <a:gd name="connsiteY1" fmla="*/ 205740 h 205740"/>
                <a:gd name="connsiteX2" fmla="*/ 281940 w 281940"/>
                <a:gd name="connsiteY2" fmla="*/ 0 h 205740"/>
                <a:gd name="connsiteX3" fmla="*/ 0 w 281940"/>
                <a:gd name="connsiteY3" fmla="*/ 3810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940" h="205740">
                  <a:moveTo>
                    <a:pt x="0" y="38100"/>
                  </a:moveTo>
                  <a:lnTo>
                    <a:pt x="281940" y="205740"/>
                  </a:lnTo>
                  <a:lnTo>
                    <a:pt x="281940" y="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359EFF">
                <a:lumMod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/>
              <a:endParaRPr lang="zh-CN" altLang="en-US" noProof="1">
                <a:sym typeface="Arial" panose="020B0604020202020204" pitchFamily="34" charset="0"/>
              </a:endParaRPr>
            </a:p>
          </p:txBody>
        </p:sp>
        <p:sp>
          <p:nvSpPr>
            <p:cNvPr id="3" name="任意多边形 2"/>
            <p:cNvSpPr/>
            <p:nvPr>
              <p:custDataLst>
                <p:tags r:id="rId3"/>
              </p:custDataLst>
            </p:nvPr>
          </p:nvSpPr>
          <p:spPr>
            <a:xfrm>
              <a:off x="4032902" y="1204050"/>
              <a:ext cx="3925191" cy="720792"/>
            </a:xfrm>
            <a:custGeom>
              <a:avLst/>
              <a:gdLst>
                <a:gd name="connsiteX0" fmla="*/ 0 w 3222171"/>
                <a:gd name="connsiteY0" fmla="*/ 0 h 551543"/>
                <a:gd name="connsiteX1" fmla="*/ 3222171 w 3222171"/>
                <a:gd name="connsiteY1" fmla="*/ 0 h 551543"/>
                <a:gd name="connsiteX2" fmla="*/ 2946400 w 3222171"/>
                <a:gd name="connsiteY2" fmla="*/ 275772 h 551543"/>
                <a:gd name="connsiteX3" fmla="*/ 3222171 w 3222171"/>
                <a:gd name="connsiteY3" fmla="*/ 551543 h 551543"/>
                <a:gd name="connsiteX4" fmla="*/ 0 w 3222171"/>
                <a:gd name="connsiteY4" fmla="*/ 551543 h 551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22171" h="551543">
                  <a:moveTo>
                    <a:pt x="0" y="0"/>
                  </a:moveTo>
                  <a:lnTo>
                    <a:pt x="3222171" y="0"/>
                  </a:lnTo>
                  <a:lnTo>
                    <a:pt x="2946400" y="275772"/>
                  </a:lnTo>
                  <a:lnTo>
                    <a:pt x="3222171" y="551543"/>
                  </a:lnTo>
                  <a:lnTo>
                    <a:pt x="0" y="551543"/>
                  </a:lnTo>
                  <a:close/>
                </a:path>
              </a:pathLst>
            </a:custGeom>
            <a:solidFill>
              <a:srgbClr val="35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92500" lnSpcReduction="20000"/>
            </a:bodyPr>
            <a:lstStyle/>
            <a:p>
              <a:pPr algn="ctr"/>
              <a:r>
                <a:rPr lang="zh-CN" altLang="zh-CN" sz="3200" noProof="1">
                  <a:solidFill>
                    <a:schemeClr val="bg1"/>
                  </a:solidFill>
                  <a:sym typeface="Arial" panose="020B0604020202020204" pitchFamily="34" charset="0"/>
                </a:rPr>
                <a:t>整体感知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矩形 99330"/>
          <p:cNvSpPr>
            <a:spLocks noChangeArrowheads="1"/>
          </p:cNvSpPr>
          <p:nvPr/>
        </p:nvSpPr>
        <p:spPr bwMode="auto">
          <a:xfrm>
            <a:off x="384175" y="960835"/>
            <a:ext cx="63134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给课文划分层次，理清作者思路。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84176" y="1704975"/>
            <a:ext cx="8175625" cy="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itchFamily="2" charset="-122"/>
              </a:rPr>
              <a:t>  </a:t>
            </a:r>
            <a:r>
              <a:rPr lang="en-US" altLang="zh-CN" sz="2400" dirty="0">
                <a:solidFill>
                  <a:srgbClr val="0000FF"/>
                </a:solidFill>
                <a:latin typeface="宋体" pitchFamily="2" charset="-122"/>
              </a:rPr>
              <a:t> </a:t>
            </a:r>
            <a:r>
              <a:rPr lang="zh-CN" altLang="zh-CN" sz="2400" dirty="0">
                <a:solidFill>
                  <a:srgbClr val="0000FF"/>
                </a:solidFill>
                <a:latin typeface="宋体" pitchFamily="2" charset="-122"/>
              </a:rPr>
              <a:t>第一部分：</a:t>
            </a:r>
            <a:r>
              <a:rPr lang="zh-CN" altLang="zh-CN" sz="2400" dirty="0">
                <a:latin typeface="宋体" pitchFamily="2" charset="-122"/>
              </a:rPr>
              <a:t>（1－3）开门见山，引入论题</a:t>
            </a:r>
          </a:p>
          <a:p>
            <a:pPr>
              <a:lnSpc>
                <a:spcPct val="130000"/>
              </a:lnSpc>
            </a:pPr>
            <a:r>
              <a:rPr lang="zh-CN" altLang="zh-CN" sz="2400" dirty="0">
                <a:latin typeface="宋体" pitchFamily="2" charset="-122"/>
              </a:rPr>
              <a:t>——良好的教养。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84176" y="2963466"/>
            <a:ext cx="8175625" cy="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itchFamily="2" charset="-122"/>
              </a:rPr>
              <a:t>   </a:t>
            </a:r>
            <a:r>
              <a:rPr lang="zh-CN" altLang="zh-CN" sz="2400" dirty="0">
                <a:solidFill>
                  <a:srgbClr val="0000FF"/>
                </a:solidFill>
                <a:latin typeface="宋体" pitchFamily="2" charset="-122"/>
              </a:rPr>
              <a:t>第二部分：</a:t>
            </a:r>
            <a:r>
              <a:rPr lang="zh-CN" altLang="zh-CN" sz="2400" dirty="0">
                <a:latin typeface="宋体" pitchFamily="2" charset="-122"/>
              </a:rPr>
              <a:t>（4－12）把有无教养的表现进行对比，指出教养的思想核心是尊重他人。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06389" y="1072753"/>
            <a:ext cx="8256587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itchFamily="2" charset="-122"/>
              </a:rPr>
              <a:t>  </a:t>
            </a:r>
            <a:r>
              <a:rPr lang="en-US" altLang="zh-CN" sz="2400" dirty="0">
                <a:solidFill>
                  <a:srgbClr val="0000FF"/>
                </a:solidFill>
                <a:latin typeface="宋体" pitchFamily="2" charset="-122"/>
              </a:rPr>
              <a:t> </a:t>
            </a:r>
            <a:r>
              <a:rPr lang="zh-CN" altLang="zh-CN" sz="2400" dirty="0">
                <a:solidFill>
                  <a:srgbClr val="0000FF"/>
                </a:solidFill>
                <a:latin typeface="宋体" pitchFamily="2" charset="-122"/>
              </a:rPr>
              <a:t>第三部分：</a:t>
            </a:r>
            <a:r>
              <a:rPr lang="zh-CN" altLang="zh-CN" sz="2400" dirty="0">
                <a:latin typeface="宋体" pitchFamily="2" charset="-122"/>
              </a:rPr>
              <a:t>（13－17）剖析优雅风度，指出一切优雅风度的基础其实是一种关照态度。</a:t>
            </a:r>
          </a:p>
        </p:txBody>
      </p:sp>
      <p:sp>
        <p:nvSpPr>
          <p:cNvPr id="24577" name="文本框 3"/>
          <p:cNvSpPr txBox="1">
            <a:spLocks noChangeArrowheads="1"/>
          </p:cNvSpPr>
          <p:nvPr/>
        </p:nvSpPr>
        <p:spPr bwMode="auto">
          <a:xfrm>
            <a:off x="306389" y="2722960"/>
            <a:ext cx="8308975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FF"/>
                </a:solidFill>
                <a:latin typeface="宋体" pitchFamily="2" charset="-122"/>
              </a:rPr>
              <a:t>   </a:t>
            </a:r>
            <a:r>
              <a:rPr lang="zh-CN" altLang="zh-CN" sz="2400" dirty="0">
                <a:solidFill>
                  <a:srgbClr val="0000FF"/>
                </a:solidFill>
                <a:latin typeface="宋体" pitchFamily="2" charset="-122"/>
              </a:rPr>
              <a:t>第四部分：</a:t>
            </a:r>
            <a:r>
              <a:rPr lang="zh-CN" altLang="zh-CN" sz="2400" dirty="0">
                <a:latin typeface="宋体" pitchFamily="2" charset="-122"/>
              </a:rPr>
              <a:t>（18）总结全文，点明我们必须以尊重的态度对待别人。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457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矩形 101378"/>
          <p:cNvSpPr>
            <a:spLocks noChangeArrowheads="1"/>
          </p:cNvSpPr>
          <p:nvPr/>
        </p:nvSpPr>
        <p:spPr bwMode="auto">
          <a:xfrm>
            <a:off x="1009650" y="1799035"/>
            <a:ext cx="7124700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宋体" pitchFamily="2" charset="-122"/>
              </a:rPr>
              <a:t>阅读第一部分，思考：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宋体" pitchFamily="2" charset="-122"/>
              </a:rPr>
              <a:t>    </a:t>
            </a:r>
            <a:r>
              <a:rPr lang="zh-CN" altLang="en-US" sz="2400" dirty="0">
                <a:latin typeface="宋体" pitchFamily="2" charset="-122"/>
              </a:rPr>
              <a:t>第1段与第</a:t>
            </a:r>
            <a:r>
              <a:rPr lang="en-US" altLang="zh-CN" sz="2400" dirty="0">
                <a:latin typeface="宋体" pitchFamily="2" charset="-122"/>
              </a:rPr>
              <a:t>3</a:t>
            </a:r>
            <a:r>
              <a:rPr lang="zh-CN" altLang="en-US" sz="2400" dirty="0">
                <a:latin typeface="宋体" pitchFamily="2" charset="-122"/>
              </a:rPr>
              <a:t>段分别有什么作用？</a:t>
            </a:r>
          </a:p>
        </p:txBody>
      </p:sp>
      <p:grpSp>
        <p:nvGrpSpPr>
          <p:cNvPr id="35842" name="组合 20"/>
          <p:cNvGrpSpPr>
            <a:grpSpLocks/>
          </p:cNvGrpSpPr>
          <p:nvPr/>
        </p:nvGrpSpPr>
        <p:grpSpPr bwMode="auto">
          <a:xfrm>
            <a:off x="774701" y="666750"/>
            <a:ext cx="2252663" cy="500063"/>
            <a:chOff x="3751262" y="1204050"/>
            <a:chExt cx="4206831" cy="720792"/>
          </a:xfrm>
        </p:grpSpPr>
        <p:sp>
          <p:nvSpPr>
            <p:cNvPr id="12" name="任意多边形 11"/>
            <p:cNvSpPr/>
            <p:nvPr>
              <p:custDataLst>
                <p:tags r:id="rId2"/>
              </p:custDataLst>
            </p:nvPr>
          </p:nvSpPr>
          <p:spPr>
            <a:xfrm>
              <a:off x="3751262" y="1718901"/>
              <a:ext cx="281642" cy="205941"/>
            </a:xfrm>
            <a:custGeom>
              <a:avLst/>
              <a:gdLst>
                <a:gd name="connsiteX0" fmla="*/ 0 w 281940"/>
                <a:gd name="connsiteY0" fmla="*/ 38100 h 205740"/>
                <a:gd name="connsiteX1" fmla="*/ 281940 w 281940"/>
                <a:gd name="connsiteY1" fmla="*/ 205740 h 205740"/>
                <a:gd name="connsiteX2" fmla="*/ 281940 w 281940"/>
                <a:gd name="connsiteY2" fmla="*/ 0 h 205740"/>
                <a:gd name="connsiteX3" fmla="*/ 0 w 281940"/>
                <a:gd name="connsiteY3" fmla="*/ 3810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940" h="205740">
                  <a:moveTo>
                    <a:pt x="0" y="38100"/>
                  </a:moveTo>
                  <a:lnTo>
                    <a:pt x="281940" y="205740"/>
                  </a:lnTo>
                  <a:lnTo>
                    <a:pt x="281940" y="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359EFF">
                <a:lumMod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/>
              <a:endParaRPr lang="zh-CN" altLang="en-US" noProof="1">
                <a:sym typeface="Arial" panose="020B0604020202020204" pitchFamily="34" charset="0"/>
              </a:endParaRPr>
            </a:p>
          </p:txBody>
        </p:sp>
        <p:sp>
          <p:nvSpPr>
            <p:cNvPr id="3" name="任意多边形 2"/>
            <p:cNvSpPr/>
            <p:nvPr>
              <p:custDataLst>
                <p:tags r:id="rId3"/>
              </p:custDataLst>
            </p:nvPr>
          </p:nvSpPr>
          <p:spPr>
            <a:xfrm>
              <a:off x="4032904" y="1204050"/>
              <a:ext cx="3925189" cy="720792"/>
            </a:xfrm>
            <a:custGeom>
              <a:avLst/>
              <a:gdLst>
                <a:gd name="connsiteX0" fmla="*/ 0 w 3222171"/>
                <a:gd name="connsiteY0" fmla="*/ 0 h 551543"/>
                <a:gd name="connsiteX1" fmla="*/ 3222171 w 3222171"/>
                <a:gd name="connsiteY1" fmla="*/ 0 h 551543"/>
                <a:gd name="connsiteX2" fmla="*/ 2946400 w 3222171"/>
                <a:gd name="connsiteY2" fmla="*/ 275772 h 551543"/>
                <a:gd name="connsiteX3" fmla="*/ 3222171 w 3222171"/>
                <a:gd name="connsiteY3" fmla="*/ 551543 h 551543"/>
                <a:gd name="connsiteX4" fmla="*/ 0 w 3222171"/>
                <a:gd name="connsiteY4" fmla="*/ 551543 h 551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22171" h="551543">
                  <a:moveTo>
                    <a:pt x="0" y="0"/>
                  </a:moveTo>
                  <a:lnTo>
                    <a:pt x="3222171" y="0"/>
                  </a:lnTo>
                  <a:lnTo>
                    <a:pt x="2946400" y="275772"/>
                  </a:lnTo>
                  <a:lnTo>
                    <a:pt x="3222171" y="551543"/>
                  </a:lnTo>
                  <a:lnTo>
                    <a:pt x="0" y="551543"/>
                  </a:lnTo>
                  <a:close/>
                </a:path>
              </a:pathLst>
            </a:custGeom>
            <a:solidFill>
              <a:srgbClr val="35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92500" lnSpcReduction="20000"/>
            </a:bodyPr>
            <a:lstStyle/>
            <a:p>
              <a:pPr algn="ctr"/>
              <a:r>
                <a:rPr lang="zh-CN" altLang="zh-CN" sz="3200" noProof="1">
                  <a:solidFill>
                    <a:schemeClr val="bg1"/>
                  </a:solidFill>
                  <a:sym typeface="Arial" panose="020B0604020202020204" pitchFamily="34" charset="0"/>
                </a:rPr>
                <a:t>细读感悟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9571abf4-76e6-42d4-86bf-a1c91c21a6ad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59"/>
  <p:tag name="KSO_WM_UNIT_TYPE" val="l_i"/>
  <p:tag name="KSO_WM_UNIT_INDEX" val="1_1"/>
  <p:tag name="KSO_WM_UNIT_ID" val="diagram659_1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  <p:tag name="KSO_WM_UNIT_DIAGRAM_SCHEMECOLOR_ID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59"/>
  <p:tag name="KSO_WM_UNIT_TYPE" val="l_h_f"/>
  <p:tag name="KSO_WM_UNIT_INDEX" val="1_1_1"/>
  <p:tag name="KSO_WM_UNIT_ID" val="diagram659_1*l_h_f*1_1_1"/>
  <p:tag name="KSO_WM_UNIT_CLEAR" val="1"/>
  <p:tag name="KSO_WM_UNIT_LAYERLEVEL" val="1_1_1"/>
  <p:tag name="KSO_WM_UNIT_VALUE" val="14"/>
  <p:tag name="KSO_WM_UNIT_HIGHLIGHT" val="0"/>
  <p:tag name="KSO_WM_UNIT_COMPATIBLE" val="0"/>
  <p:tag name="KSO_WM_BEAUTIFY_FLAG" val="#wm#"/>
  <p:tag name="KSO_WM_UNIT_PRESET_TEXT_INDEX" val="4"/>
  <p:tag name="KSO_WM_UNIT_PRESET_TEXT_LEN" val="17"/>
  <p:tag name="KSO_WM_TAG_VERSION" val="1.0"/>
  <p:tag name="KSO_WM_DIAGRAM_GROUP_CODE" val="l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  <p:tag name="KSO_WM_UNIT_DIAGRAM_SCHEMECOLOR_ID" val="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59"/>
  <p:tag name="KSO_WM_UNIT_TYPE" val="l_i"/>
  <p:tag name="KSO_WM_UNIT_INDEX" val="1_1"/>
  <p:tag name="KSO_WM_UNIT_ID" val="diagram659_1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  <p:tag name="KSO_WM_UNIT_DIAGRAM_SCHEMECOLOR_ID" val="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59"/>
  <p:tag name="KSO_WM_UNIT_TYPE" val="l_h_f"/>
  <p:tag name="KSO_WM_UNIT_INDEX" val="1_1_1"/>
  <p:tag name="KSO_WM_UNIT_ID" val="diagram659_1*l_h_f*1_1_1"/>
  <p:tag name="KSO_WM_UNIT_CLEAR" val="1"/>
  <p:tag name="KSO_WM_UNIT_LAYERLEVEL" val="1_1_1"/>
  <p:tag name="KSO_WM_UNIT_VALUE" val="14"/>
  <p:tag name="KSO_WM_UNIT_HIGHLIGHT" val="0"/>
  <p:tag name="KSO_WM_UNIT_COMPATIBLE" val="0"/>
  <p:tag name="KSO_WM_BEAUTIFY_FLAG" val="#wm#"/>
  <p:tag name="KSO_WM_UNIT_PRESET_TEXT_INDEX" val="4"/>
  <p:tag name="KSO_WM_UNIT_PRESET_TEXT_LEN" val="17"/>
  <p:tag name="KSO_WM_TAG_VERSION" val="1.0"/>
  <p:tag name="KSO_WM_DIAGRAM_GROUP_CODE" val="l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  <p:tag name="KSO_WM_UNIT_DIAGRAM_SCHEMECOLOR_ID" val="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59"/>
  <p:tag name="KSO_WM_UNIT_TYPE" val="l_i"/>
  <p:tag name="KSO_WM_UNIT_INDEX" val="1_1"/>
  <p:tag name="KSO_WM_UNIT_ID" val="diagram659_1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  <p:tag name="KSO_WM_UNIT_DIAGRAM_SCHEMECOLOR_ID" val="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59"/>
  <p:tag name="KSO_WM_UNIT_TYPE" val="l_i"/>
  <p:tag name="KSO_WM_UNIT_INDEX" val="1_1"/>
  <p:tag name="KSO_WM_UNIT_ID" val="diagram659_1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  <p:tag name="KSO_WM_UNIT_DIAGRAM_SCHEMECOLOR_ID" val="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59"/>
  <p:tag name="KSO_WM_UNIT_TYPE" val="l_h_f"/>
  <p:tag name="KSO_WM_UNIT_INDEX" val="1_1_1"/>
  <p:tag name="KSO_WM_UNIT_ID" val="diagram659_1*l_h_f*1_1_1"/>
  <p:tag name="KSO_WM_UNIT_CLEAR" val="1"/>
  <p:tag name="KSO_WM_UNIT_LAYERLEVEL" val="1_1_1"/>
  <p:tag name="KSO_WM_UNIT_VALUE" val="14"/>
  <p:tag name="KSO_WM_UNIT_HIGHLIGHT" val="0"/>
  <p:tag name="KSO_WM_UNIT_COMPATIBLE" val="0"/>
  <p:tag name="KSO_WM_BEAUTIFY_FLAG" val="#wm#"/>
  <p:tag name="KSO_WM_UNIT_PRESET_TEXT_INDEX" val="4"/>
  <p:tag name="KSO_WM_UNIT_PRESET_TEXT_LEN" val="17"/>
  <p:tag name="KSO_WM_TAG_VERSION" val="1.0"/>
  <p:tag name="KSO_WM_DIAGRAM_GROUP_CODE" val="l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  <p:tag name="KSO_WM_UNIT_DIAGRAM_SCHEMECOLOR_ID" val="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59"/>
  <p:tag name="KSO_WM_UNIT_TYPE" val="l_h_f"/>
  <p:tag name="KSO_WM_UNIT_INDEX" val="1_1_1"/>
  <p:tag name="KSO_WM_UNIT_ID" val="diagram659_1*l_h_f*1_1_1"/>
  <p:tag name="KSO_WM_UNIT_CLEAR" val="1"/>
  <p:tag name="KSO_WM_UNIT_LAYERLEVEL" val="1_1_1"/>
  <p:tag name="KSO_WM_UNIT_VALUE" val="14"/>
  <p:tag name="KSO_WM_UNIT_HIGHLIGHT" val="0"/>
  <p:tag name="KSO_WM_UNIT_COMPATIBLE" val="0"/>
  <p:tag name="KSO_WM_BEAUTIFY_FLAG" val="#wm#"/>
  <p:tag name="KSO_WM_UNIT_PRESET_TEXT_INDEX" val="4"/>
  <p:tag name="KSO_WM_UNIT_PRESET_TEXT_LEN" val="17"/>
  <p:tag name="KSO_WM_TAG_VERSION" val="1.0"/>
  <p:tag name="KSO_WM_DIAGRAM_GROUP_CODE" val="l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  <p:tag name="KSO_WM_UNIT_DIAGRAM_SCHEMECOLOR_ID" val="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59"/>
  <p:tag name="KSO_WM_UNIT_TYPE" val="l_i"/>
  <p:tag name="KSO_WM_UNIT_INDEX" val="1_1"/>
  <p:tag name="KSO_WM_UNIT_ID" val="diagram659_1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  <p:tag name="KSO_WM_UNIT_DIAGRAM_SCHEMECOLOR_ID" val="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59"/>
  <p:tag name="KSO_WM_UNIT_TYPE" val="l_h_f"/>
  <p:tag name="KSO_WM_UNIT_INDEX" val="1_1_1"/>
  <p:tag name="KSO_WM_UNIT_ID" val="diagram659_1*l_h_f*1_1_1"/>
  <p:tag name="KSO_WM_UNIT_CLEAR" val="1"/>
  <p:tag name="KSO_WM_UNIT_LAYERLEVEL" val="1_1_1"/>
  <p:tag name="KSO_WM_UNIT_VALUE" val="14"/>
  <p:tag name="KSO_WM_UNIT_HIGHLIGHT" val="0"/>
  <p:tag name="KSO_WM_UNIT_COMPATIBLE" val="0"/>
  <p:tag name="KSO_WM_BEAUTIFY_FLAG" val="#wm#"/>
  <p:tag name="KSO_WM_UNIT_PRESET_TEXT_INDEX" val="4"/>
  <p:tag name="KSO_WM_UNIT_PRESET_TEXT_LEN" val="17"/>
  <p:tag name="KSO_WM_TAG_VERSION" val="1.0"/>
  <p:tag name="KSO_WM_DIAGRAM_GROUP_CODE" val="l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  <p:tag name="KSO_WM_UNIT_DIAGRAM_SCHEMECOLOR_ID" val="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59"/>
  <p:tag name="KSO_WM_UNIT_TYPE" val="l_i"/>
  <p:tag name="KSO_WM_UNIT_INDEX" val="1_1"/>
  <p:tag name="KSO_WM_UNIT_ID" val="diagram659_1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  <p:tag name="KSO_WM_UNIT_DIAGRAM_SCHEMECOLOR_ID" val="6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59"/>
  <p:tag name="KSO_WM_UNIT_TYPE" val="l_h_f"/>
  <p:tag name="KSO_WM_UNIT_INDEX" val="1_1_1"/>
  <p:tag name="KSO_WM_UNIT_ID" val="diagram659_1*l_h_f*1_1_1"/>
  <p:tag name="KSO_WM_UNIT_CLEAR" val="1"/>
  <p:tag name="KSO_WM_UNIT_LAYERLEVEL" val="1_1_1"/>
  <p:tag name="KSO_WM_UNIT_VALUE" val="14"/>
  <p:tag name="KSO_WM_UNIT_HIGHLIGHT" val="0"/>
  <p:tag name="KSO_WM_UNIT_COMPATIBLE" val="0"/>
  <p:tag name="KSO_WM_BEAUTIFY_FLAG" val="#wm#"/>
  <p:tag name="KSO_WM_UNIT_PRESET_TEXT_INDEX" val="4"/>
  <p:tag name="KSO_WM_UNIT_PRESET_TEXT_LEN" val="17"/>
  <p:tag name="KSO_WM_TAG_VERSION" val="1.0"/>
  <p:tag name="KSO_WM_DIAGRAM_GROUP_CODE" val="l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  <p:tag name="KSO_WM_UNIT_DIAGRAM_SCHEMECOLOR_ID" val="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59"/>
  <p:tag name="KSO_WM_UNIT_TYPE" val="l_i"/>
  <p:tag name="KSO_WM_UNIT_INDEX" val="1_1"/>
  <p:tag name="KSO_WM_UNIT_ID" val="diagram659_1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  <p:tag name="KSO_WM_UNIT_DIAGRAM_SCHEMECOLOR_ID" val="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59"/>
  <p:tag name="KSO_WM_UNIT_TYPE" val="l_h_f"/>
  <p:tag name="KSO_WM_UNIT_INDEX" val="1_1_1"/>
  <p:tag name="KSO_WM_UNIT_ID" val="diagram659_1*l_h_f*1_1_1"/>
  <p:tag name="KSO_WM_UNIT_CLEAR" val="1"/>
  <p:tag name="KSO_WM_UNIT_LAYERLEVEL" val="1_1_1"/>
  <p:tag name="KSO_WM_UNIT_VALUE" val="14"/>
  <p:tag name="KSO_WM_UNIT_HIGHLIGHT" val="0"/>
  <p:tag name="KSO_WM_UNIT_COMPATIBLE" val="0"/>
  <p:tag name="KSO_WM_BEAUTIFY_FLAG" val="#wm#"/>
  <p:tag name="KSO_WM_UNIT_PRESET_TEXT_INDEX" val="4"/>
  <p:tag name="KSO_WM_UNIT_PRESET_TEXT_LEN" val="17"/>
  <p:tag name="KSO_WM_TAG_VERSION" val="1.0"/>
  <p:tag name="KSO_WM_DIAGRAM_GROUP_CODE" val="l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  <p:tag name="KSO_WM_UNIT_DIAGRAM_SCHEMECOLOR_ID" val="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59"/>
  <p:tag name="KSO_WM_UNIT_TYPE" val="l_i"/>
  <p:tag name="KSO_WM_UNIT_INDEX" val="1_1"/>
  <p:tag name="KSO_WM_UNIT_ID" val="diagram659_1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  <p:tag name="KSO_WM_UNIT_DIAGRAM_SCHEMECOLOR_ID" val="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59"/>
  <p:tag name="KSO_WM_UNIT_TYPE" val="l_h_f"/>
  <p:tag name="KSO_WM_UNIT_INDEX" val="1_1_1"/>
  <p:tag name="KSO_WM_UNIT_ID" val="diagram659_1*l_h_f*1_1_1"/>
  <p:tag name="KSO_WM_UNIT_CLEAR" val="1"/>
  <p:tag name="KSO_WM_UNIT_LAYERLEVEL" val="1_1_1"/>
  <p:tag name="KSO_WM_UNIT_VALUE" val="14"/>
  <p:tag name="KSO_WM_UNIT_HIGHLIGHT" val="0"/>
  <p:tag name="KSO_WM_UNIT_COMPATIBLE" val="0"/>
  <p:tag name="KSO_WM_BEAUTIFY_FLAG" val="#wm#"/>
  <p:tag name="KSO_WM_UNIT_PRESET_TEXT_INDEX" val="4"/>
  <p:tag name="KSO_WM_UNIT_PRESET_TEXT_LEN" val="17"/>
  <p:tag name="KSO_WM_TAG_VERSION" val="1.0"/>
  <p:tag name="KSO_WM_DIAGRAM_GROUP_CODE" val="l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  <p:tag name="KSO_WM_UNIT_DIAGRAM_SCHEMECOLOR_ID" val="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59"/>
  <p:tag name="KSO_WM_UNIT_TYPE" val="l_i"/>
  <p:tag name="KSO_WM_UNIT_INDEX" val="1_1"/>
  <p:tag name="KSO_WM_UNIT_ID" val="diagram659_1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  <p:tag name="KSO_WM_UNIT_DIAGRAM_SCHEMECOLOR_ID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59"/>
  <p:tag name="KSO_WM_UNIT_TYPE" val="l_h_f"/>
  <p:tag name="KSO_WM_UNIT_INDEX" val="1_1_1"/>
  <p:tag name="KSO_WM_UNIT_ID" val="diagram659_1*l_h_f*1_1_1"/>
  <p:tag name="KSO_WM_UNIT_CLEAR" val="1"/>
  <p:tag name="KSO_WM_UNIT_LAYERLEVEL" val="1_1_1"/>
  <p:tag name="KSO_WM_UNIT_VALUE" val="14"/>
  <p:tag name="KSO_WM_UNIT_HIGHLIGHT" val="0"/>
  <p:tag name="KSO_WM_UNIT_COMPATIBLE" val="0"/>
  <p:tag name="KSO_WM_BEAUTIFY_FLAG" val="#wm#"/>
  <p:tag name="KSO_WM_UNIT_PRESET_TEXT_INDEX" val="4"/>
  <p:tag name="KSO_WM_UNIT_PRESET_TEXT_LEN" val="17"/>
  <p:tag name="KSO_WM_TAG_VERSION" val="1.0"/>
  <p:tag name="KSO_WM_DIAGRAM_GROUP_CODE" val="l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  <p:tag name="KSO_WM_UNIT_DIAGRAM_SCHEMECOLOR_ID" val="6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Pages>0</Pages>
  <Words>958</Words>
  <Characters>0</Characters>
  <Application>Microsoft Office PowerPoint</Application>
  <PresentationFormat>全屏显示(16:9)</PresentationFormat>
  <Lines>0</Lines>
  <Paragraphs>76</Paragraphs>
  <Slides>23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232</cp:revision>
  <dcterms:created xsi:type="dcterms:W3CDTF">2016-01-14T05:53:56Z</dcterms:created>
  <dcterms:modified xsi:type="dcterms:W3CDTF">2022-01-27T02:24:09Z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2052-11.1.0.8527</vt:lpwstr>
  </property>
</Properties>
</file>