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1"/>
  </p:notesMasterIdLst>
  <p:handoutMasterIdLst>
    <p:handoutMasterId r:id="rId22"/>
  </p:handoutMasterIdLst>
  <p:sldIdLst>
    <p:sldId id="292" r:id="rId3"/>
    <p:sldId id="278" r:id="rId4"/>
    <p:sldId id="283" r:id="rId5"/>
    <p:sldId id="259" r:id="rId6"/>
    <p:sldId id="284" r:id="rId7"/>
    <p:sldId id="260" r:id="rId8"/>
    <p:sldId id="261" r:id="rId9"/>
    <p:sldId id="262" r:id="rId10"/>
    <p:sldId id="288" r:id="rId11"/>
    <p:sldId id="286" r:id="rId12"/>
    <p:sldId id="289" r:id="rId13"/>
    <p:sldId id="290" r:id="rId14"/>
    <p:sldId id="267" r:id="rId15"/>
    <p:sldId id="282" r:id="rId16"/>
    <p:sldId id="281" r:id="rId17"/>
    <p:sldId id="294" r:id="rId18"/>
    <p:sldId id="293" r:id="rId19"/>
    <p:sldId id="295" r:id="rId2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2648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4A61C-6C9E-4571-98AB-DCE859B0FB7B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3E652-97E8-4E43-81D4-B2F97C751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88403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B23CFE-E85A-4CB1-B388-FD452395EFF5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3E388-8A17-44FA-AE8B-AAB64D7735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9146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3E388-8A17-44FA-AE8B-AAB64D77357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877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sz="9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3E388-8A17-44FA-AE8B-AAB64D77357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2165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3E388-8A17-44FA-AE8B-AAB64D77357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18204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9511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502412" y="1941211"/>
            <a:ext cx="8139178" cy="674375"/>
          </a:xfrm>
        </p:spPr>
        <p:txBody>
          <a:bodyPr lIns="76200" tIns="28575" rIns="19050" bIns="28575" anchor="t" anchorCtr="0">
            <a:noAutofit/>
          </a:bodyPr>
          <a:lstStyle>
            <a:lvl1pPr algn="ctr">
              <a:defRPr sz="4100" b="0" spc="45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502412" y="2674620"/>
            <a:ext cx="8139178" cy="713238"/>
          </a:xfrm>
        </p:spPr>
        <p:txBody>
          <a:bodyPr lIns="76200" tIns="28575" rIns="57150" bIns="28575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02448" y="714381"/>
            <a:ext cx="8139178" cy="378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502412" y="1941211"/>
            <a:ext cx="8139178" cy="674375"/>
          </a:xfrm>
        </p:spPr>
        <p:txBody>
          <a:bodyPr vert="horz" lIns="76200" tIns="28575" rIns="19050" bIns="28575" rtlCol="0" anchor="t" anchorCtr="0">
            <a:noAutofit/>
          </a:bodyPr>
          <a:lstStyle>
            <a:lvl1pPr marL="0" marR="0" algn="ctr" defTabSz="685800" rtl="0" eaLnBrk="1" fontAlgn="auto" latinLnBrk="0" hangingPunct="1">
              <a:lnSpc>
                <a:spcPct val="100000"/>
              </a:lnSpc>
              <a:buNone/>
              <a:defRPr kumimoji="0" lang="zh-CN" altLang="en-US" sz="4100" b="0" i="0" u="none" strike="noStrike" kern="1200" cap="none" spc="45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2555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6721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0207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4343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1251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3069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162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02412" y="972000"/>
            <a:ext cx="8139178" cy="378101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4120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2379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067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987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48" y="2856548"/>
            <a:ext cx="8139178" cy="468634"/>
          </a:xfrm>
        </p:spPr>
        <p:txBody>
          <a:bodyPr lIns="76200" tIns="28575" rIns="47625" bIns="28575" anchor="t" anchorCtr="0">
            <a:noAutofit/>
          </a:bodyPr>
          <a:lstStyle>
            <a:lvl1pPr>
              <a:defRPr sz="2700" b="0" u="none" strike="noStrike" kern="1200" cap="none" spc="225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502444" y="3383757"/>
            <a:ext cx="8139178" cy="808489"/>
          </a:xfrm>
        </p:spPr>
        <p:txBody>
          <a:bodyPr lIns="76200" tIns="28575" rIns="57150" bIns="28575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79158" y="972000"/>
            <a:ext cx="3962432" cy="378000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502447" y="972001"/>
            <a:ext cx="3962432" cy="285752"/>
          </a:xfrm>
        </p:spPr>
        <p:txBody>
          <a:bodyPr lIns="76200" tIns="28575" rIns="57150" bIns="28575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502444" y="1341782"/>
            <a:ext cx="3962400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4676812" y="972001"/>
            <a:ext cx="3962432" cy="285752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76812" y="1341782"/>
            <a:ext cx="3962432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4679194" y="972000"/>
            <a:ext cx="3962432" cy="3780000"/>
          </a:xfrm>
        </p:spPr>
        <p:txBody>
          <a:bodyPr vert="horz" lIns="76200" tIns="0" rIns="61913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2022/1/26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7928351" y="714382"/>
            <a:ext cx="713238" cy="4041680"/>
          </a:xfrm>
        </p:spPr>
        <p:txBody>
          <a:bodyPr vert="eaVert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502444" y="714376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tags" Target="../tags/tag5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6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9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361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副标题 2"/>
          <p:cNvSpPr txBox="1">
            <a:spLocks/>
          </p:cNvSpPr>
          <p:nvPr/>
        </p:nvSpPr>
        <p:spPr>
          <a:xfrm>
            <a:off x="4499754" y="3040995"/>
            <a:ext cx="3695163" cy="569738"/>
          </a:xfrm>
        </p:spPr>
        <p:txBody>
          <a:bodyPr lIns="68580" tIns="34290" rIns="68580" bIns="34290">
            <a:noAutofit/>
          </a:bodyPr>
          <a:lstStyle>
            <a:lvl1pPr marL="17145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sz="1200" u="none" strike="noStrike" kern="1200" cap="none" spc="113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sz="1200" u="none" strike="noStrike" kern="1200" cap="none" spc="113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sz="1200" u="none" strike="noStrike" kern="1200" cap="none" spc="113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sz="1200" u="none" strike="noStrike" kern="1200" cap="none" spc="113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sz="1200" u="none" strike="noStrike" kern="1200" cap="none" spc="113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zh-CN" altLang="en-US" sz="3000" b="1" dirty="0" smtClean="0"/>
              <a:t>第二课时</a:t>
            </a:r>
            <a:endParaRPr lang="zh-CN" altLang="en-US" sz="3000" b="1" dirty="0"/>
          </a:p>
        </p:txBody>
      </p:sp>
      <p:sp>
        <p:nvSpPr>
          <p:cNvPr id="7" name="矩形 35"/>
          <p:cNvSpPr txBox="1">
            <a:spLocks noChangeArrowheads="1"/>
          </p:cNvSpPr>
          <p:nvPr/>
        </p:nvSpPr>
        <p:spPr bwMode="auto">
          <a:xfrm>
            <a:off x="242595" y="1441228"/>
            <a:ext cx="8673483" cy="611706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</a:ln>
        </p:spPr>
        <p:txBody>
          <a:bodyPr vert="horz" wrap="square" lIns="76200" tIns="28575" rIns="57150" bIns="28575" rtlCol="0" anchor="ctr" anchorCtr="0">
            <a:spAutoFit/>
          </a:bodyPr>
          <a:lstStyle>
            <a:lvl1pPr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100" b="1" u="none" strike="noStrike" kern="1200" cap="none" spc="150" normalizeH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3600" smtClean="0">
                <a:latin typeface="黑体" panose="02010609060101010101" pitchFamily="49" charset="-122"/>
              </a:rPr>
              <a:t>就英法联军远征中国致巴特勒上尉的信</a:t>
            </a:r>
            <a:endParaRPr lang="zh-CN" altLang="en-US" sz="3600" dirty="0">
              <a:latin typeface="黑体" panose="02010609060101010101" pitchFamily="49" charset="-122"/>
            </a:endParaRPr>
          </a:p>
        </p:txBody>
      </p:sp>
      <p:sp>
        <p:nvSpPr>
          <p:cNvPr id="8" name="矩形 24"/>
          <p:cNvSpPr>
            <a:spLocks noChangeArrowheads="1"/>
          </p:cNvSpPr>
          <p:nvPr/>
        </p:nvSpPr>
        <p:spPr bwMode="auto">
          <a:xfrm>
            <a:off x="2715343" y="515617"/>
            <a:ext cx="3840956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262626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第二单元</a:t>
            </a:r>
            <a:r>
              <a:rPr lang="en-US" altLang="zh-CN" sz="3000" b="1" dirty="0">
                <a:solidFill>
                  <a:srgbClr val="262626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·</a:t>
            </a:r>
            <a:r>
              <a:rPr lang="zh-CN" altLang="en-US" sz="3000" b="1" dirty="0">
                <a:solidFill>
                  <a:srgbClr val="262626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第</a:t>
            </a:r>
            <a:r>
              <a:rPr lang="en-US" altLang="zh-CN" sz="3000" b="1" dirty="0">
                <a:solidFill>
                  <a:srgbClr val="262626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6</a:t>
            </a:r>
            <a:r>
              <a:rPr lang="zh-CN" altLang="en-US" sz="3000" b="1" dirty="0">
                <a:solidFill>
                  <a:srgbClr val="262626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课</a:t>
            </a:r>
            <a:r>
              <a:rPr lang="en-US" altLang="zh-CN" sz="3000" b="1" dirty="0">
                <a:solidFill>
                  <a:srgbClr val="262626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 </a:t>
            </a:r>
            <a:endParaRPr lang="zh-CN" altLang="en-US" sz="3000" b="1" dirty="0">
              <a:solidFill>
                <a:srgbClr val="262626"/>
              </a:solidFill>
              <a:latin typeface="黑体" panose="02010609060101010101" pitchFamily="49" charset="-122"/>
              <a:ea typeface="黑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4396801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1" descr="timg (1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595" y="2192784"/>
            <a:ext cx="3663580" cy="204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17588" y="154859"/>
            <a:ext cx="7886700" cy="617220"/>
          </a:xfrm>
        </p:spPr>
        <p:txBody>
          <a:bodyPr>
            <a:normAutofit fontScale="90000"/>
          </a:bodyPr>
          <a:lstStyle/>
          <a:p>
            <a:r>
              <a:rPr lang="zh-CN" altLang="zh-CN" sz="3300" dirty="0"/>
              <a:t>合作探究</a:t>
            </a:r>
            <a:r>
              <a:rPr lang="zh-CN" altLang="zh-CN" dirty="0" smtClean="0"/>
              <a:t/>
            </a:r>
            <a:br>
              <a:rPr lang="zh-CN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774525"/>
            <a:ext cx="7558088" cy="907828"/>
          </a:xfrm>
        </p:spPr>
        <p:txBody>
          <a:bodyPr>
            <a:normAutofit fontScale="85000" lnSpcReduction="10000"/>
          </a:bodyPr>
          <a:lstStyle/>
          <a:p>
            <a:r>
              <a:rPr lang="en-US" altLang="zh-CN" sz="2400" dirty="0">
                <a:latin typeface="+mj-lt"/>
              </a:rPr>
              <a:t>4.</a:t>
            </a:r>
            <a:r>
              <a:rPr lang="en-US" altLang="zh-CN" sz="2400" dirty="0"/>
              <a:t>“</a:t>
            </a:r>
            <a:r>
              <a:rPr lang="zh-CN" altLang="zh-CN" sz="2400" dirty="0"/>
              <a:t>治人者的罪行不是治于人者的过错；政府有时会是强盗，而人民永远也不会是强盗。</a:t>
            </a:r>
            <a:r>
              <a:rPr lang="en-US" altLang="zh-CN" sz="2400" dirty="0"/>
              <a:t>”(</a:t>
            </a:r>
            <a:r>
              <a:rPr lang="zh-CN" altLang="zh-CN" sz="2400" dirty="0"/>
              <a:t>如何理解这句话的含义？</a:t>
            </a:r>
            <a:r>
              <a:rPr lang="en-US" altLang="zh-CN" sz="2400" dirty="0"/>
              <a:t>)</a:t>
            </a:r>
            <a:endParaRPr lang="zh-CN" altLang="zh-CN" sz="2400" dirty="0"/>
          </a:p>
          <a:p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3768" y="1730537"/>
            <a:ext cx="4273254" cy="302390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雨果以人类的立场区分政府与人民，强盗政府不能代表人民，法兰西人民对中国人民是友好的，焚掠圆明园是英法政府的罪行，他站在人民的立场上抗议政府犯下的罪行。他公开指斥强盗政府，这需要极大的勇气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2728" y="1508216"/>
            <a:ext cx="4017395" cy="2853814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50" y="239624"/>
            <a:ext cx="7886700" cy="617220"/>
          </a:xfrm>
        </p:spPr>
        <p:txBody>
          <a:bodyPr>
            <a:noAutofit/>
          </a:bodyPr>
          <a:lstStyle/>
          <a:p>
            <a:r>
              <a:rPr lang="zh-CN" altLang="zh-CN" dirty="0" smtClean="0"/>
              <a:t>合作探究</a:t>
            </a:r>
            <a:br>
              <a:rPr lang="zh-CN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774525"/>
            <a:ext cx="7558088" cy="907828"/>
          </a:xfrm>
        </p:spPr>
        <p:txBody>
          <a:bodyPr>
            <a:normAutofit/>
          </a:bodyPr>
          <a:lstStyle/>
          <a:p>
            <a:r>
              <a:rPr lang="en-US" altLang="zh-CN" sz="2400" dirty="0"/>
              <a:t>5.</a:t>
            </a:r>
            <a:r>
              <a:rPr lang="zh-CN" altLang="zh-CN" sz="2400" dirty="0"/>
              <a:t>我希望有朝一日，解放了的干干净净的法兰西会把这份战利品归还给被掠夺的中国。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3653" y="1908644"/>
            <a:ext cx="7640241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zh-CN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“干干净净”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是什么意思？中国当年被掠夺的根本原因是什么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  <a:p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53430" y="2734153"/>
            <a:ext cx="7308527" cy="210057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endParaRPr lang="en-US" altLang="zh-CN" sz="2400" dirty="0"/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中国晚清朝政腐败，国力衰颓，只能靠奴颜婢膝来苟延残喘，这是历史的耻辱，民族的耻辱。</a:t>
            </a:r>
          </a:p>
          <a:p>
            <a:pPr>
              <a:lnSpc>
                <a:spcPct val="150000"/>
              </a:lnSpc>
            </a:pPr>
            <a:endParaRPr lang="zh-CN" altLang="zh-CN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97269" y="4396147"/>
            <a:ext cx="4139595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40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友爱、热爱和平、崇尚正义。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17588" y="154859"/>
            <a:ext cx="7886700" cy="617220"/>
          </a:xfrm>
        </p:spPr>
        <p:txBody>
          <a:bodyPr>
            <a:normAutofit fontScale="90000"/>
          </a:bodyPr>
          <a:lstStyle/>
          <a:p>
            <a:r>
              <a:rPr lang="zh-CN" altLang="zh-CN" dirty="0" smtClean="0"/>
              <a:t>合作探究</a:t>
            </a:r>
            <a:br>
              <a:rPr lang="zh-CN" altLang="zh-CN" dirty="0" smtClean="0"/>
            </a:br>
            <a:endParaRPr lang="zh-CN" altLang="en-US" dirty="0"/>
          </a:p>
        </p:txBody>
      </p:sp>
      <p:pic>
        <p:nvPicPr>
          <p:cNvPr id="6" name="图片 107522" descr="图片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9194" y="1189728"/>
            <a:ext cx="5525744" cy="3527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216236" y="684270"/>
            <a:ext cx="552574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英法联军在圆明园抢走的部分宝物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 smtClean="0"/>
              <a:t>总结拓展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25247" y="781526"/>
            <a:ext cx="8139178" cy="713238"/>
          </a:xfrm>
        </p:spPr>
        <p:txBody>
          <a:bodyPr/>
          <a:lstStyle/>
          <a:p>
            <a:r>
              <a:rPr lang="zh-CN" altLang="zh-CN" dirty="0" smtClean="0"/>
              <a:t>中国是一头睡着的雄狮，当它醒来时，全世界都将为之颤抖。</a:t>
            </a:r>
            <a:endParaRPr lang="zh-CN" altLang="en-US" dirty="0"/>
          </a:p>
        </p:txBody>
      </p:sp>
      <p:pic>
        <p:nvPicPr>
          <p:cNvPr id="16386" name="Picture 2" descr="http://p0.ifengimg.com/cmpp/2016/09/29/09/d9ed0b33-e81e-461e-90c9-649e4ce982e5_size55_w600_h4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1511" y="1667912"/>
            <a:ext cx="4286250" cy="3028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 smtClean="0"/>
              <a:t>总结拓展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79063" y="469106"/>
            <a:ext cx="8139178" cy="713238"/>
          </a:xfrm>
        </p:spPr>
        <p:txBody>
          <a:bodyPr/>
          <a:lstStyle/>
          <a:p>
            <a:r>
              <a:rPr lang="zh-CN" altLang="zh-CN" dirty="0" smtClean="0"/>
              <a:t>中国是一头睡着的雄狮，当它醒来时，全世界都将为之颤抖。</a:t>
            </a:r>
            <a:endParaRPr lang="zh-CN" altLang="en-US" dirty="0"/>
          </a:p>
        </p:txBody>
      </p:sp>
      <p:pic>
        <p:nvPicPr>
          <p:cNvPr id="32770" name="Picture 2" descr="http://n.sinaimg.cn/sinacn20190711s/294/w640h454/20190711/1234-hzrevpz862226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8611" y="1654009"/>
            <a:ext cx="4572000" cy="3243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 smtClean="0"/>
              <a:t>总结拓展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407638" y="980123"/>
            <a:ext cx="8139178" cy="713238"/>
          </a:xfrm>
        </p:spPr>
        <p:txBody>
          <a:bodyPr/>
          <a:lstStyle/>
          <a:p>
            <a:r>
              <a:rPr lang="zh-CN" altLang="zh-CN" dirty="0" smtClean="0"/>
              <a:t>中国是一头睡着的雄狮，当它醒来时，全世界都将为之颤抖。</a:t>
            </a:r>
            <a:endParaRPr lang="zh-CN" altLang="en-US" dirty="0"/>
          </a:p>
        </p:txBody>
      </p:sp>
      <p:sp>
        <p:nvSpPr>
          <p:cNvPr id="33794" name="AutoShape 2" descr="http://img1.imgtn.bdimg.com/it/u=1556196607,2722152306&amp;fm=26&amp;gp=0.jpg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pic>
        <p:nvPicPr>
          <p:cNvPr id="33796" name="Picture 4" descr="http://download.wlstock.com:1820/ckfinder/userfiles/images/11%286655%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7430" y="1867515"/>
            <a:ext cx="3893552" cy="246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02412" y="415306"/>
            <a:ext cx="8139178" cy="674375"/>
          </a:xfrm>
        </p:spPr>
        <p:txBody>
          <a:bodyPr/>
          <a:lstStyle/>
          <a:p>
            <a:r>
              <a:rPr lang="zh-CN" altLang="en-US" dirty="0" smtClean="0"/>
              <a:t>课堂小结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26043" y="1089518"/>
            <a:ext cx="7272233" cy="3643256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dirty="0"/>
              <a:t>       法国著名作家雨果对英法联军远征中国之举，立场非常明确，态度非常鲜明。他愤怒谴责英法联军的强盗行为，愤怒谴责英法联军毁灭世界奇迹圆明园的罪行，他深切同情中国所遭受的巨大劫难。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585339" y="1141807"/>
            <a:ext cx="1164862" cy="383084"/>
          </a:xfrm>
          <a:prstGeom prst="roundRect">
            <a:avLst/>
          </a:prstGeom>
          <a:solidFill>
            <a:schemeClr val="accent1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写信缘由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226357" y="2400206"/>
            <a:ext cx="1878756" cy="383084"/>
          </a:xfrm>
          <a:prstGeom prst="roundRect">
            <a:avLst/>
          </a:prstGeom>
          <a:solidFill>
            <a:srgbClr val="57D2E3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亚洲文明的剪影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601990" y="4129086"/>
            <a:ext cx="1097556" cy="383084"/>
          </a:xfrm>
          <a:prstGeom prst="roundRect">
            <a:avLst/>
          </a:prstGeom>
          <a:solidFill>
            <a:schemeClr val="accent1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呼应开头</a:t>
            </a:r>
          </a:p>
        </p:txBody>
      </p:sp>
      <p:sp>
        <p:nvSpPr>
          <p:cNvPr id="9" name="左大括号 8"/>
          <p:cNvSpPr/>
          <p:nvPr/>
        </p:nvSpPr>
        <p:spPr>
          <a:xfrm>
            <a:off x="2300226" y="1472980"/>
            <a:ext cx="165897" cy="2977577"/>
          </a:xfrm>
          <a:prstGeom prst="leftBrace">
            <a:avLst>
              <a:gd name="adj1" fmla="val 170833"/>
              <a:gd name="adj2" fmla="val 50000"/>
            </a:avLst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/>
          </a:p>
        </p:txBody>
      </p:sp>
      <p:sp>
        <p:nvSpPr>
          <p:cNvPr id="10" name="左大括号 9"/>
          <p:cNvSpPr/>
          <p:nvPr/>
        </p:nvSpPr>
        <p:spPr>
          <a:xfrm>
            <a:off x="5094891" y="1986592"/>
            <a:ext cx="109087" cy="708557"/>
          </a:xfrm>
          <a:prstGeom prst="leftBrace">
            <a:avLst>
              <a:gd name="adj1" fmla="val 170833"/>
              <a:gd name="adj2" fmla="val 50000"/>
            </a:avLst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610186" y="2666774"/>
            <a:ext cx="661522" cy="383084"/>
          </a:xfrm>
          <a:prstGeom prst="roundRect">
            <a:avLst/>
          </a:prstGeom>
          <a:solidFill>
            <a:schemeClr val="accent1"/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主体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546210" y="2125422"/>
            <a:ext cx="1467358" cy="38308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赞美圆明园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966292" y="4129086"/>
            <a:ext cx="1337648" cy="38308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揭露与控诉</a:t>
            </a:r>
            <a:endParaRPr lang="en-US" altLang="zh-CN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267343" y="1823883"/>
            <a:ext cx="1329895" cy="383084"/>
          </a:xfrm>
          <a:prstGeom prst="roundRect">
            <a:avLst/>
          </a:prstGeom>
          <a:solidFill>
            <a:srgbClr val="57D2E3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世界奇迹</a:t>
            </a:r>
          </a:p>
        </p:txBody>
      </p:sp>
      <p:sp>
        <p:nvSpPr>
          <p:cNvPr id="15" name="左大括号 14"/>
          <p:cNvSpPr/>
          <p:nvPr/>
        </p:nvSpPr>
        <p:spPr>
          <a:xfrm>
            <a:off x="3323813" y="2245757"/>
            <a:ext cx="107804" cy="1378913"/>
          </a:xfrm>
          <a:prstGeom prst="leftBrace">
            <a:avLst>
              <a:gd name="adj1" fmla="val 170833"/>
              <a:gd name="adj2" fmla="val 50000"/>
            </a:avLst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485559" y="3323871"/>
            <a:ext cx="1584589" cy="38308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谴责英法联军</a:t>
            </a: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267001" y="70552"/>
            <a:ext cx="8736227" cy="537264"/>
          </a:xfrm>
          <a:prstGeom prst="rect">
            <a:avLst/>
          </a:prstGeom>
        </p:spPr>
        <p:txBody>
          <a:bodyPr lIns="68580" tIns="34290" rIns="68580" bIns="34290"/>
          <a:lstStyle>
            <a:lvl1pPr marL="914400" indent="-9144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  <a:sym typeface="Calibri Light" panose="020F0302020204030204" pitchFamily="34" charset="0"/>
              </a:defRPr>
            </a:lvl1pPr>
            <a:lvl2pPr marL="914400" indent="-9144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  <a:sym typeface="Calibri Light" panose="020F0302020204030204" pitchFamily="34" charset="0"/>
              </a:defRPr>
            </a:lvl2pPr>
            <a:lvl3pPr marL="914400" indent="-9144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  <a:sym typeface="Calibri Light" panose="020F0302020204030204" pitchFamily="34" charset="0"/>
              </a:defRPr>
            </a:lvl3pPr>
            <a:lvl4pPr marL="914400" indent="-9144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  <a:sym typeface="Calibri Light" panose="020F0302020204030204" pitchFamily="34" charset="0"/>
              </a:defRPr>
            </a:lvl4pPr>
            <a:lvl5pPr marL="914400" indent="-9144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  <a:sym typeface="Calibri Light" panose="020F0302020204030204" pitchFamily="34" charset="0"/>
              </a:defRPr>
            </a:lvl5pPr>
            <a:lvl6pPr marL="1371600" indent="-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  <a:sym typeface="Calibri Light" panose="020F0302020204030204" pitchFamily="34" charset="0"/>
              </a:defRPr>
            </a:lvl6pPr>
            <a:lvl7pPr marL="1828800" indent="-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  <a:sym typeface="Calibri Light" panose="020F0302020204030204" pitchFamily="34" charset="0"/>
              </a:defRPr>
            </a:lvl7pPr>
            <a:lvl8pPr marL="2286000" indent="-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  <a:sym typeface="Calibri Light" panose="020F0302020204030204" pitchFamily="34" charset="0"/>
              </a:defRPr>
            </a:lvl8pPr>
            <a:lvl9pPr marL="2743200" indent="-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  <a:sym typeface="Calibri Light" panose="020F030202020403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课文精要</a:t>
            </a:r>
          </a:p>
        </p:txBody>
      </p:sp>
      <p:sp>
        <p:nvSpPr>
          <p:cNvPr id="18" name="左大括号 17"/>
          <p:cNvSpPr/>
          <p:nvPr/>
        </p:nvSpPr>
        <p:spPr>
          <a:xfrm>
            <a:off x="5117611" y="3113052"/>
            <a:ext cx="113161" cy="804722"/>
          </a:xfrm>
          <a:prstGeom prst="leftBrace">
            <a:avLst>
              <a:gd name="adj1" fmla="val 170833"/>
              <a:gd name="adj2" fmla="val 50000"/>
            </a:avLst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278235" y="3643223"/>
            <a:ext cx="2093805" cy="383084"/>
          </a:xfrm>
          <a:prstGeom prst="roundRect">
            <a:avLst/>
          </a:prstGeom>
          <a:solidFill>
            <a:srgbClr val="57D2E3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将受到历史的制裁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5243632" y="2963083"/>
            <a:ext cx="2556974" cy="383084"/>
          </a:xfrm>
          <a:prstGeom prst="roundRect">
            <a:avLst/>
          </a:prstGeom>
          <a:solidFill>
            <a:srgbClr val="57D2E3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强盗洗劫、焚毁圆明园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867111" y="1114124"/>
            <a:ext cx="3662708" cy="38308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巴特勒征求对远征中国的意见</a:t>
            </a:r>
          </a:p>
        </p:txBody>
      </p:sp>
      <p:sp>
        <p:nvSpPr>
          <p:cNvPr id="20" name="右大括号 19"/>
          <p:cNvSpPr/>
          <p:nvPr/>
        </p:nvSpPr>
        <p:spPr>
          <a:xfrm>
            <a:off x="7855466" y="1191844"/>
            <a:ext cx="256588" cy="3320326"/>
          </a:xfrm>
          <a:prstGeom prst="rightBrace">
            <a:avLst>
              <a:gd name="adj1" fmla="val 90151"/>
              <a:gd name="adj2" fmla="val 50272"/>
            </a:avLst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91" y="1472980"/>
            <a:ext cx="2227559" cy="29775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文本框 22"/>
          <p:cNvSpPr txBox="1"/>
          <p:nvPr/>
        </p:nvSpPr>
        <p:spPr>
          <a:xfrm>
            <a:off x="742045" y="1191844"/>
            <a:ext cx="846386" cy="3507129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pPr algn="ctr"/>
            <a:r>
              <a:rPr lang="zh-CN" altLang="en-US" sz="23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就英法联军远征中国</a:t>
            </a:r>
            <a:endParaRPr lang="en-US" altLang="zh-CN" sz="23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sz="23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致巴勒上尉的信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8207691" y="1385473"/>
            <a:ext cx="664351" cy="3082394"/>
          </a:xfrm>
          <a:prstGeom prst="roundRect">
            <a:avLst/>
          </a:prstGeom>
          <a:solidFill>
            <a:schemeClr val="accent1"/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主持正义胸怀博大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21" grpId="0" animBg="1"/>
      <p:bldP spid="22" grpId="0" animBg="1"/>
      <p:bldP spid="19" grpId="0" animBg="1"/>
      <p:bldP spid="20" grpId="0" animBg="1"/>
      <p:bldP spid="23" grpId="0"/>
      <p:bldP spid="2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821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BV-018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391" y="685800"/>
            <a:ext cx="3709988" cy="2105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7" name="Picture 4" descr="BV-019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282" y="2895940"/>
            <a:ext cx="3363516" cy="2050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8" name="Picture 5" descr="CPJC-101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0244" y="2874169"/>
            <a:ext cx="3252788" cy="2050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9" name="Picture 6" descr="DSP0031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8056" y="2872978"/>
            <a:ext cx="2262188" cy="2051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90" name="Picture 7" descr="DSPD006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7379" y="674739"/>
            <a:ext cx="2268140" cy="2118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91" name="Picture 8" descr="TOPC0815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5519" y="663677"/>
            <a:ext cx="2947988" cy="2081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标题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情境</a:t>
            </a:r>
            <a:r>
              <a:rPr lang="zh-CN" altLang="en-US" dirty="0" smtClean="0"/>
              <a:t>导入</a:t>
            </a:r>
            <a:endParaRPr lang="zh-CN" altLang="en-US" dirty="0"/>
          </a:p>
        </p:txBody>
      </p:sp>
      <p:sp>
        <p:nvSpPr>
          <p:cNvPr id="2" name="文本框 1"/>
          <p:cNvSpPr txBox="1"/>
          <p:nvPr/>
        </p:nvSpPr>
        <p:spPr>
          <a:xfrm>
            <a:off x="1795428" y="160187"/>
            <a:ext cx="19155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75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75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75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8"/>
          <p:cNvSpPr>
            <a:spLocks noGrp="1"/>
          </p:cNvSpPr>
          <p:nvPr>
            <p:ph type="ctrTitle"/>
          </p:nvPr>
        </p:nvSpPr>
        <p:spPr>
          <a:xfrm>
            <a:off x="502412" y="152416"/>
            <a:ext cx="8139178" cy="674375"/>
          </a:xfrm>
        </p:spPr>
        <p:txBody>
          <a:bodyPr/>
          <a:lstStyle/>
          <a:p>
            <a:r>
              <a:rPr lang="zh-CN" altLang="en-US" dirty="0"/>
              <a:t>情境</a:t>
            </a:r>
            <a:r>
              <a:rPr lang="zh-CN" altLang="en-US" dirty="0" smtClean="0"/>
              <a:t>导入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00051" y="921411"/>
            <a:ext cx="4106309" cy="394723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巴特勒是想利用雨果的显赫声望，让他为远征中国的所谓“胜利”捧场。征询他对所谓“远征中国”的看法，想得到一些赞美褒奖之辞，结果雨果站在了人道主义立场上，为“巴特勒”们的行径感到不齿。</a:t>
            </a:r>
          </a:p>
        </p:txBody>
      </p:sp>
      <p:pic>
        <p:nvPicPr>
          <p:cNvPr id="6" name="图片 5" descr="PD}4E)LPPE]28CXQAL$28D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9066" y="1130280"/>
            <a:ext cx="4106907" cy="35304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76206" y="293863"/>
            <a:ext cx="8139178" cy="674375"/>
          </a:xfrm>
        </p:spPr>
        <p:txBody>
          <a:bodyPr/>
          <a:lstStyle/>
          <a:p>
            <a:r>
              <a:rPr lang="zh-CN" altLang="en-US" dirty="0" smtClean="0"/>
              <a:t>自我研学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2753" y="1837375"/>
            <a:ext cx="3561160" cy="131502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/>
              <a:t>        </a:t>
            </a:r>
            <a:r>
              <a:rPr lang="zh-CN" altLang="zh-CN" sz="2400" dirty="0"/>
              <a:t>雨果通过什么语言来谴责英法联军的强盗行为？</a:t>
            </a:r>
            <a:endParaRPr lang="zh-CN" altLang="en-US" sz="2400" dirty="0"/>
          </a:p>
        </p:txBody>
      </p:sp>
      <p:pic>
        <p:nvPicPr>
          <p:cNvPr id="6" name="图片 5" descr="PD}4E)LPPE]28CXQAL$28D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8443" y="1100234"/>
            <a:ext cx="4106907" cy="35304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02412" y="143844"/>
            <a:ext cx="8139178" cy="674375"/>
          </a:xfrm>
        </p:spPr>
        <p:txBody>
          <a:bodyPr/>
          <a:lstStyle/>
          <a:p>
            <a:r>
              <a:rPr lang="zh-CN" altLang="en-US" dirty="0" smtClean="0"/>
              <a:t>知识链接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8215" y="818212"/>
            <a:ext cx="7886700" cy="376175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60000"/>
              </a:lnSpc>
            </a:pPr>
            <a:r>
              <a:rPr lang="en-US" altLang="zh-CN" sz="2600" dirty="0">
                <a:solidFill>
                  <a:srgbClr val="FF0000"/>
                </a:solidFill>
                <a:latin typeface="黑体" panose="02010609060101010101" pitchFamily="49" charset="-122"/>
              </a:rPr>
              <a:t>    “</a:t>
            </a:r>
            <a:r>
              <a:rPr lang="zh-CN" altLang="zh-CN" sz="2600" dirty="0">
                <a:solidFill>
                  <a:srgbClr val="FF0000"/>
                </a:solidFill>
                <a:latin typeface="黑体" panose="02010609060101010101" pitchFamily="49" charset="-122"/>
              </a:rPr>
              <a:t>丰功伟绩！收获巨大！两个胜利者，一个塞满了腰包，这是看得见的，另一个装满了箱箧。他们手挽手，笑嘻嘻地回到欧洲</a:t>
            </a:r>
            <a:r>
              <a:rPr lang="en-US" altLang="zh-CN" sz="2600" dirty="0">
                <a:solidFill>
                  <a:srgbClr val="FF0000"/>
                </a:solidFill>
                <a:latin typeface="黑体" panose="02010609060101010101" pitchFamily="49" charset="-122"/>
              </a:rPr>
              <a:t>”</a:t>
            </a:r>
            <a:r>
              <a:rPr lang="zh-CN" altLang="zh-CN" sz="2600" dirty="0">
                <a:solidFill>
                  <a:srgbClr val="FF0000"/>
                </a:solidFill>
                <a:latin typeface="黑体" panose="02010609060101010101" pitchFamily="49" charset="-122"/>
              </a:rPr>
              <a:t>，</a:t>
            </a:r>
            <a:r>
              <a:rPr lang="zh-CN" altLang="zh-CN" sz="2600" dirty="0">
                <a:latin typeface="黑体" panose="02010609060101010101" pitchFamily="49" charset="-122"/>
              </a:rPr>
              <a:t>英法联军劫掠行径的本质是丑陋的，但是却表现得如此</a:t>
            </a:r>
            <a:r>
              <a:rPr lang="en-US" altLang="zh-CN" sz="2600" dirty="0">
                <a:latin typeface="黑体" panose="02010609060101010101" pitchFamily="49" charset="-122"/>
              </a:rPr>
              <a:t>“</a:t>
            </a:r>
            <a:r>
              <a:rPr lang="zh-CN" altLang="zh-CN" sz="2600" dirty="0">
                <a:latin typeface="黑体" panose="02010609060101010101" pitchFamily="49" charset="-122"/>
              </a:rPr>
              <a:t>风光</a:t>
            </a:r>
            <a:r>
              <a:rPr lang="en-US" altLang="zh-CN" sz="2600" dirty="0">
                <a:latin typeface="黑体" panose="02010609060101010101" pitchFamily="49" charset="-122"/>
              </a:rPr>
              <a:t>”</a:t>
            </a:r>
            <a:r>
              <a:rPr lang="zh-CN" altLang="zh-CN" sz="2600" dirty="0">
                <a:latin typeface="黑体" panose="02010609060101010101" pitchFamily="49" charset="-122"/>
              </a:rPr>
              <a:t>，作者正是抓住了这一特征，运用</a:t>
            </a:r>
            <a:r>
              <a:rPr lang="zh-CN" altLang="zh-CN" sz="2600" dirty="0">
                <a:solidFill>
                  <a:srgbClr val="FF0000"/>
                </a:solidFill>
                <a:latin typeface="黑体" panose="02010609060101010101" pitchFamily="49" charset="-122"/>
              </a:rPr>
              <a:t>反语</a:t>
            </a:r>
            <a:r>
              <a:rPr lang="zh-CN" altLang="zh-CN" sz="2600" dirty="0">
                <a:latin typeface="黑体" panose="02010609060101010101" pitchFamily="49" charset="-122"/>
              </a:rPr>
              <a:t>的修辞，表现了英法联军不以为耻反以为荣的丑陋，</a:t>
            </a:r>
            <a:r>
              <a:rPr lang="zh-CN" altLang="zh-CN" sz="2600" dirty="0">
                <a:solidFill>
                  <a:srgbClr val="FF0000"/>
                </a:solidFill>
                <a:latin typeface="黑体" panose="02010609060101010101" pitchFamily="49" charset="-122"/>
              </a:rPr>
              <a:t>强化</a:t>
            </a:r>
            <a:r>
              <a:rPr lang="zh-CN" altLang="zh-CN" sz="2600" dirty="0">
                <a:latin typeface="黑体" panose="02010609060101010101" pitchFamily="49" charset="-122"/>
              </a:rPr>
              <a:t>了谴责效果。</a:t>
            </a:r>
          </a:p>
          <a:p>
            <a:endParaRPr lang="en-US" altLang="zh-CN" sz="2400" dirty="0">
              <a:latin typeface="黑体" panose="02010609060101010101" pitchFamily="49" charset="-122"/>
            </a:endParaRPr>
          </a:p>
          <a:p>
            <a:pPr>
              <a:lnSpc>
                <a:spcPct val="160000"/>
              </a:lnSpc>
            </a:pPr>
            <a:r>
              <a:rPr lang="en-US" altLang="zh-CN" sz="2700" dirty="0">
                <a:solidFill>
                  <a:srgbClr val="0070C0"/>
                </a:solidFill>
                <a:latin typeface="黑体" panose="02010609060101010101" pitchFamily="49" charset="-122"/>
              </a:rPr>
              <a:t>    </a:t>
            </a:r>
            <a:r>
              <a:rPr lang="zh-CN" altLang="zh-CN" sz="2700" dirty="0">
                <a:solidFill>
                  <a:srgbClr val="0070C0"/>
                </a:solidFill>
                <a:latin typeface="黑体" panose="02010609060101010101" pitchFamily="49" charset="-122"/>
              </a:rPr>
              <a:t>作者在揭示英法联军劫掠行径部分并未直接用强烈谴责的语言，但是却达到了强烈谴责的效果。</a:t>
            </a:r>
          </a:p>
          <a:p>
            <a:endParaRPr lang="en-US" altLang="zh-CN" sz="2400" dirty="0">
              <a:latin typeface="黑体" panose="02010609060101010101" pitchFamily="49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06711" y="230045"/>
            <a:ext cx="8139178" cy="674375"/>
          </a:xfrm>
        </p:spPr>
        <p:txBody>
          <a:bodyPr/>
          <a:lstStyle/>
          <a:p>
            <a:r>
              <a:rPr lang="zh-CN" altLang="en-US" dirty="0" smtClean="0"/>
              <a:t>知识链接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6711" y="1206240"/>
            <a:ext cx="8139178" cy="71323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dirty="0" smtClean="0">
                <a:latin typeface="黑体" panose="02010609060101010101" pitchFamily="49" charset="-122"/>
              </a:rPr>
              <a:t>反</a:t>
            </a:r>
            <a:r>
              <a:rPr lang="zh-CN" altLang="zh-CN" sz="2400" dirty="0">
                <a:latin typeface="黑体" panose="02010609060101010101" pitchFamily="49" charset="-122"/>
              </a:rPr>
              <a:t>语又称</a:t>
            </a:r>
            <a:r>
              <a:rPr lang="en-US" altLang="zh-CN" sz="2400" dirty="0">
                <a:latin typeface="黑体" panose="02010609060101010101" pitchFamily="49" charset="-122"/>
              </a:rPr>
              <a:t>“</a:t>
            </a:r>
            <a:r>
              <a:rPr lang="zh-CN" altLang="zh-CN" sz="2400" dirty="0">
                <a:latin typeface="黑体" panose="02010609060101010101" pitchFamily="49" charset="-122"/>
              </a:rPr>
              <a:t>倒反</a:t>
            </a:r>
            <a:r>
              <a:rPr lang="en-US" altLang="zh-CN" sz="2400" dirty="0">
                <a:latin typeface="黑体" panose="02010609060101010101" pitchFamily="49" charset="-122"/>
              </a:rPr>
              <a:t>”“</a:t>
            </a:r>
            <a:r>
              <a:rPr lang="zh-CN" altLang="zh-CN" sz="2400" dirty="0">
                <a:latin typeface="黑体" panose="02010609060101010101" pitchFamily="49" charset="-122"/>
              </a:rPr>
              <a:t>反说</a:t>
            </a:r>
            <a:r>
              <a:rPr lang="en-US" altLang="zh-CN" sz="2400" dirty="0">
                <a:latin typeface="黑体" panose="02010609060101010101" pitchFamily="49" charset="-122"/>
              </a:rPr>
              <a:t>”“</a:t>
            </a:r>
            <a:r>
              <a:rPr lang="zh-CN" altLang="zh-CN" sz="2400" dirty="0">
                <a:latin typeface="黑体" panose="02010609060101010101" pitchFamily="49" charset="-122"/>
              </a:rPr>
              <a:t>反辞</a:t>
            </a:r>
            <a:r>
              <a:rPr lang="en-US" altLang="zh-CN" sz="2400" dirty="0">
                <a:latin typeface="黑体" panose="02010609060101010101" pitchFamily="49" charset="-122"/>
              </a:rPr>
              <a:t>”</a:t>
            </a:r>
            <a:r>
              <a:rPr lang="zh-CN" altLang="zh-CN" sz="2400" dirty="0">
                <a:latin typeface="黑体" panose="02010609060101010101" pitchFamily="49" charset="-122"/>
              </a:rPr>
              <a:t>等，即通常所说的</a:t>
            </a:r>
            <a:r>
              <a:rPr lang="en-US" altLang="zh-CN" sz="2400" dirty="0">
                <a:latin typeface="黑体" panose="02010609060101010101" pitchFamily="49" charset="-122"/>
              </a:rPr>
              <a:t>“</a:t>
            </a:r>
            <a:r>
              <a:rPr lang="zh-CN" altLang="zh-CN" sz="2400" dirty="0">
                <a:latin typeface="黑体" panose="02010609060101010101" pitchFamily="49" charset="-122"/>
              </a:rPr>
              <a:t>说反话</a:t>
            </a:r>
            <a:r>
              <a:rPr lang="en-US" altLang="zh-CN" sz="2400" dirty="0">
                <a:latin typeface="黑体" panose="02010609060101010101" pitchFamily="49" charset="-122"/>
              </a:rPr>
              <a:t>”</a:t>
            </a:r>
            <a:r>
              <a:rPr lang="zh-CN" altLang="zh-CN" sz="2400" dirty="0">
                <a:latin typeface="黑体" panose="02010609060101010101" pitchFamily="49" charset="-122"/>
              </a:rPr>
              <a:t>，运用跟本意相反的词语来表达此意，却含有否定、讽刺以及嘲弄的意思，是一种带有强烈感情色彩的修辞手法。</a:t>
            </a:r>
          </a:p>
          <a:p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39712" y="199103"/>
            <a:ext cx="7886700" cy="617220"/>
          </a:xfrm>
        </p:spPr>
        <p:txBody>
          <a:bodyPr>
            <a:normAutofit fontScale="90000"/>
          </a:bodyPr>
          <a:lstStyle/>
          <a:p>
            <a:r>
              <a:rPr lang="zh-CN" altLang="zh-CN" sz="3300" dirty="0"/>
              <a:t>合作探究</a:t>
            </a:r>
            <a:r>
              <a:rPr lang="zh-CN" altLang="zh-CN" dirty="0" smtClean="0"/>
              <a:t/>
            </a:r>
            <a:br>
              <a:rPr lang="zh-CN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3366" y="816293"/>
            <a:ext cx="8139178" cy="713238"/>
          </a:xfrm>
        </p:spPr>
        <p:txBody>
          <a:bodyPr/>
          <a:lstStyle/>
          <a:p>
            <a:r>
              <a:rPr lang="en-US" altLang="zh-CN" sz="2400" dirty="0">
                <a:latin typeface="+mj-lt"/>
              </a:rPr>
              <a:t>1.</a:t>
            </a:r>
            <a:r>
              <a:rPr lang="en-US" altLang="zh-CN" sz="2400" dirty="0">
                <a:latin typeface="黑体" panose="02010609060101010101" pitchFamily="49" charset="-122"/>
              </a:rPr>
              <a:t>“</a:t>
            </a:r>
            <a:r>
              <a:rPr lang="zh-CN" altLang="zh-CN" sz="2400" dirty="0">
                <a:latin typeface="黑体" panose="02010609060101010101" pitchFamily="49" charset="-122"/>
              </a:rPr>
              <a:t>在世界的某个角落，有一个世界奇迹。这个奇迹叫圆明园。</a:t>
            </a:r>
            <a:r>
              <a:rPr lang="en-US" altLang="zh-CN" sz="2400" dirty="0">
                <a:latin typeface="黑体" panose="02010609060101010101" pitchFamily="49" charset="-122"/>
              </a:rPr>
              <a:t>”(</a:t>
            </a:r>
            <a:r>
              <a:rPr lang="zh-CN" altLang="zh-CN" sz="2400" dirty="0">
                <a:latin typeface="黑体" panose="02010609060101010101" pitchFamily="49" charset="-122"/>
              </a:rPr>
              <a:t>把</a:t>
            </a:r>
            <a:r>
              <a:rPr lang="en-US" altLang="zh-CN" sz="2400" dirty="0">
                <a:latin typeface="黑体" panose="02010609060101010101" pitchFamily="49" charset="-122"/>
              </a:rPr>
              <a:t>“</a:t>
            </a:r>
            <a:r>
              <a:rPr lang="zh-CN" altLang="zh-CN" sz="2400" dirty="0">
                <a:latin typeface="黑体" panose="02010609060101010101" pitchFamily="49" charset="-122"/>
              </a:rPr>
              <a:t>世界</a:t>
            </a:r>
            <a:r>
              <a:rPr lang="en-US" altLang="zh-CN" sz="2400" dirty="0">
                <a:latin typeface="黑体" panose="02010609060101010101" pitchFamily="49" charset="-122"/>
              </a:rPr>
              <a:t>”</a:t>
            </a:r>
            <a:r>
              <a:rPr lang="zh-CN" altLang="zh-CN" sz="2400" dirty="0">
                <a:latin typeface="黑体" panose="02010609060101010101" pitchFamily="49" charset="-122"/>
              </a:rPr>
              <a:t>改为</a:t>
            </a:r>
            <a:r>
              <a:rPr lang="en-US" altLang="zh-CN" sz="2400" dirty="0">
                <a:latin typeface="黑体" panose="02010609060101010101" pitchFamily="49" charset="-122"/>
              </a:rPr>
              <a:t>“</a:t>
            </a:r>
            <a:r>
              <a:rPr lang="zh-CN" altLang="zh-CN" sz="2400" dirty="0">
                <a:latin typeface="黑体" panose="02010609060101010101" pitchFamily="49" charset="-122"/>
              </a:rPr>
              <a:t>中国</a:t>
            </a:r>
            <a:r>
              <a:rPr lang="en-US" altLang="zh-CN" sz="2400" dirty="0">
                <a:latin typeface="黑体" panose="02010609060101010101" pitchFamily="49" charset="-122"/>
              </a:rPr>
              <a:t>”</a:t>
            </a:r>
            <a:r>
              <a:rPr lang="zh-CN" altLang="zh-CN" sz="2400" dirty="0">
                <a:latin typeface="黑体" panose="02010609060101010101" pitchFamily="49" charset="-122"/>
              </a:rPr>
              <a:t>，好不好？</a:t>
            </a:r>
            <a:r>
              <a:rPr lang="en-US" altLang="zh-CN" sz="2400" dirty="0">
                <a:latin typeface="黑体" panose="02010609060101010101" pitchFamily="49" charset="-122"/>
              </a:rPr>
              <a:t>)</a:t>
            </a:r>
            <a:endParaRPr lang="zh-CN" altLang="zh-CN" sz="2400" dirty="0">
              <a:latin typeface="黑体" panose="02010609060101010101" pitchFamily="49" charset="-122"/>
            </a:endParaRPr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1558" y="1778909"/>
            <a:ext cx="4017395" cy="2853814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6" name="矩形 5"/>
          <p:cNvSpPr/>
          <p:nvPr/>
        </p:nvSpPr>
        <p:spPr>
          <a:xfrm>
            <a:off x="556490" y="1978100"/>
            <a:ext cx="3941466" cy="228524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“</a:t>
            </a:r>
            <a:r>
              <a:rPr lang="zh-CN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世界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不能改为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中国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，雨果称圆明园是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世界奇迹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，以全球的眼光，肯定其艺术价值在世界上的地位，体现了作者对全人类文化成果的热爱。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17588" y="154859"/>
            <a:ext cx="7886700" cy="617220"/>
          </a:xfrm>
        </p:spPr>
        <p:txBody>
          <a:bodyPr>
            <a:noAutofit/>
          </a:bodyPr>
          <a:lstStyle/>
          <a:p>
            <a:r>
              <a:rPr lang="zh-CN" altLang="zh-CN" dirty="0" smtClean="0"/>
              <a:t>合作探究</a:t>
            </a:r>
            <a:br>
              <a:rPr lang="zh-CN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774525"/>
            <a:ext cx="7558088" cy="907828"/>
          </a:xfrm>
        </p:spPr>
        <p:txBody>
          <a:bodyPr>
            <a:normAutofit fontScale="92500"/>
          </a:bodyPr>
          <a:lstStyle/>
          <a:p>
            <a:r>
              <a:rPr lang="en-US" altLang="zh-CN" sz="2400" dirty="0">
                <a:latin typeface="+mj-lt"/>
              </a:rPr>
              <a:t>2.</a:t>
            </a:r>
            <a:r>
              <a:rPr lang="en-US" altLang="zh-CN" sz="2400" dirty="0">
                <a:latin typeface="黑体" panose="02010609060101010101" pitchFamily="49" charset="-122"/>
              </a:rPr>
              <a:t>“</a:t>
            </a:r>
            <a:r>
              <a:rPr lang="zh-CN" altLang="zh-CN" sz="2400" dirty="0">
                <a:latin typeface="黑体" panose="02010609060101010101" pitchFamily="49" charset="-122"/>
              </a:rPr>
              <a:t>圆明园在幻想艺术中的地位就如同巴特农神庙在理想艺术中的地位。</a:t>
            </a:r>
            <a:r>
              <a:rPr lang="en-US" altLang="zh-CN" sz="2400" dirty="0">
                <a:latin typeface="黑体" panose="02010609060101010101" pitchFamily="49" charset="-122"/>
              </a:rPr>
              <a:t>”(</a:t>
            </a:r>
            <a:r>
              <a:rPr lang="zh-CN" altLang="zh-CN" sz="2400" dirty="0">
                <a:latin typeface="黑体" panose="02010609060101010101" pitchFamily="49" charset="-122"/>
              </a:rPr>
              <a:t>这里为什么要提</a:t>
            </a:r>
            <a:r>
              <a:rPr lang="en-US" altLang="zh-CN" sz="2400" dirty="0">
                <a:latin typeface="黑体" panose="02010609060101010101" pitchFamily="49" charset="-122"/>
              </a:rPr>
              <a:t>“</a:t>
            </a:r>
            <a:r>
              <a:rPr lang="zh-CN" altLang="zh-CN" sz="2400" dirty="0">
                <a:latin typeface="黑体" panose="02010609060101010101" pitchFamily="49" charset="-122"/>
              </a:rPr>
              <a:t>巴特农神庙</a:t>
            </a:r>
            <a:r>
              <a:rPr lang="en-US" altLang="zh-CN" sz="2400" dirty="0">
                <a:latin typeface="黑体" panose="02010609060101010101" pitchFamily="49" charset="-122"/>
              </a:rPr>
              <a:t>”</a:t>
            </a:r>
            <a:r>
              <a:rPr lang="zh-CN" altLang="zh-CN" sz="2400" dirty="0">
                <a:latin typeface="黑体" panose="02010609060101010101" pitchFamily="49" charset="-122"/>
              </a:rPr>
              <a:t>？</a:t>
            </a:r>
            <a:r>
              <a:rPr lang="en-US" altLang="zh-CN" sz="2400" dirty="0">
                <a:latin typeface="黑体" panose="02010609060101010101" pitchFamily="49" charset="-122"/>
              </a:rPr>
              <a:t>)</a:t>
            </a:r>
            <a:endParaRPr lang="zh-CN" altLang="zh-CN" sz="2400" dirty="0">
              <a:latin typeface="黑体" panose="02010609060101010101" pitchFamily="49" charset="-122"/>
            </a:endParaRPr>
          </a:p>
          <a:p>
            <a:endParaRPr lang="zh-CN" altLang="en-US" dirty="0"/>
          </a:p>
        </p:txBody>
      </p:sp>
      <p:pic>
        <p:nvPicPr>
          <p:cNvPr id="4" name="内容占位符 173057" descr="巴特农神庙"/>
          <p:cNvPicPr>
            <a:picLocks noGrp="1" noRot="1"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5768" y="1566901"/>
            <a:ext cx="3539291" cy="3008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473768" y="1743949"/>
            <a:ext cx="4572000" cy="2654573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巴特农神庙是希腊最负盛名的古建筑，是欧洲人心中的神庙。与巴特农神庙相比较，突出圆明园的艺术成就，让更多的欧洲人了解中国，了解圆明园。人类最杰出的成就，却都被强盗毁灭，强盗的行径之卑劣，令人发指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50" y="215149"/>
            <a:ext cx="7886700" cy="617220"/>
          </a:xfrm>
        </p:spPr>
        <p:txBody>
          <a:bodyPr>
            <a:noAutofit/>
          </a:bodyPr>
          <a:lstStyle/>
          <a:p>
            <a:r>
              <a:rPr lang="zh-CN" altLang="zh-CN" dirty="0" smtClean="0"/>
              <a:t>合作探究</a:t>
            </a:r>
            <a:br>
              <a:rPr lang="zh-CN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774525"/>
            <a:ext cx="7558088" cy="907828"/>
          </a:xfrm>
        </p:spPr>
        <p:txBody>
          <a:bodyPr>
            <a:normAutofit/>
          </a:bodyPr>
          <a:lstStyle/>
          <a:p>
            <a:r>
              <a:rPr lang="en-US" altLang="zh-CN" sz="2400" dirty="0">
                <a:latin typeface="+mj-lt"/>
              </a:rPr>
              <a:t>3.</a:t>
            </a:r>
            <a:r>
              <a:rPr lang="en-US" altLang="zh-CN" sz="2400" dirty="0"/>
              <a:t>“</a:t>
            </a:r>
            <a:r>
              <a:rPr lang="zh-CN" altLang="zh-CN" sz="2400" dirty="0"/>
              <a:t>岁月创造的一切都是属于人类的。</a:t>
            </a:r>
            <a:r>
              <a:rPr lang="en-US" altLang="zh-CN" sz="2400" dirty="0"/>
              <a:t>”(</a:t>
            </a:r>
            <a:r>
              <a:rPr lang="zh-CN" altLang="zh-CN" sz="2400" dirty="0"/>
              <a:t>这句话有什么特殊含义？</a:t>
            </a:r>
            <a:r>
              <a:rPr lang="en-US" altLang="zh-CN" sz="2400" dirty="0"/>
              <a:t>)</a:t>
            </a:r>
            <a:endParaRPr lang="zh-CN" altLang="zh-CN" sz="2400" dirty="0"/>
          </a:p>
          <a:p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4539" y="1733234"/>
            <a:ext cx="7070032" cy="283923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圆明园虽然当时是皇家花园，但归根结底，是属于人类的，雨果的这种见解是非常深刻的，这表现了雨果对人类文明成果的珍视，对人类文明创造者的尊重。结合全文分析，雨果以全人类的名义谴责侵略者的强盗行径，义正词严，批判力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980</Words>
  <Application>Microsoft Office PowerPoint</Application>
  <PresentationFormat>全屏显示(16:9)</PresentationFormat>
  <Paragraphs>72</Paragraphs>
  <Slides>18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Meiryo</vt:lpstr>
      <vt:lpstr>黑体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情境导入</vt:lpstr>
      <vt:lpstr>情境导入</vt:lpstr>
      <vt:lpstr>自我研学</vt:lpstr>
      <vt:lpstr>知识链接</vt:lpstr>
      <vt:lpstr>知识链接</vt:lpstr>
      <vt:lpstr>合作探究 </vt:lpstr>
      <vt:lpstr>合作探究 </vt:lpstr>
      <vt:lpstr>合作探究 </vt:lpstr>
      <vt:lpstr>合作探究 </vt:lpstr>
      <vt:lpstr>合作探究 </vt:lpstr>
      <vt:lpstr>合作探究 </vt:lpstr>
      <vt:lpstr>总结拓展</vt:lpstr>
      <vt:lpstr>总结拓展</vt:lpstr>
      <vt:lpstr>总结拓展</vt:lpstr>
      <vt:lpstr>课堂小结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110</cp:revision>
  <dcterms:created xsi:type="dcterms:W3CDTF">2018-12-13T05:08:00Z</dcterms:created>
  <dcterms:modified xsi:type="dcterms:W3CDTF">2022-01-26T11:51:00Z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