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 id="2147483729" r:id="rId2"/>
    <p:sldMasterId id="2147483741" r:id="rId3"/>
  </p:sldMasterIdLst>
  <p:notesMasterIdLst>
    <p:notesMasterId r:id="rId30"/>
  </p:notes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8FF527-CCDB-4AE5-9488-808A30D5D349}" type="datetimeFigureOut">
              <a:rPr lang="zh-CN" altLang="en-US" smtClean="0"/>
              <a:t>2022/1/26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33D25B-0AC6-40B8-A2A6-C3405F4616B9}" type="slidenum">
              <a:rPr lang="zh-CN" altLang="en-US" smtClean="0"/>
              <a:t>‹#›</a:t>
            </a:fld>
            <a:endParaRPr lang="zh-CN" altLang="en-US"/>
          </a:p>
        </p:txBody>
      </p:sp>
    </p:spTree>
    <p:extLst>
      <p:ext uri="{BB962C8B-B14F-4D97-AF65-F5344CB8AC3E}">
        <p14:creationId xmlns:p14="http://schemas.microsoft.com/office/powerpoint/2010/main" val="1519704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733D25B-0AC6-40B8-A2A6-C3405F4616B9}" type="slidenum">
              <a:rPr lang="zh-CN" altLang="en-US" smtClean="0"/>
              <a:t>13</a:t>
            </a:fld>
            <a:endParaRPr lang="zh-CN" altLang="en-US"/>
          </a:p>
        </p:txBody>
      </p:sp>
    </p:spTree>
    <p:extLst>
      <p:ext uri="{BB962C8B-B14F-4D97-AF65-F5344CB8AC3E}">
        <p14:creationId xmlns:p14="http://schemas.microsoft.com/office/powerpoint/2010/main" val="59298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7921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1027"/>
          <p:cNvSpPr>
            <a:spLocks noGrp="1"/>
          </p:cNvSpPr>
          <p:nvPr>
            <p:ph type="dt" sz="half" idx="10"/>
          </p:nvPr>
        </p:nvSpPr>
        <p:spPr>
          <a:ln/>
        </p:spPr>
        <p:txBody>
          <a:bodyPr/>
          <a:lstStyle>
            <a:lvl1pPr>
              <a:defRPr/>
            </a:lvl1pPr>
          </a:lstStyle>
          <a:p>
            <a:pPr>
              <a:defRPr/>
            </a:pPr>
            <a:endParaRPr lang="zh-CN" altLang="en-US"/>
          </a:p>
        </p:txBody>
      </p:sp>
      <p:sp>
        <p:nvSpPr>
          <p:cNvPr id="5" name="页脚占位符 1028"/>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a:ln/>
        </p:spPr>
        <p:txBody>
          <a:bodyPr/>
          <a:lstStyle>
            <a:lvl1pPr>
              <a:defRPr/>
            </a:lvl1pPr>
          </a:lstStyle>
          <a:p>
            <a:fld id="{953725FD-E1E1-4AF4-A0A9-6B3C2506DA6F}" type="slidenum">
              <a:rPr lang="zh-CN" altLang="en-US" smtClean="0"/>
              <a:pPr/>
              <a:t>‹#›</a:t>
            </a:fld>
            <a:endParaRPr lang="zh-CN" altLang="en-US"/>
          </a:p>
        </p:txBody>
      </p:sp>
    </p:spTree>
    <p:extLst>
      <p:ext uri="{BB962C8B-B14F-4D97-AF65-F5344CB8AC3E}">
        <p14:creationId xmlns:p14="http://schemas.microsoft.com/office/powerpoint/2010/main" val="3737963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pPr>
              <a:defRPr/>
            </a:pPr>
            <a:endParaRPr lang="zh-CN" altLang="en-US"/>
          </a:p>
        </p:txBody>
      </p:sp>
      <p:sp>
        <p:nvSpPr>
          <p:cNvPr id="5" name="页脚占位符 1028"/>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a:ln/>
        </p:spPr>
        <p:txBody>
          <a:bodyPr/>
          <a:lstStyle>
            <a:lvl1pPr>
              <a:defRPr/>
            </a:lvl1pPr>
          </a:lstStyle>
          <a:p>
            <a:fld id="{60D6A592-9F5D-4D06-93E7-2E718384C898}" type="slidenum">
              <a:rPr lang="zh-CN" altLang="en-US" smtClean="0"/>
              <a:pPr/>
              <a:t>‹#›</a:t>
            </a:fld>
            <a:endParaRPr lang="zh-CN" altLang="en-US"/>
          </a:p>
        </p:txBody>
      </p:sp>
    </p:spTree>
    <p:extLst>
      <p:ext uri="{BB962C8B-B14F-4D97-AF65-F5344CB8AC3E}">
        <p14:creationId xmlns:p14="http://schemas.microsoft.com/office/powerpoint/2010/main" val="509071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41"/>
            <a:ext cx="8070573"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pPr>
              <a:defRPr/>
            </a:pPr>
            <a:endParaRPr lang="zh-CN" altLang="en-US"/>
          </a:p>
        </p:txBody>
      </p:sp>
      <p:sp>
        <p:nvSpPr>
          <p:cNvPr id="5" name="页脚占位符 1028"/>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a:ln/>
        </p:spPr>
        <p:txBody>
          <a:bodyPr/>
          <a:lstStyle>
            <a:lvl1pPr>
              <a:defRPr/>
            </a:lvl1pPr>
          </a:lstStyle>
          <a:p>
            <a:fld id="{1496E242-8E3B-44D7-BEC1-04AC1D7EAFB2}" type="slidenum">
              <a:rPr lang="zh-CN" altLang="en-US" smtClean="0"/>
              <a:pPr/>
              <a:t>‹#›</a:t>
            </a:fld>
            <a:endParaRPr lang="zh-CN" altLang="en-US"/>
          </a:p>
        </p:txBody>
      </p:sp>
    </p:spTree>
    <p:extLst>
      <p:ext uri="{BB962C8B-B14F-4D97-AF65-F5344CB8AC3E}">
        <p14:creationId xmlns:p14="http://schemas.microsoft.com/office/powerpoint/2010/main" val="1221504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660D2F99-F68D-4BE2-8157-497A62B8C914}" type="datetimeFigureOut">
              <a:rPr lang="zh-CN" altLang="en-US"/>
              <a:pPr>
                <a:defRPr/>
              </a:pPr>
              <a:t>2022/1/26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defRPr>
            </a:lvl1pPr>
          </a:lstStyle>
          <a:p>
            <a:fld id="{84E81D1D-316B-4A5B-99A4-790BD08A5B71}" type="slidenum">
              <a:rPr lang="zh-CN" altLang="en-US"/>
              <a:pPr/>
              <a:t>‹#›</a:t>
            </a:fld>
            <a:endParaRPr lang="zh-CN" altLang="en-US"/>
          </a:p>
        </p:txBody>
      </p:sp>
    </p:spTree>
    <p:extLst>
      <p:ext uri="{BB962C8B-B14F-4D97-AF65-F5344CB8AC3E}">
        <p14:creationId xmlns:p14="http://schemas.microsoft.com/office/powerpoint/2010/main" val="7436745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5EE1F018-A12A-4C35-A4C5-9E98390019E6}" type="datetimeFigureOut">
              <a:rPr lang="zh-CN" altLang="en-US"/>
              <a:pPr>
                <a:defRPr/>
              </a:pPr>
              <a:t>2022/1/26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defRPr>
            </a:lvl1pPr>
          </a:lstStyle>
          <a:p>
            <a:fld id="{AC59DAA2-DFB4-418C-8D1B-3B581A672C4D}" type="slidenum">
              <a:rPr lang="zh-CN" altLang="en-US"/>
              <a:pPr/>
              <a:t>‹#›</a:t>
            </a:fld>
            <a:endParaRPr lang="zh-CN" altLang="en-US"/>
          </a:p>
        </p:txBody>
      </p:sp>
    </p:spTree>
    <p:extLst>
      <p:ext uri="{BB962C8B-B14F-4D97-AF65-F5344CB8AC3E}">
        <p14:creationId xmlns:p14="http://schemas.microsoft.com/office/powerpoint/2010/main" val="4224935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AC1ED942-C743-49D0-AB34-0ED24B038110}" type="datetimeFigureOut">
              <a:rPr lang="zh-CN" altLang="en-US"/>
              <a:pPr>
                <a:defRPr/>
              </a:pPr>
              <a:t>2022/1/26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defRPr>
            </a:lvl1pPr>
          </a:lstStyle>
          <a:p>
            <a:fld id="{756B6412-3FFC-4C91-B898-FB7100281E1B}" type="slidenum">
              <a:rPr lang="zh-CN" altLang="en-US"/>
              <a:pPr/>
              <a:t>‹#›</a:t>
            </a:fld>
            <a:endParaRPr lang="zh-CN" altLang="en-US"/>
          </a:p>
        </p:txBody>
      </p:sp>
    </p:spTree>
    <p:extLst>
      <p:ext uri="{BB962C8B-B14F-4D97-AF65-F5344CB8AC3E}">
        <p14:creationId xmlns:p14="http://schemas.microsoft.com/office/powerpoint/2010/main" val="2754237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7C6EE5A4-079B-4A5F-BDF9-473C766373C0}" type="datetimeFigureOut">
              <a:rPr lang="zh-CN" altLang="en-US"/>
              <a:pPr>
                <a:defRPr/>
              </a:pPr>
              <a:t>2022/1/26</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defRPr>
            </a:lvl1pPr>
          </a:lstStyle>
          <a:p>
            <a:fld id="{C0494987-EAC4-4E51-9C01-D892C202CFCE}" type="slidenum">
              <a:rPr lang="zh-CN" altLang="en-US"/>
              <a:pPr/>
              <a:t>‹#›</a:t>
            </a:fld>
            <a:endParaRPr lang="zh-CN" altLang="en-US"/>
          </a:p>
        </p:txBody>
      </p:sp>
    </p:spTree>
    <p:extLst>
      <p:ext uri="{BB962C8B-B14F-4D97-AF65-F5344CB8AC3E}">
        <p14:creationId xmlns:p14="http://schemas.microsoft.com/office/powerpoint/2010/main" val="3869371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6C97417C-BC4C-4172-AAB7-95D107E739BB}" type="datetimeFigureOut">
              <a:rPr lang="zh-CN" altLang="en-US"/>
              <a:pPr>
                <a:defRPr/>
              </a:pPr>
              <a:t>2022/1/26</a:t>
            </a:fld>
            <a:endParaRPr lang="zh-CN" altLang="en-US"/>
          </a:p>
        </p:txBody>
      </p:sp>
      <p:sp>
        <p:nvSpPr>
          <p:cNvPr id="8" name="页脚占位符 7"/>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defRPr>
            </a:lvl1pPr>
          </a:lstStyle>
          <a:p>
            <a:fld id="{35AD24A8-A2C1-470C-9B90-43DFF2773EA3}" type="slidenum">
              <a:rPr lang="zh-CN" altLang="en-US"/>
              <a:pPr/>
              <a:t>‹#›</a:t>
            </a:fld>
            <a:endParaRPr lang="zh-CN" altLang="en-US"/>
          </a:p>
        </p:txBody>
      </p:sp>
    </p:spTree>
    <p:extLst>
      <p:ext uri="{BB962C8B-B14F-4D97-AF65-F5344CB8AC3E}">
        <p14:creationId xmlns:p14="http://schemas.microsoft.com/office/powerpoint/2010/main" val="12432099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926E520A-1309-4C42-BB4B-378AAB35F7FE}" type="datetimeFigureOut">
              <a:rPr lang="zh-CN" altLang="en-US"/>
              <a:pPr>
                <a:defRPr/>
              </a:pPr>
              <a:t>2022/1/26</a:t>
            </a:fld>
            <a:endParaRPr lang="zh-CN" altLang="en-US"/>
          </a:p>
        </p:txBody>
      </p:sp>
      <p:sp>
        <p:nvSpPr>
          <p:cNvPr id="4" name="页脚占位符 3"/>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defRPr>
            </a:lvl1pPr>
          </a:lstStyle>
          <a:p>
            <a:fld id="{B4009C6C-F668-4B46-9076-1F5E268B1552}" type="slidenum">
              <a:rPr lang="zh-CN" altLang="en-US"/>
              <a:pPr/>
              <a:t>‹#›</a:t>
            </a:fld>
            <a:endParaRPr lang="zh-CN" altLang="en-US"/>
          </a:p>
        </p:txBody>
      </p:sp>
    </p:spTree>
    <p:extLst>
      <p:ext uri="{BB962C8B-B14F-4D97-AF65-F5344CB8AC3E}">
        <p14:creationId xmlns:p14="http://schemas.microsoft.com/office/powerpoint/2010/main" val="34323530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B5CFC23E-E598-4B73-8DA8-542E71912FFB}" type="datetimeFigureOut">
              <a:rPr lang="zh-CN" altLang="en-US"/>
              <a:pPr>
                <a:defRPr/>
              </a:pPr>
              <a:t>2022/1/26</a:t>
            </a:fld>
            <a:endParaRPr lang="zh-CN" altLang="en-US"/>
          </a:p>
        </p:txBody>
      </p:sp>
      <p:sp>
        <p:nvSpPr>
          <p:cNvPr id="3" name="页脚占位符 2"/>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defRPr>
            </a:lvl1pPr>
          </a:lstStyle>
          <a:p>
            <a:fld id="{3B6FB8BA-4220-46BE-AA62-DF69BC46ABB4}" type="slidenum">
              <a:rPr lang="zh-CN" altLang="en-US"/>
              <a:pPr/>
              <a:t>‹#›</a:t>
            </a:fld>
            <a:endParaRPr lang="zh-CN" altLang="en-US"/>
          </a:p>
        </p:txBody>
      </p:sp>
    </p:spTree>
    <p:extLst>
      <p:ext uri="{BB962C8B-B14F-4D97-AF65-F5344CB8AC3E}">
        <p14:creationId xmlns:p14="http://schemas.microsoft.com/office/powerpoint/2010/main" val="35048542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DB597A60-7A05-4465-8B8C-08EFC07CA1D6}" type="datetimeFigureOut">
              <a:rPr lang="zh-CN" altLang="en-US"/>
              <a:pPr>
                <a:defRPr/>
              </a:pPr>
              <a:t>2022/1/26</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defRPr>
            </a:lvl1pPr>
          </a:lstStyle>
          <a:p>
            <a:fld id="{2328C9B4-6CF8-4F9B-A2A7-A7EEB6CFB669}" type="slidenum">
              <a:rPr lang="zh-CN" altLang="en-US"/>
              <a:pPr/>
              <a:t>‹#›</a:t>
            </a:fld>
            <a:endParaRPr lang="zh-CN" altLang="en-US"/>
          </a:p>
        </p:txBody>
      </p:sp>
    </p:spTree>
    <p:extLst>
      <p:ext uri="{BB962C8B-B14F-4D97-AF65-F5344CB8AC3E}">
        <p14:creationId xmlns:p14="http://schemas.microsoft.com/office/powerpoint/2010/main" val="3850897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pPr>
              <a:defRPr/>
            </a:pPr>
            <a:endParaRPr lang="zh-CN" altLang="en-US"/>
          </a:p>
        </p:txBody>
      </p:sp>
      <p:sp>
        <p:nvSpPr>
          <p:cNvPr id="5" name="页脚占位符 1028"/>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a:ln/>
        </p:spPr>
        <p:txBody>
          <a:bodyPr/>
          <a:lstStyle>
            <a:lvl1pPr>
              <a:defRPr/>
            </a:lvl1pPr>
          </a:lstStyle>
          <a:p>
            <a:fld id="{FA922B62-6E84-4B86-A11D-C89A1D851950}" type="slidenum">
              <a:rPr lang="zh-CN" altLang="en-US" smtClean="0"/>
              <a:pPr/>
              <a:t>‹#›</a:t>
            </a:fld>
            <a:endParaRPr lang="zh-CN" altLang="en-US"/>
          </a:p>
        </p:txBody>
      </p:sp>
    </p:spTree>
    <p:extLst>
      <p:ext uri="{BB962C8B-B14F-4D97-AF65-F5344CB8AC3E}">
        <p14:creationId xmlns:p14="http://schemas.microsoft.com/office/powerpoint/2010/main" val="40951935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6565D0C9-8A5B-42E4-83EB-4C9469DAD792}" type="datetimeFigureOut">
              <a:rPr lang="zh-CN" altLang="en-US"/>
              <a:pPr>
                <a:defRPr/>
              </a:pPr>
              <a:t>2022/1/26</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defRPr>
            </a:lvl1pPr>
          </a:lstStyle>
          <a:p>
            <a:fld id="{25A809D7-70FA-4289-B630-16CA0E6AB273}" type="slidenum">
              <a:rPr lang="zh-CN" altLang="en-US"/>
              <a:pPr/>
              <a:t>‹#›</a:t>
            </a:fld>
            <a:endParaRPr lang="zh-CN" altLang="en-US"/>
          </a:p>
        </p:txBody>
      </p:sp>
    </p:spTree>
    <p:extLst>
      <p:ext uri="{BB962C8B-B14F-4D97-AF65-F5344CB8AC3E}">
        <p14:creationId xmlns:p14="http://schemas.microsoft.com/office/powerpoint/2010/main" val="4082639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2D432126-AAC5-4E30-B177-1A8B6576362B}" type="datetimeFigureOut">
              <a:rPr lang="zh-CN" altLang="en-US"/>
              <a:pPr>
                <a:defRPr/>
              </a:pPr>
              <a:t>2022/1/26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defRPr>
            </a:lvl1pPr>
          </a:lstStyle>
          <a:p>
            <a:fld id="{FD3F208A-0ED3-4CDC-86FE-106489DF150B}" type="slidenum">
              <a:rPr lang="zh-CN" altLang="en-US"/>
              <a:pPr/>
              <a:t>‹#›</a:t>
            </a:fld>
            <a:endParaRPr lang="zh-CN" altLang="en-US"/>
          </a:p>
        </p:txBody>
      </p:sp>
    </p:spTree>
    <p:extLst>
      <p:ext uri="{BB962C8B-B14F-4D97-AF65-F5344CB8AC3E}">
        <p14:creationId xmlns:p14="http://schemas.microsoft.com/office/powerpoint/2010/main" val="1010544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pitchFamily="34" charset="0"/>
                <a:ea typeface="宋体" pitchFamily="2" charset="-122"/>
              </a:defRPr>
            </a:lvl1pPr>
          </a:lstStyle>
          <a:p>
            <a:pPr>
              <a:defRPr/>
            </a:pPr>
            <a:fld id="{68AA844A-2C2E-4839-954A-EFD97B0168CF}" type="datetimeFigureOut">
              <a:rPr lang="zh-CN" altLang="en-US"/>
              <a:pPr>
                <a:defRPr/>
              </a:pPr>
              <a:t>2022/1/26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defRPr>
            </a:lvl1pPr>
          </a:lstStyle>
          <a:p>
            <a:fld id="{84450F1E-4773-4350-9920-F0D60B39ACCC}" type="slidenum">
              <a:rPr lang="zh-CN" altLang="en-US"/>
              <a:pPr/>
              <a:t>‹#›</a:t>
            </a:fld>
            <a:endParaRPr lang="zh-CN" altLang="en-US"/>
          </a:p>
        </p:txBody>
      </p:sp>
    </p:spTree>
    <p:extLst>
      <p:ext uri="{BB962C8B-B14F-4D97-AF65-F5344CB8AC3E}">
        <p14:creationId xmlns:p14="http://schemas.microsoft.com/office/powerpoint/2010/main" val="3250002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35600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2746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20380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5997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08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661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327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1"/>
            <a:ext cx="105156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1" y="4589466"/>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1027"/>
          <p:cNvSpPr>
            <a:spLocks noGrp="1"/>
          </p:cNvSpPr>
          <p:nvPr>
            <p:ph type="dt" sz="half" idx="10"/>
          </p:nvPr>
        </p:nvSpPr>
        <p:spPr>
          <a:ln/>
        </p:spPr>
        <p:txBody>
          <a:bodyPr/>
          <a:lstStyle>
            <a:lvl1pPr>
              <a:defRPr/>
            </a:lvl1pPr>
          </a:lstStyle>
          <a:p>
            <a:pPr>
              <a:defRPr/>
            </a:pPr>
            <a:endParaRPr lang="zh-CN" altLang="en-US"/>
          </a:p>
        </p:txBody>
      </p:sp>
      <p:sp>
        <p:nvSpPr>
          <p:cNvPr id="5" name="页脚占位符 1028"/>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a:ln/>
        </p:spPr>
        <p:txBody>
          <a:bodyPr/>
          <a:lstStyle>
            <a:lvl1pPr>
              <a:defRPr/>
            </a:lvl1pPr>
          </a:lstStyle>
          <a:p>
            <a:fld id="{11C0860D-AED8-4FAD-9E90-AC6C08D51D24}" type="slidenum">
              <a:rPr lang="zh-CN" altLang="en-US" smtClean="0"/>
              <a:pPr/>
              <a:t>‹#›</a:t>
            </a:fld>
            <a:endParaRPr lang="zh-CN" altLang="en-US"/>
          </a:p>
        </p:txBody>
      </p:sp>
    </p:spTree>
    <p:extLst>
      <p:ext uri="{BB962C8B-B14F-4D97-AF65-F5344CB8AC3E}">
        <p14:creationId xmlns:p14="http://schemas.microsoft.com/office/powerpoint/2010/main" val="34482655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16958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9044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1264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481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3"/>
            <a:ext cx="5376672"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205728" y="1600203"/>
            <a:ext cx="5376672"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027"/>
          <p:cNvSpPr>
            <a:spLocks noGrp="1"/>
          </p:cNvSpPr>
          <p:nvPr>
            <p:ph type="dt" sz="half" idx="10"/>
          </p:nvPr>
        </p:nvSpPr>
        <p:spPr>
          <a:ln/>
        </p:spPr>
        <p:txBody>
          <a:bodyPr/>
          <a:lstStyle>
            <a:lvl1pPr>
              <a:defRPr/>
            </a:lvl1pPr>
          </a:lstStyle>
          <a:p>
            <a:pPr>
              <a:defRPr/>
            </a:pPr>
            <a:endParaRPr lang="zh-CN" altLang="en-US"/>
          </a:p>
        </p:txBody>
      </p:sp>
      <p:sp>
        <p:nvSpPr>
          <p:cNvPr id="6" name="页脚占位符 1028"/>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29"/>
          <p:cNvSpPr>
            <a:spLocks noGrp="1"/>
          </p:cNvSpPr>
          <p:nvPr>
            <p:ph type="sldNum" sz="quarter" idx="12"/>
          </p:nvPr>
        </p:nvSpPr>
        <p:spPr>
          <a:ln/>
        </p:spPr>
        <p:txBody>
          <a:bodyPr/>
          <a:lstStyle>
            <a:lvl1pPr>
              <a:defRPr/>
            </a:lvl1pPr>
          </a:lstStyle>
          <a:p>
            <a:fld id="{1BEC9762-3297-477A-BFC9-65EE3ACCD6C9}" type="slidenum">
              <a:rPr lang="zh-CN" altLang="en-US" smtClean="0"/>
              <a:pPr/>
              <a:t>‹#›</a:t>
            </a:fld>
            <a:endParaRPr lang="zh-CN" altLang="en-US"/>
          </a:p>
        </p:txBody>
      </p:sp>
    </p:spTree>
    <p:extLst>
      <p:ext uri="{BB962C8B-B14F-4D97-AF65-F5344CB8AC3E}">
        <p14:creationId xmlns:p14="http://schemas.microsoft.com/office/powerpoint/2010/main" val="889403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8"/>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7" y="1778438"/>
            <a:ext cx="4873575"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7" y="2665379"/>
            <a:ext cx="4873575"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9" y="1778438"/>
            <a:ext cx="4897576"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027"/>
          <p:cNvSpPr>
            <a:spLocks noGrp="1"/>
          </p:cNvSpPr>
          <p:nvPr>
            <p:ph type="dt" sz="half" idx="10"/>
          </p:nvPr>
        </p:nvSpPr>
        <p:spPr>
          <a:ln/>
        </p:spPr>
        <p:txBody>
          <a:bodyPr/>
          <a:lstStyle>
            <a:lvl1pPr>
              <a:defRPr/>
            </a:lvl1pPr>
          </a:lstStyle>
          <a:p>
            <a:pPr>
              <a:defRPr/>
            </a:pPr>
            <a:endParaRPr lang="zh-CN" altLang="en-US"/>
          </a:p>
        </p:txBody>
      </p:sp>
      <p:sp>
        <p:nvSpPr>
          <p:cNvPr id="8" name="页脚占位符 1028"/>
          <p:cNvSpPr>
            <a:spLocks noGrp="1"/>
          </p:cNvSpPr>
          <p:nvPr>
            <p:ph type="ftr" sz="quarter" idx="11"/>
          </p:nvPr>
        </p:nvSpPr>
        <p:spPr>
          <a:ln/>
        </p:spPr>
        <p:txBody>
          <a:bodyPr/>
          <a:lstStyle>
            <a:lvl1pPr>
              <a:defRPr/>
            </a:lvl1pPr>
          </a:lstStyle>
          <a:p>
            <a:pPr>
              <a:defRPr/>
            </a:pPr>
            <a:endParaRPr lang="zh-CN" altLang="en-US"/>
          </a:p>
        </p:txBody>
      </p:sp>
      <p:sp>
        <p:nvSpPr>
          <p:cNvPr id="9" name="灯片编号占位符 1029"/>
          <p:cNvSpPr>
            <a:spLocks noGrp="1"/>
          </p:cNvSpPr>
          <p:nvPr>
            <p:ph type="sldNum" sz="quarter" idx="12"/>
          </p:nvPr>
        </p:nvSpPr>
        <p:spPr>
          <a:ln/>
        </p:spPr>
        <p:txBody>
          <a:bodyPr/>
          <a:lstStyle>
            <a:lvl1pPr>
              <a:defRPr/>
            </a:lvl1pPr>
          </a:lstStyle>
          <a:p>
            <a:fld id="{B80EEEAF-4EBE-44EF-B6DC-D5FE153D4BD2}" type="slidenum">
              <a:rPr lang="zh-CN" altLang="en-US" smtClean="0"/>
              <a:pPr/>
              <a:t>‹#›</a:t>
            </a:fld>
            <a:endParaRPr lang="zh-CN" altLang="en-US"/>
          </a:p>
        </p:txBody>
      </p:sp>
    </p:spTree>
    <p:extLst>
      <p:ext uri="{BB962C8B-B14F-4D97-AF65-F5344CB8AC3E}">
        <p14:creationId xmlns:p14="http://schemas.microsoft.com/office/powerpoint/2010/main" val="2818984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027"/>
          <p:cNvSpPr>
            <a:spLocks noGrp="1"/>
          </p:cNvSpPr>
          <p:nvPr>
            <p:ph type="dt" sz="half" idx="10"/>
          </p:nvPr>
        </p:nvSpPr>
        <p:spPr>
          <a:ln/>
        </p:spPr>
        <p:txBody>
          <a:bodyPr/>
          <a:lstStyle>
            <a:lvl1pPr>
              <a:defRPr/>
            </a:lvl1pPr>
          </a:lstStyle>
          <a:p>
            <a:pPr>
              <a:defRPr/>
            </a:pPr>
            <a:endParaRPr lang="zh-CN" altLang="en-US"/>
          </a:p>
        </p:txBody>
      </p:sp>
      <p:sp>
        <p:nvSpPr>
          <p:cNvPr id="4" name="页脚占位符 1028"/>
          <p:cNvSpPr>
            <a:spLocks noGrp="1"/>
          </p:cNvSpPr>
          <p:nvPr>
            <p:ph type="ftr" sz="quarter" idx="11"/>
          </p:nvPr>
        </p:nvSpPr>
        <p:spPr>
          <a:ln/>
        </p:spPr>
        <p:txBody>
          <a:bodyPr/>
          <a:lstStyle>
            <a:lvl1pPr>
              <a:defRPr/>
            </a:lvl1pPr>
          </a:lstStyle>
          <a:p>
            <a:pPr>
              <a:defRPr/>
            </a:pPr>
            <a:endParaRPr lang="zh-CN" altLang="en-US"/>
          </a:p>
        </p:txBody>
      </p:sp>
      <p:sp>
        <p:nvSpPr>
          <p:cNvPr id="5" name="灯片编号占位符 1029"/>
          <p:cNvSpPr>
            <a:spLocks noGrp="1"/>
          </p:cNvSpPr>
          <p:nvPr>
            <p:ph type="sldNum" sz="quarter" idx="12"/>
          </p:nvPr>
        </p:nvSpPr>
        <p:spPr>
          <a:ln/>
        </p:spPr>
        <p:txBody>
          <a:bodyPr/>
          <a:lstStyle>
            <a:lvl1pPr>
              <a:defRPr/>
            </a:lvl1pPr>
          </a:lstStyle>
          <a:p>
            <a:fld id="{F651B0AF-BECE-414E-AD5C-463F5A7337A9}" type="slidenum">
              <a:rPr lang="zh-CN" altLang="en-US" smtClean="0"/>
              <a:pPr/>
              <a:t>‹#›</a:t>
            </a:fld>
            <a:endParaRPr lang="zh-CN" altLang="en-US"/>
          </a:p>
        </p:txBody>
      </p:sp>
    </p:spTree>
    <p:extLst>
      <p:ext uri="{BB962C8B-B14F-4D97-AF65-F5344CB8AC3E}">
        <p14:creationId xmlns:p14="http://schemas.microsoft.com/office/powerpoint/2010/main" val="3519425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7"/>
          <p:cNvSpPr>
            <a:spLocks noGrp="1"/>
          </p:cNvSpPr>
          <p:nvPr>
            <p:ph type="dt" sz="half" idx="10"/>
          </p:nvPr>
        </p:nvSpPr>
        <p:spPr>
          <a:ln/>
        </p:spPr>
        <p:txBody>
          <a:bodyPr/>
          <a:lstStyle>
            <a:lvl1pPr>
              <a:defRPr/>
            </a:lvl1pPr>
          </a:lstStyle>
          <a:p>
            <a:pPr>
              <a:defRPr/>
            </a:pPr>
            <a:endParaRPr lang="zh-CN" altLang="en-US"/>
          </a:p>
        </p:txBody>
      </p:sp>
      <p:sp>
        <p:nvSpPr>
          <p:cNvPr id="3" name="页脚占位符 1028"/>
          <p:cNvSpPr>
            <a:spLocks noGrp="1"/>
          </p:cNvSpPr>
          <p:nvPr>
            <p:ph type="ftr" sz="quarter" idx="11"/>
          </p:nvPr>
        </p:nvSpPr>
        <p:spPr>
          <a:ln/>
        </p:spPr>
        <p:txBody>
          <a:bodyPr/>
          <a:lstStyle>
            <a:lvl1pPr>
              <a:defRPr/>
            </a:lvl1pPr>
          </a:lstStyle>
          <a:p>
            <a:pPr>
              <a:defRPr/>
            </a:pPr>
            <a:endParaRPr lang="zh-CN" altLang="en-US"/>
          </a:p>
        </p:txBody>
      </p:sp>
      <p:sp>
        <p:nvSpPr>
          <p:cNvPr id="4" name="灯片编号占位符 1029"/>
          <p:cNvSpPr>
            <a:spLocks noGrp="1"/>
          </p:cNvSpPr>
          <p:nvPr>
            <p:ph type="sldNum" sz="quarter" idx="12"/>
          </p:nvPr>
        </p:nvSpPr>
        <p:spPr>
          <a:ln/>
        </p:spPr>
        <p:txBody>
          <a:bodyPr/>
          <a:lstStyle>
            <a:lvl1pPr>
              <a:defRPr/>
            </a:lvl1pPr>
          </a:lstStyle>
          <a:p>
            <a:fld id="{1AA6C702-C180-4679-87F1-B579A1FA9846}" type="slidenum">
              <a:rPr lang="zh-CN" altLang="en-US" smtClean="0"/>
              <a:pPr/>
              <a:t>‹#›</a:t>
            </a:fld>
            <a:endParaRPr lang="zh-CN" altLang="en-US"/>
          </a:p>
        </p:txBody>
      </p:sp>
    </p:spTree>
    <p:extLst>
      <p:ext uri="{BB962C8B-B14F-4D97-AF65-F5344CB8AC3E}">
        <p14:creationId xmlns:p14="http://schemas.microsoft.com/office/powerpoint/2010/main" val="1725643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8"/>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1027"/>
          <p:cNvSpPr>
            <a:spLocks noGrp="1"/>
          </p:cNvSpPr>
          <p:nvPr>
            <p:ph type="dt" sz="half" idx="10"/>
          </p:nvPr>
        </p:nvSpPr>
        <p:spPr>
          <a:ln/>
        </p:spPr>
        <p:txBody>
          <a:bodyPr/>
          <a:lstStyle>
            <a:lvl1pPr>
              <a:defRPr/>
            </a:lvl1pPr>
          </a:lstStyle>
          <a:p>
            <a:pPr>
              <a:defRPr/>
            </a:pPr>
            <a:endParaRPr lang="zh-CN" altLang="en-US"/>
          </a:p>
        </p:txBody>
      </p:sp>
      <p:sp>
        <p:nvSpPr>
          <p:cNvPr id="6" name="页脚占位符 1028"/>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29"/>
          <p:cNvSpPr>
            <a:spLocks noGrp="1"/>
          </p:cNvSpPr>
          <p:nvPr>
            <p:ph type="sldNum" sz="quarter" idx="12"/>
          </p:nvPr>
        </p:nvSpPr>
        <p:spPr>
          <a:ln/>
        </p:spPr>
        <p:txBody>
          <a:bodyPr/>
          <a:lstStyle>
            <a:lvl1pPr>
              <a:defRPr/>
            </a:lvl1pPr>
          </a:lstStyle>
          <a:p>
            <a:fld id="{9A92A703-34C4-4D4F-B901-5D0160A0EC11}" type="slidenum">
              <a:rPr lang="zh-CN" altLang="en-US" smtClean="0"/>
              <a:pPr/>
              <a:t>‹#›</a:t>
            </a:fld>
            <a:endParaRPr lang="zh-CN" altLang="en-US"/>
          </a:p>
        </p:txBody>
      </p:sp>
    </p:spTree>
    <p:extLst>
      <p:ext uri="{BB962C8B-B14F-4D97-AF65-F5344CB8AC3E}">
        <p14:creationId xmlns:p14="http://schemas.microsoft.com/office/powerpoint/2010/main" val="1370760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1027"/>
          <p:cNvSpPr>
            <a:spLocks noGrp="1"/>
          </p:cNvSpPr>
          <p:nvPr>
            <p:ph type="dt" sz="half" idx="10"/>
          </p:nvPr>
        </p:nvSpPr>
        <p:spPr>
          <a:ln/>
        </p:spPr>
        <p:txBody>
          <a:bodyPr/>
          <a:lstStyle>
            <a:lvl1pPr>
              <a:defRPr/>
            </a:lvl1pPr>
          </a:lstStyle>
          <a:p>
            <a:pPr>
              <a:defRPr/>
            </a:pPr>
            <a:endParaRPr lang="zh-CN" altLang="en-US"/>
          </a:p>
        </p:txBody>
      </p:sp>
      <p:sp>
        <p:nvSpPr>
          <p:cNvPr id="6" name="页脚占位符 1028"/>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29"/>
          <p:cNvSpPr>
            <a:spLocks noGrp="1"/>
          </p:cNvSpPr>
          <p:nvPr>
            <p:ph type="sldNum" sz="quarter" idx="12"/>
          </p:nvPr>
        </p:nvSpPr>
        <p:spPr>
          <a:ln/>
        </p:spPr>
        <p:txBody>
          <a:bodyPr/>
          <a:lstStyle>
            <a:lvl1pPr>
              <a:defRPr/>
            </a:lvl1pPr>
          </a:lstStyle>
          <a:p>
            <a:fld id="{D700DADD-5BEB-4D22-8D65-8CDE0DD58892}" type="slidenum">
              <a:rPr lang="zh-CN" altLang="en-US" smtClean="0"/>
              <a:pPr/>
              <a:t>‹#›</a:t>
            </a:fld>
            <a:endParaRPr lang="zh-CN" altLang="en-US"/>
          </a:p>
        </p:txBody>
      </p:sp>
    </p:spTree>
    <p:extLst>
      <p:ext uri="{BB962C8B-B14F-4D97-AF65-F5344CB8AC3E}">
        <p14:creationId xmlns:p14="http://schemas.microsoft.com/office/powerpoint/2010/main" val="4024712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1026"/>
          <p:cNvSpPr>
            <a:spLocks noGrp="1" noChangeArrowheads="1"/>
          </p:cNvSpPr>
          <p:nvPr>
            <p:ph type="body" idx="4294967295"/>
          </p:nvPr>
        </p:nvSpPr>
        <p:spPr bwMode="auto">
          <a:xfrm>
            <a:off x="609600" y="160020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noProof="1"/>
            </a:lvl1pPr>
          </a:lstStyle>
          <a:p>
            <a:pPr>
              <a:defRPr/>
            </a:pPr>
            <a:fld id="{B217BFE2-CBD1-474B-B3F1-FF2BAB25F2EA}" type="datetimeFigureOut">
              <a:rPr lang="zh-CN" altLang="en-US" smtClean="0"/>
              <a:pPr>
                <a:defRPr/>
              </a:pPr>
              <a:t>2022/1/26</a:t>
            </a:fld>
            <a:endParaRPr lang="zh-CN" altLang="en-US"/>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noProof="1"/>
            </a:lvl1pPr>
          </a:lstStyle>
          <a:p>
            <a:pPr>
              <a:defRPr/>
            </a:pPr>
            <a:endParaRPr lang="zh-CN" altLang="en-US"/>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vert="horz" wrap="square" lIns="91440" tIns="45720" rIns="91440" bIns="45720" numCol="1" anchor="t" anchorCtr="0" compatLnSpc="1">
            <a:prstTxWarp prst="textNoShape">
              <a:avLst/>
            </a:prstTxWarp>
          </a:bodyPr>
          <a:lstStyle>
            <a:lvl1pPr algn="r">
              <a:defRPr sz="1400"/>
            </a:lvl1pPr>
          </a:lstStyle>
          <a:p>
            <a:fld id="{BCD38F0A-E3A8-442C-956E-3F3962896977}" type="slidenum">
              <a:rPr lang="zh-CN" altLang="en-US" smtClean="0"/>
              <a:pPr/>
              <a:t>‹#›</a:t>
            </a:fld>
            <a:endParaRPr lang="zh-CN" altLang="en-US"/>
          </a:p>
        </p:txBody>
      </p:sp>
    </p:spTree>
    <p:extLst>
      <p:ext uri="{BB962C8B-B14F-4D97-AF65-F5344CB8AC3E}">
        <p14:creationId xmlns:p14="http://schemas.microsoft.com/office/powerpoint/2010/main" val="45166125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微软雅黑" panose="020B0503020204020204" pitchFamily="34" charset="-122"/>
          <a:ea typeface="微软雅黑" panose="020B0503020204020204" pitchFamily="34" charset="-122"/>
        </a:defRPr>
      </a:lvl2pPr>
      <a:lvl3pPr algn="ctr" rtl="0" eaLnBrk="1" fontAlgn="base" hangingPunct="1">
        <a:spcBef>
          <a:spcPct val="0"/>
        </a:spcBef>
        <a:spcAft>
          <a:spcPct val="0"/>
        </a:spcAft>
        <a:defRPr sz="4400">
          <a:solidFill>
            <a:schemeClr val="tx2"/>
          </a:solidFill>
          <a:latin typeface="微软雅黑" panose="020B0503020204020204" pitchFamily="34" charset="-122"/>
          <a:ea typeface="微软雅黑" panose="020B0503020204020204" pitchFamily="34" charset="-122"/>
        </a:defRPr>
      </a:lvl3pPr>
      <a:lvl4pPr algn="ctr" rtl="0" eaLnBrk="1" fontAlgn="base" hangingPunct="1">
        <a:spcBef>
          <a:spcPct val="0"/>
        </a:spcBef>
        <a:spcAft>
          <a:spcPct val="0"/>
        </a:spcAft>
        <a:defRPr sz="4400">
          <a:solidFill>
            <a:schemeClr val="tx2"/>
          </a:solidFill>
          <a:latin typeface="微软雅黑" panose="020B0503020204020204" pitchFamily="34" charset="-122"/>
          <a:ea typeface="微软雅黑" panose="020B0503020204020204" pitchFamily="34" charset="-122"/>
        </a:defRPr>
      </a:lvl4pPr>
      <a:lvl5pPr algn="ctr" rtl="0" eaLnBrk="1" fontAlgn="base" hangingPunct="1">
        <a:spcBef>
          <a:spcPct val="0"/>
        </a:spcBef>
        <a:spcAft>
          <a:spcPct val="0"/>
        </a:spcAft>
        <a:defRPr sz="4400">
          <a:solidFill>
            <a:schemeClr val="tx2"/>
          </a:solidFill>
          <a:latin typeface="微软雅黑" panose="020B0503020204020204" pitchFamily="34" charset="-122"/>
          <a:ea typeface="微软雅黑" panose="020B0503020204020204" pitchFamily="34"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609600" y="160020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ea typeface="宋体"/>
              </a:defRPr>
            </a:lvl1pPr>
          </a:lstStyle>
          <a:p>
            <a:pPr>
              <a:defRPr/>
            </a:pPr>
            <a:fld id="{B217BFE2-CBD1-474B-B3F1-FF2BAB25F2EA}" type="datetimeFigureOut">
              <a:rPr lang="zh-CN" altLang="en-US"/>
              <a:pPr>
                <a:defRPr/>
              </a:pPr>
              <a:t>2022/1/26</a:t>
            </a:fld>
            <a:endParaRPr lang="zh-CN" altLang="en-US"/>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ea typeface="宋体"/>
              </a:defRPr>
            </a:lvl1pPr>
          </a:lstStyle>
          <a:p>
            <a:pPr>
              <a:defRPr/>
            </a:pPr>
            <a:endParaRPr lang="zh-CN" altLang="en-US"/>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BCD38F0A-E3A8-442C-956E-3F3962896977}" type="slidenum">
              <a:rPr lang="zh-CN" altLang="en-US"/>
              <a:pPr/>
              <a:t>‹#›</a:t>
            </a:fld>
            <a:endParaRPr lang="zh-CN" altLang="en-US"/>
          </a:p>
        </p:txBody>
      </p:sp>
    </p:spTree>
    <p:extLst>
      <p:ext uri="{BB962C8B-B14F-4D97-AF65-F5344CB8AC3E}">
        <p14:creationId xmlns:p14="http://schemas.microsoft.com/office/powerpoint/2010/main" val="391054826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2022/1/26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5043509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80" name="文本框 664579"/>
          <p:cNvSpPr txBox="1"/>
          <p:nvPr/>
        </p:nvSpPr>
        <p:spPr>
          <a:xfrm>
            <a:off x="1524000" y="2997201"/>
            <a:ext cx="9144000" cy="732508"/>
          </a:xfrm>
          <a:prstGeom prst="rect">
            <a:avLst/>
          </a:prstGeom>
          <a:noFill/>
          <a:ln w="9525">
            <a:noFill/>
          </a:ln>
        </p:spPr>
        <p:txBody>
          <a:bodyPr>
            <a:spAutoFit/>
          </a:bodyPr>
          <a:lstStyle/>
          <a:p>
            <a:pPr algn="ctr">
              <a:lnSpc>
                <a:spcPct val="130000"/>
              </a:lnSpc>
              <a:defRPr/>
            </a:pPr>
            <a:r>
              <a:rPr lang="zh-CN" altLang="en-US" sz="3200" noProof="1">
                <a:solidFill>
                  <a:srgbClr val="000000"/>
                </a:solidFill>
                <a:latin typeface="+mn-lt"/>
                <a:ea typeface="+mn-ea"/>
                <a:cs typeface="+mn-ea"/>
                <a:sym typeface="+mn-lt"/>
              </a:rPr>
              <a:t>就英法联军远征中国致巴特勒上尉的信</a:t>
            </a:r>
          </a:p>
        </p:txBody>
      </p:sp>
      <p:pic>
        <p:nvPicPr>
          <p:cNvPr id="14339" name="图片 664580"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
            <a:ext cx="916305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1524000" y="5661027"/>
            <a:ext cx="9144000" cy="498598"/>
          </a:xfrm>
          <a:prstGeom prst="rect">
            <a:avLst/>
          </a:prstGeom>
        </p:spPr>
        <p:txBody>
          <a:bodyPr>
            <a:spAutoFit/>
          </a:bodyPr>
          <a:lstStyle/>
          <a:p>
            <a:pPr marL="342900" indent="-342900" algn="ctr">
              <a:lnSpc>
                <a:spcPct val="110000"/>
              </a:lnSpc>
              <a:defRPr/>
            </a:pPr>
            <a:r>
              <a:rPr lang="zh-CN" altLang="en-US" sz="2400" kern="0" dirty="0">
                <a:solidFill>
                  <a:srgbClr val="000000"/>
                </a:solidFill>
                <a:latin typeface="+mn-lt"/>
                <a:ea typeface="+mn-ea"/>
                <a:cs typeface="+mn-ea"/>
                <a:sym typeface="+mn-lt"/>
              </a:rPr>
              <a:t>优品</a:t>
            </a:r>
            <a:r>
              <a:rPr lang="en-US" altLang="zh-CN" sz="2400" kern="0" dirty="0">
                <a:solidFill>
                  <a:srgbClr val="000000"/>
                </a:solidFill>
                <a:latin typeface="+mn-lt"/>
                <a:ea typeface="+mn-ea"/>
                <a:cs typeface="+mn-ea"/>
                <a:sym typeface="+mn-lt"/>
              </a:rPr>
              <a:t>PPT</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文本占位符 704513"/>
          <p:cNvSpPr>
            <a:spLocks noGrp="1" noChangeArrowheads="1"/>
          </p:cNvSpPr>
          <p:nvPr>
            <p:ph idx="1"/>
          </p:nvPr>
        </p:nvSpPr>
        <p:spPr>
          <a:xfrm>
            <a:off x="1857375" y="1322388"/>
            <a:ext cx="8477250" cy="3884612"/>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2</a:t>
            </a:r>
            <a:r>
              <a:rPr lang="zh-CN" altLang="en-US" sz="2800" dirty="0">
                <a:cs typeface="+mn-ea"/>
                <a:sym typeface="+mn-lt"/>
              </a:rPr>
              <a:t>．中国被掠夺，中国人谴责强盗、控诉掠夺是很自然的，而雨果作为一个法国人这样说，表现了他怎样的胸怀和品格？</a:t>
            </a:r>
            <a:endParaRPr lang="zh-CN" altLang="en-US"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正直、公正、人道，是非分明，没有狭隘的民族主义情结，胸怀博大。</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4514">
                                            <p:txEl>
                                              <p:pRg st="3" end="3"/>
                                            </p:txEl>
                                          </p:spTgt>
                                        </p:tgtEl>
                                        <p:attrNameLst>
                                          <p:attrName>style.visibility</p:attrName>
                                        </p:attrNameLst>
                                      </p:cBhvr>
                                      <p:to>
                                        <p:strVal val="visible"/>
                                      </p:to>
                                    </p:set>
                                    <p:animEffect transition="in" filter="blinds(horizontal)">
                                      <p:cBhvr>
                                        <p:cTn id="7" dur="500"/>
                                        <p:tgtEl>
                                          <p:spTgt spid="7045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文本占位符 705537"/>
          <p:cNvSpPr>
            <a:spLocks noGrp="1" noChangeArrowheads="1"/>
          </p:cNvSpPr>
          <p:nvPr>
            <p:ph idx="1"/>
          </p:nvPr>
        </p:nvSpPr>
        <p:spPr>
          <a:xfrm>
            <a:off x="1857375" y="1322388"/>
            <a:ext cx="8477250" cy="3536950"/>
          </a:xfrm>
        </p:spPr>
        <p:txBody>
          <a:bodyPr>
            <a:spAutoFit/>
          </a:bodyPr>
          <a:lstStyle/>
          <a:p>
            <a:pPr eaLnBrk="1" hangingPunct="1">
              <a:buClr>
                <a:schemeClr val="accent1"/>
              </a:buClr>
              <a:buFontTx/>
              <a:buNone/>
              <a:defRPr/>
            </a:pPr>
            <a:endParaRPr lang="en-US" altLang="zh-CN" smtClean="0">
              <a:cs typeface="+mn-ea"/>
              <a:sym typeface="+mn-lt"/>
            </a:endParaRPr>
          </a:p>
          <a:p>
            <a:pPr eaLnBrk="1" hangingPunct="1">
              <a:buClr>
                <a:schemeClr val="accent1"/>
              </a:buClr>
              <a:buFontTx/>
              <a:buNone/>
              <a:defRPr/>
            </a:pPr>
            <a:endParaRPr lang="en-US" altLang="zh-CN" smtClean="0">
              <a:cs typeface="+mn-ea"/>
              <a:sym typeface="+mn-lt"/>
            </a:endParaRPr>
          </a:p>
          <a:p>
            <a:pPr eaLnBrk="1" hangingPunct="1">
              <a:buClr>
                <a:schemeClr val="accent1"/>
              </a:buClr>
              <a:buFontTx/>
              <a:buNone/>
              <a:defRPr/>
            </a:pPr>
            <a:r>
              <a:rPr lang="zh-CN" altLang="en-US" smtClean="0">
                <a:cs typeface="+mn-ea"/>
                <a:sym typeface="+mn-lt"/>
              </a:rPr>
              <a:t>【再读课文，理清思路】</a:t>
            </a:r>
          </a:p>
          <a:p>
            <a:pPr eaLnBrk="1" hangingPunct="1">
              <a:buClr>
                <a:schemeClr val="accent1"/>
              </a:buClr>
              <a:buFontTx/>
              <a:buNone/>
              <a:defRPr/>
            </a:pPr>
            <a:r>
              <a:rPr lang="zh-CN" altLang="en-US" smtClean="0">
                <a:cs typeface="+mn-ea"/>
                <a:sym typeface="+mn-lt"/>
              </a:rPr>
              <a:t>文章主体的两部分内容分别写了什么？</a:t>
            </a:r>
            <a:endParaRPr lang="zh-CN" altLang="en-US" smtClean="0">
              <a:solidFill>
                <a:srgbClr val="FF00FF"/>
              </a:solidFill>
              <a:cs typeface="+mn-ea"/>
              <a:sym typeface="+mn-lt"/>
            </a:endParaRPr>
          </a:p>
          <a:p>
            <a:pPr eaLnBrk="1" hangingPunct="1">
              <a:buClr>
                <a:schemeClr val="accent1"/>
              </a:buClr>
              <a:buFontTx/>
              <a:buNone/>
              <a:defRPr/>
            </a:pPr>
            <a:r>
              <a:rPr lang="zh-CN" altLang="en-US" smtClean="0">
                <a:solidFill>
                  <a:srgbClr val="FF00FF"/>
                </a:solidFill>
                <a:cs typeface="+mn-ea"/>
                <a:sym typeface="+mn-lt"/>
              </a:rPr>
              <a:t>☞点拨指导</a:t>
            </a:r>
            <a:r>
              <a:rPr lang="zh-CN" altLang="en-US" smtClean="0">
                <a:cs typeface="+mn-ea"/>
                <a:sym typeface="+mn-lt"/>
              </a:rPr>
              <a:t>　赞美圆明园，讽刺侵略者。</a:t>
            </a:r>
          </a:p>
          <a:p>
            <a:pPr eaLnBrk="1" hangingPunct="1">
              <a:buClr>
                <a:schemeClr val="accent1"/>
              </a:buClr>
              <a:buFontTx/>
              <a:buNone/>
              <a:defRPr/>
            </a:pPr>
            <a:endParaRPr lang="zh-CN" altLang="en-US" smtClean="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5538">
                                            <p:txEl>
                                              <p:pRg st="4" end="4"/>
                                            </p:txEl>
                                          </p:spTgt>
                                        </p:tgtEl>
                                        <p:attrNameLst>
                                          <p:attrName>style.visibility</p:attrName>
                                        </p:attrNameLst>
                                      </p:cBhvr>
                                      <p:to>
                                        <p:strVal val="visible"/>
                                      </p:to>
                                    </p:set>
                                    <p:animEffect transition="in" filter="blinds(horizontal)">
                                      <p:cBhvr>
                                        <p:cTn id="7" dur="500"/>
                                        <p:tgtEl>
                                          <p:spTgt spid="7055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2" name="文本占位符 706561"/>
          <p:cNvSpPr>
            <a:spLocks noGrp="1" noChangeArrowheads="1"/>
          </p:cNvSpPr>
          <p:nvPr>
            <p:ph idx="1"/>
          </p:nvPr>
        </p:nvSpPr>
        <p:spPr>
          <a:xfrm>
            <a:off x="1919288" y="620716"/>
            <a:ext cx="8477250" cy="4746625"/>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zh-CN" altLang="en-US" sz="2800" dirty="0">
                <a:cs typeface="+mn-ea"/>
                <a:sym typeface="+mn-lt"/>
              </a:rPr>
              <a:t>【语言赏析】</a:t>
            </a:r>
          </a:p>
          <a:p>
            <a:pPr eaLnBrk="1" hangingPunct="1">
              <a:buClr>
                <a:schemeClr val="accent1"/>
              </a:buClr>
              <a:buFontTx/>
              <a:buNone/>
              <a:defRPr/>
            </a:pPr>
            <a:r>
              <a:rPr lang="zh-CN" altLang="en-US" sz="2800" dirty="0">
                <a:cs typeface="+mn-ea"/>
                <a:sym typeface="+mn-lt"/>
              </a:rPr>
              <a:t>下面我们再通过对文中句子的赏析来进一步体会作者的情感，更深刻地了解雨果的伟大情操。</a:t>
            </a:r>
          </a:p>
          <a:p>
            <a:pPr eaLnBrk="1" hangingPunct="1">
              <a:buClr>
                <a:schemeClr val="accent1"/>
              </a:buClr>
              <a:buFontTx/>
              <a:buNone/>
              <a:defRPr/>
            </a:pPr>
            <a:r>
              <a:rPr lang="en-US" altLang="zh-CN" sz="2800" dirty="0">
                <a:cs typeface="+mn-ea"/>
                <a:sym typeface="+mn-lt"/>
              </a:rPr>
              <a:t>1</a:t>
            </a:r>
            <a:r>
              <a:rPr lang="zh-CN" altLang="en-US" sz="2800" dirty="0">
                <a:cs typeface="+mn-ea"/>
                <a:sym typeface="+mn-lt"/>
              </a:rPr>
              <a:t>．在世界的某个角落，有一个世界奇迹。这个奇迹叫圆明园。</a:t>
            </a:r>
            <a:r>
              <a:rPr lang="en-US" altLang="zh-CN" sz="2800" dirty="0">
                <a:cs typeface="+mn-ea"/>
                <a:sym typeface="+mn-lt"/>
              </a:rPr>
              <a:t>(</a:t>
            </a:r>
            <a:r>
              <a:rPr lang="zh-CN" altLang="en-US" sz="2800" dirty="0">
                <a:cs typeface="+mn-ea"/>
                <a:sym typeface="+mn-lt"/>
              </a:rPr>
              <a:t>把“世界”改为“中国”，好不好？</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“世界”不能改为“中国”，雨果称圆明园是“世界奇迹”，以全球的眼光，肯定其艺术价值在世界上的地位，体现了作者对全人类文化成果的热爱。</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6562">
                                            <p:txEl>
                                              <p:pRg st="4" end="4"/>
                                            </p:txEl>
                                          </p:spTgt>
                                        </p:tgtEl>
                                        <p:attrNameLst>
                                          <p:attrName>style.visibility</p:attrName>
                                        </p:attrNameLst>
                                      </p:cBhvr>
                                      <p:to>
                                        <p:strVal val="visible"/>
                                      </p:to>
                                    </p:set>
                                    <p:animEffect transition="in" filter="blinds(horizontal)">
                                      <p:cBhvr>
                                        <p:cTn id="7" dur="500"/>
                                        <p:tgtEl>
                                          <p:spTgt spid="7065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6" name="文本占位符 707585"/>
          <p:cNvSpPr>
            <a:spLocks noGrp="1" noChangeArrowheads="1"/>
          </p:cNvSpPr>
          <p:nvPr>
            <p:ph idx="1"/>
          </p:nvPr>
        </p:nvSpPr>
        <p:spPr>
          <a:xfrm>
            <a:off x="1919288" y="620713"/>
            <a:ext cx="8477250" cy="5249862"/>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2</a:t>
            </a:r>
            <a:r>
              <a:rPr lang="zh-CN" altLang="en-US" sz="2800" dirty="0">
                <a:cs typeface="+mn-ea"/>
                <a:sym typeface="+mn-lt"/>
              </a:rPr>
              <a:t>．圆明园在幻想艺术中的地位就如同巴特农神庙在理想艺术中的地位。</a:t>
            </a:r>
            <a:r>
              <a:rPr lang="en-US" altLang="zh-CN" sz="2800" dirty="0">
                <a:cs typeface="+mn-ea"/>
                <a:sym typeface="+mn-lt"/>
              </a:rPr>
              <a:t>(</a:t>
            </a:r>
            <a:r>
              <a:rPr lang="zh-CN" altLang="en-US" sz="2800" dirty="0">
                <a:cs typeface="+mn-ea"/>
                <a:sym typeface="+mn-lt"/>
              </a:rPr>
              <a:t>这里为什么要谈到“巴特农神庙”？</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巴特农神庙是希腊最负盛名的古建筑，是欧洲人心中的神庙。与巴特农神庙相比较，突出圆明园的艺术成就，让更多的欧洲人了解中国，了解圆明园。人类最杰出的成就，却一同被强盗毁灭，其行径之卑劣，令人发指。</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7586">
                                            <p:txEl>
                                              <p:pRg st="3" end="3"/>
                                            </p:txEl>
                                          </p:spTgt>
                                        </p:tgtEl>
                                        <p:attrNameLst>
                                          <p:attrName>style.visibility</p:attrName>
                                        </p:attrNameLst>
                                      </p:cBhvr>
                                      <p:to>
                                        <p:strVal val="visible"/>
                                      </p:to>
                                    </p:set>
                                    <p:animEffect transition="in" filter="blinds(horizontal)">
                                      <p:cBhvr>
                                        <p:cTn id="7" dur="500"/>
                                        <p:tgtEl>
                                          <p:spTgt spid="70758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610" name="文本占位符 708609"/>
          <p:cNvSpPr>
            <a:spLocks noGrp="1" noChangeArrowheads="1"/>
          </p:cNvSpPr>
          <p:nvPr>
            <p:ph idx="1"/>
          </p:nvPr>
        </p:nvSpPr>
        <p:spPr>
          <a:xfrm>
            <a:off x="1857375" y="1322391"/>
            <a:ext cx="8477250" cy="4733925"/>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3</a:t>
            </a:r>
            <a:r>
              <a:rPr lang="zh-CN" altLang="en-US" sz="2800" dirty="0">
                <a:cs typeface="+mn-ea"/>
                <a:sym typeface="+mn-lt"/>
              </a:rPr>
              <a:t>．岁月创造的一切都是属于人类的。</a:t>
            </a:r>
            <a:r>
              <a:rPr lang="en-US" altLang="zh-CN" sz="2800" dirty="0">
                <a:cs typeface="+mn-ea"/>
                <a:sym typeface="+mn-lt"/>
              </a:rPr>
              <a:t>(</a:t>
            </a:r>
            <a:r>
              <a:rPr lang="zh-CN" altLang="en-US" sz="2800" dirty="0">
                <a:cs typeface="+mn-ea"/>
                <a:sym typeface="+mn-lt"/>
              </a:rPr>
              <a:t>这一句话有什么特殊含义？</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圆明园虽然当时是皇家花园，但归根结底，是属于全人类的，雨果的这种见解是非常深刻的，这表现了雨果对人类文明成果的珍视，对人类文明创造者的尊重。结合全文分析，雨果以全人类的名义谴责侵略者的强盗行为，义正辞严，批判力强。</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8610">
                                            <p:txEl>
                                              <p:pRg st="2" end="2"/>
                                            </p:txEl>
                                          </p:spTgt>
                                        </p:tgtEl>
                                        <p:attrNameLst>
                                          <p:attrName>style.visibility</p:attrName>
                                        </p:attrNameLst>
                                      </p:cBhvr>
                                      <p:to>
                                        <p:strVal val="visible"/>
                                      </p:to>
                                    </p:set>
                                    <p:animEffect transition="in" filter="blinds(horizontal)">
                                      <p:cBhvr>
                                        <p:cTn id="7" dur="500"/>
                                        <p:tgtEl>
                                          <p:spTgt spid="7086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634" name="文本占位符 709633"/>
          <p:cNvSpPr>
            <a:spLocks noGrp="1" noChangeArrowheads="1"/>
          </p:cNvSpPr>
          <p:nvPr>
            <p:ph idx="1"/>
          </p:nvPr>
        </p:nvSpPr>
        <p:spPr>
          <a:xfrm>
            <a:off x="1774825" y="549275"/>
            <a:ext cx="8477250" cy="5335588"/>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4</a:t>
            </a:r>
            <a:r>
              <a:rPr lang="zh-CN" altLang="en-US" sz="2800" dirty="0">
                <a:cs typeface="+mn-ea"/>
                <a:sym typeface="+mn-lt"/>
              </a:rPr>
              <a:t>．他们手挽手，笑嘻嘻回到了欧洲。</a:t>
            </a:r>
            <a:r>
              <a:rPr lang="en-US" altLang="zh-CN" sz="2800" dirty="0">
                <a:cs typeface="+mn-ea"/>
                <a:sym typeface="+mn-lt"/>
              </a:rPr>
              <a:t>(</a:t>
            </a:r>
            <a:r>
              <a:rPr lang="zh-CN" altLang="en-US" sz="2800" dirty="0">
                <a:cs typeface="+mn-ea"/>
                <a:sym typeface="+mn-lt"/>
              </a:rPr>
              <a:t>这一句有什么特殊的表达效果？</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以漫画的形式形象的再现强盗相互勾结的丑恶嘴脸、肆意掠夺的卑鄙行径，讽刺力极强。</a:t>
            </a:r>
          </a:p>
          <a:p>
            <a:pPr eaLnBrk="1" hangingPunct="1">
              <a:buClr>
                <a:schemeClr val="accent1"/>
              </a:buClr>
              <a:buFontTx/>
              <a:buNone/>
              <a:defRPr/>
            </a:pPr>
            <a:r>
              <a:rPr lang="en-US" altLang="zh-CN" sz="2800" dirty="0">
                <a:cs typeface="+mn-ea"/>
                <a:sym typeface="+mn-lt"/>
              </a:rPr>
              <a:t>5</a:t>
            </a:r>
            <a:r>
              <a:rPr lang="zh-CN" altLang="en-US" sz="2800" dirty="0">
                <a:cs typeface="+mn-ea"/>
                <a:sym typeface="+mn-lt"/>
              </a:rPr>
              <a:t>．这是文明对野蛮所干的事情。</a:t>
            </a:r>
            <a:r>
              <a:rPr lang="en-US" altLang="zh-CN" sz="2800" dirty="0">
                <a:cs typeface="+mn-ea"/>
                <a:sym typeface="+mn-lt"/>
              </a:rPr>
              <a:t>(</a:t>
            </a:r>
            <a:r>
              <a:rPr lang="zh-CN" altLang="en-US" sz="2800" dirty="0">
                <a:cs typeface="+mn-ea"/>
                <a:sym typeface="+mn-lt"/>
              </a:rPr>
              <a:t>如何理解这句话？</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这一句中的“文明”“野蛮”等反语，正是强盗恬不知耻的狡辩口吻，有辛辣的讽刺意味。这个强盗政府颠倒黑白，不以为耻，反以为荣，厚颜无耻。</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9634">
                                            <p:txEl>
                                              <p:pRg st="2" end="2"/>
                                            </p:txEl>
                                          </p:spTgt>
                                        </p:tgtEl>
                                        <p:attrNameLst>
                                          <p:attrName>style.visibility</p:attrName>
                                        </p:attrNameLst>
                                      </p:cBhvr>
                                      <p:to>
                                        <p:strVal val="visible"/>
                                      </p:to>
                                    </p:set>
                                    <p:animEffect transition="in" filter="blinds(horizontal)">
                                      <p:cBhvr>
                                        <p:cTn id="7" dur="500"/>
                                        <p:tgtEl>
                                          <p:spTgt spid="709634">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09634">
                                            <p:txEl>
                                              <p:pRg st="4" end="4"/>
                                            </p:txEl>
                                          </p:spTgt>
                                        </p:tgtEl>
                                        <p:attrNameLst>
                                          <p:attrName>style.visibility</p:attrName>
                                        </p:attrNameLst>
                                      </p:cBhvr>
                                      <p:to>
                                        <p:strVal val="visible"/>
                                      </p:to>
                                    </p:set>
                                    <p:animEffect transition="in" filter="blinds(horizontal)">
                                      <p:cBhvr>
                                        <p:cTn id="12" dur="500"/>
                                        <p:tgtEl>
                                          <p:spTgt spid="7096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文本占位符 710657"/>
          <p:cNvSpPr>
            <a:spLocks noGrp="1" noChangeArrowheads="1"/>
          </p:cNvSpPr>
          <p:nvPr>
            <p:ph idx="1"/>
          </p:nvPr>
        </p:nvSpPr>
        <p:spPr>
          <a:xfrm>
            <a:off x="1847850" y="1055691"/>
            <a:ext cx="8477250" cy="4733925"/>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6</a:t>
            </a:r>
            <a:r>
              <a:rPr lang="zh-CN" altLang="en-US" sz="2800" dirty="0">
                <a:cs typeface="+mn-ea"/>
                <a:sym typeface="+mn-lt"/>
              </a:rPr>
              <a:t>．治人者的罪行不是治于人者的过错；政府有时会是强盗，而人民永远也不会是强盗。</a:t>
            </a:r>
            <a:r>
              <a:rPr lang="en-US" altLang="zh-CN" sz="2800" dirty="0">
                <a:cs typeface="+mn-ea"/>
                <a:sym typeface="+mn-lt"/>
              </a:rPr>
              <a:t>(</a:t>
            </a:r>
            <a:r>
              <a:rPr lang="zh-CN" altLang="en-US" sz="2800" dirty="0">
                <a:cs typeface="+mn-ea"/>
                <a:sym typeface="+mn-lt"/>
              </a:rPr>
              <a:t>如何理解这句话的含义？</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雨果以人类的立场区分政府与人民，强盗政府不能代表人民，法兰西人民对中国人民是友好的，焚掠圆明园是英法政府的罪行，他站在人民的立场上抗议政府犯下的罪行。他公开指责训斥强盗政府，这需要极大的勇气。</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0658">
                                            <p:txEl>
                                              <p:pRg st="2" end="2"/>
                                            </p:txEl>
                                          </p:spTgt>
                                        </p:tgtEl>
                                        <p:attrNameLst>
                                          <p:attrName>style.visibility</p:attrName>
                                        </p:attrNameLst>
                                      </p:cBhvr>
                                      <p:to>
                                        <p:strVal val="visible"/>
                                      </p:to>
                                    </p:set>
                                    <p:animEffect transition="in" filter="blinds(horizontal)">
                                      <p:cBhvr>
                                        <p:cTn id="7" dur="500"/>
                                        <p:tgtEl>
                                          <p:spTgt spid="7106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文本占位符 714753"/>
          <p:cNvSpPr>
            <a:spLocks noGrp="1" noChangeArrowheads="1"/>
          </p:cNvSpPr>
          <p:nvPr>
            <p:ph idx="1"/>
          </p:nvPr>
        </p:nvSpPr>
        <p:spPr>
          <a:xfrm>
            <a:off x="1847850" y="908050"/>
            <a:ext cx="8477250" cy="4660900"/>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7</a:t>
            </a:r>
            <a:r>
              <a:rPr lang="zh-CN" altLang="en-US" sz="2800" dirty="0">
                <a:cs typeface="+mn-ea"/>
                <a:sym typeface="+mn-lt"/>
              </a:rPr>
              <a:t>．我希望有朝一日，解放了的干干净净的法兰西会把这份战利品归还给被掠夺的中国。</a:t>
            </a:r>
            <a:r>
              <a:rPr lang="en-US" altLang="zh-CN" sz="2800" dirty="0">
                <a:cs typeface="+mn-ea"/>
                <a:sym typeface="+mn-lt"/>
              </a:rPr>
              <a:t>(“</a:t>
            </a:r>
            <a:r>
              <a:rPr lang="zh-CN" altLang="en-US" sz="2800" dirty="0">
                <a:cs typeface="+mn-ea"/>
                <a:sym typeface="+mn-lt"/>
              </a:rPr>
              <a:t>干干净净”是什么意思？雨果的这个夙愿怎样才能实现？</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法兰西政府入侵中国，掠夺、焚毁圆明园，是卑劣的强盗行为，劣迹斑斑。“干干净净”是友爱、热爱和平、崇尚正义的意思。</a:t>
            </a:r>
          </a:p>
          <a:p>
            <a:pPr eaLnBrk="1" hangingPunct="1">
              <a:buClr>
                <a:schemeClr val="accent1"/>
              </a:buClr>
              <a:buFontTx/>
              <a:buNone/>
              <a:defRPr/>
            </a:pPr>
            <a:r>
              <a:rPr lang="zh-CN" altLang="en-US" sz="2800" dirty="0">
                <a:cs typeface="+mn-ea"/>
                <a:sym typeface="+mn-lt"/>
              </a:rPr>
              <a:t>这个夙愿迟早会实现，但前提是中国国力的增强，中华民族跻身于世界强民族之林。只有强盛的国家才有可能维护自己的尊严。</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4754">
                                            <p:txEl>
                                              <p:pRg st="2" end="2"/>
                                            </p:txEl>
                                          </p:spTgt>
                                        </p:tgtEl>
                                        <p:attrNameLst>
                                          <p:attrName>style.visibility</p:attrName>
                                        </p:attrNameLst>
                                      </p:cBhvr>
                                      <p:to>
                                        <p:strVal val="visible"/>
                                      </p:to>
                                    </p:set>
                                    <p:animEffect transition="in" filter="blinds(horizontal)">
                                      <p:cBhvr>
                                        <p:cTn id="7" dur="500"/>
                                        <p:tgtEl>
                                          <p:spTgt spid="714754">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714754">
                                            <p:txEl>
                                              <p:pRg st="3" end="3"/>
                                            </p:txEl>
                                          </p:spTgt>
                                        </p:tgtEl>
                                        <p:attrNameLst>
                                          <p:attrName>style.visibility</p:attrName>
                                        </p:attrNameLst>
                                      </p:cBhvr>
                                      <p:to>
                                        <p:strVal val="visible"/>
                                      </p:to>
                                    </p:set>
                                    <p:animEffect transition="in" filter="blinds(horizontal)">
                                      <p:cBhvr>
                                        <p:cTn id="10" dur="500"/>
                                        <p:tgtEl>
                                          <p:spTgt spid="71475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文本占位符 715777"/>
          <p:cNvSpPr>
            <a:spLocks noGrp="1" noChangeArrowheads="1"/>
          </p:cNvSpPr>
          <p:nvPr>
            <p:ph idx="1"/>
          </p:nvPr>
        </p:nvSpPr>
        <p:spPr>
          <a:xfrm>
            <a:off x="1847850" y="939800"/>
            <a:ext cx="8477250" cy="4387850"/>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en-US" altLang="zh-CN" sz="2800" dirty="0">
                <a:cs typeface="+mn-ea"/>
                <a:sym typeface="+mn-lt"/>
              </a:rPr>
              <a:t>8</a:t>
            </a:r>
            <a:r>
              <a:rPr lang="zh-CN" altLang="en-US" sz="2800" dirty="0">
                <a:cs typeface="+mn-ea"/>
                <a:sym typeface="+mn-lt"/>
              </a:rPr>
              <a:t>．我证实，发生了一次偷窃，有两名窃贼。</a:t>
            </a:r>
            <a:r>
              <a:rPr lang="en-US" altLang="zh-CN" sz="2800" dirty="0">
                <a:cs typeface="+mn-ea"/>
                <a:sym typeface="+mn-lt"/>
              </a:rPr>
              <a:t>(</a:t>
            </a:r>
            <a:r>
              <a:rPr lang="zh-CN" altLang="en-US" sz="2800" dirty="0">
                <a:cs typeface="+mn-ea"/>
                <a:sym typeface="+mn-lt"/>
              </a:rPr>
              <a:t>从这一句话中，可以看出雨果什么样的品质？</a:t>
            </a:r>
            <a:r>
              <a:rPr lang="en-US" altLang="zh-CN" sz="2800" dirty="0">
                <a:cs typeface="+mn-ea"/>
                <a:sym typeface="+mn-lt"/>
              </a:rPr>
              <a:t>)</a:t>
            </a:r>
            <a:endParaRPr lang="en-US" altLang="zh-CN"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我们完全为雨果的人格魅力所震撼，他公开抗议本国政府的强盗行径，不顾个人安危，公理至上。他那清醒的头脑，正直的良知，公正的立场，非凡的勇气是难能可贵的。</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5778">
                                            <p:txEl>
                                              <p:pRg st="3" end="3"/>
                                            </p:txEl>
                                          </p:spTgt>
                                        </p:tgtEl>
                                        <p:attrNameLst>
                                          <p:attrName>style.visibility</p:attrName>
                                        </p:attrNameLst>
                                      </p:cBhvr>
                                      <p:to>
                                        <p:strVal val="visible"/>
                                      </p:to>
                                    </p:set>
                                    <p:animEffect transition="in" filter="blinds(horizontal)">
                                      <p:cBhvr>
                                        <p:cTn id="7" dur="500"/>
                                        <p:tgtEl>
                                          <p:spTgt spid="7157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文本占位符 716801"/>
          <p:cNvSpPr>
            <a:spLocks noGrp="1" noChangeArrowheads="1"/>
          </p:cNvSpPr>
          <p:nvPr>
            <p:ph idx="1"/>
          </p:nvPr>
        </p:nvSpPr>
        <p:spPr>
          <a:xfrm>
            <a:off x="1847850" y="692150"/>
            <a:ext cx="8477250" cy="5005388"/>
          </a:xfrm>
        </p:spPr>
        <p:txBody>
          <a:bodyPr>
            <a:spAutoFit/>
          </a:bodyPr>
          <a:lstStyle/>
          <a:p>
            <a:pPr eaLnBrk="1" hangingPunct="1">
              <a:buClr>
                <a:schemeClr val="accent1"/>
              </a:buClr>
              <a:buFontTx/>
              <a:buNone/>
              <a:defRPr/>
            </a:pPr>
            <a:r>
              <a:rPr lang="zh-CN" altLang="en-US" sz="2800" dirty="0">
                <a:cs typeface="+mn-ea"/>
                <a:sym typeface="+mn-lt"/>
              </a:rPr>
              <a:t>【写法解读】</a:t>
            </a:r>
          </a:p>
          <a:p>
            <a:pPr eaLnBrk="1" hangingPunct="1">
              <a:buClr>
                <a:schemeClr val="accent1"/>
              </a:buClr>
              <a:buFontTx/>
              <a:buNone/>
              <a:defRPr/>
            </a:pPr>
            <a:r>
              <a:rPr lang="en-US" altLang="zh-CN" sz="2800" dirty="0">
                <a:cs typeface="+mn-ea"/>
                <a:sym typeface="+mn-lt"/>
              </a:rPr>
              <a:t>1</a:t>
            </a:r>
            <a:r>
              <a:rPr lang="zh-CN" altLang="en-US" sz="2800" dirty="0">
                <a:cs typeface="+mn-ea"/>
                <a:sym typeface="+mn-lt"/>
              </a:rPr>
              <a:t>．运用反语。</a:t>
            </a:r>
            <a:endParaRPr lang="zh-CN" altLang="en-US"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为了有力地谴责英法侵略者的罪恶行径，作者多次运用了反语的修辞手法，使语言具有辛辣的讽刺意味。例如：“从前他们对巴特农神庙怎么干，现在对圆明园也怎么干，不同的只是干得更彻底，更漂亮，以至于荡然无存。”这一句中的“更彻底，更漂亮”就是反语。接着又称之为“丰功伟绩”“收获巨大”，这就更增强了讽刺的效果。文章的最后，作者又将所有的谴责说成是“全部赞誉”，再次对侵略者进行了尖锐而辛辣的讽刺。</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6802">
                                            <p:txEl>
                                              <p:pRg st="2" end="2"/>
                                            </p:txEl>
                                          </p:spTgt>
                                        </p:tgtEl>
                                        <p:attrNameLst>
                                          <p:attrName>style.visibility</p:attrName>
                                        </p:attrNameLst>
                                      </p:cBhvr>
                                      <p:to>
                                        <p:strVal val="visible"/>
                                      </p:to>
                                    </p:set>
                                    <p:animEffect transition="in" filter="blinds(horizontal)">
                                      <p:cBhvr>
                                        <p:cTn id="7" dur="500"/>
                                        <p:tgtEl>
                                          <p:spTgt spid="7168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文本占位符 669698"/>
          <p:cNvSpPr>
            <a:spLocks noGrp="1" noChangeArrowheads="1"/>
          </p:cNvSpPr>
          <p:nvPr>
            <p:ph idx="1"/>
          </p:nvPr>
        </p:nvSpPr>
        <p:spPr>
          <a:xfrm>
            <a:off x="1862138" y="2492378"/>
            <a:ext cx="8477250" cy="2087563"/>
          </a:xfrm>
        </p:spPr>
        <p:txBody>
          <a:bodyPr>
            <a:spAutoFit/>
          </a:bodyPr>
          <a:lstStyle/>
          <a:p>
            <a:pPr eaLnBrk="1" hangingPunct="1">
              <a:buClr>
                <a:schemeClr val="accent1"/>
              </a:buClr>
              <a:buFontTx/>
              <a:buNone/>
              <a:defRPr/>
            </a:pPr>
            <a:r>
              <a:rPr lang="en-US" altLang="zh-CN" sz="2400" dirty="0">
                <a:cs typeface="+mn-ea"/>
                <a:sym typeface="+mn-lt"/>
              </a:rPr>
              <a:t>1</a:t>
            </a:r>
            <a:r>
              <a:rPr lang="zh-CN" altLang="en-US" sz="2400" dirty="0">
                <a:cs typeface="+mn-ea"/>
                <a:sym typeface="+mn-lt"/>
              </a:rPr>
              <a:t>．感受文章中对东方智慧的高度赞美之情，增强对国家民族的爱，加深对侵略的恨。</a:t>
            </a:r>
          </a:p>
          <a:p>
            <a:pPr eaLnBrk="1" hangingPunct="1">
              <a:buClr>
                <a:schemeClr val="accent1"/>
              </a:buClr>
              <a:buFontTx/>
              <a:buNone/>
              <a:defRPr/>
            </a:pPr>
            <a:r>
              <a:rPr lang="en-US" altLang="zh-CN" sz="2400" dirty="0">
                <a:cs typeface="+mn-ea"/>
                <a:sym typeface="+mn-lt"/>
              </a:rPr>
              <a:t>2</a:t>
            </a:r>
            <a:r>
              <a:rPr lang="zh-CN" altLang="en-US" sz="2400" dirty="0">
                <a:cs typeface="+mn-ea"/>
                <a:sym typeface="+mn-lt"/>
              </a:rPr>
              <a:t>．品味文章多姿多彩的语言，欣赏作者的讽刺艺术。</a:t>
            </a:r>
            <a:r>
              <a:rPr lang="en-US" altLang="zh-CN" sz="2400" dirty="0">
                <a:cs typeface="+mn-ea"/>
                <a:sym typeface="+mn-lt"/>
              </a:rPr>
              <a:t>(</a:t>
            </a:r>
            <a:r>
              <a:rPr lang="zh-CN" altLang="en-US" sz="2400" dirty="0">
                <a:cs typeface="+mn-ea"/>
                <a:sym typeface="+mn-lt"/>
              </a:rPr>
              <a:t>重点</a:t>
            </a:r>
            <a:r>
              <a:rPr lang="en-US" altLang="zh-CN" sz="2400" dirty="0">
                <a:cs typeface="+mn-ea"/>
                <a:sym typeface="+mn-lt"/>
              </a:rPr>
              <a:t>)</a:t>
            </a:r>
          </a:p>
          <a:p>
            <a:pPr eaLnBrk="1" hangingPunct="1">
              <a:buClr>
                <a:schemeClr val="accent1"/>
              </a:buClr>
              <a:buFontTx/>
              <a:buNone/>
              <a:defRPr/>
            </a:pPr>
            <a:r>
              <a:rPr lang="en-US" altLang="zh-CN" sz="2400" dirty="0">
                <a:cs typeface="+mn-ea"/>
                <a:sym typeface="+mn-lt"/>
              </a:rPr>
              <a:t>3</a:t>
            </a:r>
            <a:r>
              <a:rPr lang="zh-CN" altLang="en-US" sz="2400" dirty="0">
                <a:cs typeface="+mn-ea"/>
                <a:sym typeface="+mn-lt"/>
              </a:rPr>
              <a:t>．透过或赞或讽的语言，深挖文章的意蕴，感受悲剧的效果。</a:t>
            </a:r>
            <a:r>
              <a:rPr lang="en-US" altLang="zh-CN" sz="2400" dirty="0">
                <a:cs typeface="+mn-ea"/>
                <a:sym typeface="+mn-lt"/>
              </a:rPr>
              <a:t>(</a:t>
            </a:r>
            <a:r>
              <a:rPr lang="zh-CN" altLang="en-US" sz="2400" dirty="0">
                <a:cs typeface="+mn-ea"/>
                <a:sym typeface="+mn-lt"/>
              </a:rPr>
              <a:t>难点</a:t>
            </a:r>
            <a:r>
              <a:rPr lang="en-US" altLang="zh-CN" sz="2400" dirty="0">
                <a:cs typeface="+mn-ea"/>
                <a:sym typeface="+mn-lt"/>
              </a:rPr>
              <a:t>)</a:t>
            </a:r>
          </a:p>
        </p:txBody>
      </p:sp>
      <p:pic>
        <p:nvPicPr>
          <p:cNvPr id="15363" name="图片 669700" descr="E:/小样/九语上教案/B.TIF"/>
          <p:cNvPicPr>
            <a:picLocks noChangeAspect="1" noChangeArrowheads="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882778" y="1417638"/>
            <a:ext cx="1897063"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文本占位符 717825"/>
          <p:cNvSpPr>
            <a:spLocks noGrp="1" noChangeArrowheads="1"/>
          </p:cNvSpPr>
          <p:nvPr>
            <p:ph idx="1"/>
          </p:nvPr>
        </p:nvSpPr>
        <p:spPr>
          <a:xfrm>
            <a:off x="1919288" y="549278"/>
            <a:ext cx="8477250" cy="4486275"/>
          </a:xfrm>
        </p:spPr>
        <p:txBody>
          <a:bodyPr>
            <a:spAutoFit/>
          </a:bodyPr>
          <a:lstStyle/>
          <a:p>
            <a:pPr eaLnBrk="1" hangingPunct="1">
              <a:buClr>
                <a:schemeClr val="accent1"/>
              </a:buClr>
              <a:buFontTx/>
              <a:buNone/>
              <a:defRPr/>
            </a:pPr>
            <a:r>
              <a:rPr lang="en-US" altLang="zh-CN" sz="2800" dirty="0">
                <a:cs typeface="+mn-ea"/>
                <a:sym typeface="+mn-lt"/>
              </a:rPr>
              <a:t>2</a:t>
            </a:r>
            <a:r>
              <a:rPr lang="zh-CN" altLang="en-US" sz="2800" dirty="0">
                <a:cs typeface="+mn-ea"/>
                <a:sym typeface="+mn-lt"/>
              </a:rPr>
              <a:t>．巧用对比。</a:t>
            </a:r>
            <a:endParaRPr lang="zh-CN" altLang="en-US"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文章多次巧妙地运用了对比的手法。如：将东方艺术典范圆明园与古希腊的巴特农神庙相对比，突出了圆明园在幻想艺术中的地位；将圆明园这一旷世之园的富丽堂皇与英法联军对它的劫掠、焚毁相对比，暴露出英法联军的滔天罪行；作者还将欧洲人的“文明”和中国人的“野蛮”相对比，“野蛮”的中国人民“耗费了两代人的长期劳动”，创建了“大得犹如一座城市”的圆明园，而“文明”的法兰西、英吉利“闯进了圆明园。</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7826">
                                            <p:txEl>
                                              <p:pRg st="1" end="1"/>
                                            </p:txEl>
                                          </p:spTgt>
                                        </p:tgtEl>
                                        <p:attrNameLst>
                                          <p:attrName>style.visibility</p:attrName>
                                        </p:attrNameLst>
                                      </p:cBhvr>
                                      <p:to>
                                        <p:strVal val="visible"/>
                                      </p:to>
                                    </p:set>
                                    <p:animEffect transition="in" filter="blinds(horizontal)">
                                      <p:cBhvr>
                                        <p:cTn id="7" dur="500"/>
                                        <p:tgtEl>
                                          <p:spTgt spid="7178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占位符 718849"/>
          <p:cNvSpPr>
            <a:spLocks noGrp="1" noChangeArrowheads="1"/>
          </p:cNvSpPr>
          <p:nvPr>
            <p:ph idx="1"/>
          </p:nvPr>
        </p:nvSpPr>
        <p:spPr>
          <a:xfrm>
            <a:off x="1857375" y="1322391"/>
            <a:ext cx="8477250" cy="3735387"/>
          </a:xfrm>
        </p:spPr>
        <p:txBody>
          <a:bodyPr>
            <a:spAutoFit/>
          </a:bodyPr>
          <a:lstStyle/>
          <a:p>
            <a:pPr eaLnBrk="1" hangingPunct="1">
              <a:buClr>
                <a:schemeClr val="accent1"/>
              </a:buClr>
              <a:buFontTx/>
              <a:buNone/>
              <a:defRPr/>
            </a:pPr>
            <a:endParaRPr lang="en-US" altLang="zh-CN" smtClean="0">
              <a:cs typeface="+mn-ea"/>
              <a:sym typeface="+mn-lt"/>
            </a:endParaRPr>
          </a:p>
          <a:p>
            <a:pPr eaLnBrk="1" hangingPunct="1">
              <a:buClr>
                <a:schemeClr val="accent1"/>
              </a:buClr>
              <a:buFontTx/>
              <a:buNone/>
              <a:defRPr/>
            </a:pPr>
            <a:endParaRPr lang="en-US" altLang="zh-CN" smtClean="0">
              <a:cs typeface="+mn-ea"/>
              <a:sym typeface="+mn-lt"/>
            </a:endParaRPr>
          </a:p>
          <a:p>
            <a:pPr eaLnBrk="1" hangingPunct="1">
              <a:buClr>
                <a:schemeClr val="accent1"/>
              </a:buClr>
              <a:buFontTx/>
              <a:buNone/>
              <a:defRPr/>
            </a:pPr>
            <a:r>
              <a:rPr lang="zh-CN" altLang="en-US" smtClean="0">
                <a:cs typeface="+mn-ea"/>
                <a:sym typeface="+mn-lt"/>
              </a:rPr>
              <a:t>一个强盗洗劫财物，另一个强盗放火”，使圆明园荡然无存，这一对比，将英法联军的野蛮、中国人民的文明表现得一清二楚。多次运用对比，充分表达了作者爱憎分明的态度，增强了文章的艺术效果，突出了文章的主旨。</a:t>
            </a:r>
          </a:p>
        </p:txBody>
      </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2" name="对象 719874"/>
          <p:cNvGraphicFramePr>
            <a:graphicFrameLocks/>
          </p:cNvGraphicFramePr>
          <p:nvPr/>
        </p:nvGraphicFramePr>
        <p:xfrm>
          <a:off x="1903416" y="2557466"/>
          <a:ext cx="8383587" cy="1743075"/>
        </p:xfrm>
        <a:graphic>
          <a:graphicData uri="http://schemas.openxmlformats.org/presentationml/2006/ole">
            <mc:AlternateContent xmlns:mc="http://schemas.openxmlformats.org/markup-compatibility/2006">
              <mc:Choice xmlns:v="urn:schemas-microsoft-com:vml" Requires="v">
                <p:oleObj spid="_x0000_s35847" r:id="rId3" imgW="11160360" imgH="2325240" progId="Word.Document.8">
                  <p:embed/>
                </p:oleObj>
              </mc:Choice>
              <mc:Fallback>
                <p:oleObj r:id="rId3" imgW="11160360" imgH="2325240" progId="Word.Document.8">
                  <p:embed/>
                  <p:pic>
                    <p:nvPicPr>
                      <p:cNvPr id="0" name="对象 71987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3416" y="2557466"/>
                        <a:ext cx="8383587"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8" name="文本占位符 720897"/>
          <p:cNvSpPr>
            <a:spLocks noGrp="1" noChangeArrowheads="1"/>
          </p:cNvSpPr>
          <p:nvPr>
            <p:ph idx="1"/>
          </p:nvPr>
        </p:nvSpPr>
        <p:spPr>
          <a:xfrm>
            <a:off x="1919288" y="476253"/>
            <a:ext cx="8477250" cy="4906963"/>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zh-CN" altLang="en-US" sz="2800" dirty="0">
                <a:cs typeface="+mn-ea"/>
                <a:sym typeface="+mn-lt"/>
              </a:rPr>
              <a:t>拓展延伸</a:t>
            </a:r>
          </a:p>
          <a:p>
            <a:pPr eaLnBrk="1" hangingPunct="1">
              <a:buClr>
                <a:schemeClr val="accent1"/>
              </a:buClr>
              <a:buFontTx/>
              <a:buNone/>
              <a:defRPr/>
            </a:pPr>
            <a:r>
              <a:rPr lang="zh-CN" altLang="en-US" sz="2800" dirty="0">
                <a:cs typeface="+mn-ea"/>
                <a:sym typeface="+mn-lt"/>
              </a:rPr>
              <a:t>请试着给雨果写封信，谈谈你读了本文后的感想。</a:t>
            </a:r>
            <a:endParaRPr lang="zh-CN" altLang="en-US"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本题让学生用书信的形式，抒写读后感，阅读就是与作者对话，这次对话则是与大师的对话。采用书信的方式，可以使学生的心灵飞升起来，与大师处于平等地位，这样可以更好地感受大师的心灵。</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20898">
                                            <p:txEl>
                                              <p:pRg st="4" end="4"/>
                                            </p:txEl>
                                          </p:spTgt>
                                        </p:tgtEl>
                                        <p:attrNameLst>
                                          <p:attrName>style.visibility</p:attrName>
                                        </p:attrNameLst>
                                      </p:cBhvr>
                                      <p:to>
                                        <p:strVal val="visible"/>
                                      </p:to>
                                    </p:set>
                                    <p:animEffect transition="in" filter="blinds(horizontal)">
                                      <p:cBhvr>
                                        <p:cTn id="7" dur="500"/>
                                        <p:tgtEl>
                                          <p:spTgt spid="72089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文本占位符 721921"/>
          <p:cNvSpPr>
            <a:spLocks noGrp="1" noChangeArrowheads="1"/>
          </p:cNvSpPr>
          <p:nvPr>
            <p:ph idx="1"/>
          </p:nvPr>
        </p:nvSpPr>
        <p:spPr>
          <a:xfrm>
            <a:off x="1857375" y="1322391"/>
            <a:ext cx="8477250" cy="4105275"/>
          </a:xfrm>
        </p:spPr>
        <p:txBody>
          <a:bodyPr>
            <a:spAutoFit/>
          </a:bodyPr>
          <a:lstStyle/>
          <a:p>
            <a:pPr eaLnBrk="1" hangingPunct="1">
              <a:buClr>
                <a:schemeClr val="accent1"/>
              </a:buClr>
              <a:buFontTx/>
              <a:buNone/>
            </a:pPr>
            <a:endParaRPr lang="en-US" altLang="zh-CN" sz="2800">
              <a:sym typeface="+mn-lt"/>
            </a:endParaRPr>
          </a:p>
          <a:p>
            <a:pPr eaLnBrk="1" hangingPunct="1">
              <a:buClr>
                <a:schemeClr val="accent1"/>
              </a:buClr>
              <a:buFontTx/>
              <a:buNone/>
            </a:pPr>
            <a:endParaRPr lang="en-US" altLang="zh-CN" sz="2800">
              <a:sym typeface="+mn-lt"/>
            </a:endParaRPr>
          </a:p>
          <a:p>
            <a:pPr eaLnBrk="1" hangingPunct="1">
              <a:buClr>
                <a:schemeClr val="accent1"/>
              </a:buClr>
              <a:buFontTx/>
              <a:buNone/>
            </a:pPr>
            <a:r>
              <a:rPr lang="zh-CN" altLang="en-US" sz="2800">
                <a:sym typeface="+mn-lt"/>
              </a:rPr>
              <a:t>可以从以下几个方面思考：</a:t>
            </a:r>
          </a:p>
          <a:p>
            <a:pPr eaLnBrk="1" hangingPunct="1">
              <a:buClr>
                <a:schemeClr val="accent1"/>
              </a:buClr>
              <a:buFontTx/>
              <a:buNone/>
            </a:pPr>
            <a:r>
              <a:rPr lang="en-US" altLang="zh-CN" sz="2800">
                <a:sym typeface="+mn-lt"/>
              </a:rPr>
              <a:t>——</a:t>
            </a:r>
            <a:r>
              <a:rPr lang="zh-CN" altLang="en-US" sz="2800">
                <a:sym typeface="+mn-lt"/>
              </a:rPr>
              <a:t>你对雨果的观点如何评价？你对雨果产生了什么感情？</a:t>
            </a:r>
          </a:p>
          <a:p>
            <a:pPr eaLnBrk="1" hangingPunct="1">
              <a:buClr>
                <a:schemeClr val="accent1"/>
              </a:buClr>
              <a:buFontTx/>
              <a:buNone/>
            </a:pPr>
            <a:r>
              <a:rPr lang="en-US" altLang="zh-CN" sz="2800">
                <a:sym typeface="+mn-lt"/>
              </a:rPr>
              <a:t>——</a:t>
            </a:r>
            <a:r>
              <a:rPr lang="zh-CN" altLang="en-US" sz="2800">
                <a:sym typeface="+mn-lt"/>
              </a:rPr>
              <a:t>英法联军的罪行，其根源是什么？</a:t>
            </a:r>
          </a:p>
          <a:p>
            <a:pPr eaLnBrk="1" hangingPunct="1">
              <a:buClr>
                <a:schemeClr val="accent1"/>
              </a:buClr>
              <a:buFontTx/>
              <a:buNone/>
            </a:pPr>
            <a:r>
              <a:rPr lang="en-US" altLang="zh-CN" sz="2800">
                <a:sym typeface="+mn-lt"/>
              </a:rPr>
              <a:t>——</a:t>
            </a:r>
            <a:r>
              <a:rPr lang="zh-CN" altLang="en-US" sz="2800">
                <a:sym typeface="+mn-lt"/>
              </a:rPr>
              <a:t>雨果希望有朝一日法国政府将赃物归还中国，这个夙愿能实现吗？</a:t>
            </a:r>
          </a:p>
        </p:txBody>
      </p:sp>
    </p:spTree>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矩形 665601"/>
          <p:cNvSpPr>
            <a:spLocks noChangeArrowheads="1"/>
          </p:cNvSpPr>
          <p:nvPr/>
        </p:nvSpPr>
        <p:spPr bwMode="auto">
          <a:xfrm>
            <a:off x="1506537" y="5805488"/>
            <a:ext cx="9178926" cy="19526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00">
              <a:latin typeface="+mn-lt"/>
              <a:ea typeface="+mn-ea"/>
              <a:cs typeface="+mn-ea"/>
              <a:sym typeface="+mn-lt"/>
            </a:endParaRPr>
          </a:p>
        </p:txBody>
      </p:sp>
      <p:sp>
        <p:nvSpPr>
          <p:cNvPr id="26626" name="矩形 665602"/>
          <p:cNvSpPr>
            <a:spLocks noChangeArrowheads="1"/>
          </p:cNvSpPr>
          <p:nvPr/>
        </p:nvSpPr>
        <p:spPr bwMode="auto">
          <a:xfrm>
            <a:off x="1524000" y="5427666"/>
            <a:ext cx="9144000" cy="377825"/>
          </a:xfrm>
          <a:prstGeom prst="rect">
            <a:avLst/>
          </a:prstGeom>
          <a:solidFill>
            <a:srgbClr val="005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00">
              <a:latin typeface="+mn-lt"/>
              <a:ea typeface="+mn-ea"/>
              <a:cs typeface="+mn-ea"/>
              <a:sym typeface="+mn-lt"/>
            </a:endParaRPr>
          </a:p>
        </p:txBody>
      </p:sp>
      <p:sp>
        <p:nvSpPr>
          <p:cNvPr id="26627" name="矩形 665603"/>
          <p:cNvSpPr>
            <a:spLocks noChangeArrowheads="1"/>
          </p:cNvSpPr>
          <p:nvPr/>
        </p:nvSpPr>
        <p:spPr bwMode="auto">
          <a:xfrm>
            <a:off x="6473825" y="2781300"/>
            <a:ext cx="39433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defRPr/>
            </a:pPr>
            <a:r>
              <a:rPr lang="zh-CN" altLang="en-US" sz="5400">
                <a:solidFill>
                  <a:srgbClr val="0070C0"/>
                </a:solidFill>
                <a:latin typeface="+mn-lt"/>
                <a:ea typeface="+mn-ea"/>
                <a:cs typeface="+mn-ea"/>
                <a:sym typeface="+mn-lt"/>
              </a:rPr>
              <a:t>谢谢观看</a:t>
            </a:r>
          </a:p>
        </p:txBody>
      </p:sp>
      <p:sp>
        <p:nvSpPr>
          <p:cNvPr id="26628" name="燕尾形 665604"/>
          <p:cNvSpPr>
            <a:spLocks noChangeArrowheads="1"/>
          </p:cNvSpPr>
          <p:nvPr/>
        </p:nvSpPr>
        <p:spPr bwMode="auto">
          <a:xfrm>
            <a:off x="8634416" y="5467353"/>
            <a:ext cx="161925" cy="269875"/>
          </a:xfrm>
          <a:prstGeom prst="chevron">
            <a:avLst>
              <a:gd name="adj" fmla="val 63231"/>
            </a:avLst>
          </a:prstGeom>
          <a:solidFill>
            <a:srgbClr val="0086EA"/>
          </a:solidFill>
          <a:ln w="9525">
            <a:solidFill>
              <a:srgbClr val="3FADFF"/>
            </a:solidFill>
            <a:miter lim="800000"/>
            <a:headEnd/>
            <a:tailEnd/>
          </a:ln>
        </p:spPr>
        <p:txBody>
          <a:bodyPr/>
          <a:lstStyle/>
          <a:p>
            <a:pPr>
              <a:defRPr/>
            </a:pPr>
            <a:endParaRPr lang="zh-CN" altLang="en-US" sz="100">
              <a:latin typeface="+mn-lt"/>
              <a:ea typeface="+mn-ea"/>
              <a:cs typeface="+mn-ea"/>
              <a:sym typeface="+mn-lt"/>
            </a:endParaRPr>
          </a:p>
        </p:txBody>
      </p:sp>
      <p:sp>
        <p:nvSpPr>
          <p:cNvPr id="26629" name="燕尾形 665605"/>
          <p:cNvSpPr>
            <a:spLocks noChangeArrowheads="1"/>
          </p:cNvSpPr>
          <p:nvPr/>
        </p:nvSpPr>
        <p:spPr bwMode="auto">
          <a:xfrm>
            <a:off x="8823328" y="5467353"/>
            <a:ext cx="161925" cy="269875"/>
          </a:xfrm>
          <a:prstGeom prst="chevron">
            <a:avLst>
              <a:gd name="adj" fmla="val 63231"/>
            </a:avLst>
          </a:prstGeom>
          <a:solidFill>
            <a:srgbClr val="0086EA">
              <a:alpha val="79999"/>
            </a:srgbClr>
          </a:solidFill>
          <a:ln w="9525">
            <a:solidFill>
              <a:srgbClr val="3FADFF"/>
            </a:solidFill>
            <a:miter lim="800000"/>
            <a:headEnd/>
            <a:tailEnd/>
          </a:ln>
        </p:spPr>
        <p:txBody>
          <a:bodyPr/>
          <a:lstStyle/>
          <a:p>
            <a:pPr>
              <a:defRPr/>
            </a:pPr>
            <a:endParaRPr lang="zh-CN" altLang="en-US" sz="100">
              <a:latin typeface="+mn-lt"/>
              <a:ea typeface="+mn-ea"/>
              <a:cs typeface="+mn-ea"/>
              <a:sym typeface="+mn-lt"/>
            </a:endParaRPr>
          </a:p>
        </p:txBody>
      </p:sp>
      <p:sp>
        <p:nvSpPr>
          <p:cNvPr id="26630" name="文本框 665606">
            <a:hlinkClick r:id="" action="ppaction://hlinkshowjump?jump=endshow"/>
          </p:cNvPr>
          <p:cNvSpPr txBox="1">
            <a:spLocks noChangeArrowheads="1"/>
          </p:cNvSpPr>
          <p:nvPr/>
        </p:nvSpPr>
        <p:spPr bwMode="auto">
          <a:xfrm>
            <a:off x="9267828" y="5332416"/>
            <a:ext cx="13636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3000">
                <a:solidFill>
                  <a:schemeClr val="bg1"/>
                </a:solidFill>
                <a:latin typeface="+mn-lt"/>
                <a:ea typeface="+mn-ea"/>
                <a:cs typeface="+mn-ea"/>
                <a:sym typeface="+mn-lt"/>
              </a:rPr>
              <a:t>Exit</a:t>
            </a:r>
          </a:p>
        </p:txBody>
      </p:sp>
      <p:sp>
        <p:nvSpPr>
          <p:cNvPr id="26631" name="燕尾形 665607"/>
          <p:cNvSpPr>
            <a:spLocks noChangeArrowheads="1"/>
          </p:cNvSpPr>
          <p:nvPr/>
        </p:nvSpPr>
        <p:spPr bwMode="auto">
          <a:xfrm>
            <a:off x="9010653" y="5467353"/>
            <a:ext cx="163513" cy="269875"/>
          </a:xfrm>
          <a:prstGeom prst="chevron">
            <a:avLst>
              <a:gd name="adj" fmla="val 63231"/>
            </a:avLst>
          </a:prstGeom>
          <a:solidFill>
            <a:srgbClr val="0086EA">
              <a:alpha val="60001"/>
            </a:srgbClr>
          </a:solidFill>
          <a:ln w="9525">
            <a:solidFill>
              <a:srgbClr val="3FADFF"/>
            </a:solidFill>
            <a:miter lim="800000"/>
            <a:headEnd/>
            <a:tailEnd/>
          </a:ln>
        </p:spPr>
        <p:txBody>
          <a:bodyPr/>
          <a:lstStyle/>
          <a:p>
            <a:pPr>
              <a:defRPr/>
            </a:pPr>
            <a:endParaRPr lang="zh-CN" altLang="en-US" sz="100">
              <a:latin typeface="+mn-lt"/>
              <a:ea typeface="+mn-ea"/>
              <a:cs typeface="+mn-ea"/>
              <a:sym typeface="+mn-lt"/>
            </a:endParaRPr>
          </a:p>
        </p:txBody>
      </p:sp>
    </p:spTree>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1798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727041"/>
          <p:cNvSpPr>
            <a:spLocks noGrp="1" noChangeArrowheads="1"/>
          </p:cNvSpPr>
          <p:nvPr>
            <p:ph idx="1"/>
          </p:nvPr>
        </p:nvSpPr>
        <p:spPr>
          <a:xfrm>
            <a:off x="1857375" y="2078038"/>
            <a:ext cx="8477250" cy="3625850"/>
          </a:xfrm>
        </p:spPr>
        <p:txBody>
          <a:bodyPr>
            <a:spAutoFit/>
          </a:bodyPr>
          <a:lstStyle/>
          <a:p>
            <a:pPr eaLnBrk="1" hangingPunct="1">
              <a:buClr>
                <a:schemeClr val="accent1"/>
              </a:buClr>
              <a:buFontTx/>
              <a:buNone/>
              <a:defRPr/>
            </a:pPr>
            <a:r>
              <a:rPr lang="zh-CN" altLang="en-US" sz="2800" dirty="0">
                <a:cs typeface="+mn-ea"/>
                <a:sym typeface="+mn-lt"/>
              </a:rPr>
              <a:t>情景导入</a:t>
            </a:r>
          </a:p>
          <a:p>
            <a:pPr eaLnBrk="1" hangingPunct="1">
              <a:buClr>
                <a:schemeClr val="accent1"/>
              </a:buClr>
              <a:buFontTx/>
              <a:buNone/>
              <a:defRPr/>
            </a:pPr>
            <a:r>
              <a:rPr lang="zh-CN" altLang="en-US" sz="2800" dirty="0">
                <a:cs typeface="+mn-ea"/>
                <a:sym typeface="+mn-lt"/>
              </a:rPr>
              <a:t>法国作家雨果先生就</a:t>
            </a:r>
            <a:r>
              <a:rPr lang="en-US" altLang="zh-CN" sz="2800" dirty="0">
                <a:cs typeface="+mn-ea"/>
                <a:sym typeface="+mn-lt"/>
              </a:rPr>
              <a:t>《</a:t>
            </a:r>
            <a:r>
              <a:rPr lang="zh-CN" altLang="en-US" sz="2800" dirty="0">
                <a:cs typeface="+mn-ea"/>
                <a:sym typeface="+mn-lt"/>
              </a:rPr>
              <a:t>悲惨世界</a:t>
            </a:r>
            <a:r>
              <a:rPr lang="en-US" altLang="zh-CN" sz="2800" dirty="0">
                <a:cs typeface="+mn-ea"/>
                <a:sym typeface="+mn-lt"/>
              </a:rPr>
              <a:t>》</a:t>
            </a:r>
            <a:r>
              <a:rPr lang="zh-CN" altLang="en-US" sz="2800" dirty="0">
                <a:cs typeface="+mn-ea"/>
                <a:sym typeface="+mn-lt"/>
              </a:rPr>
              <a:t>能否发表的问题，给编辑去了一封信，信的内容简洁至极，只有一个问号，编辑认为可以发表，也回了一封信，大家猜猜，他回的是什么？对，是感叹号！看来雨果先生写信是很讲究简洁的，那么咱们今天一起来学习他的另一封信</a:t>
            </a:r>
            <a:r>
              <a:rPr lang="en-US" altLang="zh-CN" sz="2800" dirty="0">
                <a:cs typeface="+mn-ea"/>
                <a:sym typeface="+mn-lt"/>
              </a:rPr>
              <a:t>——《</a:t>
            </a:r>
            <a:r>
              <a:rPr lang="zh-CN" altLang="en-US" sz="2800" dirty="0">
                <a:cs typeface="+mn-ea"/>
                <a:sym typeface="+mn-lt"/>
              </a:rPr>
              <a:t>就英法联军远征中国致巴特勒上尉的信</a:t>
            </a:r>
            <a:r>
              <a:rPr lang="en-US" altLang="zh-CN" sz="2800" dirty="0">
                <a:cs typeface="+mn-ea"/>
                <a:sym typeface="+mn-lt"/>
              </a:rPr>
              <a:t>》</a:t>
            </a:r>
            <a:r>
              <a:rPr lang="zh-CN" altLang="en-US" sz="2800" dirty="0">
                <a:cs typeface="+mn-ea"/>
                <a:sym typeface="+mn-lt"/>
              </a:rPr>
              <a:t>，看看这封信又写了什么？</a:t>
            </a:r>
          </a:p>
        </p:txBody>
      </p:sp>
      <p:pic>
        <p:nvPicPr>
          <p:cNvPr id="16387" name="图片 727042" descr="E:/小样/九语上教案/A.TIF"/>
          <p:cNvPicPr>
            <a:picLocks noChangeAspect="1" noChangeArrowheads="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882778" y="1430338"/>
            <a:ext cx="1897063"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5303912" y="980728"/>
            <a:ext cx="2232248"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文本占位符 670721"/>
          <p:cNvSpPr>
            <a:spLocks noGrp="1" noChangeArrowheads="1"/>
          </p:cNvSpPr>
          <p:nvPr>
            <p:ph idx="1"/>
          </p:nvPr>
        </p:nvSpPr>
        <p:spPr>
          <a:xfrm>
            <a:off x="1857375" y="1322388"/>
            <a:ext cx="8477250" cy="4672012"/>
          </a:xfrm>
        </p:spPr>
        <p:txBody>
          <a:bodyPr>
            <a:spAutoFit/>
          </a:bodyPr>
          <a:lstStyle/>
          <a:p>
            <a:pPr eaLnBrk="1" hangingPunct="1">
              <a:buClr>
                <a:schemeClr val="accent1"/>
              </a:buClr>
              <a:buFontTx/>
              <a:buNone/>
              <a:defRPr/>
            </a:pPr>
            <a:r>
              <a:rPr lang="zh-CN" altLang="en-US" sz="2400" dirty="0">
                <a:cs typeface="+mn-ea"/>
                <a:sym typeface="+mn-lt"/>
              </a:rPr>
              <a:t>自主预习</a:t>
            </a:r>
          </a:p>
          <a:p>
            <a:pPr eaLnBrk="1" hangingPunct="1">
              <a:buClr>
                <a:schemeClr val="accent1"/>
              </a:buClr>
              <a:buFontTx/>
              <a:buNone/>
              <a:defRPr/>
            </a:pPr>
            <a:r>
              <a:rPr lang="zh-CN" altLang="en-US" sz="2400" dirty="0">
                <a:cs typeface="+mn-ea"/>
                <a:sym typeface="+mn-lt"/>
              </a:rPr>
              <a:t>【作者作品】</a:t>
            </a:r>
          </a:p>
          <a:p>
            <a:pPr eaLnBrk="1" hangingPunct="1">
              <a:buClr>
                <a:schemeClr val="accent1"/>
              </a:buClr>
              <a:buFontTx/>
              <a:buNone/>
              <a:defRPr/>
            </a:pPr>
            <a:r>
              <a:rPr lang="zh-CN" altLang="en-US" sz="2400" dirty="0">
                <a:cs typeface="+mn-ea"/>
                <a:sym typeface="+mn-lt"/>
              </a:rPr>
              <a:t>雨果</a:t>
            </a:r>
            <a:r>
              <a:rPr lang="en-US" altLang="zh-CN" sz="2400" dirty="0">
                <a:cs typeface="+mn-ea"/>
                <a:sym typeface="+mn-lt"/>
              </a:rPr>
              <a:t>(1802</a:t>
            </a:r>
            <a:r>
              <a:rPr lang="zh-CN" altLang="en-US" sz="2400" dirty="0">
                <a:cs typeface="+mn-ea"/>
                <a:sym typeface="+mn-lt"/>
              </a:rPr>
              <a:t>～</a:t>
            </a:r>
            <a:r>
              <a:rPr lang="en-US" altLang="zh-CN" sz="2400" dirty="0">
                <a:cs typeface="+mn-ea"/>
                <a:sym typeface="+mn-lt"/>
              </a:rPr>
              <a:t>1885)</a:t>
            </a:r>
            <a:r>
              <a:rPr lang="zh-CN" altLang="en-US" sz="2400" dirty="0">
                <a:cs typeface="+mn-ea"/>
                <a:sym typeface="+mn-lt"/>
              </a:rPr>
              <a:t>，法国十九世纪著名浪漫主义文学家。生于军官家庭。</a:t>
            </a:r>
            <a:r>
              <a:rPr lang="en-US" altLang="zh-CN" sz="2400" dirty="0">
                <a:cs typeface="+mn-ea"/>
                <a:sym typeface="+mn-lt"/>
              </a:rPr>
              <a:t>1827</a:t>
            </a:r>
            <a:r>
              <a:rPr lang="zh-CN" altLang="en-US" sz="2400" dirty="0">
                <a:cs typeface="+mn-ea"/>
                <a:sym typeface="+mn-lt"/>
              </a:rPr>
              <a:t>年发表剧本</a:t>
            </a:r>
            <a:r>
              <a:rPr lang="en-US" altLang="zh-CN" sz="2400" dirty="0">
                <a:cs typeface="+mn-ea"/>
                <a:sym typeface="+mn-lt"/>
              </a:rPr>
              <a:t>《</a:t>
            </a:r>
            <a:r>
              <a:rPr lang="zh-CN" altLang="en-US" sz="2400" dirty="0">
                <a:cs typeface="+mn-ea"/>
                <a:sym typeface="+mn-lt"/>
              </a:rPr>
              <a:t>克伦威尔</a:t>
            </a:r>
            <a:r>
              <a:rPr lang="en-US" altLang="zh-CN" sz="2400" dirty="0">
                <a:cs typeface="+mn-ea"/>
                <a:sym typeface="+mn-lt"/>
              </a:rPr>
              <a:t>》</a:t>
            </a:r>
            <a:r>
              <a:rPr lang="zh-CN" altLang="en-US" sz="2400" dirty="0">
                <a:cs typeface="+mn-ea"/>
                <a:sym typeface="+mn-lt"/>
              </a:rPr>
              <a:t>，其序言反对古典主义，成为十九世纪欧洲浪漫主义文学运动的宣言书。</a:t>
            </a:r>
            <a:r>
              <a:rPr lang="en-US" altLang="zh-CN" sz="2400" dirty="0">
                <a:cs typeface="+mn-ea"/>
                <a:sym typeface="+mn-lt"/>
              </a:rPr>
              <a:t>《</a:t>
            </a:r>
            <a:r>
              <a:rPr lang="zh-CN" altLang="en-US" sz="2400" dirty="0">
                <a:cs typeface="+mn-ea"/>
                <a:sym typeface="+mn-lt"/>
              </a:rPr>
              <a:t>欧那尼</a:t>
            </a:r>
            <a:r>
              <a:rPr lang="en-US" altLang="zh-CN" sz="2400" dirty="0">
                <a:cs typeface="+mn-ea"/>
                <a:sym typeface="+mn-lt"/>
              </a:rPr>
              <a:t>》《</a:t>
            </a:r>
            <a:r>
              <a:rPr lang="zh-CN" altLang="en-US" sz="2400" dirty="0">
                <a:cs typeface="+mn-ea"/>
                <a:sym typeface="+mn-lt"/>
              </a:rPr>
              <a:t>国王寻乐</a:t>
            </a:r>
            <a:r>
              <a:rPr lang="en-US" altLang="zh-CN" sz="2400" dirty="0">
                <a:cs typeface="+mn-ea"/>
                <a:sym typeface="+mn-lt"/>
              </a:rPr>
              <a:t>》</a:t>
            </a:r>
            <a:r>
              <a:rPr lang="zh-CN" altLang="en-US" sz="2400" dirty="0">
                <a:cs typeface="+mn-ea"/>
                <a:sym typeface="+mn-lt"/>
              </a:rPr>
              <a:t>等剧本表达了人民的不满。长篇小说</a:t>
            </a:r>
            <a:r>
              <a:rPr lang="en-US" altLang="zh-CN" sz="2400" dirty="0">
                <a:cs typeface="+mn-ea"/>
                <a:sym typeface="+mn-lt"/>
              </a:rPr>
              <a:t>《</a:t>
            </a:r>
            <a:r>
              <a:rPr lang="zh-CN" altLang="en-US" sz="2400" dirty="0">
                <a:cs typeface="+mn-ea"/>
                <a:sym typeface="+mn-lt"/>
              </a:rPr>
              <a:t>巴黎圣母院</a:t>
            </a:r>
            <a:r>
              <a:rPr lang="en-US" altLang="zh-CN" sz="2400" dirty="0">
                <a:cs typeface="+mn-ea"/>
                <a:sym typeface="+mn-lt"/>
              </a:rPr>
              <a:t>》</a:t>
            </a:r>
            <a:r>
              <a:rPr lang="zh-CN" altLang="en-US" sz="2400" dirty="0">
                <a:cs typeface="+mn-ea"/>
                <a:sym typeface="+mn-lt"/>
              </a:rPr>
              <a:t>反对教会和专制。</a:t>
            </a:r>
            <a:r>
              <a:rPr lang="en-US" altLang="zh-CN" sz="2400" dirty="0">
                <a:cs typeface="+mn-ea"/>
                <a:sym typeface="+mn-lt"/>
              </a:rPr>
              <a:t>1861</a:t>
            </a:r>
            <a:r>
              <a:rPr lang="zh-CN" altLang="en-US" sz="2400" dirty="0">
                <a:cs typeface="+mn-ea"/>
                <a:sym typeface="+mn-lt"/>
              </a:rPr>
              <a:t>～</a:t>
            </a:r>
            <a:r>
              <a:rPr lang="en-US" altLang="zh-CN" sz="2400" dirty="0">
                <a:cs typeface="+mn-ea"/>
                <a:sym typeface="+mn-lt"/>
              </a:rPr>
              <a:t>1869</a:t>
            </a:r>
            <a:r>
              <a:rPr lang="zh-CN" altLang="en-US" sz="2400" dirty="0">
                <a:cs typeface="+mn-ea"/>
                <a:sym typeface="+mn-lt"/>
              </a:rPr>
              <a:t>年完成长篇小说</a:t>
            </a:r>
            <a:r>
              <a:rPr lang="en-US" altLang="zh-CN" sz="2400" dirty="0">
                <a:cs typeface="+mn-ea"/>
                <a:sym typeface="+mn-lt"/>
              </a:rPr>
              <a:t>《</a:t>
            </a:r>
            <a:r>
              <a:rPr lang="zh-CN" altLang="en-US" sz="2400" dirty="0">
                <a:cs typeface="+mn-ea"/>
                <a:sym typeface="+mn-lt"/>
              </a:rPr>
              <a:t>悲惨世界</a:t>
            </a:r>
            <a:r>
              <a:rPr lang="en-US" altLang="zh-CN" sz="2400" dirty="0">
                <a:cs typeface="+mn-ea"/>
                <a:sym typeface="+mn-lt"/>
              </a:rPr>
              <a:t>》</a:t>
            </a:r>
            <a:r>
              <a:rPr lang="zh-CN" altLang="en-US" sz="2400" dirty="0">
                <a:cs typeface="+mn-ea"/>
                <a:sym typeface="+mn-lt"/>
              </a:rPr>
              <a:t>从人道主义观点描写了资本主义社会的罪恶。</a:t>
            </a:r>
            <a:r>
              <a:rPr lang="en-US" altLang="zh-CN" sz="2400" dirty="0">
                <a:cs typeface="+mn-ea"/>
                <a:sym typeface="+mn-lt"/>
              </a:rPr>
              <a:t>《</a:t>
            </a:r>
            <a:r>
              <a:rPr lang="zh-CN" altLang="en-US" sz="2400" dirty="0">
                <a:cs typeface="+mn-ea"/>
                <a:sym typeface="+mn-lt"/>
              </a:rPr>
              <a:t>海上劳工</a:t>
            </a:r>
            <a:r>
              <a:rPr lang="en-US" altLang="zh-CN" sz="2400" dirty="0">
                <a:cs typeface="+mn-ea"/>
                <a:sym typeface="+mn-lt"/>
              </a:rPr>
              <a:t>》</a:t>
            </a:r>
            <a:r>
              <a:rPr lang="zh-CN" altLang="en-US" sz="2400" dirty="0">
                <a:cs typeface="+mn-ea"/>
                <a:sym typeface="+mn-lt"/>
              </a:rPr>
              <a:t>歌颂了浪漫主义爱情在与大自然斗争和克服人类弱点等方面的巨大精神力量。</a:t>
            </a:r>
            <a:r>
              <a:rPr lang="en-US" altLang="zh-CN" sz="2400" dirty="0">
                <a:cs typeface="+mn-ea"/>
                <a:sym typeface="+mn-lt"/>
              </a:rPr>
              <a:t>《</a:t>
            </a:r>
            <a:r>
              <a:rPr lang="zh-CN" altLang="en-US" sz="2400" dirty="0">
                <a:cs typeface="+mn-ea"/>
                <a:sym typeface="+mn-lt"/>
              </a:rPr>
              <a:t>笑面人</a:t>
            </a:r>
            <a:r>
              <a:rPr lang="en-US" altLang="zh-CN" sz="2400" dirty="0">
                <a:cs typeface="+mn-ea"/>
                <a:sym typeface="+mn-lt"/>
              </a:rPr>
              <a:t>》</a:t>
            </a:r>
            <a:r>
              <a:rPr lang="zh-CN" altLang="en-US" sz="2400" dirty="0">
                <a:cs typeface="+mn-ea"/>
                <a:sym typeface="+mn-lt"/>
              </a:rPr>
              <a:t>通过流浪艺人的悲惨遭遇，描写人民生活之艰难。</a:t>
            </a:r>
            <a:r>
              <a:rPr lang="en-US" altLang="zh-CN" sz="2400" dirty="0">
                <a:cs typeface="+mn-ea"/>
                <a:sym typeface="+mn-lt"/>
              </a:rPr>
              <a:t>《</a:t>
            </a:r>
            <a:r>
              <a:rPr lang="zh-CN" altLang="en-US" sz="2400" dirty="0">
                <a:cs typeface="+mn-ea"/>
                <a:sym typeface="+mn-lt"/>
              </a:rPr>
              <a:t>九三年</a:t>
            </a:r>
            <a:r>
              <a:rPr lang="en-US" altLang="zh-CN" sz="2400" dirty="0">
                <a:cs typeface="+mn-ea"/>
                <a:sym typeface="+mn-lt"/>
              </a:rPr>
              <a:t>》</a:t>
            </a:r>
            <a:r>
              <a:rPr lang="zh-CN" altLang="en-US" sz="2400" dirty="0">
                <a:cs typeface="+mn-ea"/>
                <a:sym typeface="+mn-lt"/>
              </a:rPr>
              <a:t>描写法国革命高潮一年的动人场景。</a:t>
            </a:r>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文本占位符 701441"/>
          <p:cNvSpPr>
            <a:spLocks noGrp="1" noChangeArrowheads="1"/>
          </p:cNvSpPr>
          <p:nvPr>
            <p:ph idx="1"/>
          </p:nvPr>
        </p:nvSpPr>
        <p:spPr>
          <a:xfrm>
            <a:off x="1847850" y="692153"/>
            <a:ext cx="8477250" cy="5165725"/>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zh-CN" altLang="en-US" sz="2800" dirty="0">
                <a:cs typeface="+mn-ea"/>
                <a:sym typeface="+mn-lt"/>
              </a:rPr>
              <a:t>【写作背景】</a:t>
            </a:r>
          </a:p>
          <a:p>
            <a:pPr eaLnBrk="1" hangingPunct="1">
              <a:buClr>
                <a:schemeClr val="accent1"/>
              </a:buClr>
              <a:buFontTx/>
              <a:buNone/>
              <a:defRPr/>
            </a:pPr>
            <a:r>
              <a:rPr lang="zh-CN" altLang="en-US" sz="2800" dirty="0">
                <a:cs typeface="+mn-ea"/>
                <a:sym typeface="+mn-lt"/>
              </a:rPr>
              <a:t>鸦片战争后，英法两国不满足在华的既得利益，制造借口，联合发动了侵略中国的第二次鸦片战争。</a:t>
            </a:r>
            <a:r>
              <a:rPr lang="en-US" altLang="zh-CN" sz="2800" dirty="0">
                <a:cs typeface="+mn-ea"/>
                <a:sym typeface="+mn-lt"/>
              </a:rPr>
              <a:t>1860</a:t>
            </a:r>
            <a:r>
              <a:rPr lang="zh-CN" altLang="en-US" sz="2800" dirty="0">
                <a:cs typeface="+mn-ea"/>
                <a:sym typeface="+mn-lt"/>
              </a:rPr>
              <a:t>年，英法联军进逼北京，对圆明园进行了震惊中外的洗劫和焚烧。洗劫、焚烧圆明园后，巴特勒上尉想利用雨果的显赫声望，让他给远征中国的所谓“胜利”捧场。雨果站在人类文明的高度，于</a:t>
            </a:r>
            <a:r>
              <a:rPr lang="en-US" altLang="zh-CN" sz="2800" dirty="0">
                <a:cs typeface="+mn-ea"/>
                <a:sym typeface="+mn-lt"/>
              </a:rPr>
              <a:t>1861</a:t>
            </a:r>
            <a:r>
              <a:rPr lang="zh-CN" altLang="en-US" sz="2800" dirty="0">
                <a:cs typeface="+mn-ea"/>
                <a:sym typeface="+mn-lt"/>
              </a:rPr>
              <a:t>年</a:t>
            </a:r>
            <a:r>
              <a:rPr lang="en-US" altLang="zh-CN" sz="2800" dirty="0">
                <a:cs typeface="+mn-ea"/>
                <a:sym typeface="+mn-lt"/>
              </a:rPr>
              <a:t>11</a:t>
            </a:r>
            <a:r>
              <a:rPr lang="zh-CN" altLang="en-US" sz="2800" dirty="0">
                <a:cs typeface="+mn-ea"/>
                <a:sym typeface="+mn-lt"/>
              </a:rPr>
              <a:t>月</a:t>
            </a:r>
            <a:r>
              <a:rPr lang="en-US" altLang="zh-CN" sz="2800" dirty="0">
                <a:cs typeface="+mn-ea"/>
                <a:sym typeface="+mn-lt"/>
              </a:rPr>
              <a:t>25</a:t>
            </a:r>
            <a:r>
              <a:rPr lang="zh-CN" altLang="en-US" sz="2800" dirty="0">
                <a:cs typeface="+mn-ea"/>
                <a:sym typeface="+mn-lt"/>
              </a:rPr>
              <a:t>日大义凛然地写下了</a:t>
            </a:r>
            <a:r>
              <a:rPr lang="en-US" altLang="zh-CN" sz="2800" dirty="0">
                <a:cs typeface="+mn-ea"/>
                <a:sym typeface="+mn-lt"/>
              </a:rPr>
              <a:t>《</a:t>
            </a:r>
            <a:r>
              <a:rPr lang="zh-CN" altLang="en-US" sz="2800" dirty="0">
                <a:cs typeface="+mn-ea"/>
                <a:sym typeface="+mn-lt"/>
              </a:rPr>
              <a:t>就英法联军远征中国致巴特勒上尉的信</a:t>
            </a:r>
            <a:r>
              <a:rPr lang="en-US" altLang="zh-CN" sz="2800" dirty="0">
                <a:cs typeface="+mn-ea"/>
                <a:sym typeface="+mn-lt"/>
              </a:rPr>
              <a:t>》</a:t>
            </a:r>
            <a:r>
              <a:rPr lang="zh-CN" altLang="en-US" sz="2800" dirty="0">
                <a:cs typeface="+mn-ea"/>
                <a:sym typeface="+mn-lt"/>
              </a:rPr>
              <a:t>。</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文本占位符 711681"/>
          <p:cNvSpPr>
            <a:spLocks noGrp="1" noChangeArrowheads="1"/>
          </p:cNvSpPr>
          <p:nvPr>
            <p:ph idx="1"/>
          </p:nvPr>
        </p:nvSpPr>
        <p:spPr>
          <a:xfrm>
            <a:off x="1847850" y="476253"/>
            <a:ext cx="8477250" cy="5521325"/>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zh-CN" altLang="en-US" sz="2800" dirty="0">
                <a:cs typeface="+mn-ea"/>
                <a:sym typeface="+mn-lt"/>
              </a:rPr>
              <a:t>【相关知识】</a:t>
            </a:r>
          </a:p>
          <a:p>
            <a:pPr eaLnBrk="1" hangingPunct="1">
              <a:buClr>
                <a:schemeClr val="accent1"/>
              </a:buClr>
              <a:buFontTx/>
              <a:buNone/>
              <a:defRPr/>
            </a:pPr>
            <a:r>
              <a:rPr lang="zh-CN" altLang="en-US" sz="2800" dirty="0">
                <a:cs typeface="+mn-ea"/>
                <a:sym typeface="+mn-lt"/>
              </a:rPr>
              <a:t>圆明园　北京海淀区附近，清代名园之一。始建于康熙四十八年</a:t>
            </a:r>
            <a:r>
              <a:rPr lang="en-US" altLang="zh-CN" sz="2800" dirty="0">
                <a:cs typeface="+mn-ea"/>
                <a:sym typeface="+mn-lt"/>
              </a:rPr>
              <a:t>(1709</a:t>
            </a:r>
            <a:r>
              <a:rPr lang="zh-CN" altLang="en-US" sz="2800" dirty="0">
                <a:cs typeface="+mn-ea"/>
                <a:sym typeface="+mn-lt"/>
              </a:rPr>
              <a:t>年</a:t>
            </a:r>
            <a:r>
              <a:rPr lang="en-US" altLang="zh-CN" sz="2800" dirty="0">
                <a:cs typeface="+mn-ea"/>
                <a:sym typeface="+mn-lt"/>
              </a:rPr>
              <a:t>)</a:t>
            </a:r>
            <a:r>
              <a:rPr lang="zh-CN" altLang="en-US" sz="2800" dirty="0">
                <a:cs typeface="+mn-ea"/>
                <a:sym typeface="+mn-lt"/>
              </a:rPr>
              <a:t>。为环绕福海的圆明、万春、长春三园的总称。周长约十余公里。凿湖堆山，种植奇花异木，仿照国内外名胜四十景，有建筑</a:t>
            </a:r>
            <a:r>
              <a:rPr lang="en-US" altLang="zh-CN" sz="2800" dirty="0">
                <a:cs typeface="+mn-ea"/>
                <a:sym typeface="+mn-lt"/>
              </a:rPr>
              <a:t>145</a:t>
            </a:r>
            <a:r>
              <a:rPr lang="zh-CN" altLang="en-US" sz="2800" dirty="0">
                <a:cs typeface="+mn-ea"/>
                <a:sym typeface="+mn-lt"/>
              </a:rPr>
              <a:t>处。其中除具有独创形式的庭园建筑外，长春园中还有海晏堂、远瀛观等西洋风格的建筑群。并利用长廊、墙垣、桥梁与自然景物相联系。艺术价值甚高，被誉为“万园之园”。清咸丰十年</a:t>
            </a:r>
            <a:r>
              <a:rPr lang="en-US" altLang="zh-CN" sz="2800" dirty="0">
                <a:cs typeface="+mn-ea"/>
                <a:sym typeface="+mn-lt"/>
              </a:rPr>
              <a:t>(1860</a:t>
            </a:r>
            <a:r>
              <a:rPr lang="zh-CN" altLang="en-US" sz="2800" dirty="0">
                <a:cs typeface="+mn-ea"/>
                <a:sym typeface="+mn-lt"/>
              </a:rPr>
              <a:t>年</a:t>
            </a:r>
            <a:r>
              <a:rPr lang="en-US" altLang="zh-CN" sz="2800" dirty="0">
                <a:cs typeface="+mn-ea"/>
                <a:sym typeface="+mn-lt"/>
              </a:rPr>
              <a:t>)</a:t>
            </a:r>
            <a:r>
              <a:rPr lang="zh-CN" altLang="en-US" sz="2800" dirty="0">
                <a:cs typeface="+mn-ea"/>
                <a:sym typeface="+mn-lt"/>
              </a:rPr>
              <a:t>英法联军劫掠园中珍物，并纵火焚毁。</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对象 712706"/>
          <p:cNvGraphicFramePr>
            <a:graphicFrameLocks/>
          </p:cNvGraphicFramePr>
          <p:nvPr/>
        </p:nvGraphicFramePr>
        <p:xfrm>
          <a:off x="1903416" y="1868488"/>
          <a:ext cx="8366125" cy="3681412"/>
        </p:xfrm>
        <a:graphic>
          <a:graphicData uri="http://schemas.openxmlformats.org/presentationml/2006/ole">
            <mc:AlternateContent xmlns:mc="http://schemas.openxmlformats.org/markup-compatibility/2006">
              <mc:Choice xmlns:v="urn:schemas-microsoft-com:vml" Requires="v">
                <p:oleObj spid="_x0000_s20501" r:id="rId3" imgW="11159640" imgH="4918680" progId="Word.Document.8">
                  <p:embed/>
                </p:oleObj>
              </mc:Choice>
              <mc:Fallback>
                <p:oleObj r:id="rId3" imgW="11159640" imgH="4918680" progId="Word.Document.8">
                  <p:embed/>
                  <p:pic>
                    <p:nvPicPr>
                      <p:cNvPr id="0" name="对象 71270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3416" y="1868488"/>
                        <a:ext cx="8366125" cy="368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8194" name="矩形 712707"/>
          <p:cNvSpPr>
            <a:spLocks noChangeArrowheads="1"/>
          </p:cNvSpPr>
          <p:nvPr/>
        </p:nvSpPr>
        <p:spPr bwMode="auto">
          <a:xfrm>
            <a:off x="3697289" y="-68263"/>
            <a:ext cx="903287" cy="13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711200" algn="ctr">
              <a:tabLst>
                <a:tab pos="2057400" algn="l"/>
                <a:tab pos="3657600" algn="l"/>
              </a:tabLst>
              <a:defRPr/>
            </a:pPr>
            <a:endParaRPr lang="en-US" altLang="zh-CN" sz="100">
              <a:latin typeface="+mn-lt"/>
              <a:ea typeface="+mn-ea"/>
              <a:cs typeface="+mn-ea"/>
              <a:sym typeface="+mn-lt"/>
            </a:endParaRPr>
          </a:p>
          <a:p>
            <a:pPr indent="711200" algn="ctr">
              <a:tabLst>
                <a:tab pos="2057400" algn="l"/>
                <a:tab pos="3657600" algn="l"/>
              </a:tabLst>
              <a:defRPr/>
            </a:pPr>
            <a:endParaRPr lang="en-US" altLang="zh-CN" sz="100">
              <a:latin typeface="+mn-lt"/>
              <a:ea typeface="+mn-ea"/>
              <a:cs typeface="+mn-ea"/>
              <a:sym typeface="+mn-lt"/>
            </a:endParaRPr>
          </a:p>
          <a:p>
            <a:pPr indent="711200" algn="ctr">
              <a:tabLst>
                <a:tab pos="2057400" algn="l"/>
                <a:tab pos="3657600" algn="l"/>
              </a:tabLst>
              <a:defRPr/>
            </a:pPr>
            <a:endParaRPr lang="en-US" altLang="zh-CN" sz="100">
              <a:latin typeface="+mn-lt"/>
              <a:ea typeface="+mn-ea"/>
              <a:cs typeface="+mn-ea"/>
              <a:sym typeface="+mn-lt"/>
            </a:endParaRPr>
          </a:p>
        </p:txBody>
      </p:sp>
      <p:sp>
        <p:nvSpPr>
          <p:cNvPr id="712709" name="矩形 712708"/>
          <p:cNvSpPr>
            <a:spLocks noChangeArrowheads="1"/>
          </p:cNvSpPr>
          <p:nvPr/>
        </p:nvSpPr>
        <p:spPr bwMode="auto">
          <a:xfrm>
            <a:off x="3306766" y="2312988"/>
            <a:ext cx="2047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jié</a:t>
            </a:r>
          </a:p>
        </p:txBody>
      </p:sp>
      <p:sp>
        <p:nvSpPr>
          <p:cNvPr id="712710" name="矩形 712709"/>
          <p:cNvSpPr>
            <a:spLocks noChangeArrowheads="1"/>
          </p:cNvSpPr>
          <p:nvPr/>
        </p:nvSpPr>
        <p:spPr bwMode="auto">
          <a:xfrm>
            <a:off x="5726116" y="2259013"/>
            <a:ext cx="2047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hài</a:t>
            </a:r>
          </a:p>
        </p:txBody>
      </p:sp>
      <p:sp>
        <p:nvSpPr>
          <p:cNvPr id="712711" name="矩形 712710"/>
          <p:cNvSpPr>
            <a:spLocks noChangeArrowheads="1"/>
          </p:cNvSpPr>
          <p:nvPr/>
        </p:nvSpPr>
        <p:spPr bwMode="auto">
          <a:xfrm>
            <a:off x="8271345" y="2312988"/>
            <a:ext cx="19909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yǔ</a:t>
            </a:r>
          </a:p>
        </p:txBody>
      </p:sp>
      <p:sp>
        <p:nvSpPr>
          <p:cNvPr id="712712" name="矩形 712711"/>
          <p:cNvSpPr>
            <a:spLocks noChangeArrowheads="1"/>
          </p:cNvSpPr>
          <p:nvPr/>
        </p:nvSpPr>
        <p:spPr bwMode="auto">
          <a:xfrm>
            <a:off x="3287713" y="2744788"/>
            <a:ext cx="203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qiè</a:t>
            </a:r>
          </a:p>
        </p:txBody>
      </p:sp>
      <p:sp>
        <p:nvSpPr>
          <p:cNvPr id="712713" name="矩形 712712"/>
          <p:cNvSpPr>
            <a:spLocks noChangeArrowheads="1"/>
          </p:cNvSpPr>
          <p:nvPr/>
        </p:nvSpPr>
        <p:spPr bwMode="auto">
          <a:xfrm>
            <a:off x="5699125" y="2744788"/>
            <a:ext cx="21113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qiǎn</a:t>
            </a:r>
          </a:p>
        </p:txBody>
      </p:sp>
      <p:sp>
        <p:nvSpPr>
          <p:cNvPr id="712714" name="矩形 712713"/>
          <p:cNvSpPr>
            <a:spLocks noChangeArrowheads="1"/>
          </p:cNvSpPr>
          <p:nvPr/>
        </p:nvSpPr>
        <p:spPr bwMode="auto">
          <a:xfrm>
            <a:off x="8283575" y="2800350"/>
            <a:ext cx="2301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fà lánɡ</a:t>
            </a:r>
          </a:p>
        </p:txBody>
      </p:sp>
      <p:sp>
        <p:nvSpPr>
          <p:cNvPr id="712716" name="矩形 712715"/>
          <p:cNvSpPr>
            <a:spLocks noChangeArrowheads="1"/>
          </p:cNvSpPr>
          <p:nvPr/>
        </p:nvSpPr>
        <p:spPr bwMode="auto">
          <a:xfrm>
            <a:off x="3278191" y="3232150"/>
            <a:ext cx="204787"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cái</a:t>
            </a:r>
          </a:p>
        </p:txBody>
      </p:sp>
      <p:sp>
        <p:nvSpPr>
          <p:cNvPr id="712717" name="矩形 712716"/>
          <p:cNvSpPr>
            <a:spLocks noChangeArrowheads="1"/>
          </p:cNvSpPr>
          <p:nvPr/>
        </p:nvSpPr>
        <p:spPr bwMode="auto">
          <a:xfrm>
            <a:off x="5673725" y="3178175"/>
            <a:ext cx="2047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piē</a:t>
            </a:r>
          </a:p>
        </p:txBody>
      </p:sp>
      <p:sp>
        <p:nvSpPr>
          <p:cNvPr id="712718" name="矩形 712717"/>
          <p:cNvSpPr>
            <a:spLocks noChangeArrowheads="1"/>
          </p:cNvSpPr>
          <p:nvPr/>
        </p:nvSpPr>
        <p:spPr bwMode="auto">
          <a:xfrm>
            <a:off x="8296275" y="3178175"/>
            <a:ext cx="22383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00">
                <a:latin typeface="+mn-lt"/>
                <a:ea typeface="+mn-ea"/>
                <a:cs typeface="+mn-ea"/>
                <a:sym typeface="+mn-lt"/>
              </a:rPr>
              <a:t>huǎnɡ</a:t>
            </a:r>
          </a:p>
        </p:txBody>
      </p:sp>
      <p:sp>
        <p:nvSpPr>
          <p:cNvPr id="712719" name="矩形 712718"/>
          <p:cNvSpPr>
            <a:spLocks noChangeArrowheads="1"/>
          </p:cNvSpPr>
          <p:nvPr/>
        </p:nvSpPr>
        <p:spPr bwMode="auto">
          <a:xfrm>
            <a:off x="3179763" y="4217308"/>
            <a:ext cx="20069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defRPr/>
            </a:pPr>
            <a:r>
              <a:rPr lang="zh-CN" altLang="en-US" sz="100">
                <a:latin typeface="+mn-lt"/>
                <a:ea typeface="+mn-ea"/>
                <a:cs typeface="+mn-ea"/>
                <a:sym typeface="+mn-lt"/>
              </a:rPr>
              <a:t>赃 </a:t>
            </a:r>
          </a:p>
        </p:txBody>
      </p:sp>
      <p:sp>
        <p:nvSpPr>
          <p:cNvPr id="712720" name="矩形 712719"/>
          <p:cNvSpPr>
            <a:spLocks noChangeArrowheads="1"/>
          </p:cNvSpPr>
          <p:nvPr/>
        </p:nvSpPr>
        <p:spPr bwMode="auto">
          <a:xfrm>
            <a:off x="3232150" y="4649788"/>
            <a:ext cx="203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defRPr/>
            </a:pPr>
            <a:r>
              <a:rPr lang="zh-CN" altLang="en-US" sz="100">
                <a:latin typeface="+mn-lt"/>
                <a:ea typeface="+mn-ea"/>
                <a:cs typeface="+mn-ea"/>
                <a:sym typeface="+mn-lt"/>
              </a:rPr>
              <a:t>脏 </a:t>
            </a:r>
          </a:p>
        </p:txBody>
      </p:sp>
      <p:sp>
        <p:nvSpPr>
          <p:cNvPr id="712721" name="矩形 712720"/>
          <p:cNvSpPr>
            <a:spLocks noChangeArrowheads="1"/>
          </p:cNvSpPr>
          <p:nvPr/>
        </p:nvSpPr>
        <p:spPr bwMode="auto">
          <a:xfrm>
            <a:off x="5338763" y="4217308"/>
            <a:ext cx="20069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defRPr/>
            </a:pPr>
            <a:r>
              <a:rPr lang="zh-CN" altLang="en-US" sz="100">
                <a:latin typeface="+mn-lt"/>
                <a:ea typeface="+mn-ea"/>
                <a:cs typeface="+mn-ea"/>
                <a:sym typeface="+mn-lt"/>
              </a:rPr>
              <a:t>骇 </a:t>
            </a:r>
          </a:p>
        </p:txBody>
      </p:sp>
      <p:sp>
        <p:nvSpPr>
          <p:cNvPr id="712722" name="矩形 712721"/>
          <p:cNvSpPr>
            <a:spLocks noChangeArrowheads="1"/>
          </p:cNvSpPr>
          <p:nvPr/>
        </p:nvSpPr>
        <p:spPr bwMode="auto">
          <a:xfrm>
            <a:off x="6096000" y="4649788"/>
            <a:ext cx="203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defRPr/>
            </a:pPr>
            <a:r>
              <a:rPr lang="zh-CN" altLang="en-US" sz="100">
                <a:latin typeface="+mn-lt"/>
                <a:ea typeface="+mn-ea"/>
                <a:cs typeface="+mn-ea"/>
                <a:sym typeface="+mn-lt"/>
              </a:rPr>
              <a:t>赅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2709"/>
                                        </p:tgtEl>
                                        <p:attrNameLst>
                                          <p:attrName>style.visibility</p:attrName>
                                        </p:attrNameLst>
                                      </p:cBhvr>
                                      <p:to>
                                        <p:strVal val="visible"/>
                                      </p:to>
                                    </p:set>
                                    <p:animEffect transition="in" filter="blinds(horizontal)">
                                      <p:cBhvr>
                                        <p:cTn id="7" dur="500"/>
                                        <p:tgtEl>
                                          <p:spTgt spid="7127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2710"/>
                                        </p:tgtEl>
                                        <p:attrNameLst>
                                          <p:attrName>style.visibility</p:attrName>
                                        </p:attrNameLst>
                                      </p:cBhvr>
                                      <p:to>
                                        <p:strVal val="visible"/>
                                      </p:to>
                                    </p:set>
                                    <p:animEffect transition="in" filter="blinds(horizontal)">
                                      <p:cBhvr>
                                        <p:cTn id="12" dur="500"/>
                                        <p:tgtEl>
                                          <p:spTgt spid="7127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12711"/>
                                        </p:tgtEl>
                                        <p:attrNameLst>
                                          <p:attrName>style.visibility</p:attrName>
                                        </p:attrNameLst>
                                      </p:cBhvr>
                                      <p:to>
                                        <p:strVal val="visible"/>
                                      </p:to>
                                    </p:set>
                                    <p:animEffect transition="in" filter="blinds(horizontal)">
                                      <p:cBhvr>
                                        <p:cTn id="17" dur="500"/>
                                        <p:tgtEl>
                                          <p:spTgt spid="7127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12712"/>
                                        </p:tgtEl>
                                        <p:attrNameLst>
                                          <p:attrName>style.visibility</p:attrName>
                                        </p:attrNameLst>
                                      </p:cBhvr>
                                      <p:to>
                                        <p:strVal val="visible"/>
                                      </p:to>
                                    </p:set>
                                    <p:animEffect transition="in" filter="blinds(horizontal)">
                                      <p:cBhvr>
                                        <p:cTn id="22" dur="500"/>
                                        <p:tgtEl>
                                          <p:spTgt spid="7127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12713"/>
                                        </p:tgtEl>
                                        <p:attrNameLst>
                                          <p:attrName>style.visibility</p:attrName>
                                        </p:attrNameLst>
                                      </p:cBhvr>
                                      <p:to>
                                        <p:strVal val="visible"/>
                                      </p:to>
                                    </p:set>
                                    <p:animEffect transition="in" filter="blinds(horizontal)">
                                      <p:cBhvr>
                                        <p:cTn id="27" dur="500"/>
                                        <p:tgtEl>
                                          <p:spTgt spid="7127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12714"/>
                                        </p:tgtEl>
                                        <p:attrNameLst>
                                          <p:attrName>style.visibility</p:attrName>
                                        </p:attrNameLst>
                                      </p:cBhvr>
                                      <p:to>
                                        <p:strVal val="visible"/>
                                      </p:to>
                                    </p:set>
                                    <p:animEffect transition="in" filter="blinds(horizontal)">
                                      <p:cBhvr>
                                        <p:cTn id="32" dur="500"/>
                                        <p:tgtEl>
                                          <p:spTgt spid="71271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12716"/>
                                        </p:tgtEl>
                                        <p:attrNameLst>
                                          <p:attrName>style.visibility</p:attrName>
                                        </p:attrNameLst>
                                      </p:cBhvr>
                                      <p:to>
                                        <p:strVal val="visible"/>
                                      </p:to>
                                    </p:set>
                                    <p:animEffect transition="in" filter="blinds(horizontal)">
                                      <p:cBhvr>
                                        <p:cTn id="37" dur="500"/>
                                        <p:tgtEl>
                                          <p:spTgt spid="7127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712717"/>
                                        </p:tgtEl>
                                        <p:attrNameLst>
                                          <p:attrName>style.visibility</p:attrName>
                                        </p:attrNameLst>
                                      </p:cBhvr>
                                      <p:to>
                                        <p:strVal val="visible"/>
                                      </p:to>
                                    </p:set>
                                    <p:animEffect transition="in" filter="blinds(horizontal)">
                                      <p:cBhvr>
                                        <p:cTn id="42" dur="500"/>
                                        <p:tgtEl>
                                          <p:spTgt spid="71271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712718"/>
                                        </p:tgtEl>
                                        <p:attrNameLst>
                                          <p:attrName>style.visibility</p:attrName>
                                        </p:attrNameLst>
                                      </p:cBhvr>
                                      <p:to>
                                        <p:strVal val="visible"/>
                                      </p:to>
                                    </p:set>
                                    <p:animEffect transition="in" filter="blinds(horizontal)">
                                      <p:cBhvr>
                                        <p:cTn id="47" dur="500"/>
                                        <p:tgtEl>
                                          <p:spTgt spid="71271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712719"/>
                                        </p:tgtEl>
                                        <p:attrNameLst>
                                          <p:attrName>style.visibility</p:attrName>
                                        </p:attrNameLst>
                                      </p:cBhvr>
                                      <p:to>
                                        <p:strVal val="visible"/>
                                      </p:to>
                                    </p:set>
                                    <p:animEffect transition="in" filter="blinds(horizontal)">
                                      <p:cBhvr>
                                        <p:cTn id="52" dur="500"/>
                                        <p:tgtEl>
                                          <p:spTgt spid="71271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712720"/>
                                        </p:tgtEl>
                                        <p:attrNameLst>
                                          <p:attrName>style.visibility</p:attrName>
                                        </p:attrNameLst>
                                      </p:cBhvr>
                                      <p:to>
                                        <p:strVal val="visible"/>
                                      </p:to>
                                    </p:set>
                                    <p:animEffect transition="in" filter="blinds(horizontal)">
                                      <p:cBhvr>
                                        <p:cTn id="57" dur="500"/>
                                        <p:tgtEl>
                                          <p:spTgt spid="71272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712721"/>
                                        </p:tgtEl>
                                        <p:attrNameLst>
                                          <p:attrName>style.visibility</p:attrName>
                                        </p:attrNameLst>
                                      </p:cBhvr>
                                      <p:to>
                                        <p:strVal val="visible"/>
                                      </p:to>
                                    </p:set>
                                    <p:animEffect transition="in" filter="blinds(horizontal)">
                                      <p:cBhvr>
                                        <p:cTn id="62" dur="500"/>
                                        <p:tgtEl>
                                          <p:spTgt spid="712721"/>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712722"/>
                                        </p:tgtEl>
                                        <p:attrNameLst>
                                          <p:attrName>style.visibility</p:attrName>
                                        </p:attrNameLst>
                                      </p:cBhvr>
                                      <p:to>
                                        <p:strVal val="visible"/>
                                      </p:to>
                                    </p:set>
                                    <p:animEffect transition="in" filter="blinds(horizontal)">
                                      <p:cBhvr>
                                        <p:cTn id="67" dur="500"/>
                                        <p:tgtEl>
                                          <p:spTgt spid="712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09" grpId="0"/>
      <p:bldP spid="712710" grpId="0"/>
      <p:bldP spid="712711" grpId="0"/>
      <p:bldP spid="712712" grpId="0"/>
      <p:bldP spid="712713" grpId="0"/>
      <p:bldP spid="712714" grpId="0"/>
      <p:bldP spid="712716" grpId="0"/>
      <p:bldP spid="712717" grpId="0"/>
      <p:bldP spid="712718" grpId="0"/>
      <p:bldP spid="712719" grpId="0"/>
      <p:bldP spid="712720" grpId="0"/>
      <p:bldP spid="712721" grpId="0"/>
      <p:bldP spid="7127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文本占位符 702465"/>
          <p:cNvSpPr>
            <a:spLocks noGrp="1" noChangeArrowheads="1"/>
          </p:cNvSpPr>
          <p:nvPr>
            <p:ph idx="1"/>
          </p:nvPr>
        </p:nvSpPr>
        <p:spPr>
          <a:xfrm>
            <a:off x="1857375" y="1358903"/>
            <a:ext cx="8477250" cy="4302125"/>
          </a:xfrm>
        </p:spPr>
        <p:txBody>
          <a:bodyPr>
            <a:spAutoFit/>
          </a:bodyPr>
          <a:lstStyle/>
          <a:p>
            <a:pPr eaLnBrk="1" hangingPunct="1">
              <a:buClr>
                <a:schemeClr val="accent1"/>
              </a:buClr>
              <a:buFontTx/>
              <a:buNone/>
              <a:defRPr/>
            </a:pPr>
            <a:r>
              <a:rPr lang="zh-CN" altLang="en-US" sz="2400" dirty="0">
                <a:cs typeface="+mn-ea"/>
                <a:sym typeface="+mn-lt"/>
              </a:rPr>
              <a:t>【厘清词义】</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一眼看见。</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严肃申斥。</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用强力管束并处罚。</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伟大的功绩。</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眼睛看见复杂纷繁的东西而感到迷乱。</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形容东西完全失去，一点没有留下。荡，洗涤；荡然，干净的样子。</a:t>
            </a:r>
            <a:endParaRPr lang="zh-CN" altLang="en-US" sz="2400" dirty="0">
              <a:solidFill>
                <a:srgbClr val="FF0000"/>
              </a:solidFill>
              <a:cs typeface="+mn-ea"/>
              <a:sym typeface="+mn-lt"/>
            </a:endParaRPr>
          </a:p>
          <a:p>
            <a:pPr eaLnBrk="1" hangingPunct="1">
              <a:buClr>
                <a:schemeClr val="accent1"/>
              </a:buClr>
              <a:buFontTx/>
              <a:buNone/>
              <a:defRPr/>
            </a:pPr>
            <a:r>
              <a:rPr lang="zh-CN" altLang="en-US" sz="2400" dirty="0">
                <a:solidFill>
                  <a:srgbClr val="FF0000"/>
                </a:solidFill>
                <a:cs typeface="+mn-ea"/>
                <a:sym typeface="+mn-lt"/>
              </a:rPr>
              <a:t>                     </a:t>
            </a:r>
            <a:r>
              <a:rPr lang="zh-CN" altLang="en-US" sz="2400" dirty="0">
                <a:cs typeface="+mn-ea"/>
                <a:sym typeface="+mn-lt"/>
              </a:rPr>
              <a:t>不能说出来的。比喻不能够用语言来形容 ，描绘的。名，用语言说出。状，描绘，形容。</a:t>
            </a:r>
          </a:p>
        </p:txBody>
      </p:sp>
      <p:sp>
        <p:nvSpPr>
          <p:cNvPr id="702467" name="矩形 702466"/>
          <p:cNvSpPr>
            <a:spLocks noChangeArrowheads="1"/>
          </p:cNvSpPr>
          <p:nvPr/>
        </p:nvSpPr>
        <p:spPr bwMode="auto">
          <a:xfrm>
            <a:off x="1416050" y="1533525"/>
            <a:ext cx="2641600" cy="393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711200">
              <a:lnSpc>
                <a:spcPct val="130000"/>
              </a:lnSpc>
              <a:tabLst>
                <a:tab pos="2057400" algn="l"/>
                <a:tab pos="3657600" algn="l"/>
              </a:tabLst>
              <a:defRPr/>
            </a:pPr>
            <a:r>
              <a:rPr lang="zh-CN" altLang="en-US" sz="2400" dirty="0">
                <a:latin typeface="+mn-lt"/>
                <a:ea typeface="+mn-ea"/>
                <a:cs typeface="+mn-ea"/>
                <a:sym typeface="+mn-lt"/>
              </a:rPr>
              <a:t>瞥见：</a:t>
            </a:r>
          </a:p>
          <a:p>
            <a:pPr indent="711200">
              <a:lnSpc>
                <a:spcPct val="130000"/>
              </a:lnSpc>
              <a:tabLst>
                <a:tab pos="2057400" algn="l"/>
                <a:tab pos="3657600" algn="l"/>
              </a:tabLst>
              <a:defRPr/>
            </a:pPr>
            <a:r>
              <a:rPr lang="zh-CN" altLang="en-US" sz="2400" dirty="0">
                <a:latin typeface="+mn-lt"/>
                <a:ea typeface="+mn-ea"/>
                <a:cs typeface="+mn-ea"/>
                <a:sym typeface="+mn-lt"/>
              </a:rPr>
              <a:t>谴责：</a:t>
            </a:r>
          </a:p>
          <a:p>
            <a:pPr indent="711200">
              <a:lnSpc>
                <a:spcPct val="130000"/>
              </a:lnSpc>
              <a:tabLst>
                <a:tab pos="2057400" algn="l"/>
                <a:tab pos="3657600" algn="l"/>
              </a:tabLst>
              <a:defRPr/>
            </a:pPr>
            <a:r>
              <a:rPr lang="zh-CN" altLang="en-US" sz="2400" dirty="0">
                <a:latin typeface="+mn-lt"/>
                <a:ea typeface="+mn-ea"/>
                <a:cs typeface="+mn-ea"/>
                <a:sym typeface="+mn-lt"/>
              </a:rPr>
              <a:t>制裁：</a:t>
            </a:r>
          </a:p>
          <a:p>
            <a:pPr indent="711200">
              <a:lnSpc>
                <a:spcPct val="130000"/>
              </a:lnSpc>
              <a:tabLst>
                <a:tab pos="2057400" algn="l"/>
                <a:tab pos="3657600" algn="l"/>
              </a:tabLst>
              <a:defRPr/>
            </a:pPr>
            <a:r>
              <a:rPr lang="zh-CN" altLang="en-US" sz="2400" dirty="0">
                <a:latin typeface="+mn-lt"/>
                <a:ea typeface="+mn-ea"/>
                <a:cs typeface="+mn-ea"/>
                <a:sym typeface="+mn-lt"/>
              </a:rPr>
              <a:t>丰功伟绩：</a:t>
            </a:r>
          </a:p>
          <a:p>
            <a:pPr indent="711200">
              <a:lnSpc>
                <a:spcPct val="130000"/>
              </a:lnSpc>
              <a:tabLst>
                <a:tab pos="2057400" algn="l"/>
                <a:tab pos="3657600" algn="l"/>
              </a:tabLst>
              <a:defRPr/>
            </a:pPr>
            <a:r>
              <a:rPr lang="zh-CN" altLang="en-US" sz="2400" dirty="0">
                <a:latin typeface="+mn-lt"/>
                <a:ea typeface="+mn-ea"/>
                <a:cs typeface="+mn-ea"/>
                <a:sym typeface="+mn-lt"/>
              </a:rPr>
              <a:t>眼花缭乱：</a:t>
            </a:r>
          </a:p>
          <a:p>
            <a:pPr indent="711200">
              <a:lnSpc>
                <a:spcPct val="130000"/>
              </a:lnSpc>
              <a:tabLst>
                <a:tab pos="2057400" algn="l"/>
                <a:tab pos="3657600" algn="l"/>
              </a:tabLst>
              <a:defRPr/>
            </a:pPr>
            <a:r>
              <a:rPr lang="zh-CN" altLang="en-US" sz="2400" dirty="0">
                <a:latin typeface="+mn-lt"/>
                <a:ea typeface="+mn-ea"/>
                <a:cs typeface="+mn-ea"/>
                <a:sym typeface="+mn-lt"/>
              </a:rPr>
              <a:t>荡然无存：</a:t>
            </a:r>
            <a:endParaRPr lang="en-US" altLang="zh-CN" sz="2400" dirty="0">
              <a:latin typeface="+mn-lt"/>
              <a:ea typeface="+mn-ea"/>
              <a:cs typeface="+mn-ea"/>
              <a:sym typeface="+mn-lt"/>
            </a:endParaRPr>
          </a:p>
          <a:p>
            <a:pPr indent="711200">
              <a:lnSpc>
                <a:spcPct val="130000"/>
              </a:lnSpc>
              <a:tabLst>
                <a:tab pos="2057400" algn="l"/>
                <a:tab pos="3657600" algn="l"/>
              </a:tabLst>
              <a:defRPr/>
            </a:pPr>
            <a:endParaRPr lang="zh-CN" altLang="en-US" sz="2400" dirty="0">
              <a:latin typeface="+mn-lt"/>
              <a:ea typeface="+mn-ea"/>
              <a:cs typeface="+mn-ea"/>
              <a:sym typeface="+mn-lt"/>
            </a:endParaRPr>
          </a:p>
          <a:p>
            <a:pPr indent="711200">
              <a:lnSpc>
                <a:spcPct val="130000"/>
              </a:lnSpc>
              <a:tabLst>
                <a:tab pos="2057400" algn="l"/>
                <a:tab pos="3657600" algn="l"/>
              </a:tabLst>
              <a:defRPr/>
            </a:pPr>
            <a:r>
              <a:rPr lang="zh-CN" altLang="en-US" sz="2400" dirty="0">
                <a:latin typeface="+mn-lt"/>
                <a:ea typeface="+mn-ea"/>
                <a:cs typeface="+mn-ea"/>
                <a:sym typeface="+mn-lt"/>
              </a:rPr>
              <a:t>不可名状：</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2467">
                                            <p:txEl>
                                              <p:pRg st="0" end="0"/>
                                            </p:txEl>
                                          </p:spTgt>
                                        </p:tgtEl>
                                        <p:attrNameLst>
                                          <p:attrName>style.visibility</p:attrName>
                                        </p:attrNameLst>
                                      </p:cBhvr>
                                      <p:to>
                                        <p:strVal val="visible"/>
                                      </p:to>
                                    </p:set>
                                    <p:animEffect transition="in" filter="blinds(horizontal)">
                                      <p:cBhvr>
                                        <p:cTn id="7" dur="500"/>
                                        <p:tgtEl>
                                          <p:spTgt spid="7024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02467">
                                            <p:txEl>
                                              <p:pRg st="1" end="1"/>
                                            </p:txEl>
                                          </p:spTgt>
                                        </p:tgtEl>
                                        <p:attrNameLst>
                                          <p:attrName>style.visibility</p:attrName>
                                        </p:attrNameLst>
                                      </p:cBhvr>
                                      <p:to>
                                        <p:strVal val="visible"/>
                                      </p:to>
                                    </p:set>
                                    <p:animEffect transition="in" filter="blinds(horizontal)">
                                      <p:cBhvr>
                                        <p:cTn id="12" dur="500"/>
                                        <p:tgtEl>
                                          <p:spTgt spid="7024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02467">
                                            <p:txEl>
                                              <p:pRg st="2" end="2"/>
                                            </p:txEl>
                                          </p:spTgt>
                                        </p:tgtEl>
                                        <p:attrNameLst>
                                          <p:attrName>style.visibility</p:attrName>
                                        </p:attrNameLst>
                                      </p:cBhvr>
                                      <p:to>
                                        <p:strVal val="visible"/>
                                      </p:to>
                                    </p:set>
                                    <p:animEffect transition="in" filter="blinds(horizontal)">
                                      <p:cBhvr>
                                        <p:cTn id="17" dur="500"/>
                                        <p:tgtEl>
                                          <p:spTgt spid="7024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702467">
                                            <p:txEl>
                                              <p:pRg st="3" end="3"/>
                                            </p:txEl>
                                          </p:spTgt>
                                        </p:tgtEl>
                                        <p:attrNameLst>
                                          <p:attrName>style.visibility</p:attrName>
                                        </p:attrNameLst>
                                      </p:cBhvr>
                                      <p:to>
                                        <p:strVal val="visible"/>
                                      </p:to>
                                    </p:set>
                                    <p:animEffect transition="in" filter="blinds(horizontal)">
                                      <p:cBhvr>
                                        <p:cTn id="22" dur="500"/>
                                        <p:tgtEl>
                                          <p:spTgt spid="70246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702467">
                                            <p:txEl>
                                              <p:pRg st="4" end="4"/>
                                            </p:txEl>
                                          </p:spTgt>
                                        </p:tgtEl>
                                        <p:attrNameLst>
                                          <p:attrName>style.visibility</p:attrName>
                                        </p:attrNameLst>
                                      </p:cBhvr>
                                      <p:to>
                                        <p:strVal val="visible"/>
                                      </p:to>
                                    </p:set>
                                    <p:animEffect transition="in" filter="blinds(horizontal)">
                                      <p:cBhvr>
                                        <p:cTn id="27" dur="500"/>
                                        <p:tgtEl>
                                          <p:spTgt spid="70246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702467">
                                            <p:txEl>
                                              <p:pRg st="5" end="5"/>
                                            </p:txEl>
                                          </p:spTgt>
                                        </p:tgtEl>
                                        <p:attrNameLst>
                                          <p:attrName>style.visibility</p:attrName>
                                        </p:attrNameLst>
                                      </p:cBhvr>
                                      <p:to>
                                        <p:strVal val="visible"/>
                                      </p:to>
                                    </p:set>
                                    <p:animEffect transition="in" filter="blinds(horizontal)">
                                      <p:cBhvr>
                                        <p:cTn id="32" dur="500"/>
                                        <p:tgtEl>
                                          <p:spTgt spid="70246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702467">
                                            <p:txEl>
                                              <p:pRg st="7" end="7"/>
                                            </p:txEl>
                                          </p:spTgt>
                                        </p:tgtEl>
                                        <p:attrNameLst>
                                          <p:attrName>style.visibility</p:attrName>
                                        </p:attrNameLst>
                                      </p:cBhvr>
                                      <p:to>
                                        <p:strVal val="visible"/>
                                      </p:to>
                                    </p:set>
                                    <p:animEffect transition="in" filter="blinds(horizontal)">
                                      <p:cBhvr>
                                        <p:cTn id="37" dur="500"/>
                                        <p:tgtEl>
                                          <p:spTgt spid="7024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490" name="文本占位符 703489"/>
          <p:cNvSpPr>
            <a:spLocks noGrp="1" noChangeArrowheads="1"/>
          </p:cNvSpPr>
          <p:nvPr>
            <p:ph idx="1"/>
          </p:nvPr>
        </p:nvSpPr>
        <p:spPr>
          <a:xfrm>
            <a:off x="1847850" y="908053"/>
            <a:ext cx="8477250" cy="4906963"/>
          </a:xfrm>
        </p:spPr>
        <p:txBody>
          <a:bodyPr>
            <a:spAutoFit/>
          </a:bodyPr>
          <a:lstStyle/>
          <a:p>
            <a:pPr eaLnBrk="1" hangingPunct="1">
              <a:buClr>
                <a:schemeClr val="accent1"/>
              </a:buClr>
              <a:buFontTx/>
              <a:buNone/>
              <a:defRPr/>
            </a:pPr>
            <a:endParaRPr lang="en-US" altLang="zh-CN" sz="2800" dirty="0">
              <a:cs typeface="+mn-ea"/>
              <a:sym typeface="+mn-lt"/>
            </a:endParaRPr>
          </a:p>
          <a:p>
            <a:pPr eaLnBrk="1" hangingPunct="1">
              <a:buClr>
                <a:schemeClr val="accent1"/>
              </a:buClr>
              <a:buFontTx/>
              <a:buNone/>
              <a:defRPr/>
            </a:pPr>
            <a:r>
              <a:rPr lang="zh-CN" altLang="en-US" sz="2800" dirty="0">
                <a:cs typeface="+mn-ea"/>
                <a:sym typeface="+mn-lt"/>
              </a:rPr>
              <a:t>合作鉴赏</a:t>
            </a:r>
          </a:p>
          <a:p>
            <a:pPr eaLnBrk="1" hangingPunct="1">
              <a:buClr>
                <a:schemeClr val="accent1"/>
              </a:buClr>
              <a:buFontTx/>
              <a:buNone/>
              <a:defRPr/>
            </a:pPr>
            <a:r>
              <a:rPr lang="zh-CN" altLang="en-US" sz="2800" dirty="0">
                <a:cs typeface="+mn-ea"/>
                <a:sym typeface="+mn-lt"/>
              </a:rPr>
              <a:t>【初读课文，整体感知】</a:t>
            </a:r>
          </a:p>
          <a:p>
            <a:pPr eaLnBrk="1" hangingPunct="1">
              <a:buClr>
                <a:schemeClr val="accent1"/>
              </a:buClr>
              <a:buFontTx/>
              <a:buNone/>
              <a:defRPr/>
            </a:pPr>
            <a:r>
              <a:rPr lang="en-US" altLang="zh-CN" sz="2800" dirty="0">
                <a:cs typeface="+mn-ea"/>
                <a:sym typeface="+mn-lt"/>
              </a:rPr>
              <a:t>1</a:t>
            </a:r>
            <a:r>
              <a:rPr lang="zh-CN" altLang="en-US" sz="2800" dirty="0">
                <a:cs typeface="+mn-ea"/>
                <a:sym typeface="+mn-lt"/>
              </a:rPr>
              <a:t>．就英法联军远征中国这件事，雨果是什么立场和态度？表达了什么样的思想感情？</a:t>
            </a:r>
            <a:endParaRPr lang="zh-CN" altLang="en-US" sz="2800" dirty="0">
              <a:solidFill>
                <a:srgbClr val="FF00FF"/>
              </a:solidFill>
              <a:cs typeface="+mn-ea"/>
              <a:sym typeface="+mn-lt"/>
            </a:endParaRPr>
          </a:p>
          <a:p>
            <a:pPr eaLnBrk="1" hangingPunct="1">
              <a:buClr>
                <a:schemeClr val="accent1"/>
              </a:buClr>
              <a:buFontTx/>
              <a:buNone/>
              <a:defRPr/>
            </a:pPr>
            <a:r>
              <a:rPr lang="zh-CN" altLang="en-US" sz="2800" dirty="0">
                <a:solidFill>
                  <a:srgbClr val="FF00FF"/>
                </a:solidFill>
                <a:cs typeface="+mn-ea"/>
                <a:sym typeface="+mn-lt"/>
              </a:rPr>
              <a:t>☞点拨指导</a:t>
            </a:r>
            <a:r>
              <a:rPr lang="zh-CN" altLang="en-US" sz="2800" dirty="0">
                <a:cs typeface="+mn-ea"/>
                <a:sym typeface="+mn-lt"/>
              </a:rPr>
              <a:t>　站在人类的立场，立场明确，态度坚定，对英法联军的罪恶行径进行了强烈谴责和辛辣讽刺；对被侵略者和被掠夺者表示巨大同情，饱含着深厚的人道主义精神。</a:t>
            </a:r>
          </a:p>
          <a:p>
            <a:pPr eaLnBrk="1" hangingPunct="1">
              <a:buClr>
                <a:schemeClr val="accent1"/>
              </a:buClr>
              <a:buFontTx/>
              <a:buNone/>
              <a:defRPr/>
            </a:pPr>
            <a:endParaRPr lang="zh-CN" altLang="en-US" sz="2800" dirty="0">
              <a:cs typeface="+mn-ea"/>
              <a:sym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03490">
                                            <p:txEl>
                                              <p:pRg st="4" end="4"/>
                                            </p:txEl>
                                          </p:spTgt>
                                        </p:tgtEl>
                                        <p:attrNameLst>
                                          <p:attrName>style.visibility</p:attrName>
                                        </p:attrNameLst>
                                      </p:cBhvr>
                                      <p:to>
                                        <p:strVal val="visible"/>
                                      </p:to>
                                    </p:set>
                                    <p:animEffect transition="in" filter="blinds(horizontal)">
                                      <p:cBhvr>
                                        <p:cTn id="7" dur="500"/>
                                        <p:tgtEl>
                                          <p:spTgt spid="70349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主题2">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mccqaxz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主题2" id="{89B92CA3-5AC8-4F25-AE94-E8C6E6CB812C}" vid="{FCCD48B2-5653-43E9-8DC4-073BE470D21B}"/>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1126</Words>
  <Application>Microsoft Office PowerPoint</Application>
  <PresentationFormat>宽屏</PresentationFormat>
  <Paragraphs>121</Paragraphs>
  <Slides>26</Slides>
  <Notes>2</Notes>
  <HiddenSlides>0</HiddenSlides>
  <MMClips>0</MMClips>
  <ScaleCrop>false</ScaleCrop>
  <HeadingPairs>
    <vt:vector size="8" baseType="variant">
      <vt:variant>
        <vt:lpstr>已用的字体</vt:lpstr>
      </vt:variant>
      <vt:variant>
        <vt:i4>6</vt:i4>
      </vt:variant>
      <vt:variant>
        <vt:lpstr>主题</vt:lpstr>
      </vt:variant>
      <vt:variant>
        <vt:i4>3</vt:i4>
      </vt:variant>
      <vt:variant>
        <vt:lpstr>嵌入 OLE 服务器</vt:lpstr>
      </vt:variant>
      <vt:variant>
        <vt:i4>1</vt:i4>
      </vt:variant>
      <vt:variant>
        <vt:lpstr>幻灯片标题</vt:lpstr>
      </vt:variant>
      <vt:variant>
        <vt:i4>26</vt:i4>
      </vt:variant>
    </vt:vector>
  </HeadingPairs>
  <TitlesOfParts>
    <vt:vector size="36" baseType="lpstr">
      <vt:lpstr>Meiryo</vt:lpstr>
      <vt:lpstr>宋体</vt:lpstr>
      <vt:lpstr>微软雅黑</vt:lpstr>
      <vt:lpstr>Arial</vt:lpstr>
      <vt:lpstr>Calibri</vt:lpstr>
      <vt:lpstr>Calibri Light</vt:lpstr>
      <vt:lpstr>主题2</vt:lpstr>
      <vt:lpstr>1_Office 主题</vt:lpstr>
      <vt:lpstr>Office Theme</vt:lpstr>
      <vt:lpstr>Microsoft Word 97 - 2003 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cp:revision>
  <dcterms:created xsi:type="dcterms:W3CDTF">2019-06-18T01:57:44Z</dcterms:created>
  <dcterms:modified xsi:type="dcterms:W3CDTF">2022-01-26T11:15:02Z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