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9"/>
  </p:notesMasterIdLst>
  <p:handoutMasterIdLst>
    <p:handoutMasterId r:id="rId20"/>
  </p:handoutMasterIdLst>
  <p:sldIdLst>
    <p:sldId id="284" r:id="rId3"/>
    <p:sldId id="259" r:id="rId4"/>
    <p:sldId id="261" r:id="rId5"/>
    <p:sldId id="275" r:id="rId6"/>
    <p:sldId id="262" r:id="rId7"/>
    <p:sldId id="282" r:id="rId8"/>
    <p:sldId id="283" r:id="rId9"/>
    <p:sldId id="277" r:id="rId10"/>
    <p:sldId id="278" r:id="rId11"/>
    <p:sldId id="266" r:id="rId12"/>
    <p:sldId id="268" r:id="rId13"/>
    <p:sldId id="271" r:id="rId14"/>
    <p:sldId id="279" r:id="rId15"/>
    <p:sldId id="281" r:id="rId16"/>
    <p:sldId id="269" r:id="rId17"/>
    <p:sldId id="285" r:id="rId1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195" autoAdjust="0"/>
  </p:normalViewPr>
  <p:slideViewPr>
    <p:cSldViewPr snapToGrid="0">
      <p:cViewPr varScale="1">
        <p:scale>
          <a:sx n="143" d="100"/>
          <a:sy n="143" d="100"/>
        </p:scale>
        <p:origin x="68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A61C-6C9E-4571-98AB-DCE859B0FB7B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3E652-97E8-4E43-81D4-B2F97C751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8332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23CFE-E85A-4CB1-B388-FD452395EFF5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3E388-8A17-44FA-AE8B-AAB64D773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543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3E388-8A17-44FA-AE8B-AAB64D77357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6165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7200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502412" y="1941211"/>
            <a:ext cx="8139178" cy="674375"/>
          </a:xfrm>
        </p:spPr>
        <p:txBody>
          <a:bodyPr lIns="76200" tIns="28575" rIns="19050" bIns="28575" anchor="t" anchorCtr="0">
            <a:noAutofit/>
          </a:bodyPr>
          <a:lstStyle>
            <a:lvl1pPr algn="ctr">
              <a:defRPr sz="4100" b="0" spc="4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502412" y="2674620"/>
            <a:ext cx="8139178" cy="713238"/>
          </a:xfrm>
        </p:spPr>
        <p:txBody>
          <a:bodyPr lIns="76200" tIns="28575" rIns="57150" bIns="28575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02412" y="1941211"/>
            <a:ext cx="8139178" cy="674375"/>
          </a:xfrm>
        </p:spPr>
        <p:txBody>
          <a:bodyPr vert="horz" lIns="76200" tIns="28575" rIns="19050" bIns="28575" rtlCol="0" anchor="t" anchorCtr="0">
            <a:no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100" b="0" i="0" u="none" strike="noStrike" kern="1200" cap="none" spc="45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535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626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792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2817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1144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7630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841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7832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3070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4254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378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2856548"/>
            <a:ext cx="8139178" cy="468634"/>
          </a:xfrm>
        </p:spPr>
        <p:txBody>
          <a:bodyPr lIns="76200" tIns="28575" rIns="47625" bIns="28575" anchor="t" anchorCtr="0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02444" y="3383757"/>
            <a:ext cx="8139178" cy="808489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7" y="972001"/>
            <a:ext cx="3962432" cy="285752"/>
          </a:xfrm>
        </p:spPr>
        <p:txBody>
          <a:bodyPr lIns="76200" tIns="28575" rIns="57150" bIns="28575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341782"/>
            <a:ext cx="3962400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2" y="972001"/>
            <a:ext cx="3962432" cy="285752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2" y="1341782"/>
            <a:ext cx="3962432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679194" y="972000"/>
            <a:ext cx="3962432" cy="37800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2022/1/26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998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6659" y="1919574"/>
            <a:ext cx="5486400" cy="980456"/>
          </a:xfrm>
        </p:spPr>
        <p:txBody>
          <a:bodyPr>
            <a:noAutofit/>
          </a:bodyPr>
          <a:lstStyle/>
          <a:p>
            <a:r>
              <a:rPr lang="zh-CN" altLang="en-US" sz="6000" dirty="0"/>
              <a:t>敬业与乐业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22120" y="3168823"/>
            <a:ext cx="3891098" cy="569738"/>
          </a:xfrm>
        </p:spPr>
        <p:txBody>
          <a:bodyPr lIns="68580" tIns="34290" rIns="68580" bIns="34290">
            <a:noAutofit/>
          </a:bodyPr>
          <a:lstStyle/>
          <a:p>
            <a:pPr marL="0" indent="0" algn="ctr">
              <a:buNone/>
            </a:pPr>
            <a:r>
              <a:rPr lang="zh-CN" altLang="en-US" sz="3000" dirty="0">
                <a:latin typeface="黑体" panose="02010609060101010101" pitchFamily="49" charset="-122"/>
              </a:rPr>
              <a:t>第</a:t>
            </a:r>
            <a:r>
              <a:rPr lang="en-US" altLang="zh-CN" sz="3000" dirty="0">
                <a:latin typeface="黑体" panose="02010609060101010101" pitchFamily="49" charset="-122"/>
              </a:rPr>
              <a:t>2</a:t>
            </a:r>
            <a:r>
              <a:rPr lang="zh-CN" altLang="en-US" sz="3000" dirty="0">
                <a:latin typeface="黑体" panose="02010609060101010101" pitchFamily="49" charset="-122"/>
              </a:rPr>
              <a:t>课时</a:t>
            </a:r>
          </a:p>
        </p:txBody>
      </p:sp>
      <p:sp>
        <p:nvSpPr>
          <p:cNvPr id="4" name="矩形 24"/>
          <p:cNvSpPr>
            <a:spLocks noChangeArrowheads="1"/>
          </p:cNvSpPr>
          <p:nvPr/>
        </p:nvSpPr>
        <p:spPr bwMode="auto">
          <a:xfrm>
            <a:off x="575136" y="1036255"/>
            <a:ext cx="3840956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26262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第二单元</a:t>
            </a:r>
            <a:r>
              <a:rPr lang="en-US" altLang="zh-CN" sz="3000" b="1" dirty="0">
                <a:solidFill>
                  <a:srgbClr val="26262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·</a:t>
            </a:r>
            <a:r>
              <a:rPr lang="zh-CN" altLang="en-US" sz="3000" b="1" dirty="0">
                <a:solidFill>
                  <a:srgbClr val="26262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第</a:t>
            </a:r>
            <a:r>
              <a:rPr lang="en-US" altLang="zh-CN" sz="3000" b="1" dirty="0">
                <a:solidFill>
                  <a:srgbClr val="26262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6</a:t>
            </a:r>
            <a:r>
              <a:rPr lang="zh-CN" altLang="en-US" sz="3000" b="1" dirty="0">
                <a:solidFill>
                  <a:srgbClr val="26262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课</a:t>
            </a:r>
            <a:r>
              <a:rPr lang="en-US" altLang="zh-CN" sz="3000" b="1" dirty="0">
                <a:solidFill>
                  <a:srgbClr val="26262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 </a:t>
            </a:r>
            <a:endParaRPr lang="zh-CN" altLang="en-US" sz="3000" b="1" dirty="0">
              <a:solidFill>
                <a:srgbClr val="262626"/>
              </a:solidFill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pitchFamily="34" charset="-122"/>
            </a:endParaRPr>
          </a:p>
        </p:txBody>
      </p:sp>
      <p:pic>
        <p:nvPicPr>
          <p:cNvPr id="6" name="图片 5" descr="timg (7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7032" y="936154"/>
            <a:ext cx="3454743" cy="2931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0" y="4413225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40121"/>
            <a:ext cx="9384632" cy="2700610"/>
          </a:xfrm>
          <a:prstGeom prst="rect">
            <a:avLst/>
          </a:prstGeom>
          <a:effectLst>
            <a:softEdge rad="342900"/>
          </a:effec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2427" y="331963"/>
            <a:ext cx="8139178" cy="674375"/>
          </a:xfrm>
        </p:spPr>
        <p:txBody>
          <a:bodyPr/>
          <a:lstStyle/>
          <a:p>
            <a:r>
              <a:rPr lang="zh-CN" altLang="zh-CN" dirty="0" smtClean="0"/>
              <a:t>理解应用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9589" y="871083"/>
            <a:ext cx="6797279" cy="1955166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梁启超</a:t>
            </a:r>
            <a:r>
              <a:rPr lang="zh-CN" altLang="zh-CN" sz="2400" dirty="0"/>
              <a:t>说：“事的性质，从学理上解剖起来，并没有高下”。又说：“我当木匠的做成一张好桌子，和你们当政治家的建设成一个共和国同一价值。”</a:t>
            </a:r>
            <a:endParaRPr lang="zh-CN" altLang="en-US" sz="2400" dirty="0"/>
          </a:p>
        </p:txBody>
      </p:sp>
      <p:grpSp>
        <p:nvGrpSpPr>
          <p:cNvPr id="4" name="组合 3"/>
          <p:cNvGrpSpPr/>
          <p:nvPr/>
        </p:nvGrpSpPr>
        <p:grpSpPr>
          <a:xfrm>
            <a:off x="8095279" y="2826132"/>
            <a:ext cx="1143919" cy="2317368"/>
            <a:chOff x="5029200" y="4252444"/>
            <a:chExt cx="470948" cy="112726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29200" y="4252444"/>
              <a:ext cx="470948" cy="1127262"/>
            </a:xfrm>
            <a:prstGeom prst="rect">
              <a:avLst/>
            </a:prstGeom>
          </p:spPr>
        </p:pic>
        <p:sp>
          <p:nvSpPr>
            <p:cNvPr id="6" name="文本框 19"/>
            <p:cNvSpPr txBox="1"/>
            <p:nvPr/>
          </p:nvSpPr>
          <p:spPr>
            <a:xfrm>
              <a:off x="5116050" y="4400276"/>
              <a:ext cx="228079" cy="7817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E5E3E4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敬业与乐业</a:t>
              </a:r>
            </a:p>
          </p:txBody>
        </p:sp>
      </p:grpSp>
      <p:pic>
        <p:nvPicPr>
          <p:cNvPr id="8" name="Picture 159" descr="PPT1封面-祥云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180" y="1006089"/>
            <a:ext cx="543818" cy="34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内容占位符 2"/>
          <p:cNvSpPr txBox="1"/>
          <p:nvPr/>
        </p:nvSpPr>
        <p:spPr>
          <a:xfrm>
            <a:off x="983514" y="2693551"/>
            <a:ext cx="6893719" cy="147679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sz="2400">
                <a:solidFill>
                  <a:schemeClr val="tx1"/>
                </a:solidFill>
              </a:rPr>
              <a:t>三毛也说，长大了，希望做一个拾破烂的人，做一个夏天卖冰棒，冬天卖烤红薯的街头小贩</a:t>
            </a:r>
            <a:r>
              <a:rPr lang="zh-CN" altLang="en-US" sz="2400">
                <a:solidFill>
                  <a:schemeClr val="tx1"/>
                </a:solidFill>
              </a:rPr>
              <a:t>。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pic>
        <p:nvPicPr>
          <p:cNvPr id="11" name="Picture 159" descr="PPT1封面-祥云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578" y="2693814"/>
            <a:ext cx="543818" cy="34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59" descr="PPT1封面-祥云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570" y="4045090"/>
            <a:ext cx="543818" cy="34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内容占位符 2"/>
          <p:cNvSpPr txBox="1"/>
          <p:nvPr/>
        </p:nvSpPr>
        <p:spPr>
          <a:xfrm>
            <a:off x="1079716" y="4045090"/>
            <a:ext cx="7886700" cy="75780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zh-CN" sz="2400">
                <a:solidFill>
                  <a:schemeClr val="tx1"/>
                </a:solidFill>
              </a:rPr>
              <a:t>但也有人说：“不想当元帅的士兵不是好士兵。”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0632" y="3130038"/>
            <a:ext cx="9384632" cy="2700610"/>
          </a:xfrm>
          <a:prstGeom prst="rect">
            <a:avLst/>
          </a:prstGeom>
          <a:effectLst>
            <a:softEdge rad="342900"/>
          </a:effectLst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35919" y="2040643"/>
            <a:ext cx="7886700" cy="564928"/>
          </a:xfrm>
        </p:spPr>
        <p:txBody>
          <a:bodyPr>
            <a:normAutofit/>
          </a:bodyPr>
          <a:lstStyle/>
          <a:p>
            <a:r>
              <a:rPr lang="zh-CN" altLang="zh-CN" sz="2700" dirty="0"/>
              <a:t>你赞同哪一个说法？为什么？</a:t>
            </a:r>
            <a:endParaRPr lang="zh-CN" altLang="en-US" sz="2700" dirty="0"/>
          </a:p>
        </p:txBody>
      </p:sp>
      <p:sp>
        <p:nvSpPr>
          <p:cNvPr id="4" name="标题 1"/>
          <p:cNvSpPr>
            <a:spLocks noGrp="1"/>
          </p:cNvSpPr>
          <p:nvPr>
            <p:ph type="ctrTitle"/>
          </p:nvPr>
        </p:nvSpPr>
        <p:spPr>
          <a:xfrm>
            <a:off x="502412" y="1089200"/>
            <a:ext cx="8139178" cy="674375"/>
          </a:xfrm>
        </p:spPr>
        <p:txBody>
          <a:bodyPr/>
          <a:lstStyle/>
          <a:p>
            <a:r>
              <a:rPr lang="zh-CN" altLang="zh-CN" dirty="0" smtClean="0"/>
              <a:t>理解应用</a:t>
            </a:r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8095279" y="2826132"/>
            <a:ext cx="1143919" cy="2317368"/>
            <a:chOff x="5029200" y="4252444"/>
            <a:chExt cx="470948" cy="112726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29200" y="4252444"/>
              <a:ext cx="470948" cy="1127262"/>
            </a:xfrm>
            <a:prstGeom prst="rect">
              <a:avLst/>
            </a:prstGeom>
          </p:spPr>
        </p:pic>
        <p:sp>
          <p:nvSpPr>
            <p:cNvPr id="7" name="文本框 19"/>
            <p:cNvSpPr txBox="1"/>
            <p:nvPr/>
          </p:nvSpPr>
          <p:spPr>
            <a:xfrm>
              <a:off x="5116050" y="4400276"/>
              <a:ext cx="228079" cy="7817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E5E3E4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敬业与乐业</a:t>
              </a:r>
            </a:p>
          </p:txBody>
        </p:sp>
      </p:grpSp>
      <p:pic>
        <p:nvPicPr>
          <p:cNvPr id="9" name="Picture 159" descr="PPT1封面-祥云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5703" y="2150586"/>
            <a:ext cx="543818" cy="34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8" descr="PPT1封面-墨圈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8937" y="1151188"/>
            <a:ext cx="2249731" cy="234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 smtClean="0"/>
              <a:t>总结拓展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8095279" y="2826132"/>
            <a:ext cx="1143919" cy="2317368"/>
            <a:chOff x="5029200" y="4252444"/>
            <a:chExt cx="470948" cy="112726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29200" y="4252444"/>
              <a:ext cx="470948" cy="1127262"/>
            </a:xfrm>
            <a:prstGeom prst="rect">
              <a:avLst/>
            </a:prstGeom>
          </p:spPr>
        </p:pic>
        <p:sp>
          <p:nvSpPr>
            <p:cNvPr id="6" name="文本框 19"/>
            <p:cNvSpPr txBox="1"/>
            <p:nvPr/>
          </p:nvSpPr>
          <p:spPr>
            <a:xfrm>
              <a:off x="5116050" y="4400276"/>
              <a:ext cx="228079" cy="7817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E5E3E4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敬业与乐业</a:t>
              </a: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6573" y="1354402"/>
            <a:ext cx="6311503" cy="355127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066381" y="796666"/>
            <a:ext cx="5625704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思考演讲词与一般议论文章的异同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 bwMode="auto">
          <a:xfrm>
            <a:off x="705385" y="1320556"/>
            <a:ext cx="5820965" cy="507831"/>
            <a:chOff x="823913" y="989240"/>
            <a:chExt cx="7761287" cy="677108"/>
          </a:xfrm>
        </p:grpSpPr>
        <p:grpSp>
          <p:nvGrpSpPr>
            <p:cNvPr id="5" name="Group 62"/>
            <p:cNvGrpSpPr/>
            <p:nvPr/>
          </p:nvGrpSpPr>
          <p:grpSpPr bwMode="auto">
            <a:xfrm>
              <a:off x="823913" y="1042044"/>
              <a:ext cx="7761287" cy="577850"/>
              <a:chOff x="338" y="1852"/>
              <a:chExt cx="4889" cy="364"/>
            </a:xfrm>
          </p:grpSpPr>
          <p:grpSp>
            <p:nvGrpSpPr>
              <p:cNvPr id="8" name="Group 23"/>
              <p:cNvGrpSpPr/>
              <p:nvPr/>
            </p:nvGrpSpPr>
            <p:grpSpPr bwMode="auto">
              <a:xfrm>
                <a:off x="338" y="1852"/>
                <a:ext cx="4889" cy="364"/>
                <a:chOff x="486" y="2131"/>
                <a:chExt cx="4889" cy="364"/>
              </a:xfrm>
            </p:grpSpPr>
            <p:sp>
              <p:nvSpPr>
                <p:cNvPr id="10" name="Freeform 24"/>
                <p:cNvSpPr/>
                <p:nvPr/>
              </p:nvSpPr>
              <p:spPr bwMode="auto">
                <a:xfrm>
                  <a:off x="486" y="2131"/>
                  <a:ext cx="4889" cy="364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5026" y="0"/>
                    </a:cxn>
                    <a:cxn ang="0">
                      <a:pos x="5078" y="9"/>
                    </a:cxn>
                    <a:cxn ang="0">
                      <a:pos x="5195" y="194"/>
                    </a:cxn>
                    <a:cxn ang="0">
                      <a:pos x="5078" y="378"/>
                    </a:cxn>
                    <a:cxn ang="0">
                      <a:pos x="5026" y="387"/>
                    </a:cxn>
                    <a:cxn ang="0">
                      <a:pos x="169" y="387"/>
                    </a:cxn>
                    <a:cxn ang="0">
                      <a:pos x="117" y="378"/>
                    </a:cxn>
                    <a:cxn ang="0">
                      <a:pos x="0" y="194"/>
                    </a:cxn>
                    <a:cxn ang="0">
                      <a:pos x="117" y="9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5195" h="387">
                      <a:moveTo>
                        <a:pt x="169" y="0"/>
                      </a:moveTo>
                      <a:cubicBezTo>
                        <a:pt x="5026" y="0"/>
                        <a:pt x="5026" y="0"/>
                        <a:pt x="5026" y="0"/>
                      </a:cubicBezTo>
                      <a:cubicBezTo>
                        <a:pt x="5044" y="0"/>
                        <a:pt x="5061" y="3"/>
                        <a:pt x="5078" y="9"/>
                      </a:cubicBezTo>
                      <a:cubicBezTo>
                        <a:pt x="5153" y="37"/>
                        <a:pt x="5195" y="116"/>
                        <a:pt x="5195" y="194"/>
                      </a:cubicBezTo>
                      <a:cubicBezTo>
                        <a:pt x="5195" y="271"/>
                        <a:pt x="5153" y="350"/>
                        <a:pt x="5078" y="378"/>
                      </a:cubicBezTo>
                      <a:cubicBezTo>
                        <a:pt x="5061" y="384"/>
                        <a:pt x="5044" y="387"/>
                        <a:pt x="5026" y="387"/>
                      </a:cubicBezTo>
                      <a:cubicBezTo>
                        <a:pt x="169" y="387"/>
                        <a:pt x="169" y="387"/>
                        <a:pt x="169" y="387"/>
                      </a:cubicBezTo>
                      <a:cubicBezTo>
                        <a:pt x="151" y="387"/>
                        <a:pt x="133" y="384"/>
                        <a:pt x="117" y="378"/>
                      </a:cubicBezTo>
                      <a:cubicBezTo>
                        <a:pt x="42" y="350"/>
                        <a:pt x="0" y="271"/>
                        <a:pt x="0" y="194"/>
                      </a:cubicBezTo>
                      <a:cubicBezTo>
                        <a:pt x="0" y="116"/>
                        <a:pt x="42" y="37"/>
                        <a:pt x="117" y="9"/>
                      </a:cubicBezTo>
                      <a:cubicBezTo>
                        <a:pt x="133" y="3"/>
                        <a:pt x="151" y="0"/>
                        <a:pt x="16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zh-CN" ker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" name="Freeform 25"/>
                <p:cNvSpPr/>
                <p:nvPr/>
              </p:nvSpPr>
              <p:spPr bwMode="auto">
                <a:xfrm>
                  <a:off x="494" y="2140"/>
                  <a:ext cx="4873" cy="347"/>
                </a:xfrm>
                <a:custGeom>
                  <a:avLst/>
                  <a:gdLst/>
                  <a:ahLst/>
                  <a:cxnLst>
                    <a:cxn ang="0">
                      <a:pos x="160" y="0"/>
                    </a:cxn>
                    <a:cxn ang="0">
                      <a:pos x="5017" y="0"/>
                    </a:cxn>
                    <a:cxn ang="0">
                      <a:pos x="5066" y="9"/>
                    </a:cxn>
                    <a:cxn ang="0">
                      <a:pos x="5177" y="185"/>
                    </a:cxn>
                    <a:cxn ang="0">
                      <a:pos x="5066" y="360"/>
                    </a:cxn>
                    <a:cxn ang="0">
                      <a:pos x="5017" y="369"/>
                    </a:cxn>
                    <a:cxn ang="0">
                      <a:pos x="160" y="369"/>
                    </a:cxn>
                    <a:cxn ang="0">
                      <a:pos x="111" y="360"/>
                    </a:cxn>
                    <a:cxn ang="0">
                      <a:pos x="0" y="185"/>
                    </a:cxn>
                    <a:cxn ang="0">
                      <a:pos x="111" y="9"/>
                    </a:cxn>
                    <a:cxn ang="0">
                      <a:pos x="160" y="0"/>
                    </a:cxn>
                  </a:cxnLst>
                  <a:rect l="0" t="0" r="r" b="b"/>
                  <a:pathLst>
                    <a:path w="5177" h="369">
                      <a:moveTo>
                        <a:pt x="160" y="0"/>
                      </a:moveTo>
                      <a:cubicBezTo>
                        <a:pt x="5017" y="0"/>
                        <a:pt x="5017" y="0"/>
                        <a:pt x="5017" y="0"/>
                      </a:cubicBezTo>
                      <a:cubicBezTo>
                        <a:pt x="5034" y="0"/>
                        <a:pt x="5050" y="3"/>
                        <a:pt x="5066" y="9"/>
                      </a:cubicBezTo>
                      <a:cubicBezTo>
                        <a:pt x="5137" y="35"/>
                        <a:pt x="5177" y="111"/>
                        <a:pt x="5177" y="185"/>
                      </a:cubicBezTo>
                      <a:cubicBezTo>
                        <a:pt x="5177" y="258"/>
                        <a:pt x="5137" y="334"/>
                        <a:pt x="5066" y="360"/>
                      </a:cubicBezTo>
                      <a:cubicBezTo>
                        <a:pt x="5050" y="366"/>
                        <a:pt x="5034" y="369"/>
                        <a:pt x="5017" y="369"/>
                      </a:cubicBezTo>
                      <a:cubicBezTo>
                        <a:pt x="160" y="369"/>
                        <a:pt x="160" y="369"/>
                        <a:pt x="160" y="369"/>
                      </a:cubicBezTo>
                      <a:cubicBezTo>
                        <a:pt x="143" y="369"/>
                        <a:pt x="126" y="366"/>
                        <a:pt x="111" y="360"/>
                      </a:cubicBezTo>
                      <a:cubicBezTo>
                        <a:pt x="40" y="334"/>
                        <a:pt x="0" y="258"/>
                        <a:pt x="0" y="185"/>
                      </a:cubicBezTo>
                      <a:cubicBezTo>
                        <a:pt x="0" y="111"/>
                        <a:pt x="40" y="35"/>
                        <a:pt x="111" y="9"/>
                      </a:cubicBezTo>
                      <a:cubicBezTo>
                        <a:pt x="126" y="3"/>
                        <a:pt x="143" y="0"/>
                        <a:pt x="1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zh-CN" ker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2" name="Freeform 26"/>
                <p:cNvSpPr/>
                <p:nvPr/>
              </p:nvSpPr>
              <p:spPr bwMode="auto">
                <a:xfrm>
                  <a:off x="503" y="2148"/>
                  <a:ext cx="4855" cy="330"/>
                </a:xfrm>
                <a:custGeom>
                  <a:avLst/>
                  <a:gdLst/>
                  <a:ahLst/>
                  <a:cxnLst>
                    <a:cxn ang="0">
                      <a:pos x="151" y="0"/>
                    </a:cxn>
                    <a:cxn ang="0">
                      <a:pos x="5008" y="0"/>
                    </a:cxn>
                    <a:cxn ang="0">
                      <a:pos x="5159" y="176"/>
                    </a:cxn>
                    <a:cxn ang="0">
                      <a:pos x="5008" y="351"/>
                    </a:cxn>
                    <a:cxn ang="0">
                      <a:pos x="151" y="351"/>
                    </a:cxn>
                    <a:cxn ang="0">
                      <a:pos x="0" y="176"/>
                    </a:cxn>
                    <a:cxn ang="0">
                      <a:pos x="151" y="0"/>
                    </a:cxn>
                  </a:cxnLst>
                  <a:rect l="0" t="0" r="r" b="b"/>
                  <a:pathLst>
                    <a:path w="5159" h="351">
                      <a:moveTo>
                        <a:pt x="151" y="0"/>
                      </a:moveTo>
                      <a:cubicBezTo>
                        <a:pt x="5008" y="0"/>
                        <a:pt x="5008" y="0"/>
                        <a:pt x="5008" y="0"/>
                      </a:cubicBezTo>
                      <a:cubicBezTo>
                        <a:pt x="5091" y="0"/>
                        <a:pt x="5159" y="79"/>
                        <a:pt x="5159" y="176"/>
                      </a:cubicBezTo>
                      <a:cubicBezTo>
                        <a:pt x="5159" y="272"/>
                        <a:pt x="5091" y="351"/>
                        <a:pt x="5008" y="351"/>
                      </a:cubicBezTo>
                      <a:cubicBezTo>
                        <a:pt x="151" y="351"/>
                        <a:pt x="151" y="351"/>
                        <a:pt x="151" y="351"/>
                      </a:cubicBezTo>
                      <a:cubicBezTo>
                        <a:pt x="68" y="351"/>
                        <a:pt x="0" y="272"/>
                        <a:pt x="0" y="176"/>
                      </a:cubicBezTo>
                      <a:cubicBezTo>
                        <a:pt x="0" y="79"/>
                        <a:pt x="68" y="0"/>
                        <a:pt x="15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zh-CN" ker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9" name="Freeform 28"/>
              <p:cNvSpPr/>
              <p:nvPr/>
            </p:nvSpPr>
            <p:spPr bwMode="auto">
              <a:xfrm>
                <a:off x="396" y="1911"/>
                <a:ext cx="579" cy="247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483" y="0"/>
                  </a:cxn>
                  <a:cxn ang="0">
                    <a:pos x="615" y="132"/>
                  </a:cxn>
                  <a:cxn ang="0">
                    <a:pos x="483" y="263"/>
                  </a:cxn>
                  <a:cxn ang="0">
                    <a:pos x="132" y="263"/>
                  </a:cxn>
                  <a:cxn ang="0">
                    <a:pos x="0" y="132"/>
                  </a:cxn>
                  <a:cxn ang="0">
                    <a:pos x="132" y="0"/>
                  </a:cxn>
                </a:cxnLst>
                <a:rect l="0" t="0" r="r" b="b"/>
                <a:pathLst>
                  <a:path w="615" h="263">
                    <a:moveTo>
                      <a:pt x="132" y="0"/>
                    </a:moveTo>
                    <a:cubicBezTo>
                      <a:pt x="483" y="0"/>
                      <a:pt x="483" y="0"/>
                      <a:pt x="483" y="0"/>
                    </a:cubicBezTo>
                    <a:cubicBezTo>
                      <a:pt x="556" y="0"/>
                      <a:pt x="615" y="59"/>
                      <a:pt x="615" y="132"/>
                    </a:cubicBezTo>
                    <a:cubicBezTo>
                      <a:pt x="615" y="204"/>
                      <a:pt x="556" y="263"/>
                      <a:pt x="483" y="263"/>
                    </a:cubicBezTo>
                    <a:cubicBezTo>
                      <a:pt x="132" y="263"/>
                      <a:pt x="132" y="263"/>
                      <a:pt x="132" y="263"/>
                    </a:cubicBezTo>
                    <a:cubicBezTo>
                      <a:pt x="59" y="263"/>
                      <a:pt x="0" y="204"/>
                      <a:pt x="0" y="132"/>
                    </a:cubicBezTo>
                    <a:cubicBezTo>
                      <a:pt x="0" y="59"/>
                      <a:pt x="59" y="0"/>
                      <a:pt x="132" y="0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zh-CN" ker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" name="Text Box 69"/>
            <p:cNvSpPr txBox="1">
              <a:spLocks noChangeArrowheads="1"/>
            </p:cNvSpPr>
            <p:nvPr/>
          </p:nvSpPr>
          <p:spPr bwMode="auto">
            <a:xfrm rot="16200000">
              <a:off x="4835545" y="-1909556"/>
              <a:ext cx="677108" cy="6474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zh-CN" sz="2100" dirty="0">
                  <a:latin typeface="黑体" panose="02010609060101010101" pitchFamily="49" charset="-122"/>
                  <a:ea typeface="黑体" panose="02010609060101010101" pitchFamily="49" charset="-122"/>
                </a:rPr>
                <a:t>议论文的三要素：论点、论据、论证</a:t>
              </a:r>
            </a:p>
          </p:txBody>
        </p:sp>
        <p:sp>
          <p:nvSpPr>
            <p:cNvPr id="7" name="TextBox 9"/>
            <p:cNvSpPr txBox="1"/>
            <p:nvPr/>
          </p:nvSpPr>
          <p:spPr>
            <a:xfrm>
              <a:off x="1116013" y="1130944"/>
              <a:ext cx="50323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15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1</a:t>
              </a:r>
              <a:endParaRPr lang="zh-CN" altLang="en-US" sz="15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 bwMode="auto">
          <a:xfrm>
            <a:off x="748781" y="2102223"/>
            <a:ext cx="5820965" cy="507831"/>
            <a:chOff x="823913" y="989240"/>
            <a:chExt cx="7761287" cy="677108"/>
          </a:xfrm>
        </p:grpSpPr>
        <p:grpSp>
          <p:nvGrpSpPr>
            <p:cNvPr id="14" name="Group 62"/>
            <p:cNvGrpSpPr/>
            <p:nvPr/>
          </p:nvGrpSpPr>
          <p:grpSpPr bwMode="auto">
            <a:xfrm>
              <a:off x="823913" y="1042044"/>
              <a:ext cx="7761287" cy="577850"/>
              <a:chOff x="338" y="1852"/>
              <a:chExt cx="4889" cy="364"/>
            </a:xfrm>
          </p:grpSpPr>
          <p:grpSp>
            <p:nvGrpSpPr>
              <p:cNvPr id="17" name="Group 23"/>
              <p:cNvGrpSpPr/>
              <p:nvPr/>
            </p:nvGrpSpPr>
            <p:grpSpPr bwMode="auto">
              <a:xfrm>
                <a:off x="338" y="1852"/>
                <a:ext cx="4889" cy="364"/>
                <a:chOff x="486" y="2131"/>
                <a:chExt cx="4889" cy="364"/>
              </a:xfrm>
            </p:grpSpPr>
            <p:sp>
              <p:nvSpPr>
                <p:cNvPr id="21" name="Freeform 24"/>
                <p:cNvSpPr/>
                <p:nvPr/>
              </p:nvSpPr>
              <p:spPr bwMode="auto">
                <a:xfrm>
                  <a:off x="486" y="2131"/>
                  <a:ext cx="4889" cy="364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5026" y="0"/>
                    </a:cxn>
                    <a:cxn ang="0">
                      <a:pos x="5078" y="9"/>
                    </a:cxn>
                    <a:cxn ang="0">
                      <a:pos x="5195" y="194"/>
                    </a:cxn>
                    <a:cxn ang="0">
                      <a:pos x="5078" y="378"/>
                    </a:cxn>
                    <a:cxn ang="0">
                      <a:pos x="5026" y="387"/>
                    </a:cxn>
                    <a:cxn ang="0">
                      <a:pos x="169" y="387"/>
                    </a:cxn>
                    <a:cxn ang="0">
                      <a:pos x="117" y="378"/>
                    </a:cxn>
                    <a:cxn ang="0">
                      <a:pos x="0" y="194"/>
                    </a:cxn>
                    <a:cxn ang="0">
                      <a:pos x="117" y="9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5195" h="387">
                      <a:moveTo>
                        <a:pt x="169" y="0"/>
                      </a:moveTo>
                      <a:cubicBezTo>
                        <a:pt x="5026" y="0"/>
                        <a:pt x="5026" y="0"/>
                        <a:pt x="5026" y="0"/>
                      </a:cubicBezTo>
                      <a:cubicBezTo>
                        <a:pt x="5044" y="0"/>
                        <a:pt x="5061" y="3"/>
                        <a:pt x="5078" y="9"/>
                      </a:cubicBezTo>
                      <a:cubicBezTo>
                        <a:pt x="5153" y="37"/>
                        <a:pt x="5195" y="116"/>
                        <a:pt x="5195" y="194"/>
                      </a:cubicBezTo>
                      <a:cubicBezTo>
                        <a:pt x="5195" y="271"/>
                        <a:pt x="5153" y="350"/>
                        <a:pt x="5078" y="378"/>
                      </a:cubicBezTo>
                      <a:cubicBezTo>
                        <a:pt x="5061" y="384"/>
                        <a:pt x="5044" y="387"/>
                        <a:pt x="5026" y="387"/>
                      </a:cubicBezTo>
                      <a:cubicBezTo>
                        <a:pt x="169" y="387"/>
                        <a:pt x="169" y="387"/>
                        <a:pt x="169" y="387"/>
                      </a:cubicBezTo>
                      <a:cubicBezTo>
                        <a:pt x="151" y="387"/>
                        <a:pt x="133" y="384"/>
                        <a:pt x="117" y="378"/>
                      </a:cubicBezTo>
                      <a:cubicBezTo>
                        <a:pt x="42" y="350"/>
                        <a:pt x="0" y="271"/>
                        <a:pt x="0" y="194"/>
                      </a:cubicBezTo>
                      <a:cubicBezTo>
                        <a:pt x="0" y="116"/>
                        <a:pt x="42" y="37"/>
                        <a:pt x="117" y="9"/>
                      </a:cubicBezTo>
                      <a:cubicBezTo>
                        <a:pt x="133" y="3"/>
                        <a:pt x="151" y="0"/>
                        <a:pt x="16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zh-CN" ker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2" name="Freeform 25"/>
                <p:cNvSpPr/>
                <p:nvPr/>
              </p:nvSpPr>
              <p:spPr bwMode="auto">
                <a:xfrm>
                  <a:off x="494" y="2140"/>
                  <a:ext cx="4873" cy="347"/>
                </a:xfrm>
                <a:custGeom>
                  <a:avLst/>
                  <a:gdLst/>
                  <a:ahLst/>
                  <a:cxnLst>
                    <a:cxn ang="0">
                      <a:pos x="160" y="0"/>
                    </a:cxn>
                    <a:cxn ang="0">
                      <a:pos x="5017" y="0"/>
                    </a:cxn>
                    <a:cxn ang="0">
                      <a:pos x="5066" y="9"/>
                    </a:cxn>
                    <a:cxn ang="0">
                      <a:pos x="5177" y="185"/>
                    </a:cxn>
                    <a:cxn ang="0">
                      <a:pos x="5066" y="360"/>
                    </a:cxn>
                    <a:cxn ang="0">
                      <a:pos x="5017" y="369"/>
                    </a:cxn>
                    <a:cxn ang="0">
                      <a:pos x="160" y="369"/>
                    </a:cxn>
                    <a:cxn ang="0">
                      <a:pos x="111" y="360"/>
                    </a:cxn>
                    <a:cxn ang="0">
                      <a:pos x="0" y="185"/>
                    </a:cxn>
                    <a:cxn ang="0">
                      <a:pos x="111" y="9"/>
                    </a:cxn>
                    <a:cxn ang="0">
                      <a:pos x="160" y="0"/>
                    </a:cxn>
                  </a:cxnLst>
                  <a:rect l="0" t="0" r="r" b="b"/>
                  <a:pathLst>
                    <a:path w="5177" h="369">
                      <a:moveTo>
                        <a:pt x="160" y="0"/>
                      </a:moveTo>
                      <a:cubicBezTo>
                        <a:pt x="5017" y="0"/>
                        <a:pt x="5017" y="0"/>
                        <a:pt x="5017" y="0"/>
                      </a:cubicBezTo>
                      <a:cubicBezTo>
                        <a:pt x="5034" y="0"/>
                        <a:pt x="5050" y="3"/>
                        <a:pt x="5066" y="9"/>
                      </a:cubicBezTo>
                      <a:cubicBezTo>
                        <a:pt x="5137" y="35"/>
                        <a:pt x="5177" y="111"/>
                        <a:pt x="5177" y="185"/>
                      </a:cubicBezTo>
                      <a:cubicBezTo>
                        <a:pt x="5177" y="258"/>
                        <a:pt x="5137" y="334"/>
                        <a:pt x="5066" y="360"/>
                      </a:cubicBezTo>
                      <a:cubicBezTo>
                        <a:pt x="5050" y="366"/>
                        <a:pt x="5034" y="369"/>
                        <a:pt x="5017" y="369"/>
                      </a:cubicBezTo>
                      <a:cubicBezTo>
                        <a:pt x="160" y="369"/>
                        <a:pt x="160" y="369"/>
                        <a:pt x="160" y="369"/>
                      </a:cubicBezTo>
                      <a:cubicBezTo>
                        <a:pt x="143" y="369"/>
                        <a:pt x="126" y="366"/>
                        <a:pt x="111" y="360"/>
                      </a:cubicBezTo>
                      <a:cubicBezTo>
                        <a:pt x="40" y="334"/>
                        <a:pt x="0" y="258"/>
                        <a:pt x="0" y="185"/>
                      </a:cubicBezTo>
                      <a:cubicBezTo>
                        <a:pt x="0" y="111"/>
                        <a:pt x="40" y="35"/>
                        <a:pt x="111" y="9"/>
                      </a:cubicBezTo>
                      <a:cubicBezTo>
                        <a:pt x="126" y="3"/>
                        <a:pt x="143" y="0"/>
                        <a:pt x="1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zh-CN" ker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3" name="Freeform 26"/>
                <p:cNvSpPr/>
                <p:nvPr/>
              </p:nvSpPr>
              <p:spPr bwMode="auto">
                <a:xfrm>
                  <a:off x="503" y="2148"/>
                  <a:ext cx="4855" cy="330"/>
                </a:xfrm>
                <a:custGeom>
                  <a:avLst/>
                  <a:gdLst/>
                  <a:ahLst/>
                  <a:cxnLst>
                    <a:cxn ang="0">
                      <a:pos x="151" y="0"/>
                    </a:cxn>
                    <a:cxn ang="0">
                      <a:pos x="5008" y="0"/>
                    </a:cxn>
                    <a:cxn ang="0">
                      <a:pos x="5159" y="176"/>
                    </a:cxn>
                    <a:cxn ang="0">
                      <a:pos x="5008" y="351"/>
                    </a:cxn>
                    <a:cxn ang="0">
                      <a:pos x="151" y="351"/>
                    </a:cxn>
                    <a:cxn ang="0">
                      <a:pos x="0" y="176"/>
                    </a:cxn>
                    <a:cxn ang="0">
                      <a:pos x="151" y="0"/>
                    </a:cxn>
                  </a:cxnLst>
                  <a:rect l="0" t="0" r="r" b="b"/>
                  <a:pathLst>
                    <a:path w="5159" h="351">
                      <a:moveTo>
                        <a:pt x="151" y="0"/>
                      </a:moveTo>
                      <a:cubicBezTo>
                        <a:pt x="5008" y="0"/>
                        <a:pt x="5008" y="0"/>
                        <a:pt x="5008" y="0"/>
                      </a:cubicBezTo>
                      <a:cubicBezTo>
                        <a:pt x="5091" y="0"/>
                        <a:pt x="5159" y="79"/>
                        <a:pt x="5159" y="176"/>
                      </a:cubicBezTo>
                      <a:cubicBezTo>
                        <a:pt x="5159" y="272"/>
                        <a:pt x="5091" y="351"/>
                        <a:pt x="5008" y="351"/>
                      </a:cubicBezTo>
                      <a:cubicBezTo>
                        <a:pt x="151" y="351"/>
                        <a:pt x="151" y="351"/>
                        <a:pt x="151" y="351"/>
                      </a:cubicBezTo>
                      <a:cubicBezTo>
                        <a:pt x="68" y="351"/>
                        <a:pt x="0" y="272"/>
                        <a:pt x="0" y="176"/>
                      </a:cubicBezTo>
                      <a:cubicBezTo>
                        <a:pt x="0" y="79"/>
                        <a:pt x="68" y="0"/>
                        <a:pt x="15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zh-CN" ker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8" name="Group 27"/>
              <p:cNvGrpSpPr/>
              <p:nvPr/>
            </p:nvGrpSpPr>
            <p:grpSpPr bwMode="auto">
              <a:xfrm>
                <a:off x="396" y="1911"/>
                <a:ext cx="579" cy="247"/>
                <a:chOff x="544" y="2190"/>
                <a:chExt cx="579" cy="247"/>
              </a:xfrm>
            </p:grpSpPr>
            <p:sp>
              <p:nvSpPr>
                <p:cNvPr id="19" name="Freeform 28"/>
                <p:cNvSpPr/>
                <p:nvPr/>
              </p:nvSpPr>
              <p:spPr bwMode="auto">
                <a:xfrm>
                  <a:off x="544" y="2190"/>
                  <a:ext cx="579" cy="247"/>
                </a:xfrm>
                <a:custGeom>
                  <a:avLst/>
                  <a:gdLst/>
                  <a:ahLst/>
                  <a:cxnLst>
                    <a:cxn ang="0">
                      <a:pos x="132" y="0"/>
                    </a:cxn>
                    <a:cxn ang="0">
                      <a:pos x="483" y="0"/>
                    </a:cxn>
                    <a:cxn ang="0">
                      <a:pos x="615" y="132"/>
                    </a:cxn>
                    <a:cxn ang="0">
                      <a:pos x="483" y="263"/>
                    </a:cxn>
                    <a:cxn ang="0">
                      <a:pos x="132" y="263"/>
                    </a:cxn>
                    <a:cxn ang="0">
                      <a:pos x="0" y="132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615" h="263">
                      <a:moveTo>
                        <a:pt x="132" y="0"/>
                      </a:moveTo>
                      <a:cubicBezTo>
                        <a:pt x="483" y="0"/>
                        <a:pt x="483" y="0"/>
                        <a:pt x="483" y="0"/>
                      </a:cubicBezTo>
                      <a:cubicBezTo>
                        <a:pt x="556" y="0"/>
                        <a:pt x="615" y="59"/>
                        <a:pt x="615" y="132"/>
                      </a:cubicBezTo>
                      <a:cubicBezTo>
                        <a:pt x="615" y="204"/>
                        <a:pt x="556" y="263"/>
                        <a:pt x="483" y="263"/>
                      </a:cubicBezTo>
                      <a:cubicBezTo>
                        <a:pt x="132" y="263"/>
                        <a:pt x="132" y="263"/>
                        <a:pt x="132" y="263"/>
                      </a:cubicBezTo>
                      <a:cubicBezTo>
                        <a:pt x="59" y="263"/>
                        <a:pt x="0" y="204"/>
                        <a:pt x="0" y="132"/>
                      </a:cubicBezTo>
                      <a:cubicBezTo>
                        <a:pt x="0" y="59"/>
                        <a:pt x="59" y="0"/>
                        <a:pt x="13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C0000">
                        <a:gamma/>
                        <a:tint val="57255"/>
                        <a:invGamma/>
                      </a:srgbClr>
                    </a:gs>
                    <a:gs pos="100000">
                      <a:srgbClr val="CC0000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zh-CN" ker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0" name="Freeform 29"/>
                <p:cNvSpPr/>
                <p:nvPr/>
              </p:nvSpPr>
              <p:spPr bwMode="auto">
                <a:xfrm>
                  <a:off x="566" y="2210"/>
                  <a:ext cx="535" cy="146"/>
                </a:xfrm>
                <a:custGeom>
                  <a:avLst/>
                  <a:gdLst/>
                  <a:ahLst/>
                  <a:cxnLst>
                    <a:cxn ang="0">
                      <a:pos x="122" y="0"/>
                    </a:cxn>
                    <a:cxn ang="0">
                      <a:pos x="447" y="0"/>
                    </a:cxn>
                    <a:cxn ang="0">
                      <a:pos x="569" y="122"/>
                    </a:cxn>
                    <a:cxn ang="0">
                      <a:pos x="564" y="155"/>
                    </a:cxn>
                    <a:cxn ang="0">
                      <a:pos x="285" y="110"/>
                    </a:cxn>
                    <a:cxn ang="0">
                      <a:pos x="5" y="155"/>
                    </a:cxn>
                    <a:cxn ang="0">
                      <a:pos x="0" y="122"/>
                    </a:cxn>
                    <a:cxn ang="0">
                      <a:pos x="122" y="0"/>
                    </a:cxn>
                  </a:cxnLst>
                  <a:rect l="0" t="0" r="r" b="b"/>
                  <a:pathLst>
                    <a:path w="569" h="155">
                      <a:moveTo>
                        <a:pt x="122" y="0"/>
                      </a:moveTo>
                      <a:cubicBezTo>
                        <a:pt x="447" y="0"/>
                        <a:pt x="447" y="0"/>
                        <a:pt x="447" y="0"/>
                      </a:cubicBezTo>
                      <a:cubicBezTo>
                        <a:pt x="514" y="0"/>
                        <a:pt x="569" y="55"/>
                        <a:pt x="569" y="122"/>
                      </a:cubicBezTo>
                      <a:cubicBezTo>
                        <a:pt x="569" y="133"/>
                        <a:pt x="567" y="145"/>
                        <a:pt x="564" y="155"/>
                      </a:cubicBezTo>
                      <a:cubicBezTo>
                        <a:pt x="475" y="137"/>
                        <a:pt x="382" y="110"/>
                        <a:pt x="285" y="110"/>
                      </a:cubicBezTo>
                      <a:cubicBezTo>
                        <a:pt x="187" y="110"/>
                        <a:pt x="94" y="137"/>
                        <a:pt x="5" y="155"/>
                      </a:cubicBezTo>
                      <a:cubicBezTo>
                        <a:pt x="2" y="145"/>
                        <a:pt x="0" y="133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C0000">
                        <a:gamma/>
                        <a:tint val="69804"/>
                        <a:invGamma/>
                      </a:srgbClr>
                    </a:gs>
                    <a:gs pos="100000">
                      <a:srgbClr val="CC0000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zh-CN" ker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15" name="Text Box 69"/>
            <p:cNvSpPr txBox="1">
              <a:spLocks noChangeArrowheads="1"/>
            </p:cNvSpPr>
            <p:nvPr/>
          </p:nvSpPr>
          <p:spPr bwMode="auto">
            <a:xfrm rot="16200000">
              <a:off x="4389020" y="-1463031"/>
              <a:ext cx="677108" cy="5581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zh-CN" sz="2100" dirty="0">
                  <a:latin typeface="黑体" panose="02010609060101010101" pitchFamily="49" charset="-122"/>
                  <a:ea typeface="黑体" panose="02010609060101010101" pitchFamily="49" charset="-122"/>
                </a:rPr>
                <a:t>议论文的结构：引论、本论、结论</a:t>
              </a:r>
            </a:p>
          </p:txBody>
        </p:sp>
        <p:sp>
          <p:nvSpPr>
            <p:cNvPr id="16" name="TextBox 20"/>
            <p:cNvSpPr txBox="1"/>
            <p:nvPr/>
          </p:nvSpPr>
          <p:spPr>
            <a:xfrm>
              <a:off x="1116013" y="1130944"/>
              <a:ext cx="50323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15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2</a:t>
              </a:r>
              <a:endParaRPr lang="zh-CN" altLang="en-US" sz="15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 bwMode="auto">
          <a:xfrm>
            <a:off x="748782" y="2805764"/>
            <a:ext cx="5820965" cy="507831"/>
            <a:chOff x="823913" y="989240"/>
            <a:chExt cx="7761287" cy="677108"/>
          </a:xfrm>
        </p:grpSpPr>
        <p:grpSp>
          <p:nvGrpSpPr>
            <p:cNvPr id="25" name="Group 62"/>
            <p:cNvGrpSpPr/>
            <p:nvPr/>
          </p:nvGrpSpPr>
          <p:grpSpPr bwMode="auto">
            <a:xfrm>
              <a:off x="823913" y="1042045"/>
              <a:ext cx="7761287" cy="577850"/>
              <a:chOff x="338" y="1852"/>
              <a:chExt cx="4889" cy="364"/>
            </a:xfrm>
          </p:grpSpPr>
          <p:grpSp>
            <p:nvGrpSpPr>
              <p:cNvPr id="28" name="Group 23"/>
              <p:cNvGrpSpPr/>
              <p:nvPr/>
            </p:nvGrpSpPr>
            <p:grpSpPr bwMode="auto">
              <a:xfrm>
                <a:off x="338" y="1852"/>
                <a:ext cx="4889" cy="364"/>
                <a:chOff x="486" y="2131"/>
                <a:chExt cx="4889" cy="364"/>
              </a:xfrm>
            </p:grpSpPr>
            <p:sp>
              <p:nvSpPr>
                <p:cNvPr id="30" name="Freeform 24"/>
                <p:cNvSpPr/>
                <p:nvPr/>
              </p:nvSpPr>
              <p:spPr bwMode="auto">
                <a:xfrm>
                  <a:off x="486" y="2131"/>
                  <a:ext cx="4889" cy="364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5026" y="0"/>
                    </a:cxn>
                    <a:cxn ang="0">
                      <a:pos x="5078" y="9"/>
                    </a:cxn>
                    <a:cxn ang="0">
                      <a:pos x="5195" y="194"/>
                    </a:cxn>
                    <a:cxn ang="0">
                      <a:pos x="5078" y="378"/>
                    </a:cxn>
                    <a:cxn ang="0">
                      <a:pos x="5026" y="387"/>
                    </a:cxn>
                    <a:cxn ang="0">
                      <a:pos x="169" y="387"/>
                    </a:cxn>
                    <a:cxn ang="0">
                      <a:pos x="117" y="378"/>
                    </a:cxn>
                    <a:cxn ang="0">
                      <a:pos x="0" y="194"/>
                    </a:cxn>
                    <a:cxn ang="0">
                      <a:pos x="117" y="9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5195" h="387">
                      <a:moveTo>
                        <a:pt x="169" y="0"/>
                      </a:moveTo>
                      <a:cubicBezTo>
                        <a:pt x="5026" y="0"/>
                        <a:pt x="5026" y="0"/>
                        <a:pt x="5026" y="0"/>
                      </a:cubicBezTo>
                      <a:cubicBezTo>
                        <a:pt x="5044" y="0"/>
                        <a:pt x="5061" y="3"/>
                        <a:pt x="5078" y="9"/>
                      </a:cubicBezTo>
                      <a:cubicBezTo>
                        <a:pt x="5153" y="37"/>
                        <a:pt x="5195" y="116"/>
                        <a:pt x="5195" y="194"/>
                      </a:cubicBezTo>
                      <a:cubicBezTo>
                        <a:pt x="5195" y="271"/>
                        <a:pt x="5153" y="350"/>
                        <a:pt x="5078" y="378"/>
                      </a:cubicBezTo>
                      <a:cubicBezTo>
                        <a:pt x="5061" y="384"/>
                        <a:pt x="5044" y="387"/>
                        <a:pt x="5026" y="387"/>
                      </a:cubicBezTo>
                      <a:cubicBezTo>
                        <a:pt x="169" y="387"/>
                        <a:pt x="169" y="387"/>
                        <a:pt x="169" y="387"/>
                      </a:cubicBezTo>
                      <a:cubicBezTo>
                        <a:pt x="151" y="387"/>
                        <a:pt x="133" y="384"/>
                        <a:pt x="117" y="378"/>
                      </a:cubicBezTo>
                      <a:cubicBezTo>
                        <a:pt x="42" y="350"/>
                        <a:pt x="0" y="271"/>
                        <a:pt x="0" y="194"/>
                      </a:cubicBezTo>
                      <a:cubicBezTo>
                        <a:pt x="0" y="116"/>
                        <a:pt x="42" y="37"/>
                        <a:pt x="117" y="9"/>
                      </a:cubicBezTo>
                      <a:cubicBezTo>
                        <a:pt x="133" y="3"/>
                        <a:pt x="151" y="0"/>
                        <a:pt x="16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zh-CN" ker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1" name="Freeform 25"/>
                <p:cNvSpPr/>
                <p:nvPr/>
              </p:nvSpPr>
              <p:spPr bwMode="auto">
                <a:xfrm>
                  <a:off x="494" y="2140"/>
                  <a:ext cx="4873" cy="347"/>
                </a:xfrm>
                <a:custGeom>
                  <a:avLst/>
                  <a:gdLst/>
                  <a:ahLst/>
                  <a:cxnLst>
                    <a:cxn ang="0">
                      <a:pos x="160" y="0"/>
                    </a:cxn>
                    <a:cxn ang="0">
                      <a:pos x="5017" y="0"/>
                    </a:cxn>
                    <a:cxn ang="0">
                      <a:pos x="5066" y="9"/>
                    </a:cxn>
                    <a:cxn ang="0">
                      <a:pos x="5177" y="185"/>
                    </a:cxn>
                    <a:cxn ang="0">
                      <a:pos x="5066" y="360"/>
                    </a:cxn>
                    <a:cxn ang="0">
                      <a:pos x="5017" y="369"/>
                    </a:cxn>
                    <a:cxn ang="0">
                      <a:pos x="160" y="369"/>
                    </a:cxn>
                    <a:cxn ang="0">
                      <a:pos x="111" y="360"/>
                    </a:cxn>
                    <a:cxn ang="0">
                      <a:pos x="0" y="185"/>
                    </a:cxn>
                    <a:cxn ang="0">
                      <a:pos x="111" y="9"/>
                    </a:cxn>
                    <a:cxn ang="0">
                      <a:pos x="160" y="0"/>
                    </a:cxn>
                  </a:cxnLst>
                  <a:rect l="0" t="0" r="r" b="b"/>
                  <a:pathLst>
                    <a:path w="5177" h="369">
                      <a:moveTo>
                        <a:pt x="160" y="0"/>
                      </a:moveTo>
                      <a:cubicBezTo>
                        <a:pt x="5017" y="0"/>
                        <a:pt x="5017" y="0"/>
                        <a:pt x="5017" y="0"/>
                      </a:cubicBezTo>
                      <a:cubicBezTo>
                        <a:pt x="5034" y="0"/>
                        <a:pt x="5050" y="3"/>
                        <a:pt x="5066" y="9"/>
                      </a:cubicBezTo>
                      <a:cubicBezTo>
                        <a:pt x="5137" y="35"/>
                        <a:pt x="5177" y="111"/>
                        <a:pt x="5177" y="185"/>
                      </a:cubicBezTo>
                      <a:cubicBezTo>
                        <a:pt x="5177" y="258"/>
                        <a:pt x="5137" y="334"/>
                        <a:pt x="5066" y="360"/>
                      </a:cubicBezTo>
                      <a:cubicBezTo>
                        <a:pt x="5050" y="366"/>
                        <a:pt x="5034" y="369"/>
                        <a:pt x="5017" y="369"/>
                      </a:cubicBezTo>
                      <a:cubicBezTo>
                        <a:pt x="160" y="369"/>
                        <a:pt x="160" y="369"/>
                        <a:pt x="160" y="369"/>
                      </a:cubicBezTo>
                      <a:cubicBezTo>
                        <a:pt x="143" y="369"/>
                        <a:pt x="126" y="366"/>
                        <a:pt x="111" y="360"/>
                      </a:cubicBezTo>
                      <a:cubicBezTo>
                        <a:pt x="40" y="334"/>
                        <a:pt x="0" y="258"/>
                        <a:pt x="0" y="185"/>
                      </a:cubicBezTo>
                      <a:cubicBezTo>
                        <a:pt x="0" y="111"/>
                        <a:pt x="40" y="35"/>
                        <a:pt x="111" y="9"/>
                      </a:cubicBezTo>
                      <a:cubicBezTo>
                        <a:pt x="126" y="3"/>
                        <a:pt x="143" y="0"/>
                        <a:pt x="1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zh-CN" ker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2" name="Freeform 26"/>
                <p:cNvSpPr/>
                <p:nvPr/>
              </p:nvSpPr>
              <p:spPr bwMode="auto">
                <a:xfrm>
                  <a:off x="503" y="2148"/>
                  <a:ext cx="4855" cy="330"/>
                </a:xfrm>
                <a:custGeom>
                  <a:avLst/>
                  <a:gdLst/>
                  <a:ahLst/>
                  <a:cxnLst>
                    <a:cxn ang="0">
                      <a:pos x="151" y="0"/>
                    </a:cxn>
                    <a:cxn ang="0">
                      <a:pos x="5008" y="0"/>
                    </a:cxn>
                    <a:cxn ang="0">
                      <a:pos x="5159" y="176"/>
                    </a:cxn>
                    <a:cxn ang="0">
                      <a:pos x="5008" y="351"/>
                    </a:cxn>
                    <a:cxn ang="0">
                      <a:pos x="151" y="351"/>
                    </a:cxn>
                    <a:cxn ang="0">
                      <a:pos x="0" y="176"/>
                    </a:cxn>
                    <a:cxn ang="0">
                      <a:pos x="151" y="0"/>
                    </a:cxn>
                  </a:cxnLst>
                  <a:rect l="0" t="0" r="r" b="b"/>
                  <a:pathLst>
                    <a:path w="5159" h="351">
                      <a:moveTo>
                        <a:pt x="151" y="0"/>
                      </a:moveTo>
                      <a:cubicBezTo>
                        <a:pt x="5008" y="0"/>
                        <a:pt x="5008" y="0"/>
                        <a:pt x="5008" y="0"/>
                      </a:cubicBezTo>
                      <a:cubicBezTo>
                        <a:pt x="5091" y="0"/>
                        <a:pt x="5159" y="79"/>
                        <a:pt x="5159" y="176"/>
                      </a:cubicBezTo>
                      <a:cubicBezTo>
                        <a:pt x="5159" y="272"/>
                        <a:pt x="5091" y="351"/>
                        <a:pt x="5008" y="351"/>
                      </a:cubicBezTo>
                      <a:cubicBezTo>
                        <a:pt x="151" y="351"/>
                        <a:pt x="151" y="351"/>
                        <a:pt x="151" y="351"/>
                      </a:cubicBezTo>
                      <a:cubicBezTo>
                        <a:pt x="68" y="351"/>
                        <a:pt x="0" y="272"/>
                        <a:pt x="0" y="176"/>
                      </a:cubicBezTo>
                      <a:cubicBezTo>
                        <a:pt x="0" y="79"/>
                        <a:pt x="68" y="0"/>
                        <a:pt x="15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zh-CN" ker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9" name="Freeform 28"/>
              <p:cNvSpPr/>
              <p:nvPr/>
            </p:nvSpPr>
            <p:spPr bwMode="auto">
              <a:xfrm>
                <a:off x="396" y="1911"/>
                <a:ext cx="579" cy="247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483" y="0"/>
                  </a:cxn>
                  <a:cxn ang="0">
                    <a:pos x="615" y="132"/>
                  </a:cxn>
                  <a:cxn ang="0">
                    <a:pos x="483" y="263"/>
                  </a:cxn>
                  <a:cxn ang="0">
                    <a:pos x="132" y="263"/>
                  </a:cxn>
                  <a:cxn ang="0">
                    <a:pos x="0" y="132"/>
                  </a:cxn>
                  <a:cxn ang="0">
                    <a:pos x="132" y="0"/>
                  </a:cxn>
                </a:cxnLst>
                <a:rect l="0" t="0" r="r" b="b"/>
                <a:pathLst>
                  <a:path w="615" h="263">
                    <a:moveTo>
                      <a:pt x="132" y="0"/>
                    </a:moveTo>
                    <a:cubicBezTo>
                      <a:pt x="483" y="0"/>
                      <a:pt x="483" y="0"/>
                      <a:pt x="483" y="0"/>
                    </a:cubicBezTo>
                    <a:cubicBezTo>
                      <a:pt x="556" y="0"/>
                      <a:pt x="615" y="59"/>
                      <a:pt x="615" y="132"/>
                    </a:cubicBezTo>
                    <a:cubicBezTo>
                      <a:pt x="615" y="204"/>
                      <a:pt x="556" y="263"/>
                      <a:pt x="483" y="263"/>
                    </a:cubicBezTo>
                    <a:cubicBezTo>
                      <a:pt x="132" y="263"/>
                      <a:pt x="132" y="263"/>
                      <a:pt x="132" y="263"/>
                    </a:cubicBezTo>
                    <a:cubicBezTo>
                      <a:pt x="59" y="263"/>
                      <a:pt x="0" y="204"/>
                      <a:pt x="0" y="132"/>
                    </a:cubicBezTo>
                    <a:cubicBezTo>
                      <a:pt x="0" y="59"/>
                      <a:pt x="59" y="0"/>
                      <a:pt x="132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zh-CN" ker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6" name="Text Box 69"/>
            <p:cNvSpPr txBox="1">
              <a:spLocks noChangeArrowheads="1"/>
            </p:cNvSpPr>
            <p:nvPr/>
          </p:nvSpPr>
          <p:spPr bwMode="auto">
            <a:xfrm rot="16200000">
              <a:off x="4389020" y="-1463031"/>
              <a:ext cx="677108" cy="5581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zh-CN" sz="2100" dirty="0">
                  <a:latin typeface="黑体" panose="02010609060101010101" pitchFamily="49" charset="-122"/>
                  <a:ea typeface="黑体" panose="02010609060101010101" pitchFamily="49" charset="-122"/>
                </a:rPr>
                <a:t>论据分为：事实论据、道理论据</a:t>
              </a:r>
            </a:p>
          </p:txBody>
        </p:sp>
        <p:sp>
          <p:nvSpPr>
            <p:cNvPr id="27" name="TextBox 31"/>
            <p:cNvSpPr txBox="1"/>
            <p:nvPr/>
          </p:nvSpPr>
          <p:spPr>
            <a:xfrm>
              <a:off x="1116013" y="1130944"/>
              <a:ext cx="50323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15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3</a:t>
              </a:r>
              <a:endParaRPr lang="zh-CN" altLang="en-US" sz="15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 bwMode="auto">
          <a:xfrm>
            <a:off x="735006" y="3571113"/>
            <a:ext cx="7606727" cy="507831"/>
            <a:chOff x="823913" y="1011267"/>
            <a:chExt cx="8713777" cy="677108"/>
          </a:xfrm>
        </p:grpSpPr>
        <p:grpSp>
          <p:nvGrpSpPr>
            <p:cNvPr id="34" name="Group 62"/>
            <p:cNvGrpSpPr/>
            <p:nvPr/>
          </p:nvGrpSpPr>
          <p:grpSpPr bwMode="auto">
            <a:xfrm>
              <a:off x="823913" y="1042044"/>
              <a:ext cx="8485187" cy="577850"/>
              <a:chOff x="338" y="1852"/>
              <a:chExt cx="5345" cy="364"/>
            </a:xfrm>
          </p:grpSpPr>
          <p:grpSp>
            <p:nvGrpSpPr>
              <p:cNvPr id="37" name="Group 23"/>
              <p:cNvGrpSpPr/>
              <p:nvPr/>
            </p:nvGrpSpPr>
            <p:grpSpPr bwMode="auto">
              <a:xfrm>
                <a:off x="338" y="1852"/>
                <a:ext cx="5345" cy="364"/>
                <a:chOff x="486" y="2131"/>
                <a:chExt cx="5345" cy="364"/>
              </a:xfrm>
            </p:grpSpPr>
            <p:sp>
              <p:nvSpPr>
                <p:cNvPr id="39" name="Freeform 24"/>
                <p:cNvSpPr/>
                <p:nvPr/>
              </p:nvSpPr>
              <p:spPr bwMode="auto">
                <a:xfrm>
                  <a:off x="486" y="2131"/>
                  <a:ext cx="4889" cy="364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5026" y="0"/>
                    </a:cxn>
                    <a:cxn ang="0">
                      <a:pos x="5078" y="9"/>
                    </a:cxn>
                    <a:cxn ang="0">
                      <a:pos x="5195" y="194"/>
                    </a:cxn>
                    <a:cxn ang="0">
                      <a:pos x="5078" y="378"/>
                    </a:cxn>
                    <a:cxn ang="0">
                      <a:pos x="5026" y="387"/>
                    </a:cxn>
                    <a:cxn ang="0">
                      <a:pos x="169" y="387"/>
                    </a:cxn>
                    <a:cxn ang="0">
                      <a:pos x="117" y="378"/>
                    </a:cxn>
                    <a:cxn ang="0">
                      <a:pos x="0" y="194"/>
                    </a:cxn>
                    <a:cxn ang="0">
                      <a:pos x="117" y="9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5195" h="387">
                      <a:moveTo>
                        <a:pt x="169" y="0"/>
                      </a:moveTo>
                      <a:cubicBezTo>
                        <a:pt x="5026" y="0"/>
                        <a:pt x="5026" y="0"/>
                        <a:pt x="5026" y="0"/>
                      </a:cubicBezTo>
                      <a:cubicBezTo>
                        <a:pt x="5044" y="0"/>
                        <a:pt x="5061" y="3"/>
                        <a:pt x="5078" y="9"/>
                      </a:cubicBezTo>
                      <a:cubicBezTo>
                        <a:pt x="5153" y="37"/>
                        <a:pt x="5195" y="116"/>
                        <a:pt x="5195" y="194"/>
                      </a:cubicBezTo>
                      <a:cubicBezTo>
                        <a:pt x="5195" y="271"/>
                        <a:pt x="5153" y="350"/>
                        <a:pt x="5078" y="378"/>
                      </a:cubicBezTo>
                      <a:cubicBezTo>
                        <a:pt x="5061" y="384"/>
                        <a:pt x="5044" y="387"/>
                        <a:pt x="5026" y="387"/>
                      </a:cubicBezTo>
                      <a:cubicBezTo>
                        <a:pt x="169" y="387"/>
                        <a:pt x="169" y="387"/>
                        <a:pt x="169" y="387"/>
                      </a:cubicBezTo>
                      <a:cubicBezTo>
                        <a:pt x="151" y="387"/>
                        <a:pt x="133" y="384"/>
                        <a:pt x="117" y="378"/>
                      </a:cubicBezTo>
                      <a:cubicBezTo>
                        <a:pt x="42" y="350"/>
                        <a:pt x="0" y="271"/>
                        <a:pt x="0" y="194"/>
                      </a:cubicBezTo>
                      <a:cubicBezTo>
                        <a:pt x="0" y="116"/>
                        <a:pt x="42" y="37"/>
                        <a:pt x="117" y="9"/>
                      </a:cubicBezTo>
                      <a:cubicBezTo>
                        <a:pt x="133" y="3"/>
                        <a:pt x="151" y="0"/>
                        <a:pt x="16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zh-CN" ker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0" name="Freeform 25"/>
                <p:cNvSpPr/>
                <p:nvPr/>
              </p:nvSpPr>
              <p:spPr bwMode="auto">
                <a:xfrm>
                  <a:off x="494" y="2140"/>
                  <a:ext cx="5337" cy="347"/>
                </a:xfrm>
                <a:custGeom>
                  <a:avLst/>
                  <a:gdLst/>
                  <a:ahLst/>
                  <a:cxnLst>
                    <a:cxn ang="0">
                      <a:pos x="160" y="0"/>
                    </a:cxn>
                    <a:cxn ang="0">
                      <a:pos x="5017" y="0"/>
                    </a:cxn>
                    <a:cxn ang="0">
                      <a:pos x="5066" y="9"/>
                    </a:cxn>
                    <a:cxn ang="0">
                      <a:pos x="5177" y="185"/>
                    </a:cxn>
                    <a:cxn ang="0">
                      <a:pos x="5066" y="360"/>
                    </a:cxn>
                    <a:cxn ang="0">
                      <a:pos x="5017" y="369"/>
                    </a:cxn>
                    <a:cxn ang="0">
                      <a:pos x="160" y="369"/>
                    </a:cxn>
                    <a:cxn ang="0">
                      <a:pos x="111" y="360"/>
                    </a:cxn>
                    <a:cxn ang="0">
                      <a:pos x="0" y="185"/>
                    </a:cxn>
                    <a:cxn ang="0">
                      <a:pos x="111" y="9"/>
                    </a:cxn>
                    <a:cxn ang="0">
                      <a:pos x="160" y="0"/>
                    </a:cxn>
                  </a:cxnLst>
                  <a:rect l="0" t="0" r="r" b="b"/>
                  <a:pathLst>
                    <a:path w="5177" h="369">
                      <a:moveTo>
                        <a:pt x="160" y="0"/>
                      </a:moveTo>
                      <a:cubicBezTo>
                        <a:pt x="5017" y="0"/>
                        <a:pt x="5017" y="0"/>
                        <a:pt x="5017" y="0"/>
                      </a:cubicBezTo>
                      <a:cubicBezTo>
                        <a:pt x="5034" y="0"/>
                        <a:pt x="5050" y="3"/>
                        <a:pt x="5066" y="9"/>
                      </a:cubicBezTo>
                      <a:cubicBezTo>
                        <a:pt x="5137" y="35"/>
                        <a:pt x="5177" y="111"/>
                        <a:pt x="5177" y="185"/>
                      </a:cubicBezTo>
                      <a:cubicBezTo>
                        <a:pt x="5177" y="258"/>
                        <a:pt x="5137" y="334"/>
                        <a:pt x="5066" y="360"/>
                      </a:cubicBezTo>
                      <a:cubicBezTo>
                        <a:pt x="5050" y="366"/>
                        <a:pt x="5034" y="369"/>
                        <a:pt x="5017" y="369"/>
                      </a:cubicBezTo>
                      <a:cubicBezTo>
                        <a:pt x="160" y="369"/>
                        <a:pt x="160" y="369"/>
                        <a:pt x="160" y="369"/>
                      </a:cubicBezTo>
                      <a:cubicBezTo>
                        <a:pt x="143" y="369"/>
                        <a:pt x="126" y="366"/>
                        <a:pt x="111" y="360"/>
                      </a:cubicBezTo>
                      <a:cubicBezTo>
                        <a:pt x="40" y="334"/>
                        <a:pt x="0" y="258"/>
                        <a:pt x="0" y="185"/>
                      </a:cubicBezTo>
                      <a:cubicBezTo>
                        <a:pt x="0" y="111"/>
                        <a:pt x="40" y="35"/>
                        <a:pt x="111" y="9"/>
                      </a:cubicBezTo>
                      <a:cubicBezTo>
                        <a:pt x="126" y="3"/>
                        <a:pt x="143" y="0"/>
                        <a:pt x="1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zh-CN" ker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1" name="Freeform 26"/>
                <p:cNvSpPr/>
                <p:nvPr/>
              </p:nvSpPr>
              <p:spPr bwMode="auto">
                <a:xfrm>
                  <a:off x="503" y="2148"/>
                  <a:ext cx="4300" cy="330"/>
                </a:xfrm>
                <a:custGeom>
                  <a:avLst/>
                  <a:gdLst/>
                  <a:ahLst/>
                  <a:cxnLst>
                    <a:cxn ang="0">
                      <a:pos x="151" y="0"/>
                    </a:cxn>
                    <a:cxn ang="0">
                      <a:pos x="5008" y="0"/>
                    </a:cxn>
                    <a:cxn ang="0">
                      <a:pos x="5159" y="176"/>
                    </a:cxn>
                    <a:cxn ang="0">
                      <a:pos x="5008" y="351"/>
                    </a:cxn>
                    <a:cxn ang="0">
                      <a:pos x="151" y="351"/>
                    </a:cxn>
                    <a:cxn ang="0">
                      <a:pos x="0" y="176"/>
                    </a:cxn>
                    <a:cxn ang="0">
                      <a:pos x="151" y="0"/>
                    </a:cxn>
                  </a:cxnLst>
                  <a:rect l="0" t="0" r="r" b="b"/>
                  <a:pathLst>
                    <a:path w="5159" h="351">
                      <a:moveTo>
                        <a:pt x="151" y="0"/>
                      </a:moveTo>
                      <a:cubicBezTo>
                        <a:pt x="5008" y="0"/>
                        <a:pt x="5008" y="0"/>
                        <a:pt x="5008" y="0"/>
                      </a:cubicBezTo>
                      <a:cubicBezTo>
                        <a:pt x="5091" y="0"/>
                        <a:pt x="5159" y="79"/>
                        <a:pt x="5159" y="176"/>
                      </a:cubicBezTo>
                      <a:cubicBezTo>
                        <a:pt x="5159" y="272"/>
                        <a:pt x="5091" y="351"/>
                        <a:pt x="5008" y="351"/>
                      </a:cubicBezTo>
                      <a:cubicBezTo>
                        <a:pt x="151" y="351"/>
                        <a:pt x="151" y="351"/>
                        <a:pt x="151" y="351"/>
                      </a:cubicBezTo>
                      <a:cubicBezTo>
                        <a:pt x="68" y="351"/>
                        <a:pt x="0" y="272"/>
                        <a:pt x="0" y="176"/>
                      </a:cubicBezTo>
                      <a:cubicBezTo>
                        <a:pt x="0" y="79"/>
                        <a:pt x="68" y="0"/>
                        <a:pt x="15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zh-CN" ker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8" name="Freeform 28"/>
              <p:cNvSpPr/>
              <p:nvPr/>
            </p:nvSpPr>
            <p:spPr bwMode="auto">
              <a:xfrm>
                <a:off x="396" y="1911"/>
                <a:ext cx="579" cy="247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483" y="0"/>
                  </a:cxn>
                  <a:cxn ang="0">
                    <a:pos x="615" y="132"/>
                  </a:cxn>
                  <a:cxn ang="0">
                    <a:pos x="483" y="263"/>
                  </a:cxn>
                  <a:cxn ang="0">
                    <a:pos x="132" y="263"/>
                  </a:cxn>
                  <a:cxn ang="0">
                    <a:pos x="0" y="132"/>
                  </a:cxn>
                  <a:cxn ang="0">
                    <a:pos x="132" y="0"/>
                  </a:cxn>
                </a:cxnLst>
                <a:rect l="0" t="0" r="r" b="b"/>
                <a:pathLst>
                  <a:path w="615" h="263">
                    <a:moveTo>
                      <a:pt x="132" y="0"/>
                    </a:moveTo>
                    <a:cubicBezTo>
                      <a:pt x="483" y="0"/>
                      <a:pt x="483" y="0"/>
                      <a:pt x="483" y="0"/>
                    </a:cubicBezTo>
                    <a:cubicBezTo>
                      <a:pt x="556" y="0"/>
                      <a:pt x="615" y="59"/>
                      <a:pt x="615" y="132"/>
                    </a:cubicBezTo>
                    <a:cubicBezTo>
                      <a:pt x="615" y="204"/>
                      <a:pt x="556" y="263"/>
                      <a:pt x="483" y="263"/>
                    </a:cubicBezTo>
                    <a:cubicBezTo>
                      <a:pt x="132" y="263"/>
                      <a:pt x="132" y="263"/>
                      <a:pt x="132" y="263"/>
                    </a:cubicBezTo>
                    <a:cubicBezTo>
                      <a:pt x="59" y="263"/>
                      <a:pt x="0" y="204"/>
                      <a:pt x="0" y="132"/>
                    </a:cubicBezTo>
                    <a:cubicBezTo>
                      <a:pt x="0" y="59"/>
                      <a:pt x="59" y="0"/>
                      <a:pt x="13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zh-CN" ker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5" name="Text Box 69"/>
            <p:cNvSpPr txBox="1">
              <a:spLocks noChangeArrowheads="1"/>
            </p:cNvSpPr>
            <p:nvPr/>
          </p:nvSpPr>
          <p:spPr bwMode="auto">
            <a:xfrm rot="16200000">
              <a:off x="5347867" y="-2501449"/>
              <a:ext cx="677108" cy="7702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zh-CN" sz="2100" dirty="0">
                  <a:latin typeface="黑体" panose="02010609060101010101" pitchFamily="49" charset="-122"/>
                  <a:ea typeface="黑体" panose="02010609060101010101" pitchFamily="49" charset="-122"/>
                </a:rPr>
                <a:t>论证方法：举例论证、道理论证、对比论证、比喻论证</a:t>
              </a:r>
            </a:p>
          </p:txBody>
        </p:sp>
        <p:sp>
          <p:nvSpPr>
            <p:cNvPr id="36" name="TextBox 42"/>
            <p:cNvSpPr txBox="1"/>
            <p:nvPr/>
          </p:nvSpPr>
          <p:spPr>
            <a:xfrm>
              <a:off x="1116013" y="1130944"/>
              <a:ext cx="50323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15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4</a:t>
              </a:r>
              <a:endParaRPr lang="zh-CN" altLang="en-US" sz="15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42" name="标题 1"/>
          <p:cNvSpPr>
            <a:spLocks noGrp="1"/>
          </p:cNvSpPr>
          <p:nvPr>
            <p:ph type="ctrTitle"/>
          </p:nvPr>
        </p:nvSpPr>
        <p:spPr>
          <a:xfrm>
            <a:off x="634809" y="321485"/>
            <a:ext cx="8139178" cy="674375"/>
          </a:xfrm>
        </p:spPr>
        <p:txBody>
          <a:bodyPr/>
          <a:lstStyle/>
          <a:p>
            <a:r>
              <a:rPr lang="zh-CN" altLang="zh-CN" dirty="0" smtClean="0"/>
              <a:t>总结拓展</a:t>
            </a:r>
            <a:endParaRPr lang="zh-CN" altLang="en-US" dirty="0"/>
          </a:p>
        </p:txBody>
      </p:sp>
      <p:grpSp>
        <p:nvGrpSpPr>
          <p:cNvPr id="43" name="组合 42"/>
          <p:cNvGrpSpPr/>
          <p:nvPr/>
        </p:nvGrpSpPr>
        <p:grpSpPr bwMode="auto">
          <a:xfrm>
            <a:off x="763296" y="669925"/>
            <a:ext cx="638768" cy="491400"/>
            <a:chOff x="2673752" y="2919206"/>
            <a:chExt cx="3206187" cy="2126517"/>
          </a:xfrm>
        </p:grpSpPr>
        <p:sp>
          <p:nvSpPr>
            <p:cNvPr id="44" name="任意多边形 43"/>
            <p:cNvSpPr/>
            <p:nvPr/>
          </p:nvSpPr>
          <p:spPr>
            <a:xfrm>
              <a:off x="2673752" y="3762228"/>
              <a:ext cx="2836800" cy="1271827"/>
            </a:xfrm>
            <a:custGeom>
              <a:avLst/>
              <a:gdLst>
                <a:gd name="connsiteX0" fmla="*/ 0 w 2835797"/>
                <a:gd name="connsiteY0" fmla="*/ 0 h 1273215"/>
                <a:gd name="connsiteX1" fmla="*/ 2835797 w 2835797"/>
                <a:gd name="connsiteY1" fmla="*/ 544010 h 1273215"/>
                <a:gd name="connsiteX2" fmla="*/ 2766349 w 2835797"/>
                <a:gd name="connsiteY2" fmla="*/ 1273215 h 1273215"/>
                <a:gd name="connsiteX3" fmla="*/ 11575 w 2835797"/>
                <a:gd name="connsiteY3" fmla="*/ 706056 h 1273215"/>
                <a:gd name="connsiteX4" fmla="*/ 0 w 2835797"/>
                <a:gd name="connsiteY4" fmla="*/ 0 h 1273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797" h="1273215">
                  <a:moveTo>
                    <a:pt x="0" y="0"/>
                  </a:moveTo>
                  <a:lnTo>
                    <a:pt x="2835797" y="544010"/>
                  </a:lnTo>
                  <a:lnTo>
                    <a:pt x="2766349" y="1273215"/>
                  </a:lnTo>
                  <a:lnTo>
                    <a:pt x="11575" y="70605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00B0F0"/>
                </a:gs>
                <a:gs pos="0">
                  <a:srgbClr val="0070C0"/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5445365" y="3275084"/>
              <a:ext cx="434574" cy="1770639"/>
            </a:xfrm>
            <a:custGeom>
              <a:avLst/>
              <a:gdLst>
                <a:gd name="connsiteX0" fmla="*/ 57873 w 428263"/>
                <a:gd name="connsiteY0" fmla="*/ 1018573 h 1782502"/>
                <a:gd name="connsiteX1" fmla="*/ 0 w 428263"/>
                <a:gd name="connsiteY1" fmla="*/ 1782502 h 1782502"/>
                <a:gd name="connsiteX2" fmla="*/ 393539 w 428263"/>
                <a:gd name="connsiteY2" fmla="*/ 451413 h 1782502"/>
                <a:gd name="connsiteX3" fmla="*/ 428263 w 428263"/>
                <a:gd name="connsiteY3" fmla="*/ 0 h 1782502"/>
                <a:gd name="connsiteX4" fmla="*/ 57873 w 428263"/>
                <a:gd name="connsiteY4" fmla="*/ 1018573 h 1782502"/>
                <a:gd name="connsiteX0-1" fmla="*/ 64080 w 434470"/>
                <a:gd name="connsiteY0-2" fmla="*/ 1018573 h 1770087"/>
                <a:gd name="connsiteX1-3" fmla="*/ 0 w 434470"/>
                <a:gd name="connsiteY1-4" fmla="*/ 1770087 h 1770087"/>
                <a:gd name="connsiteX2-5" fmla="*/ 399746 w 434470"/>
                <a:gd name="connsiteY2-6" fmla="*/ 451413 h 1770087"/>
                <a:gd name="connsiteX3-7" fmla="*/ 434470 w 434470"/>
                <a:gd name="connsiteY3-8" fmla="*/ 0 h 1770087"/>
                <a:gd name="connsiteX4-9" fmla="*/ 64080 w 434470"/>
                <a:gd name="connsiteY4-10" fmla="*/ 1018573 h 177008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434470" h="1770087">
                  <a:moveTo>
                    <a:pt x="64080" y="1018573"/>
                  </a:moveTo>
                  <a:lnTo>
                    <a:pt x="0" y="1770087"/>
                  </a:lnTo>
                  <a:lnTo>
                    <a:pt x="399746" y="451413"/>
                  </a:lnTo>
                  <a:lnTo>
                    <a:pt x="434470" y="0"/>
                  </a:lnTo>
                  <a:lnTo>
                    <a:pt x="64080" y="1018573"/>
                  </a:lnTo>
                  <a:close/>
                </a:path>
              </a:pathLst>
            </a:custGeom>
            <a:solidFill>
              <a:srgbClr val="0070C0"/>
            </a:soli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2673752" y="2919206"/>
              <a:ext cx="3206187" cy="1408927"/>
            </a:xfrm>
            <a:custGeom>
              <a:avLst/>
              <a:gdLst>
                <a:gd name="connsiteX0" fmla="*/ 3206187 w 3206187"/>
                <a:gd name="connsiteY0" fmla="*/ 381964 h 1423686"/>
                <a:gd name="connsiteX1" fmla="*/ 2835797 w 3206187"/>
                <a:gd name="connsiteY1" fmla="*/ 1423686 h 1423686"/>
                <a:gd name="connsiteX2" fmla="*/ 0 w 3206187"/>
                <a:gd name="connsiteY2" fmla="*/ 868101 h 1423686"/>
                <a:gd name="connsiteX3" fmla="*/ 601883 w 3206187"/>
                <a:gd name="connsiteY3" fmla="*/ 0 h 1423686"/>
                <a:gd name="connsiteX4" fmla="*/ 3206187 w 3206187"/>
                <a:gd name="connsiteY4" fmla="*/ 381964 h 1423686"/>
                <a:gd name="connsiteX0-1" fmla="*/ 3206187 w 3206187"/>
                <a:gd name="connsiteY0-2" fmla="*/ 368004 h 1409726"/>
                <a:gd name="connsiteX1-3" fmla="*/ 2835797 w 3206187"/>
                <a:gd name="connsiteY1-4" fmla="*/ 1409726 h 1409726"/>
                <a:gd name="connsiteX2-5" fmla="*/ 0 w 3206187"/>
                <a:gd name="connsiteY2-6" fmla="*/ 854141 h 1409726"/>
                <a:gd name="connsiteX3-7" fmla="*/ 671685 w 3206187"/>
                <a:gd name="connsiteY3-8" fmla="*/ 0 h 1409726"/>
                <a:gd name="connsiteX4-9" fmla="*/ 3206187 w 3206187"/>
                <a:gd name="connsiteY4-10" fmla="*/ 368004 h 140972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206187" h="1409726">
                  <a:moveTo>
                    <a:pt x="3206187" y="368004"/>
                  </a:moveTo>
                  <a:lnTo>
                    <a:pt x="2835797" y="1409726"/>
                  </a:lnTo>
                  <a:lnTo>
                    <a:pt x="0" y="854141"/>
                  </a:lnTo>
                  <a:lnTo>
                    <a:pt x="671685" y="0"/>
                  </a:lnTo>
                  <a:lnTo>
                    <a:pt x="3206187" y="368004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00B0F0"/>
                </a:gs>
                <a:gs pos="0">
                  <a:srgbClr val="0070C0"/>
                </a:gs>
              </a:gsLst>
              <a:lin ang="108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1540012" y="669925"/>
            <a:ext cx="154555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相同点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8095279" y="2826132"/>
            <a:ext cx="1143919" cy="2317368"/>
            <a:chOff x="5029200" y="4252444"/>
            <a:chExt cx="470948" cy="1127262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29200" y="4252444"/>
              <a:ext cx="470948" cy="1127262"/>
            </a:xfrm>
            <a:prstGeom prst="rect">
              <a:avLst/>
            </a:prstGeom>
          </p:spPr>
        </p:pic>
        <p:sp>
          <p:nvSpPr>
            <p:cNvPr id="54" name="文本框 19"/>
            <p:cNvSpPr txBox="1"/>
            <p:nvPr/>
          </p:nvSpPr>
          <p:spPr>
            <a:xfrm>
              <a:off x="5116050" y="4400276"/>
              <a:ext cx="228079" cy="7817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E5E3E4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敬业与乐业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5434" y="3054396"/>
            <a:ext cx="9384632" cy="2700610"/>
          </a:xfrm>
          <a:prstGeom prst="rect">
            <a:avLst/>
          </a:prstGeom>
          <a:effectLst>
            <a:softEdge rad="342900"/>
          </a:effectLst>
        </p:spPr>
      </p:pic>
      <p:grpSp>
        <p:nvGrpSpPr>
          <p:cNvPr id="4" name="组合 3"/>
          <p:cNvGrpSpPr/>
          <p:nvPr/>
        </p:nvGrpSpPr>
        <p:grpSpPr bwMode="auto">
          <a:xfrm>
            <a:off x="705385" y="1497452"/>
            <a:ext cx="5864362" cy="507831"/>
            <a:chOff x="823913" y="989239"/>
            <a:chExt cx="7819149" cy="677108"/>
          </a:xfrm>
        </p:grpSpPr>
        <p:grpSp>
          <p:nvGrpSpPr>
            <p:cNvPr id="5" name="Group 62"/>
            <p:cNvGrpSpPr/>
            <p:nvPr/>
          </p:nvGrpSpPr>
          <p:grpSpPr bwMode="auto">
            <a:xfrm>
              <a:off x="823913" y="1042044"/>
              <a:ext cx="7761287" cy="577850"/>
              <a:chOff x="338" y="1852"/>
              <a:chExt cx="4889" cy="364"/>
            </a:xfrm>
          </p:grpSpPr>
          <p:grpSp>
            <p:nvGrpSpPr>
              <p:cNvPr id="8" name="Group 23"/>
              <p:cNvGrpSpPr/>
              <p:nvPr/>
            </p:nvGrpSpPr>
            <p:grpSpPr bwMode="auto">
              <a:xfrm>
                <a:off x="338" y="1852"/>
                <a:ext cx="4889" cy="364"/>
                <a:chOff x="486" y="2131"/>
                <a:chExt cx="4889" cy="364"/>
              </a:xfrm>
            </p:grpSpPr>
            <p:sp>
              <p:nvSpPr>
                <p:cNvPr id="10" name="Freeform 24"/>
                <p:cNvSpPr/>
                <p:nvPr/>
              </p:nvSpPr>
              <p:spPr bwMode="auto">
                <a:xfrm>
                  <a:off x="486" y="2131"/>
                  <a:ext cx="4889" cy="364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5026" y="0"/>
                    </a:cxn>
                    <a:cxn ang="0">
                      <a:pos x="5078" y="9"/>
                    </a:cxn>
                    <a:cxn ang="0">
                      <a:pos x="5195" y="194"/>
                    </a:cxn>
                    <a:cxn ang="0">
                      <a:pos x="5078" y="378"/>
                    </a:cxn>
                    <a:cxn ang="0">
                      <a:pos x="5026" y="387"/>
                    </a:cxn>
                    <a:cxn ang="0">
                      <a:pos x="169" y="387"/>
                    </a:cxn>
                    <a:cxn ang="0">
                      <a:pos x="117" y="378"/>
                    </a:cxn>
                    <a:cxn ang="0">
                      <a:pos x="0" y="194"/>
                    </a:cxn>
                    <a:cxn ang="0">
                      <a:pos x="117" y="9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5195" h="387">
                      <a:moveTo>
                        <a:pt x="169" y="0"/>
                      </a:moveTo>
                      <a:cubicBezTo>
                        <a:pt x="5026" y="0"/>
                        <a:pt x="5026" y="0"/>
                        <a:pt x="5026" y="0"/>
                      </a:cubicBezTo>
                      <a:cubicBezTo>
                        <a:pt x="5044" y="0"/>
                        <a:pt x="5061" y="3"/>
                        <a:pt x="5078" y="9"/>
                      </a:cubicBezTo>
                      <a:cubicBezTo>
                        <a:pt x="5153" y="37"/>
                        <a:pt x="5195" y="116"/>
                        <a:pt x="5195" y="194"/>
                      </a:cubicBezTo>
                      <a:cubicBezTo>
                        <a:pt x="5195" y="271"/>
                        <a:pt x="5153" y="350"/>
                        <a:pt x="5078" y="378"/>
                      </a:cubicBezTo>
                      <a:cubicBezTo>
                        <a:pt x="5061" y="384"/>
                        <a:pt x="5044" y="387"/>
                        <a:pt x="5026" y="387"/>
                      </a:cubicBezTo>
                      <a:cubicBezTo>
                        <a:pt x="169" y="387"/>
                        <a:pt x="169" y="387"/>
                        <a:pt x="169" y="387"/>
                      </a:cubicBezTo>
                      <a:cubicBezTo>
                        <a:pt x="151" y="387"/>
                        <a:pt x="133" y="384"/>
                        <a:pt x="117" y="378"/>
                      </a:cubicBezTo>
                      <a:cubicBezTo>
                        <a:pt x="42" y="350"/>
                        <a:pt x="0" y="271"/>
                        <a:pt x="0" y="194"/>
                      </a:cubicBezTo>
                      <a:cubicBezTo>
                        <a:pt x="0" y="116"/>
                        <a:pt x="42" y="37"/>
                        <a:pt x="117" y="9"/>
                      </a:cubicBezTo>
                      <a:cubicBezTo>
                        <a:pt x="133" y="3"/>
                        <a:pt x="151" y="0"/>
                        <a:pt x="16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zh-CN" ker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" name="Freeform 25"/>
                <p:cNvSpPr/>
                <p:nvPr/>
              </p:nvSpPr>
              <p:spPr bwMode="auto">
                <a:xfrm>
                  <a:off x="494" y="2140"/>
                  <a:ext cx="4873" cy="347"/>
                </a:xfrm>
                <a:custGeom>
                  <a:avLst/>
                  <a:gdLst/>
                  <a:ahLst/>
                  <a:cxnLst>
                    <a:cxn ang="0">
                      <a:pos x="160" y="0"/>
                    </a:cxn>
                    <a:cxn ang="0">
                      <a:pos x="5017" y="0"/>
                    </a:cxn>
                    <a:cxn ang="0">
                      <a:pos x="5066" y="9"/>
                    </a:cxn>
                    <a:cxn ang="0">
                      <a:pos x="5177" y="185"/>
                    </a:cxn>
                    <a:cxn ang="0">
                      <a:pos x="5066" y="360"/>
                    </a:cxn>
                    <a:cxn ang="0">
                      <a:pos x="5017" y="369"/>
                    </a:cxn>
                    <a:cxn ang="0">
                      <a:pos x="160" y="369"/>
                    </a:cxn>
                    <a:cxn ang="0">
                      <a:pos x="111" y="360"/>
                    </a:cxn>
                    <a:cxn ang="0">
                      <a:pos x="0" y="185"/>
                    </a:cxn>
                    <a:cxn ang="0">
                      <a:pos x="111" y="9"/>
                    </a:cxn>
                    <a:cxn ang="0">
                      <a:pos x="160" y="0"/>
                    </a:cxn>
                  </a:cxnLst>
                  <a:rect l="0" t="0" r="r" b="b"/>
                  <a:pathLst>
                    <a:path w="5177" h="369">
                      <a:moveTo>
                        <a:pt x="160" y="0"/>
                      </a:moveTo>
                      <a:cubicBezTo>
                        <a:pt x="5017" y="0"/>
                        <a:pt x="5017" y="0"/>
                        <a:pt x="5017" y="0"/>
                      </a:cubicBezTo>
                      <a:cubicBezTo>
                        <a:pt x="5034" y="0"/>
                        <a:pt x="5050" y="3"/>
                        <a:pt x="5066" y="9"/>
                      </a:cubicBezTo>
                      <a:cubicBezTo>
                        <a:pt x="5137" y="35"/>
                        <a:pt x="5177" y="111"/>
                        <a:pt x="5177" y="185"/>
                      </a:cubicBezTo>
                      <a:cubicBezTo>
                        <a:pt x="5177" y="258"/>
                        <a:pt x="5137" y="334"/>
                        <a:pt x="5066" y="360"/>
                      </a:cubicBezTo>
                      <a:cubicBezTo>
                        <a:pt x="5050" y="366"/>
                        <a:pt x="5034" y="369"/>
                        <a:pt x="5017" y="369"/>
                      </a:cubicBezTo>
                      <a:cubicBezTo>
                        <a:pt x="160" y="369"/>
                        <a:pt x="160" y="369"/>
                        <a:pt x="160" y="369"/>
                      </a:cubicBezTo>
                      <a:cubicBezTo>
                        <a:pt x="143" y="369"/>
                        <a:pt x="126" y="366"/>
                        <a:pt x="111" y="360"/>
                      </a:cubicBezTo>
                      <a:cubicBezTo>
                        <a:pt x="40" y="334"/>
                        <a:pt x="0" y="258"/>
                        <a:pt x="0" y="185"/>
                      </a:cubicBezTo>
                      <a:cubicBezTo>
                        <a:pt x="0" y="111"/>
                        <a:pt x="40" y="35"/>
                        <a:pt x="111" y="9"/>
                      </a:cubicBezTo>
                      <a:cubicBezTo>
                        <a:pt x="126" y="3"/>
                        <a:pt x="143" y="0"/>
                        <a:pt x="1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zh-CN" ker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2" name="Freeform 26"/>
                <p:cNvSpPr/>
                <p:nvPr/>
              </p:nvSpPr>
              <p:spPr bwMode="auto">
                <a:xfrm>
                  <a:off x="503" y="2148"/>
                  <a:ext cx="4855" cy="330"/>
                </a:xfrm>
                <a:custGeom>
                  <a:avLst/>
                  <a:gdLst/>
                  <a:ahLst/>
                  <a:cxnLst>
                    <a:cxn ang="0">
                      <a:pos x="151" y="0"/>
                    </a:cxn>
                    <a:cxn ang="0">
                      <a:pos x="5008" y="0"/>
                    </a:cxn>
                    <a:cxn ang="0">
                      <a:pos x="5159" y="176"/>
                    </a:cxn>
                    <a:cxn ang="0">
                      <a:pos x="5008" y="351"/>
                    </a:cxn>
                    <a:cxn ang="0">
                      <a:pos x="151" y="351"/>
                    </a:cxn>
                    <a:cxn ang="0">
                      <a:pos x="0" y="176"/>
                    </a:cxn>
                    <a:cxn ang="0">
                      <a:pos x="151" y="0"/>
                    </a:cxn>
                  </a:cxnLst>
                  <a:rect l="0" t="0" r="r" b="b"/>
                  <a:pathLst>
                    <a:path w="5159" h="351">
                      <a:moveTo>
                        <a:pt x="151" y="0"/>
                      </a:moveTo>
                      <a:cubicBezTo>
                        <a:pt x="5008" y="0"/>
                        <a:pt x="5008" y="0"/>
                        <a:pt x="5008" y="0"/>
                      </a:cubicBezTo>
                      <a:cubicBezTo>
                        <a:pt x="5091" y="0"/>
                        <a:pt x="5159" y="79"/>
                        <a:pt x="5159" y="176"/>
                      </a:cubicBezTo>
                      <a:cubicBezTo>
                        <a:pt x="5159" y="272"/>
                        <a:pt x="5091" y="351"/>
                        <a:pt x="5008" y="351"/>
                      </a:cubicBezTo>
                      <a:cubicBezTo>
                        <a:pt x="151" y="351"/>
                        <a:pt x="151" y="351"/>
                        <a:pt x="151" y="351"/>
                      </a:cubicBezTo>
                      <a:cubicBezTo>
                        <a:pt x="68" y="351"/>
                        <a:pt x="0" y="272"/>
                        <a:pt x="0" y="176"/>
                      </a:cubicBezTo>
                      <a:cubicBezTo>
                        <a:pt x="0" y="79"/>
                        <a:pt x="68" y="0"/>
                        <a:pt x="15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zh-CN" ker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9" name="Freeform 28"/>
              <p:cNvSpPr/>
              <p:nvPr/>
            </p:nvSpPr>
            <p:spPr bwMode="auto">
              <a:xfrm>
                <a:off x="396" y="1911"/>
                <a:ext cx="579" cy="247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483" y="0"/>
                  </a:cxn>
                  <a:cxn ang="0">
                    <a:pos x="615" y="132"/>
                  </a:cxn>
                  <a:cxn ang="0">
                    <a:pos x="483" y="263"/>
                  </a:cxn>
                  <a:cxn ang="0">
                    <a:pos x="132" y="263"/>
                  </a:cxn>
                  <a:cxn ang="0">
                    <a:pos x="0" y="132"/>
                  </a:cxn>
                  <a:cxn ang="0">
                    <a:pos x="132" y="0"/>
                  </a:cxn>
                </a:cxnLst>
                <a:rect l="0" t="0" r="r" b="b"/>
                <a:pathLst>
                  <a:path w="615" h="263">
                    <a:moveTo>
                      <a:pt x="132" y="0"/>
                    </a:moveTo>
                    <a:cubicBezTo>
                      <a:pt x="483" y="0"/>
                      <a:pt x="483" y="0"/>
                      <a:pt x="483" y="0"/>
                    </a:cubicBezTo>
                    <a:cubicBezTo>
                      <a:pt x="556" y="0"/>
                      <a:pt x="615" y="59"/>
                      <a:pt x="615" y="132"/>
                    </a:cubicBezTo>
                    <a:cubicBezTo>
                      <a:pt x="615" y="204"/>
                      <a:pt x="556" y="263"/>
                      <a:pt x="483" y="263"/>
                    </a:cubicBezTo>
                    <a:cubicBezTo>
                      <a:pt x="132" y="263"/>
                      <a:pt x="132" y="263"/>
                      <a:pt x="132" y="263"/>
                    </a:cubicBezTo>
                    <a:cubicBezTo>
                      <a:pt x="59" y="263"/>
                      <a:pt x="0" y="204"/>
                      <a:pt x="0" y="132"/>
                    </a:cubicBezTo>
                    <a:cubicBezTo>
                      <a:pt x="0" y="59"/>
                      <a:pt x="59" y="0"/>
                      <a:pt x="132" y="0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zh-CN" ker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" name="Text Box 69"/>
            <p:cNvSpPr txBox="1">
              <a:spLocks noChangeArrowheads="1"/>
            </p:cNvSpPr>
            <p:nvPr/>
          </p:nvSpPr>
          <p:spPr bwMode="auto">
            <a:xfrm rot="16200000">
              <a:off x="4951353" y="-2025362"/>
              <a:ext cx="677108" cy="6706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zh-CN" sz="2100" dirty="0">
                  <a:latin typeface="黑体" panose="02010609060101010101" pitchFamily="49" charset="-122"/>
                  <a:ea typeface="黑体" panose="02010609060101010101" pitchFamily="49" charset="-122"/>
                </a:rPr>
                <a:t>结合演讲时的情境，注意和听众现场交流</a:t>
              </a:r>
            </a:p>
          </p:txBody>
        </p:sp>
        <p:sp>
          <p:nvSpPr>
            <p:cNvPr id="7" name="TextBox 9"/>
            <p:cNvSpPr txBox="1"/>
            <p:nvPr/>
          </p:nvSpPr>
          <p:spPr>
            <a:xfrm>
              <a:off x="1116013" y="1130944"/>
              <a:ext cx="50323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15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1</a:t>
              </a:r>
              <a:endParaRPr lang="zh-CN" altLang="en-US" sz="15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 bwMode="auto">
          <a:xfrm>
            <a:off x="748783" y="2500673"/>
            <a:ext cx="5820965" cy="507831"/>
            <a:chOff x="823913" y="989241"/>
            <a:chExt cx="7761287" cy="677108"/>
          </a:xfrm>
        </p:grpSpPr>
        <p:grpSp>
          <p:nvGrpSpPr>
            <p:cNvPr id="14" name="Group 62"/>
            <p:cNvGrpSpPr/>
            <p:nvPr/>
          </p:nvGrpSpPr>
          <p:grpSpPr bwMode="auto">
            <a:xfrm>
              <a:off x="823913" y="1042044"/>
              <a:ext cx="7761287" cy="577850"/>
              <a:chOff x="338" y="1852"/>
              <a:chExt cx="4889" cy="364"/>
            </a:xfrm>
          </p:grpSpPr>
          <p:grpSp>
            <p:nvGrpSpPr>
              <p:cNvPr id="17" name="Group 23"/>
              <p:cNvGrpSpPr/>
              <p:nvPr/>
            </p:nvGrpSpPr>
            <p:grpSpPr bwMode="auto">
              <a:xfrm>
                <a:off x="338" y="1852"/>
                <a:ext cx="4889" cy="364"/>
                <a:chOff x="486" y="2131"/>
                <a:chExt cx="4889" cy="364"/>
              </a:xfrm>
            </p:grpSpPr>
            <p:sp>
              <p:nvSpPr>
                <p:cNvPr id="21" name="Freeform 24"/>
                <p:cNvSpPr/>
                <p:nvPr/>
              </p:nvSpPr>
              <p:spPr bwMode="auto">
                <a:xfrm>
                  <a:off x="486" y="2131"/>
                  <a:ext cx="4889" cy="364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5026" y="0"/>
                    </a:cxn>
                    <a:cxn ang="0">
                      <a:pos x="5078" y="9"/>
                    </a:cxn>
                    <a:cxn ang="0">
                      <a:pos x="5195" y="194"/>
                    </a:cxn>
                    <a:cxn ang="0">
                      <a:pos x="5078" y="378"/>
                    </a:cxn>
                    <a:cxn ang="0">
                      <a:pos x="5026" y="387"/>
                    </a:cxn>
                    <a:cxn ang="0">
                      <a:pos x="169" y="387"/>
                    </a:cxn>
                    <a:cxn ang="0">
                      <a:pos x="117" y="378"/>
                    </a:cxn>
                    <a:cxn ang="0">
                      <a:pos x="0" y="194"/>
                    </a:cxn>
                    <a:cxn ang="0">
                      <a:pos x="117" y="9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5195" h="387">
                      <a:moveTo>
                        <a:pt x="169" y="0"/>
                      </a:moveTo>
                      <a:cubicBezTo>
                        <a:pt x="5026" y="0"/>
                        <a:pt x="5026" y="0"/>
                        <a:pt x="5026" y="0"/>
                      </a:cubicBezTo>
                      <a:cubicBezTo>
                        <a:pt x="5044" y="0"/>
                        <a:pt x="5061" y="3"/>
                        <a:pt x="5078" y="9"/>
                      </a:cubicBezTo>
                      <a:cubicBezTo>
                        <a:pt x="5153" y="37"/>
                        <a:pt x="5195" y="116"/>
                        <a:pt x="5195" y="194"/>
                      </a:cubicBezTo>
                      <a:cubicBezTo>
                        <a:pt x="5195" y="271"/>
                        <a:pt x="5153" y="350"/>
                        <a:pt x="5078" y="378"/>
                      </a:cubicBezTo>
                      <a:cubicBezTo>
                        <a:pt x="5061" y="384"/>
                        <a:pt x="5044" y="387"/>
                        <a:pt x="5026" y="387"/>
                      </a:cubicBezTo>
                      <a:cubicBezTo>
                        <a:pt x="169" y="387"/>
                        <a:pt x="169" y="387"/>
                        <a:pt x="169" y="387"/>
                      </a:cubicBezTo>
                      <a:cubicBezTo>
                        <a:pt x="151" y="387"/>
                        <a:pt x="133" y="384"/>
                        <a:pt x="117" y="378"/>
                      </a:cubicBezTo>
                      <a:cubicBezTo>
                        <a:pt x="42" y="350"/>
                        <a:pt x="0" y="271"/>
                        <a:pt x="0" y="194"/>
                      </a:cubicBezTo>
                      <a:cubicBezTo>
                        <a:pt x="0" y="116"/>
                        <a:pt x="42" y="37"/>
                        <a:pt x="117" y="9"/>
                      </a:cubicBezTo>
                      <a:cubicBezTo>
                        <a:pt x="133" y="3"/>
                        <a:pt x="151" y="0"/>
                        <a:pt x="16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zh-CN" ker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2" name="Freeform 25"/>
                <p:cNvSpPr/>
                <p:nvPr/>
              </p:nvSpPr>
              <p:spPr bwMode="auto">
                <a:xfrm>
                  <a:off x="494" y="2140"/>
                  <a:ext cx="4873" cy="347"/>
                </a:xfrm>
                <a:custGeom>
                  <a:avLst/>
                  <a:gdLst/>
                  <a:ahLst/>
                  <a:cxnLst>
                    <a:cxn ang="0">
                      <a:pos x="160" y="0"/>
                    </a:cxn>
                    <a:cxn ang="0">
                      <a:pos x="5017" y="0"/>
                    </a:cxn>
                    <a:cxn ang="0">
                      <a:pos x="5066" y="9"/>
                    </a:cxn>
                    <a:cxn ang="0">
                      <a:pos x="5177" y="185"/>
                    </a:cxn>
                    <a:cxn ang="0">
                      <a:pos x="5066" y="360"/>
                    </a:cxn>
                    <a:cxn ang="0">
                      <a:pos x="5017" y="369"/>
                    </a:cxn>
                    <a:cxn ang="0">
                      <a:pos x="160" y="369"/>
                    </a:cxn>
                    <a:cxn ang="0">
                      <a:pos x="111" y="360"/>
                    </a:cxn>
                    <a:cxn ang="0">
                      <a:pos x="0" y="185"/>
                    </a:cxn>
                    <a:cxn ang="0">
                      <a:pos x="111" y="9"/>
                    </a:cxn>
                    <a:cxn ang="0">
                      <a:pos x="160" y="0"/>
                    </a:cxn>
                  </a:cxnLst>
                  <a:rect l="0" t="0" r="r" b="b"/>
                  <a:pathLst>
                    <a:path w="5177" h="369">
                      <a:moveTo>
                        <a:pt x="160" y="0"/>
                      </a:moveTo>
                      <a:cubicBezTo>
                        <a:pt x="5017" y="0"/>
                        <a:pt x="5017" y="0"/>
                        <a:pt x="5017" y="0"/>
                      </a:cubicBezTo>
                      <a:cubicBezTo>
                        <a:pt x="5034" y="0"/>
                        <a:pt x="5050" y="3"/>
                        <a:pt x="5066" y="9"/>
                      </a:cubicBezTo>
                      <a:cubicBezTo>
                        <a:pt x="5137" y="35"/>
                        <a:pt x="5177" y="111"/>
                        <a:pt x="5177" y="185"/>
                      </a:cubicBezTo>
                      <a:cubicBezTo>
                        <a:pt x="5177" y="258"/>
                        <a:pt x="5137" y="334"/>
                        <a:pt x="5066" y="360"/>
                      </a:cubicBezTo>
                      <a:cubicBezTo>
                        <a:pt x="5050" y="366"/>
                        <a:pt x="5034" y="369"/>
                        <a:pt x="5017" y="369"/>
                      </a:cubicBezTo>
                      <a:cubicBezTo>
                        <a:pt x="160" y="369"/>
                        <a:pt x="160" y="369"/>
                        <a:pt x="160" y="369"/>
                      </a:cubicBezTo>
                      <a:cubicBezTo>
                        <a:pt x="143" y="369"/>
                        <a:pt x="126" y="366"/>
                        <a:pt x="111" y="360"/>
                      </a:cubicBezTo>
                      <a:cubicBezTo>
                        <a:pt x="40" y="334"/>
                        <a:pt x="0" y="258"/>
                        <a:pt x="0" y="185"/>
                      </a:cubicBezTo>
                      <a:cubicBezTo>
                        <a:pt x="0" y="111"/>
                        <a:pt x="40" y="35"/>
                        <a:pt x="111" y="9"/>
                      </a:cubicBezTo>
                      <a:cubicBezTo>
                        <a:pt x="126" y="3"/>
                        <a:pt x="143" y="0"/>
                        <a:pt x="1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zh-CN" ker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3" name="Freeform 26"/>
                <p:cNvSpPr/>
                <p:nvPr/>
              </p:nvSpPr>
              <p:spPr bwMode="auto">
                <a:xfrm>
                  <a:off x="503" y="2148"/>
                  <a:ext cx="4855" cy="330"/>
                </a:xfrm>
                <a:custGeom>
                  <a:avLst/>
                  <a:gdLst/>
                  <a:ahLst/>
                  <a:cxnLst>
                    <a:cxn ang="0">
                      <a:pos x="151" y="0"/>
                    </a:cxn>
                    <a:cxn ang="0">
                      <a:pos x="5008" y="0"/>
                    </a:cxn>
                    <a:cxn ang="0">
                      <a:pos x="5159" y="176"/>
                    </a:cxn>
                    <a:cxn ang="0">
                      <a:pos x="5008" y="351"/>
                    </a:cxn>
                    <a:cxn ang="0">
                      <a:pos x="151" y="351"/>
                    </a:cxn>
                    <a:cxn ang="0">
                      <a:pos x="0" y="176"/>
                    </a:cxn>
                    <a:cxn ang="0">
                      <a:pos x="151" y="0"/>
                    </a:cxn>
                  </a:cxnLst>
                  <a:rect l="0" t="0" r="r" b="b"/>
                  <a:pathLst>
                    <a:path w="5159" h="351">
                      <a:moveTo>
                        <a:pt x="151" y="0"/>
                      </a:moveTo>
                      <a:cubicBezTo>
                        <a:pt x="5008" y="0"/>
                        <a:pt x="5008" y="0"/>
                        <a:pt x="5008" y="0"/>
                      </a:cubicBezTo>
                      <a:cubicBezTo>
                        <a:pt x="5091" y="0"/>
                        <a:pt x="5159" y="79"/>
                        <a:pt x="5159" y="176"/>
                      </a:cubicBezTo>
                      <a:cubicBezTo>
                        <a:pt x="5159" y="272"/>
                        <a:pt x="5091" y="351"/>
                        <a:pt x="5008" y="351"/>
                      </a:cubicBezTo>
                      <a:cubicBezTo>
                        <a:pt x="151" y="351"/>
                        <a:pt x="151" y="351"/>
                        <a:pt x="151" y="351"/>
                      </a:cubicBezTo>
                      <a:cubicBezTo>
                        <a:pt x="68" y="351"/>
                        <a:pt x="0" y="272"/>
                        <a:pt x="0" y="176"/>
                      </a:cubicBezTo>
                      <a:cubicBezTo>
                        <a:pt x="0" y="79"/>
                        <a:pt x="68" y="0"/>
                        <a:pt x="15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zh-CN" ker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8" name="Group 27"/>
              <p:cNvGrpSpPr/>
              <p:nvPr/>
            </p:nvGrpSpPr>
            <p:grpSpPr bwMode="auto">
              <a:xfrm>
                <a:off x="396" y="1911"/>
                <a:ext cx="579" cy="247"/>
                <a:chOff x="544" y="2190"/>
                <a:chExt cx="579" cy="247"/>
              </a:xfrm>
            </p:grpSpPr>
            <p:sp>
              <p:nvSpPr>
                <p:cNvPr id="19" name="Freeform 28"/>
                <p:cNvSpPr/>
                <p:nvPr/>
              </p:nvSpPr>
              <p:spPr bwMode="auto">
                <a:xfrm>
                  <a:off x="544" y="2190"/>
                  <a:ext cx="579" cy="247"/>
                </a:xfrm>
                <a:custGeom>
                  <a:avLst/>
                  <a:gdLst/>
                  <a:ahLst/>
                  <a:cxnLst>
                    <a:cxn ang="0">
                      <a:pos x="132" y="0"/>
                    </a:cxn>
                    <a:cxn ang="0">
                      <a:pos x="483" y="0"/>
                    </a:cxn>
                    <a:cxn ang="0">
                      <a:pos x="615" y="132"/>
                    </a:cxn>
                    <a:cxn ang="0">
                      <a:pos x="483" y="263"/>
                    </a:cxn>
                    <a:cxn ang="0">
                      <a:pos x="132" y="263"/>
                    </a:cxn>
                    <a:cxn ang="0">
                      <a:pos x="0" y="132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615" h="263">
                      <a:moveTo>
                        <a:pt x="132" y="0"/>
                      </a:moveTo>
                      <a:cubicBezTo>
                        <a:pt x="483" y="0"/>
                        <a:pt x="483" y="0"/>
                        <a:pt x="483" y="0"/>
                      </a:cubicBezTo>
                      <a:cubicBezTo>
                        <a:pt x="556" y="0"/>
                        <a:pt x="615" y="59"/>
                        <a:pt x="615" y="132"/>
                      </a:cubicBezTo>
                      <a:cubicBezTo>
                        <a:pt x="615" y="204"/>
                        <a:pt x="556" y="263"/>
                        <a:pt x="483" y="263"/>
                      </a:cubicBezTo>
                      <a:cubicBezTo>
                        <a:pt x="132" y="263"/>
                        <a:pt x="132" y="263"/>
                        <a:pt x="132" y="263"/>
                      </a:cubicBezTo>
                      <a:cubicBezTo>
                        <a:pt x="59" y="263"/>
                        <a:pt x="0" y="204"/>
                        <a:pt x="0" y="132"/>
                      </a:cubicBezTo>
                      <a:cubicBezTo>
                        <a:pt x="0" y="59"/>
                        <a:pt x="59" y="0"/>
                        <a:pt x="13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C0000">
                        <a:gamma/>
                        <a:tint val="57255"/>
                        <a:invGamma/>
                      </a:srgbClr>
                    </a:gs>
                    <a:gs pos="100000">
                      <a:srgbClr val="CC0000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zh-CN" ker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0" name="Freeform 29"/>
                <p:cNvSpPr/>
                <p:nvPr/>
              </p:nvSpPr>
              <p:spPr bwMode="auto">
                <a:xfrm>
                  <a:off x="566" y="2210"/>
                  <a:ext cx="535" cy="146"/>
                </a:xfrm>
                <a:custGeom>
                  <a:avLst/>
                  <a:gdLst/>
                  <a:ahLst/>
                  <a:cxnLst>
                    <a:cxn ang="0">
                      <a:pos x="122" y="0"/>
                    </a:cxn>
                    <a:cxn ang="0">
                      <a:pos x="447" y="0"/>
                    </a:cxn>
                    <a:cxn ang="0">
                      <a:pos x="569" y="122"/>
                    </a:cxn>
                    <a:cxn ang="0">
                      <a:pos x="564" y="155"/>
                    </a:cxn>
                    <a:cxn ang="0">
                      <a:pos x="285" y="110"/>
                    </a:cxn>
                    <a:cxn ang="0">
                      <a:pos x="5" y="155"/>
                    </a:cxn>
                    <a:cxn ang="0">
                      <a:pos x="0" y="122"/>
                    </a:cxn>
                    <a:cxn ang="0">
                      <a:pos x="122" y="0"/>
                    </a:cxn>
                  </a:cxnLst>
                  <a:rect l="0" t="0" r="r" b="b"/>
                  <a:pathLst>
                    <a:path w="569" h="155">
                      <a:moveTo>
                        <a:pt x="122" y="0"/>
                      </a:moveTo>
                      <a:cubicBezTo>
                        <a:pt x="447" y="0"/>
                        <a:pt x="447" y="0"/>
                        <a:pt x="447" y="0"/>
                      </a:cubicBezTo>
                      <a:cubicBezTo>
                        <a:pt x="514" y="0"/>
                        <a:pt x="569" y="55"/>
                        <a:pt x="569" y="122"/>
                      </a:cubicBezTo>
                      <a:cubicBezTo>
                        <a:pt x="569" y="133"/>
                        <a:pt x="567" y="145"/>
                        <a:pt x="564" y="155"/>
                      </a:cubicBezTo>
                      <a:cubicBezTo>
                        <a:pt x="475" y="137"/>
                        <a:pt x="382" y="110"/>
                        <a:pt x="285" y="110"/>
                      </a:cubicBezTo>
                      <a:cubicBezTo>
                        <a:pt x="187" y="110"/>
                        <a:pt x="94" y="137"/>
                        <a:pt x="5" y="155"/>
                      </a:cubicBezTo>
                      <a:cubicBezTo>
                        <a:pt x="2" y="145"/>
                        <a:pt x="0" y="133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C0000">
                        <a:gamma/>
                        <a:tint val="69804"/>
                        <a:invGamma/>
                      </a:srgbClr>
                    </a:gs>
                    <a:gs pos="100000">
                      <a:srgbClr val="CC0000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zh-CN" ker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15" name="Text Box 69"/>
            <p:cNvSpPr txBox="1">
              <a:spLocks noChangeArrowheads="1"/>
            </p:cNvSpPr>
            <p:nvPr/>
          </p:nvSpPr>
          <p:spPr bwMode="auto">
            <a:xfrm rot="16200000">
              <a:off x="4635959" y="-1709969"/>
              <a:ext cx="677108" cy="6075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zh-CN" sz="2100" dirty="0">
                  <a:latin typeface="黑体" panose="02010609060101010101" pitchFamily="49" charset="-122"/>
                  <a:ea typeface="黑体" panose="02010609060101010101" pitchFamily="49" charset="-122"/>
                </a:rPr>
                <a:t>语言通俗，如话家常</a:t>
              </a:r>
              <a:r>
                <a:rPr lang="zh-CN" altLang="en-US" sz="2100" dirty="0">
                  <a:latin typeface="黑体" panose="02010609060101010101" pitchFamily="49" charset="-122"/>
                  <a:ea typeface="黑体" panose="02010609060101010101" pitchFamily="49" charset="-122"/>
                </a:rPr>
                <a:t>。</a:t>
              </a:r>
              <a:endParaRPr lang="zh-CN" altLang="zh-CN" sz="21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6" name="TextBox 20"/>
            <p:cNvSpPr txBox="1"/>
            <p:nvPr/>
          </p:nvSpPr>
          <p:spPr>
            <a:xfrm>
              <a:off x="1116013" y="1130944"/>
              <a:ext cx="50323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15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2</a:t>
              </a:r>
              <a:endParaRPr lang="zh-CN" altLang="en-US" sz="15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42" name="标题 1"/>
          <p:cNvSpPr>
            <a:spLocks noGrp="1"/>
          </p:cNvSpPr>
          <p:nvPr>
            <p:ph type="ctrTitle"/>
          </p:nvPr>
        </p:nvSpPr>
        <p:spPr>
          <a:xfrm>
            <a:off x="502412" y="77645"/>
            <a:ext cx="8139178" cy="674375"/>
          </a:xfrm>
        </p:spPr>
        <p:txBody>
          <a:bodyPr/>
          <a:lstStyle/>
          <a:p>
            <a:r>
              <a:rPr lang="zh-CN" altLang="zh-CN" dirty="0" smtClean="0"/>
              <a:t>总结拓展</a:t>
            </a:r>
            <a:endParaRPr lang="zh-CN" altLang="en-US" dirty="0"/>
          </a:p>
        </p:txBody>
      </p:sp>
      <p:grpSp>
        <p:nvGrpSpPr>
          <p:cNvPr id="43" name="组合 42"/>
          <p:cNvGrpSpPr/>
          <p:nvPr/>
        </p:nvGrpSpPr>
        <p:grpSpPr bwMode="auto">
          <a:xfrm>
            <a:off x="763296" y="669925"/>
            <a:ext cx="638768" cy="491400"/>
            <a:chOff x="2673752" y="2919206"/>
            <a:chExt cx="3206187" cy="2126517"/>
          </a:xfrm>
        </p:grpSpPr>
        <p:sp>
          <p:nvSpPr>
            <p:cNvPr id="44" name="任意多边形 43"/>
            <p:cNvSpPr/>
            <p:nvPr/>
          </p:nvSpPr>
          <p:spPr>
            <a:xfrm>
              <a:off x="2673752" y="3762228"/>
              <a:ext cx="2836800" cy="1271827"/>
            </a:xfrm>
            <a:custGeom>
              <a:avLst/>
              <a:gdLst>
                <a:gd name="connsiteX0" fmla="*/ 0 w 2835797"/>
                <a:gd name="connsiteY0" fmla="*/ 0 h 1273215"/>
                <a:gd name="connsiteX1" fmla="*/ 2835797 w 2835797"/>
                <a:gd name="connsiteY1" fmla="*/ 544010 h 1273215"/>
                <a:gd name="connsiteX2" fmla="*/ 2766349 w 2835797"/>
                <a:gd name="connsiteY2" fmla="*/ 1273215 h 1273215"/>
                <a:gd name="connsiteX3" fmla="*/ 11575 w 2835797"/>
                <a:gd name="connsiteY3" fmla="*/ 706056 h 1273215"/>
                <a:gd name="connsiteX4" fmla="*/ 0 w 2835797"/>
                <a:gd name="connsiteY4" fmla="*/ 0 h 1273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797" h="1273215">
                  <a:moveTo>
                    <a:pt x="0" y="0"/>
                  </a:moveTo>
                  <a:lnTo>
                    <a:pt x="2835797" y="544010"/>
                  </a:lnTo>
                  <a:lnTo>
                    <a:pt x="2766349" y="1273215"/>
                  </a:lnTo>
                  <a:lnTo>
                    <a:pt x="11575" y="70605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00B0F0"/>
                </a:gs>
                <a:gs pos="0">
                  <a:srgbClr val="0070C0"/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5445365" y="3275084"/>
              <a:ext cx="434574" cy="1770639"/>
            </a:xfrm>
            <a:custGeom>
              <a:avLst/>
              <a:gdLst>
                <a:gd name="connsiteX0" fmla="*/ 57873 w 428263"/>
                <a:gd name="connsiteY0" fmla="*/ 1018573 h 1782502"/>
                <a:gd name="connsiteX1" fmla="*/ 0 w 428263"/>
                <a:gd name="connsiteY1" fmla="*/ 1782502 h 1782502"/>
                <a:gd name="connsiteX2" fmla="*/ 393539 w 428263"/>
                <a:gd name="connsiteY2" fmla="*/ 451413 h 1782502"/>
                <a:gd name="connsiteX3" fmla="*/ 428263 w 428263"/>
                <a:gd name="connsiteY3" fmla="*/ 0 h 1782502"/>
                <a:gd name="connsiteX4" fmla="*/ 57873 w 428263"/>
                <a:gd name="connsiteY4" fmla="*/ 1018573 h 1782502"/>
                <a:gd name="connsiteX0-1" fmla="*/ 64080 w 434470"/>
                <a:gd name="connsiteY0-2" fmla="*/ 1018573 h 1770087"/>
                <a:gd name="connsiteX1-3" fmla="*/ 0 w 434470"/>
                <a:gd name="connsiteY1-4" fmla="*/ 1770087 h 1770087"/>
                <a:gd name="connsiteX2-5" fmla="*/ 399746 w 434470"/>
                <a:gd name="connsiteY2-6" fmla="*/ 451413 h 1770087"/>
                <a:gd name="connsiteX3-7" fmla="*/ 434470 w 434470"/>
                <a:gd name="connsiteY3-8" fmla="*/ 0 h 1770087"/>
                <a:gd name="connsiteX4-9" fmla="*/ 64080 w 434470"/>
                <a:gd name="connsiteY4-10" fmla="*/ 1018573 h 177008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434470" h="1770087">
                  <a:moveTo>
                    <a:pt x="64080" y="1018573"/>
                  </a:moveTo>
                  <a:lnTo>
                    <a:pt x="0" y="1770087"/>
                  </a:lnTo>
                  <a:lnTo>
                    <a:pt x="399746" y="451413"/>
                  </a:lnTo>
                  <a:lnTo>
                    <a:pt x="434470" y="0"/>
                  </a:lnTo>
                  <a:lnTo>
                    <a:pt x="64080" y="1018573"/>
                  </a:lnTo>
                  <a:close/>
                </a:path>
              </a:pathLst>
            </a:custGeom>
            <a:solidFill>
              <a:srgbClr val="0070C0"/>
            </a:soli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2673752" y="2919206"/>
              <a:ext cx="3206187" cy="1408927"/>
            </a:xfrm>
            <a:custGeom>
              <a:avLst/>
              <a:gdLst>
                <a:gd name="connsiteX0" fmla="*/ 3206187 w 3206187"/>
                <a:gd name="connsiteY0" fmla="*/ 381964 h 1423686"/>
                <a:gd name="connsiteX1" fmla="*/ 2835797 w 3206187"/>
                <a:gd name="connsiteY1" fmla="*/ 1423686 h 1423686"/>
                <a:gd name="connsiteX2" fmla="*/ 0 w 3206187"/>
                <a:gd name="connsiteY2" fmla="*/ 868101 h 1423686"/>
                <a:gd name="connsiteX3" fmla="*/ 601883 w 3206187"/>
                <a:gd name="connsiteY3" fmla="*/ 0 h 1423686"/>
                <a:gd name="connsiteX4" fmla="*/ 3206187 w 3206187"/>
                <a:gd name="connsiteY4" fmla="*/ 381964 h 1423686"/>
                <a:gd name="connsiteX0-1" fmla="*/ 3206187 w 3206187"/>
                <a:gd name="connsiteY0-2" fmla="*/ 368004 h 1409726"/>
                <a:gd name="connsiteX1-3" fmla="*/ 2835797 w 3206187"/>
                <a:gd name="connsiteY1-4" fmla="*/ 1409726 h 1409726"/>
                <a:gd name="connsiteX2-5" fmla="*/ 0 w 3206187"/>
                <a:gd name="connsiteY2-6" fmla="*/ 854141 h 1409726"/>
                <a:gd name="connsiteX3-7" fmla="*/ 671685 w 3206187"/>
                <a:gd name="connsiteY3-8" fmla="*/ 0 h 1409726"/>
                <a:gd name="connsiteX4-9" fmla="*/ 3206187 w 3206187"/>
                <a:gd name="connsiteY4-10" fmla="*/ 368004 h 140972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206187" h="1409726">
                  <a:moveTo>
                    <a:pt x="3206187" y="368004"/>
                  </a:moveTo>
                  <a:lnTo>
                    <a:pt x="2835797" y="1409726"/>
                  </a:lnTo>
                  <a:lnTo>
                    <a:pt x="0" y="854141"/>
                  </a:lnTo>
                  <a:lnTo>
                    <a:pt x="671685" y="0"/>
                  </a:lnTo>
                  <a:lnTo>
                    <a:pt x="3206187" y="368004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00B0F0"/>
                </a:gs>
                <a:gs pos="0">
                  <a:srgbClr val="0070C0"/>
                </a:gs>
              </a:gsLst>
              <a:lin ang="108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1540012" y="669925"/>
            <a:ext cx="154555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不同点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8095279" y="2826132"/>
            <a:ext cx="1143919" cy="2317368"/>
            <a:chOff x="5029200" y="4252444"/>
            <a:chExt cx="470948" cy="1127262"/>
          </a:xfrm>
        </p:grpSpPr>
        <p:pic>
          <p:nvPicPr>
            <p:cNvPr id="48" name="图片 47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29200" y="4252444"/>
              <a:ext cx="470948" cy="1127262"/>
            </a:xfrm>
            <a:prstGeom prst="rect">
              <a:avLst/>
            </a:prstGeom>
          </p:spPr>
        </p:pic>
        <p:sp>
          <p:nvSpPr>
            <p:cNvPr id="49" name="文本框 19"/>
            <p:cNvSpPr txBox="1"/>
            <p:nvPr/>
          </p:nvSpPr>
          <p:spPr>
            <a:xfrm>
              <a:off x="5116050" y="4400276"/>
              <a:ext cx="228079" cy="7817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E5E3E4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敬业与乐业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5434" y="3054396"/>
            <a:ext cx="9384632" cy="2700610"/>
          </a:xfrm>
          <a:prstGeom prst="rect">
            <a:avLst/>
          </a:prstGeom>
          <a:effectLst>
            <a:softEdge rad="342900"/>
          </a:effec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28060" y="889651"/>
            <a:ext cx="8139178" cy="674375"/>
          </a:xfrm>
        </p:spPr>
        <p:txBody>
          <a:bodyPr/>
          <a:lstStyle/>
          <a:p>
            <a:r>
              <a:rPr lang="zh-CN" altLang="en-US" dirty="0" smtClean="0"/>
              <a:t>布置作业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9535" y="2218517"/>
            <a:ext cx="7886700" cy="789956"/>
          </a:xfrm>
        </p:spPr>
        <p:txBody>
          <a:bodyPr>
            <a:noAutofit/>
          </a:bodyPr>
          <a:lstStyle/>
          <a:p>
            <a:pPr algn="l"/>
            <a:r>
              <a:rPr lang="zh-CN" altLang="zh-CN" sz="2400" dirty="0"/>
              <a:t>给本校的学弟学妹写一篇有关“敬业与乐业”的演讲词。</a:t>
            </a:r>
          </a:p>
          <a:p>
            <a:pPr algn="l"/>
            <a:endParaRPr lang="zh-CN" altLang="en-US" sz="2400" dirty="0"/>
          </a:p>
        </p:txBody>
      </p:sp>
      <p:grpSp>
        <p:nvGrpSpPr>
          <p:cNvPr id="4" name="组合 3"/>
          <p:cNvGrpSpPr/>
          <p:nvPr/>
        </p:nvGrpSpPr>
        <p:grpSpPr>
          <a:xfrm>
            <a:off x="8095279" y="2826132"/>
            <a:ext cx="1143919" cy="2317368"/>
            <a:chOff x="5029200" y="4252444"/>
            <a:chExt cx="470948" cy="112726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29200" y="4252444"/>
              <a:ext cx="470948" cy="1127262"/>
            </a:xfrm>
            <a:prstGeom prst="rect">
              <a:avLst/>
            </a:prstGeom>
          </p:spPr>
        </p:pic>
        <p:sp>
          <p:nvSpPr>
            <p:cNvPr id="6" name="文本框 19"/>
            <p:cNvSpPr txBox="1"/>
            <p:nvPr/>
          </p:nvSpPr>
          <p:spPr>
            <a:xfrm>
              <a:off x="5116050" y="4400276"/>
              <a:ext cx="228079" cy="7817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E5E3E4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敬业与乐业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766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54787" y="1030621"/>
            <a:ext cx="8139178" cy="674375"/>
          </a:xfrm>
        </p:spPr>
        <p:txBody>
          <a:bodyPr/>
          <a:lstStyle/>
          <a:p>
            <a:r>
              <a:rPr lang="zh-CN" altLang="en-US" dirty="0" smtClean="0"/>
              <a:t>情景导入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313136" y="2086753"/>
            <a:ext cx="5261373" cy="739379"/>
          </a:xfrm>
        </p:spPr>
        <p:txBody>
          <a:bodyPr>
            <a:normAutofit/>
          </a:bodyPr>
          <a:lstStyle/>
          <a:p>
            <a:r>
              <a:rPr lang="zh-CN" altLang="zh-CN" sz="2700" dirty="0"/>
              <a:t>朗诵自己积累的有关经典格言。</a:t>
            </a:r>
            <a:endParaRPr lang="zh-CN" altLang="en-US" sz="27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5725" y="471920"/>
            <a:ext cx="2284109" cy="1791458"/>
          </a:xfrm>
          <a:prstGeom prst="rect">
            <a:avLst/>
          </a:prstGeom>
        </p:spPr>
      </p:pic>
      <p:pic>
        <p:nvPicPr>
          <p:cNvPr id="6" name="Picture 5" descr="水墨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9802" y="2875724"/>
            <a:ext cx="4769018" cy="1419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8095279" y="2826132"/>
            <a:ext cx="1143919" cy="2317368"/>
            <a:chOff x="5029200" y="4252444"/>
            <a:chExt cx="470948" cy="112726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29200" y="4252444"/>
              <a:ext cx="470948" cy="1127262"/>
            </a:xfrm>
            <a:prstGeom prst="rect">
              <a:avLst/>
            </a:prstGeom>
          </p:spPr>
        </p:pic>
        <p:sp>
          <p:nvSpPr>
            <p:cNvPr id="9" name="文本框 19"/>
            <p:cNvSpPr txBox="1"/>
            <p:nvPr/>
          </p:nvSpPr>
          <p:spPr>
            <a:xfrm>
              <a:off x="5116050" y="4400276"/>
              <a:ext cx="228079" cy="7817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E5E3E4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敬业与乐业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39684" y="1576361"/>
            <a:ext cx="7886700" cy="3119737"/>
          </a:xfrm>
        </p:spPr>
        <p:txBody>
          <a:bodyPr>
            <a:normAutofit/>
          </a:bodyPr>
          <a:lstStyle/>
          <a:p>
            <a:pPr algn="l"/>
            <a:r>
              <a:rPr lang="zh-CN" altLang="zh-CN" sz="1600" dirty="0" smtClean="0">
                <a:solidFill>
                  <a:schemeClr val="tx1"/>
                </a:solidFill>
              </a:rPr>
              <a:t>朗读或自读课文，思考下列问题：</a:t>
            </a:r>
          </a:p>
          <a:p>
            <a:pPr algn="l"/>
            <a:r>
              <a:rPr lang="en-US" altLang="zh-CN" sz="1600" dirty="0" smtClean="0">
                <a:solidFill>
                  <a:schemeClr val="tx1"/>
                </a:solidFill>
              </a:rPr>
              <a:t>1</a:t>
            </a:r>
            <a:r>
              <a:rPr lang="zh-CN" altLang="zh-CN" sz="1600" dirty="0" smtClean="0">
                <a:solidFill>
                  <a:schemeClr val="tx1"/>
                </a:solidFill>
              </a:rPr>
              <a:t>．</a:t>
            </a:r>
            <a:r>
              <a:rPr lang="en-US" altLang="zh-CN" sz="1600" dirty="0" smtClean="0">
                <a:solidFill>
                  <a:schemeClr val="tx1"/>
                </a:solidFill>
              </a:rPr>
              <a:t>“</a:t>
            </a:r>
            <a:r>
              <a:rPr lang="zh-CN" altLang="zh-CN" sz="1600" dirty="0" smtClean="0">
                <a:solidFill>
                  <a:schemeClr val="tx1"/>
                </a:solidFill>
              </a:rPr>
              <a:t>人类既不是上帝特地制来充当消化面包的机器，自然该各人因自己的地位和才力，认定一件事去做。</a:t>
            </a:r>
            <a:r>
              <a:rPr lang="en-US" altLang="zh-CN" sz="1600" dirty="0" smtClean="0">
                <a:solidFill>
                  <a:schemeClr val="tx1"/>
                </a:solidFill>
              </a:rPr>
              <a:t>”“</a:t>
            </a:r>
            <a:r>
              <a:rPr lang="zh-CN" altLang="zh-CN" sz="1600" dirty="0" smtClean="0">
                <a:solidFill>
                  <a:schemeClr val="tx1"/>
                </a:solidFill>
              </a:rPr>
              <a:t>消化面包的机器</a:t>
            </a:r>
            <a:r>
              <a:rPr lang="en-US" altLang="zh-CN" sz="1600" dirty="0" smtClean="0">
                <a:solidFill>
                  <a:schemeClr val="tx1"/>
                </a:solidFill>
              </a:rPr>
              <a:t>”</a:t>
            </a:r>
            <a:r>
              <a:rPr lang="zh-CN" altLang="zh-CN" sz="1600" dirty="0" smtClean="0">
                <a:solidFill>
                  <a:schemeClr val="tx1"/>
                </a:solidFill>
              </a:rPr>
              <a:t>是什么意思？为什么不直接说，而用</a:t>
            </a:r>
            <a:r>
              <a:rPr lang="en-US" altLang="zh-CN" sz="1600" dirty="0" smtClean="0">
                <a:solidFill>
                  <a:schemeClr val="tx1"/>
                </a:solidFill>
              </a:rPr>
              <a:t>“</a:t>
            </a:r>
            <a:r>
              <a:rPr lang="zh-CN" altLang="zh-CN" sz="1600" dirty="0" smtClean="0">
                <a:solidFill>
                  <a:schemeClr val="tx1"/>
                </a:solidFill>
              </a:rPr>
              <a:t>机器</a:t>
            </a:r>
            <a:r>
              <a:rPr lang="en-US" altLang="zh-CN" sz="1600" dirty="0" smtClean="0">
                <a:solidFill>
                  <a:schemeClr val="tx1"/>
                </a:solidFill>
              </a:rPr>
              <a:t>”</a:t>
            </a:r>
            <a:r>
              <a:rPr lang="zh-CN" altLang="zh-CN" sz="1600" dirty="0" smtClean="0">
                <a:solidFill>
                  <a:schemeClr val="tx1"/>
                </a:solidFill>
              </a:rPr>
              <a:t>之喻？</a:t>
            </a:r>
            <a:endParaRPr lang="en-US" altLang="zh-CN" sz="1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1600" dirty="0" smtClean="0">
                <a:solidFill>
                  <a:schemeClr val="tx1"/>
                </a:solidFill>
              </a:rPr>
              <a:t>2</a:t>
            </a:r>
            <a:r>
              <a:rPr lang="zh-CN" altLang="zh-CN" sz="1600" dirty="0" smtClean="0">
                <a:solidFill>
                  <a:schemeClr val="tx1"/>
                </a:solidFill>
              </a:rPr>
              <a:t>．</a:t>
            </a:r>
            <a:r>
              <a:rPr lang="en-US" altLang="zh-CN" sz="1600" dirty="0" smtClean="0">
                <a:solidFill>
                  <a:schemeClr val="tx1"/>
                </a:solidFill>
              </a:rPr>
              <a:t>“</a:t>
            </a:r>
            <a:r>
              <a:rPr lang="zh-CN" altLang="zh-CN" sz="1600" dirty="0" smtClean="0">
                <a:solidFill>
                  <a:schemeClr val="tx1"/>
                </a:solidFill>
              </a:rPr>
              <a:t>倘若我们去赌钱去吃酒，还不是一样在淘神费力？难道又不苦？</a:t>
            </a:r>
            <a:r>
              <a:rPr lang="en-US" altLang="zh-CN" sz="1600" dirty="0" smtClean="0">
                <a:solidFill>
                  <a:schemeClr val="tx1"/>
                </a:solidFill>
              </a:rPr>
              <a:t>”</a:t>
            </a:r>
            <a:r>
              <a:rPr lang="zh-CN" altLang="zh-CN" sz="1600" dirty="0" smtClean="0">
                <a:solidFill>
                  <a:schemeClr val="tx1"/>
                </a:solidFill>
              </a:rPr>
              <a:t>这句做如下改动可以吗？为什么？</a:t>
            </a:r>
            <a:endParaRPr lang="en-US" altLang="zh-CN" sz="1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1600" dirty="0" smtClean="0">
                <a:solidFill>
                  <a:schemeClr val="tx1"/>
                </a:solidFill>
              </a:rPr>
              <a:t>3</a:t>
            </a:r>
            <a:r>
              <a:rPr lang="zh-CN" altLang="zh-CN" sz="1600" dirty="0" smtClean="0">
                <a:solidFill>
                  <a:schemeClr val="tx1"/>
                </a:solidFill>
              </a:rPr>
              <a:t>．</a:t>
            </a:r>
            <a:r>
              <a:rPr lang="en-US" altLang="zh-CN" sz="1600" dirty="0" smtClean="0">
                <a:solidFill>
                  <a:schemeClr val="tx1"/>
                </a:solidFill>
              </a:rPr>
              <a:t>“</a:t>
            </a:r>
            <a:r>
              <a:rPr lang="zh-CN" altLang="zh-CN" sz="1600" u="sng" dirty="0" smtClean="0">
                <a:solidFill>
                  <a:schemeClr val="tx1"/>
                </a:solidFill>
              </a:rPr>
              <a:t>人生从出胎的那一秒钟起到咽气的那一秒钟止</a:t>
            </a:r>
            <a:r>
              <a:rPr lang="zh-CN" altLang="zh-CN" sz="1600" dirty="0" smtClean="0">
                <a:solidFill>
                  <a:schemeClr val="tx1"/>
                </a:solidFill>
              </a:rPr>
              <a:t>，除了睡觉以外，总不能把四肢、五官都搁起不用。</a:t>
            </a:r>
            <a:r>
              <a:rPr lang="en-US" altLang="zh-CN" sz="1600" dirty="0" smtClean="0">
                <a:solidFill>
                  <a:schemeClr val="tx1"/>
                </a:solidFill>
              </a:rPr>
              <a:t>”</a:t>
            </a:r>
            <a:r>
              <a:rPr lang="zh-CN" altLang="zh-CN" sz="1600" dirty="0" smtClean="0">
                <a:solidFill>
                  <a:schemeClr val="tx1"/>
                </a:solidFill>
              </a:rPr>
              <a:t>删除画线的文字可以吗？为什么？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5474" y="523891"/>
            <a:ext cx="8139178" cy="674375"/>
          </a:xfrm>
        </p:spPr>
        <p:txBody>
          <a:bodyPr/>
          <a:lstStyle/>
          <a:p>
            <a:r>
              <a:rPr lang="zh-CN" altLang="zh-CN" dirty="0" smtClean="0"/>
              <a:t>自我研学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201401" y="680794"/>
            <a:ext cx="15818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EFEFE"/>
                </a:solidFill>
              </a:rPr>
              <a:t>https://www.ypppt.com/</a:t>
            </a:r>
            <a:endParaRPr lang="zh-CN" altLang="en-US" sz="1050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4331" y="760810"/>
            <a:ext cx="8497491" cy="4146946"/>
          </a:xfrm>
        </p:spPr>
        <p:txBody>
          <a:bodyPr>
            <a:normAutofit lnSpcReduction="10000"/>
          </a:bodyPr>
          <a:lstStyle/>
          <a:p>
            <a:r>
              <a:rPr lang="zh-CN" altLang="zh-CN" dirty="0" smtClean="0">
                <a:solidFill>
                  <a:schemeClr val="tx1"/>
                </a:solidFill>
              </a:rPr>
              <a:t>朗读或自读课文，思考下列问题：</a:t>
            </a:r>
          </a:p>
          <a:p>
            <a:r>
              <a:rPr lang="en-US" altLang="zh-CN" dirty="0" smtClean="0">
                <a:solidFill>
                  <a:schemeClr val="tx1"/>
                </a:solidFill>
              </a:rPr>
              <a:t>1</a:t>
            </a:r>
            <a:r>
              <a:rPr lang="zh-CN" altLang="zh-CN" dirty="0" smtClean="0">
                <a:solidFill>
                  <a:schemeClr val="tx1"/>
                </a:solidFill>
              </a:rPr>
              <a:t>．</a:t>
            </a:r>
            <a:r>
              <a:rPr lang="en-US" altLang="zh-CN" dirty="0" smtClean="0">
                <a:solidFill>
                  <a:schemeClr val="tx1"/>
                </a:solidFill>
              </a:rPr>
              <a:t>“</a:t>
            </a:r>
            <a:r>
              <a:rPr lang="zh-CN" altLang="zh-CN" dirty="0" smtClean="0">
                <a:solidFill>
                  <a:schemeClr val="tx1"/>
                </a:solidFill>
              </a:rPr>
              <a:t>人类既不是上帝特地制来充当消化面包的机器，自然该各人因自己的地位和才力，认定一件事去做。</a:t>
            </a:r>
            <a:r>
              <a:rPr lang="en-US" altLang="zh-CN" dirty="0" smtClean="0">
                <a:solidFill>
                  <a:schemeClr val="tx1"/>
                </a:solidFill>
              </a:rPr>
              <a:t>”“</a:t>
            </a:r>
            <a:r>
              <a:rPr lang="zh-CN" altLang="zh-CN" dirty="0" smtClean="0">
                <a:solidFill>
                  <a:schemeClr val="tx1"/>
                </a:solidFill>
              </a:rPr>
              <a:t>消化面包的机器</a:t>
            </a:r>
            <a:r>
              <a:rPr lang="en-US" altLang="zh-CN" dirty="0" smtClean="0">
                <a:solidFill>
                  <a:schemeClr val="tx1"/>
                </a:solidFill>
              </a:rPr>
              <a:t>”</a:t>
            </a:r>
            <a:r>
              <a:rPr lang="zh-CN" altLang="zh-CN" dirty="0" smtClean="0">
                <a:solidFill>
                  <a:schemeClr val="tx1"/>
                </a:solidFill>
              </a:rPr>
              <a:t>是什么意思？为什么不直接说，而用</a:t>
            </a:r>
            <a:r>
              <a:rPr lang="en-US" altLang="zh-CN" dirty="0" smtClean="0">
                <a:solidFill>
                  <a:schemeClr val="tx1"/>
                </a:solidFill>
              </a:rPr>
              <a:t>“</a:t>
            </a:r>
            <a:r>
              <a:rPr lang="zh-CN" altLang="zh-CN" dirty="0" smtClean="0">
                <a:solidFill>
                  <a:schemeClr val="tx1"/>
                </a:solidFill>
              </a:rPr>
              <a:t>机器</a:t>
            </a:r>
            <a:r>
              <a:rPr lang="en-US" altLang="zh-CN" dirty="0" smtClean="0">
                <a:solidFill>
                  <a:schemeClr val="tx1"/>
                </a:solidFill>
              </a:rPr>
              <a:t>”</a:t>
            </a:r>
            <a:r>
              <a:rPr lang="zh-CN" altLang="zh-CN" dirty="0" smtClean="0">
                <a:solidFill>
                  <a:schemeClr val="tx1"/>
                </a:solidFill>
              </a:rPr>
              <a:t>之喻？</a:t>
            </a:r>
          </a:p>
          <a:p>
            <a:r>
              <a:rPr lang="zh-CN" altLang="zh-CN" dirty="0" smtClean="0">
                <a:solidFill>
                  <a:srgbClr val="FF0000"/>
                </a:solidFill>
              </a:rPr>
              <a:t>不劳而获的人；只会吃饭、不会做事的废物。幽默、风趣，有讽刺意味。</a:t>
            </a:r>
          </a:p>
          <a:p>
            <a:r>
              <a:rPr lang="en-US" altLang="zh-CN" dirty="0" smtClean="0">
                <a:solidFill>
                  <a:schemeClr val="tx1"/>
                </a:solidFill>
              </a:rPr>
              <a:t>2</a:t>
            </a:r>
            <a:r>
              <a:rPr lang="zh-CN" altLang="zh-CN" dirty="0" smtClean="0">
                <a:solidFill>
                  <a:schemeClr val="tx1"/>
                </a:solidFill>
              </a:rPr>
              <a:t>．</a:t>
            </a:r>
            <a:r>
              <a:rPr lang="en-US" altLang="zh-CN" dirty="0" smtClean="0">
                <a:solidFill>
                  <a:schemeClr val="tx1"/>
                </a:solidFill>
              </a:rPr>
              <a:t>“</a:t>
            </a:r>
            <a:r>
              <a:rPr lang="zh-CN" altLang="zh-CN" dirty="0" smtClean="0">
                <a:solidFill>
                  <a:schemeClr val="tx1"/>
                </a:solidFill>
              </a:rPr>
              <a:t>倘若我们去赌钱去吃酒，还不是一样在淘神费力？难道又不苦？</a:t>
            </a:r>
            <a:r>
              <a:rPr lang="en-US" altLang="zh-CN" dirty="0" smtClean="0">
                <a:solidFill>
                  <a:schemeClr val="tx1"/>
                </a:solidFill>
              </a:rPr>
              <a:t>”</a:t>
            </a:r>
            <a:r>
              <a:rPr lang="zh-CN" altLang="zh-CN" dirty="0" smtClean="0">
                <a:solidFill>
                  <a:schemeClr val="tx1"/>
                </a:solidFill>
              </a:rPr>
              <a:t>这句做如下改动可以吗？为什么？</a:t>
            </a:r>
          </a:p>
          <a:p>
            <a:r>
              <a:rPr lang="zh-CN" altLang="zh-CN" dirty="0" smtClean="0">
                <a:solidFill>
                  <a:srgbClr val="FF0000"/>
                </a:solidFill>
              </a:rPr>
              <a:t>倘若我们去赌钱去吃酒，也是一样在淘神费力，也一样是苦。</a:t>
            </a:r>
          </a:p>
          <a:p>
            <a:r>
              <a:rPr lang="zh-CN" altLang="zh-CN" dirty="0" smtClean="0">
                <a:solidFill>
                  <a:srgbClr val="FF0000"/>
                </a:solidFill>
              </a:rPr>
              <a:t>不可。原句是反问句，语气更肯定。</a:t>
            </a:r>
          </a:p>
          <a:p>
            <a:r>
              <a:rPr lang="en-US" altLang="zh-CN" dirty="0" smtClean="0">
                <a:solidFill>
                  <a:schemeClr val="tx1"/>
                </a:solidFill>
              </a:rPr>
              <a:t>3</a:t>
            </a:r>
            <a:r>
              <a:rPr lang="zh-CN" altLang="zh-CN" dirty="0" smtClean="0">
                <a:solidFill>
                  <a:schemeClr val="tx1"/>
                </a:solidFill>
              </a:rPr>
              <a:t>．</a:t>
            </a:r>
            <a:r>
              <a:rPr lang="en-US" altLang="zh-CN" dirty="0" smtClean="0">
                <a:solidFill>
                  <a:schemeClr val="tx1"/>
                </a:solidFill>
              </a:rPr>
              <a:t>“</a:t>
            </a:r>
            <a:r>
              <a:rPr lang="zh-CN" altLang="zh-CN" u="sng" dirty="0" smtClean="0">
                <a:solidFill>
                  <a:schemeClr val="tx1"/>
                </a:solidFill>
              </a:rPr>
              <a:t>人生从出胎的那一秒钟起到咽气的那一秒钟止</a:t>
            </a:r>
            <a:r>
              <a:rPr lang="zh-CN" altLang="zh-CN" dirty="0" smtClean="0">
                <a:solidFill>
                  <a:schemeClr val="tx1"/>
                </a:solidFill>
              </a:rPr>
              <a:t>，除了睡觉以外，总不能把四肢、五官都搁起不用。</a:t>
            </a:r>
            <a:r>
              <a:rPr lang="en-US" altLang="zh-CN" dirty="0" smtClean="0">
                <a:solidFill>
                  <a:schemeClr val="tx1"/>
                </a:solidFill>
              </a:rPr>
              <a:t>”</a:t>
            </a:r>
            <a:r>
              <a:rPr lang="zh-CN" altLang="zh-CN" dirty="0" smtClean="0">
                <a:solidFill>
                  <a:schemeClr val="tx1"/>
                </a:solidFill>
              </a:rPr>
              <a:t>删除画线的文字可以吗？为什么？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zh-CN" altLang="zh-CN" dirty="0" smtClean="0">
                <a:solidFill>
                  <a:srgbClr val="FF0000"/>
                </a:solidFill>
              </a:rPr>
              <a:t>不可以。原文不但语言通俗，如话家常，而且有强调作用。</a:t>
            </a:r>
          </a:p>
          <a:p>
            <a:endParaRPr lang="zh-CN" altLang="zh-CN" dirty="0" smtClean="0"/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37098" y="0"/>
            <a:ext cx="8139178" cy="674375"/>
          </a:xfrm>
        </p:spPr>
        <p:txBody>
          <a:bodyPr/>
          <a:lstStyle/>
          <a:p>
            <a:r>
              <a:rPr lang="zh-CN" altLang="zh-CN" dirty="0" smtClean="0"/>
              <a:t>自我研学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 txBox="1"/>
          <p:nvPr/>
        </p:nvSpPr>
        <p:spPr>
          <a:xfrm>
            <a:off x="614360" y="1250935"/>
            <a:ext cx="7282135" cy="3150394"/>
          </a:xfrm>
          <a:prstGeom prst="rect">
            <a:avLst/>
          </a:prstGeom>
        </p:spPr>
        <p:txBody>
          <a:bodyPr vert="horz" lIns="68580" tIns="34290" rIns="68580" bIns="3429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600" dirty="0">
                <a:solidFill>
                  <a:srgbClr val="FF0000"/>
                </a:solidFill>
                <a:latin typeface="+mj-lt"/>
              </a:rPr>
              <a:t>1.</a:t>
            </a:r>
            <a:r>
              <a:rPr lang="zh-CN" altLang="zh-CN" sz="2600" dirty="0">
                <a:solidFill>
                  <a:srgbClr val="FF0000"/>
                </a:solidFill>
                <a:latin typeface="黑体" panose="02010609060101010101" pitchFamily="49" charset="-122"/>
              </a:rPr>
              <a:t>结合演讲时的情境，注意和听众现场交流。</a:t>
            </a:r>
            <a:endParaRPr lang="en-US" altLang="zh-CN" sz="2600" dirty="0">
              <a:solidFill>
                <a:srgbClr val="FF0000"/>
              </a:solidFill>
              <a:latin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chemeClr val="tx1"/>
                </a:solidFill>
                <a:latin typeface="黑体" panose="02010609060101010101" pitchFamily="49" charset="-122"/>
              </a:rPr>
              <a:t>例如，“今日大热天气，我在这里喊破喉咙来讲，诸君扯直耳朵来听，有些人看着我们好苦；翻过来，倘若我</a:t>
            </a:r>
            <a:r>
              <a:rPr lang="en-US" altLang="zh-CN" sz="2400" dirty="0">
                <a:solidFill>
                  <a:schemeClr val="tx1"/>
                </a:solidFill>
                <a:latin typeface="黑体" panose="02010609060101010101" pitchFamily="49" charset="-122"/>
              </a:rPr>
              <a:t> </a:t>
            </a:r>
            <a:r>
              <a:rPr lang="zh-CN" altLang="zh-CN" sz="2400" dirty="0">
                <a:solidFill>
                  <a:schemeClr val="tx1"/>
                </a:solidFill>
                <a:latin typeface="黑体" panose="02010609060101010101" pitchFamily="49" charset="-122"/>
              </a:rPr>
              <a:t>们去赌钱去吃酒，还不是一样在淘神费力？”演讲最后，“盼望诸君和我一同受用！”更是对听众直接的心灵诉求。</a:t>
            </a:r>
          </a:p>
          <a:p>
            <a:pPr>
              <a:lnSpc>
                <a:spcPct val="150000"/>
              </a:lnSpc>
            </a:pPr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4360" y="401971"/>
            <a:ext cx="8139178" cy="674375"/>
          </a:xfrm>
        </p:spPr>
        <p:txBody>
          <a:bodyPr/>
          <a:lstStyle/>
          <a:p>
            <a:r>
              <a:rPr lang="zh-CN" altLang="zh-CN" dirty="0" smtClean="0"/>
              <a:t>合作探究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4218" y="4023970"/>
            <a:ext cx="8139178" cy="713238"/>
          </a:xfrm>
        </p:spPr>
        <p:txBody>
          <a:bodyPr>
            <a:normAutofit/>
          </a:bodyPr>
          <a:lstStyle/>
          <a:p>
            <a:r>
              <a:rPr lang="zh-CN" altLang="zh-CN" sz="2400" dirty="0">
                <a:latin typeface="黑体" panose="02010609060101010101" pitchFamily="49" charset="-122"/>
              </a:rPr>
              <a:t>再举几个例子，并做说明</a:t>
            </a:r>
            <a:r>
              <a:rPr lang="zh-CN" altLang="zh-CN" sz="2400" dirty="0" smtClean="0">
                <a:latin typeface="黑体" panose="02010609060101010101" pitchFamily="49" charset="-122"/>
              </a:rPr>
              <a:t>。</a:t>
            </a:r>
            <a:endParaRPr lang="en-US" altLang="zh-CN" sz="2400" dirty="0">
              <a:latin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095279" y="2826132"/>
            <a:ext cx="1143919" cy="2317368"/>
            <a:chOff x="5029200" y="4252444"/>
            <a:chExt cx="470948" cy="112726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29200" y="4252444"/>
              <a:ext cx="470948" cy="1127262"/>
            </a:xfrm>
            <a:prstGeom prst="rect">
              <a:avLst/>
            </a:prstGeom>
          </p:spPr>
        </p:pic>
        <p:sp>
          <p:nvSpPr>
            <p:cNvPr id="6" name="文本框 19"/>
            <p:cNvSpPr txBox="1"/>
            <p:nvPr/>
          </p:nvSpPr>
          <p:spPr>
            <a:xfrm>
              <a:off x="5116050" y="4400276"/>
              <a:ext cx="228079" cy="7817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E5E3E4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敬业与乐业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8095279" y="2826132"/>
            <a:ext cx="1143919" cy="2317368"/>
            <a:chOff x="5029200" y="4252444"/>
            <a:chExt cx="470948" cy="112726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29200" y="4252444"/>
              <a:ext cx="470948" cy="1127262"/>
            </a:xfrm>
            <a:prstGeom prst="rect">
              <a:avLst/>
            </a:prstGeom>
          </p:spPr>
        </p:pic>
        <p:sp>
          <p:nvSpPr>
            <p:cNvPr id="8" name="文本框 19"/>
            <p:cNvSpPr txBox="1"/>
            <p:nvPr/>
          </p:nvSpPr>
          <p:spPr>
            <a:xfrm>
              <a:off x="5116050" y="4400276"/>
              <a:ext cx="228079" cy="7817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E5E3E4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敬业与乐业</a:t>
              </a:r>
            </a:p>
          </p:txBody>
        </p:sp>
      </p:grpSp>
      <p:sp>
        <p:nvSpPr>
          <p:cNvPr id="4" name="标题 1"/>
          <p:cNvSpPr>
            <a:spLocks noGrp="1"/>
          </p:cNvSpPr>
          <p:nvPr>
            <p:ph type="ctrTitle"/>
          </p:nvPr>
        </p:nvSpPr>
        <p:spPr>
          <a:xfrm>
            <a:off x="436213" y="196708"/>
            <a:ext cx="8139178" cy="674375"/>
          </a:xfrm>
        </p:spPr>
        <p:txBody>
          <a:bodyPr/>
          <a:lstStyle/>
          <a:p>
            <a:r>
              <a:rPr lang="zh-CN" altLang="zh-CN" dirty="0" smtClean="0"/>
              <a:t>合作探究</a:t>
            </a:r>
            <a:endParaRPr lang="zh-CN" altLang="en-US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628651" y="870966"/>
            <a:ext cx="7547372" cy="3761756"/>
          </a:xfrm>
        </p:spPr>
        <p:txBody>
          <a:bodyPr>
            <a:normAutofit/>
          </a:bodyPr>
          <a:lstStyle/>
          <a:p>
            <a:r>
              <a:rPr lang="zh-CN" altLang="zh-CN" dirty="0" smtClean="0">
                <a:solidFill>
                  <a:schemeClr val="tx1"/>
                </a:solidFill>
              </a:rPr>
              <a:t>再举几个例子，并做说明。</a:t>
            </a:r>
            <a:endParaRPr lang="en-US" altLang="zh-CN" dirty="0" smtClean="0">
              <a:solidFill>
                <a:schemeClr val="tx1"/>
              </a:solidFill>
            </a:endParaRPr>
          </a:p>
          <a:p>
            <a:endParaRPr lang="en-US" altLang="zh-CN" sz="2400" dirty="0">
              <a:solidFill>
                <a:srgbClr val="FF0000"/>
              </a:solidFill>
            </a:endParaRPr>
          </a:p>
          <a:p>
            <a:r>
              <a:rPr lang="en-US" altLang="zh-CN" sz="2400" dirty="0">
                <a:solidFill>
                  <a:srgbClr val="FF0000"/>
                </a:solidFill>
              </a:rPr>
              <a:t>2. </a:t>
            </a:r>
            <a:r>
              <a:rPr lang="zh-CN" altLang="zh-CN" sz="2400" dirty="0">
                <a:solidFill>
                  <a:srgbClr val="FF0000"/>
                </a:solidFill>
              </a:rPr>
              <a:t>语言通俗，如话家常。</a:t>
            </a:r>
            <a:endParaRPr lang="en-US" altLang="zh-CN" sz="2400" dirty="0">
              <a:solidFill>
                <a:srgbClr val="FF0000"/>
              </a:solidFill>
            </a:endParaRPr>
          </a:p>
          <a:p>
            <a:endParaRPr lang="en-US" altLang="zh-CN" sz="24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/>
              <a:t>例如</a:t>
            </a:r>
            <a:r>
              <a:rPr lang="zh-CN" altLang="en-US" sz="2400" dirty="0"/>
              <a:t>：</a:t>
            </a:r>
            <a:r>
              <a:rPr lang="zh-CN" altLang="zh-CN" sz="2400" dirty="0"/>
              <a:t>提到百丈禅师的故事时，说“这位言行相顾的老禅师，老实不客气，那一天便绝对的不肯吃饭”。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628651" y="870966"/>
            <a:ext cx="7547372" cy="3761756"/>
          </a:xfrm>
        </p:spPr>
        <p:txBody>
          <a:bodyPr>
            <a:normAutofit/>
          </a:bodyPr>
          <a:lstStyle/>
          <a:p>
            <a:r>
              <a:rPr lang="zh-CN" altLang="zh-CN" dirty="0" smtClean="0">
                <a:solidFill>
                  <a:schemeClr val="tx1"/>
                </a:solidFill>
              </a:rPr>
              <a:t>再举几个例子，并做说明。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en-US" altLang="zh-CN" dirty="0" smtClean="0">
                <a:solidFill>
                  <a:srgbClr val="FF0000"/>
                </a:solidFill>
              </a:rPr>
              <a:t>3. </a:t>
            </a:r>
            <a:r>
              <a:rPr lang="zh-CN" altLang="zh-CN" dirty="0" smtClean="0">
                <a:solidFill>
                  <a:srgbClr val="FF0000"/>
                </a:solidFill>
              </a:rPr>
              <a:t>引用古籍名言时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zh-CN" dirty="0" smtClean="0">
                <a:solidFill>
                  <a:srgbClr val="FF0000"/>
                </a:solidFill>
              </a:rPr>
              <a:t>，用通俗的口语进行解释。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zh-CN" altLang="zh-CN" dirty="0" smtClean="0">
                <a:solidFill>
                  <a:schemeClr val="tx1"/>
                </a:solidFill>
              </a:rPr>
              <a:t>例如</a:t>
            </a:r>
            <a:r>
              <a:rPr lang="zh-CN" altLang="en-US" dirty="0" smtClean="0">
                <a:solidFill>
                  <a:schemeClr val="tx1"/>
                </a:solidFill>
              </a:rPr>
              <a:t>：</a:t>
            </a:r>
            <a:r>
              <a:rPr lang="zh-CN" altLang="zh-CN" dirty="0" smtClean="0">
                <a:solidFill>
                  <a:schemeClr val="tx1"/>
                </a:solidFill>
              </a:rPr>
              <a:t>对孔子的两句话：“饱食终日，无所用心，难矣哉！”“群居终日，言不及义，好行小惠，难矣哉！”做了生动而饶有趣味的讲解：“孔子……独独对于这两种人便摇头叹气说道：‘难！难！’”</a:t>
            </a:r>
          </a:p>
          <a:p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8095279" y="2826132"/>
            <a:ext cx="1143919" cy="2317368"/>
            <a:chOff x="5029200" y="4252444"/>
            <a:chExt cx="470948" cy="112726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29200" y="4252444"/>
              <a:ext cx="470948" cy="1127262"/>
            </a:xfrm>
            <a:prstGeom prst="rect">
              <a:avLst/>
            </a:prstGeom>
          </p:spPr>
        </p:pic>
        <p:sp>
          <p:nvSpPr>
            <p:cNvPr id="7" name="文本框 19"/>
            <p:cNvSpPr txBox="1"/>
            <p:nvPr/>
          </p:nvSpPr>
          <p:spPr>
            <a:xfrm>
              <a:off x="5116050" y="4400276"/>
              <a:ext cx="228079" cy="7817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E5E3E4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敬业与乐业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7907" y="959165"/>
            <a:ext cx="7547372" cy="332955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60000"/>
              </a:lnSpc>
            </a:pPr>
            <a:r>
              <a:rPr lang="zh-CN" altLang="zh-CN" sz="2600" dirty="0">
                <a:solidFill>
                  <a:srgbClr val="FF0000"/>
                </a:solidFill>
              </a:rPr>
              <a:t>演讲</a:t>
            </a:r>
            <a:r>
              <a:rPr lang="zh-CN" altLang="zh-CN" sz="2600" dirty="0"/>
              <a:t>是以口语表达的方式面对听众，就某一问题发表自己观点，阐述某一事理的活动。</a:t>
            </a:r>
          </a:p>
          <a:p>
            <a:pPr>
              <a:lnSpc>
                <a:spcPct val="150000"/>
              </a:lnSpc>
            </a:pPr>
            <a:endParaRPr lang="en-US" altLang="zh-CN" sz="2600" dirty="0">
              <a:solidFill>
                <a:srgbClr val="FF0000"/>
              </a:solidFill>
            </a:endParaRPr>
          </a:p>
          <a:p>
            <a:pPr>
              <a:lnSpc>
                <a:spcPct val="170000"/>
              </a:lnSpc>
            </a:pPr>
            <a:r>
              <a:rPr lang="zh-CN" altLang="zh-CN" sz="2600" dirty="0">
                <a:solidFill>
                  <a:srgbClr val="FF0000"/>
                </a:solidFill>
              </a:rPr>
              <a:t>演讲</a:t>
            </a:r>
            <a:r>
              <a:rPr lang="zh-CN" altLang="zh-CN" sz="2600" dirty="0"/>
              <a:t>不仅是</a:t>
            </a:r>
            <a:r>
              <a:rPr lang="zh-CN" altLang="zh-CN" sz="2600" dirty="0">
                <a:solidFill>
                  <a:srgbClr val="FF0000"/>
                </a:solidFill>
              </a:rPr>
              <a:t>宣传和动员群众</a:t>
            </a:r>
            <a:r>
              <a:rPr lang="zh-CN" altLang="zh-CN" sz="2600" dirty="0"/>
              <a:t>的手段，而且还是</a:t>
            </a:r>
            <a:r>
              <a:rPr lang="zh-CN" altLang="zh-CN" sz="2600" dirty="0">
                <a:solidFill>
                  <a:srgbClr val="FF0000"/>
                </a:solidFill>
              </a:rPr>
              <a:t>阐明理论观点、发表学术见解</a:t>
            </a:r>
            <a:r>
              <a:rPr lang="zh-CN" altLang="zh-CN" sz="2600" dirty="0"/>
              <a:t>的一种手段，同时又是</a:t>
            </a:r>
            <a:r>
              <a:rPr lang="zh-CN" altLang="zh-CN" sz="2600" dirty="0">
                <a:solidFill>
                  <a:srgbClr val="FF0000"/>
                </a:solidFill>
              </a:rPr>
              <a:t>锻炼和培养青年口才</a:t>
            </a:r>
            <a:r>
              <a:rPr lang="zh-CN" altLang="zh-CN" sz="2600" dirty="0"/>
              <a:t>的一种手段。</a:t>
            </a:r>
            <a:endParaRPr lang="zh-CN" altLang="en-US" sz="2600" dirty="0"/>
          </a:p>
        </p:txBody>
      </p:sp>
      <p:sp>
        <p:nvSpPr>
          <p:cNvPr id="4" name="标题 1"/>
          <p:cNvSpPr>
            <a:spLocks noGrp="1"/>
          </p:cNvSpPr>
          <p:nvPr>
            <p:ph type="ctrTitle"/>
          </p:nvPr>
        </p:nvSpPr>
        <p:spPr>
          <a:xfrm>
            <a:off x="502412" y="114316"/>
            <a:ext cx="8139178" cy="674375"/>
          </a:xfrm>
        </p:spPr>
        <p:txBody>
          <a:bodyPr/>
          <a:lstStyle/>
          <a:p>
            <a:r>
              <a:rPr lang="zh-CN" altLang="zh-CN" dirty="0" smtClean="0"/>
              <a:t>合作探究</a:t>
            </a:r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8095279" y="2826132"/>
            <a:ext cx="1143919" cy="2317368"/>
            <a:chOff x="5029200" y="4252444"/>
            <a:chExt cx="470948" cy="112726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29200" y="4252444"/>
              <a:ext cx="470948" cy="1127262"/>
            </a:xfrm>
            <a:prstGeom prst="rect">
              <a:avLst/>
            </a:prstGeom>
          </p:spPr>
        </p:pic>
        <p:sp>
          <p:nvSpPr>
            <p:cNvPr id="7" name="文本框 19"/>
            <p:cNvSpPr txBox="1"/>
            <p:nvPr/>
          </p:nvSpPr>
          <p:spPr>
            <a:xfrm>
              <a:off x="5116050" y="4400276"/>
              <a:ext cx="228079" cy="7817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E5E3E4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敬业与乐业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8091" y="991783"/>
            <a:ext cx="7341266" cy="31854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演讲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词应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注意以下方面：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①认清对象，确立主旨。</a:t>
            </a:r>
            <a:endParaRPr lang="en-US" altLang="zh-CN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要有针对性。演讲是直接面对听众交流思想和感情的，所以必须了解听众对象，认清环境场合，明确演讲的主旨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r>
              <a:rPr lang="zh-CN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思路清晰，节奏明快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r>
              <a:rPr lang="zh-CN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感情充沛，例证动人。</a:t>
            </a:r>
            <a:endParaRPr lang="en-US" altLang="zh-CN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②语言准确，形象生动。 </a:t>
            </a:r>
          </a:p>
        </p:txBody>
      </p:sp>
      <p:sp>
        <p:nvSpPr>
          <p:cNvPr id="5" name="标题 1"/>
          <p:cNvSpPr>
            <a:spLocks noGrp="1"/>
          </p:cNvSpPr>
          <p:nvPr>
            <p:ph type="ctrTitle"/>
          </p:nvPr>
        </p:nvSpPr>
        <p:spPr>
          <a:xfrm>
            <a:off x="628650" y="0"/>
            <a:ext cx="7886700" cy="617220"/>
          </a:xfrm>
        </p:spPr>
        <p:txBody>
          <a:bodyPr/>
          <a:lstStyle/>
          <a:p>
            <a:r>
              <a:rPr lang="zh-CN" altLang="zh-CN" dirty="0" smtClean="0"/>
              <a:t>合作探究</a:t>
            </a:r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8095279" y="2826132"/>
            <a:ext cx="1143919" cy="2317368"/>
            <a:chOff x="5029200" y="4252444"/>
            <a:chExt cx="470948" cy="112726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29200" y="4252444"/>
              <a:ext cx="470948" cy="1127262"/>
            </a:xfrm>
            <a:prstGeom prst="rect">
              <a:avLst/>
            </a:prstGeom>
          </p:spPr>
        </p:pic>
        <p:sp>
          <p:nvSpPr>
            <p:cNvPr id="8" name="文本框 19"/>
            <p:cNvSpPr txBox="1"/>
            <p:nvPr/>
          </p:nvSpPr>
          <p:spPr>
            <a:xfrm>
              <a:off x="5116050" y="4400276"/>
              <a:ext cx="228079" cy="7817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E5E3E4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敬业与乐业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1082</Words>
  <Application>Microsoft Office PowerPoint</Application>
  <PresentationFormat>全屏显示(16:9)</PresentationFormat>
  <Paragraphs>92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 Unicode MS</vt:lpstr>
      <vt:lpstr>Meiryo</vt:lpstr>
      <vt:lpstr>黑体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敬业与乐业</vt:lpstr>
      <vt:lpstr>情景导入</vt:lpstr>
      <vt:lpstr>自我研学</vt:lpstr>
      <vt:lpstr>自我研学</vt:lpstr>
      <vt:lpstr>合作探究</vt:lpstr>
      <vt:lpstr>合作探究</vt:lpstr>
      <vt:lpstr>PowerPoint 演示文稿</vt:lpstr>
      <vt:lpstr>合作探究</vt:lpstr>
      <vt:lpstr>合作探究</vt:lpstr>
      <vt:lpstr>理解应用</vt:lpstr>
      <vt:lpstr>理解应用</vt:lpstr>
      <vt:lpstr>总结拓展</vt:lpstr>
      <vt:lpstr>总结拓展</vt:lpstr>
      <vt:lpstr>总结拓展</vt:lpstr>
      <vt:lpstr>布置作业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108</cp:revision>
  <dcterms:created xsi:type="dcterms:W3CDTF">2018-12-13T05:08:00Z</dcterms:created>
  <dcterms:modified xsi:type="dcterms:W3CDTF">2022-01-26T07:32:56Z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