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0"/>
  </p:notesMasterIdLst>
  <p:handoutMasterIdLst>
    <p:handoutMasterId r:id="rId21"/>
  </p:handoutMasterIdLst>
  <p:sldIdLst>
    <p:sldId id="256" r:id="rId3"/>
    <p:sldId id="275" r:id="rId4"/>
    <p:sldId id="276" r:id="rId5"/>
    <p:sldId id="278" r:id="rId6"/>
    <p:sldId id="279" r:id="rId7"/>
    <p:sldId id="282" r:id="rId8"/>
    <p:sldId id="260" r:id="rId9"/>
    <p:sldId id="283" r:id="rId10"/>
    <p:sldId id="284" r:id="rId11"/>
    <p:sldId id="285" r:id="rId12"/>
    <p:sldId id="286" r:id="rId13"/>
    <p:sldId id="287" r:id="rId14"/>
    <p:sldId id="290" r:id="rId15"/>
    <p:sldId id="291" r:id="rId16"/>
    <p:sldId id="292" r:id="rId17"/>
    <p:sldId id="258" r:id="rId18"/>
    <p:sldId id="293" r:id="rId1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0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A61C-6C9E-4571-98AB-DCE859B0FB7B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3E652-97E8-4E43-81D4-B2F97C751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0945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23CFE-E85A-4CB1-B388-FD452395EFF5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3E388-8A17-44FA-AE8B-AAB64D773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182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3E388-8A17-44FA-AE8B-AAB64D77357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926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5239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300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1328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261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9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657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2761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411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949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0656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8236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584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2022/1/26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70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9638" y="2010180"/>
            <a:ext cx="5486400" cy="980456"/>
          </a:xfrm>
        </p:spPr>
        <p:txBody>
          <a:bodyPr>
            <a:noAutofit/>
          </a:bodyPr>
          <a:lstStyle/>
          <a:p>
            <a:r>
              <a:rPr lang="zh-CN" altLang="en-US" sz="6000" dirty="0"/>
              <a:t>敬业与乐业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14350" y="3297660"/>
            <a:ext cx="4395234" cy="569738"/>
          </a:xfrm>
        </p:spPr>
        <p:txBody>
          <a:bodyPr lIns="68580" tIns="34290" rIns="68580" bIns="34290">
            <a:noAutofit/>
          </a:bodyPr>
          <a:lstStyle/>
          <a:p>
            <a:pPr marL="0" indent="0" algn="ctr">
              <a:buNone/>
            </a:pPr>
            <a:r>
              <a:rPr lang="zh-CN" altLang="en-US" sz="3000" dirty="0">
                <a:latin typeface="黑体" panose="02010609060101010101" pitchFamily="49" charset="-122"/>
              </a:rPr>
              <a:t>第</a:t>
            </a:r>
            <a:r>
              <a:rPr lang="en-US" altLang="zh-CN" sz="3000" dirty="0">
                <a:latin typeface="黑体" panose="02010609060101010101" pitchFamily="49" charset="-122"/>
              </a:rPr>
              <a:t>1</a:t>
            </a:r>
            <a:r>
              <a:rPr lang="zh-CN" altLang="en-US" sz="3000" dirty="0">
                <a:latin typeface="黑体" panose="02010609060101010101" pitchFamily="49" charset="-122"/>
              </a:rPr>
              <a:t>课时</a:t>
            </a:r>
          </a:p>
        </p:txBody>
      </p:sp>
      <p:sp>
        <p:nvSpPr>
          <p:cNvPr id="4" name="矩形 24"/>
          <p:cNvSpPr>
            <a:spLocks noChangeArrowheads="1"/>
          </p:cNvSpPr>
          <p:nvPr/>
        </p:nvSpPr>
        <p:spPr bwMode="auto">
          <a:xfrm>
            <a:off x="709638" y="835604"/>
            <a:ext cx="3840956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第二单元</a:t>
            </a:r>
            <a:r>
              <a:rPr lang="en-US" altLang="zh-CN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·</a:t>
            </a:r>
            <a:r>
              <a:rPr lang="zh-CN" altLang="en-US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第</a:t>
            </a:r>
            <a:r>
              <a:rPr lang="en-US" altLang="zh-CN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6</a:t>
            </a:r>
            <a:r>
              <a:rPr lang="zh-CN" altLang="en-US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课</a:t>
            </a:r>
            <a:r>
              <a:rPr lang="en-US" altLang="zh-CN" sz="3000" b="1" dirty="0">
                <a:solidFill>
                  <a:srgbClr val="26262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 </a:t>
            </a:r>
            <a:endParaRPr lang="zh-CN" altLang="en-US" sz="3000" b="1" dirty="0">
              <a:solidFill>
                <a:srgbClr val="262626"/>
              </a:solidFill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pitchFamily="34" charset="-122"/>
            </a:endParaRPr>
          </a:p>
        </p:txBody>
      </p:sp>
      <p:pic>
        <p:nvPicPr>
          <p:cNvPr id="5" name="图片 4" descr="timg (7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7032" y="936155"/>
            <a:ext cx="3454743" cy="293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0" y="4437680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68070" y="1237060"/>
            <a:ext cx="600164" cy="3429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敬业与乐业</a:t>
            </a:r>
          </a:p>
        </p:txBody>
      </p:sp>
      <p:sp>
        <p:nvSpPr>
          <p:cNvPr id="8196" name="AutoShape 4"/>
          <p:cNvSpPr/>
          <p:nvPr/>
        </p:nvSpPr>
        <p:spPr bwMode="auto">
          <a:xfrm>
            <a:off x="1006079" y="914400"/>
            <a:ext cx="228600" cy="3200400"/>
          </a:xfrm>
          <a:prstGeom prst="leftBrace">
            <a:avLst>
              <a:gd name="adj1" fmla="val 116537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zh-CN">
              <a:latin typeface="Verdana" panose="020B0604030504040204" pitchFamily="34" charset="0"/>
            </a:endParaRPr>
          </a:p>
        </p:txBody>
      </p:sp>
      <p:sp>
        <p:nvSpPr>
          <p:cNvPr id="8197" name="Text Box 5"/>
          <p:cNvSpPr txBox="1"/>
          <p:nvPr/>
        </p:nvSpPr>
        <p:spPr>
          <a:xfrm>
            <a:off x="1485900" y="804862"/>
            <a:ext cx="857250" cy="8079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4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提出问题</a:t>
            </a:r>
          </a:p>
        </p:txBody>
      </p:sp>
      <p:sp>
        <p:nvSpPr>
          <p:cNvPr id="8198" name="Text Box 6"/>
          <p:cNvSpPr txBox="1"/>
          <p:nvPr/>
        </p:nvSpPr>
        <p:spPr>
          <a:xfrm>
            <a:off x="1395413" y="2275285"/>
            <a:ext cx="857250" cy="8079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4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分析问题</a:t>
            </a:r>
          </a:p>
        </p:txBody>
      </p:sp>
      <p:sp>
        <p:nvSpPr>
          <p:cNvPr id="8199" name="Text Box 7"/>
          <p:cNvSpPr txBox="1"/>
          <p:nvPr/>
        </p:nvSpPr>
        <p:spPr>
          <a:xfrm>
            <a:off x="1328738" y="3730228"/>
            <a:ext cx="857250" cy="8079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4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解决问题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483644" y="914401"/>
            <a:ext cx="1171575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+mj-lt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latin typeface="+mj-lt"/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latin typeface="+mj-lt"/>
                <a:ea typeface="黑体" panose="02010609060101010101" pitchFamily="49" charset="-122"/>
              </a:rPr>
              <a:t>）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2343150" y="2420542"/>
            <a:ext cx="1710929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+mj-lt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+mj-lt"/>
                <a:ea typeface="黑体" panose="02010609060101010101" pitchFamily="49" charset="-122"/>
              </a:rPr>
              <a:t>2—8</a:t>
            </a:r>
            <a:r>
              <a:rPr lang="zh-CN" altLang="en-US" sz="2400" b="1" dirty="0">
                <a:solidFill>
                  <a:srgbClr val="000000"/>
                </a:solidFill>
                <a:latin typeface="+mj-lt"/>
                <a:ea typeface="黑体" panose="02010609060101010101" pitchFamily="49" charset="-122"/>
              </a:rPr>
              <a:t>）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252663" y="3868342"/>
            <a:ext cx="1438275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+mj-lt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latin typeface="+mj-lt"/>
                <a:ea typeface="黑体" panose="02010609060101010101" pitchFamily="49" charset="-122"/>
              </a:rPr>
              <a:t>9</a:t>
            </a:r>
            <a:r>
              <a:rPr lang="zh-CN" altLang="en-US" sz="2400" b="1" dirty="0">
                <a:latin typeface="+mj-lt"/>
                <a:ea typeface="黑体" panose="02010609060101010101" pitchFamily="49" charset="-122"/>
              </a:rPr>
              <a:t>）</a:t>
            </a:r>
          </a:p>
        </p:txBody>
      </p:sp>
      <p:sp>
        <p:nvSpPr>
          <p:cNvPr id="8203" name="Text Box 11"/>
          <p:cNvSpPr txBox="1"/>
          <p:nvPr/>
        </p:nvSpPr>
        <p:spPr>
          <a:xfrm>
            <a:off x="3434060" y="893490"/>
            <a:ext cx="3371850" cy="8079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揭示全文论述的中心</a:t>
            </a:r>
            <a:r>
              <a:rPr lang="en-US" altLang="zh-CN" sz="24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24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敬业与乐业</a:t>
            </a:r>
          </a:p>
        </p:txBody>
      </p:sp>
      <p:sp>
        <p:nvSpPr>
          <p:cNvPr id="8204" name="Text Box 12"/>
          <p:cNvSpPr txBox="1"/>
          <p:nvPr/>
        </p:nvSpPr>
        <p:spPr>
          <a:xfrm>
            <a:off x="3590925" y="2164556"/>
            <a:ext cx="4113610" cy="11772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400" noProof="1">
                <a:solidFill>
                  <a:srgbClr val="00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 </a:t>
            </a:r>
            <a:r>
              <a:rPr lang="zh-CN" altLang="en-US" sz="24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有业的必要性</a:t>
            </a:r>
            <a:r>
              <a:rPr lang="zh-CN" altLang="en-US" sz="2400" noProof="1">
                <a:solidFill>
                  <a:srgbClr val="000000"/>
                </a:solidFill>
                <a:latin typeface="+mj-lt"/>
                <a:ea typeface="黑体" panose="02010609060101010101" pitchFamily="49" charset="-122"/>
              </a:rPr>
              <a:t>（</a:t>
            </a:r>
            <a:r>
              <a:rPr lang="en-US" altLang="zh-CN" sz="2400" noProof="1">
                <a:solidFill>
                  <a:srgbClr val="000000"/>
                </a:solidFill>
                <a:latin typeface="+mj-lt"/>
                <a:ea typeface="黑体" panose="02010609060101010101" pitchFamily="49" charset="-122"/>
              </a:rPr>
              <a:t>2-5</a:t>
            </a:r>
            <a:r>
              <a:rPr lang="zh-CN" altLang="en-US" sz="2400" noProof="1">
                <a:solidFill>
                  <a:srgbClr val="000000"/>
                </a:solidFill>
                <a:latin typeface="+mj-lt"/>
                <a:ea typeface="黑体" panose="02010609060101010101" pitchFamily="49" charset="-122"/>
              </a:rPr>
              <a:t>）</a:t>
            </a:r>
            <a:r>
              <a:rPr lang="zh-CN" altLang="en-US" sz="2400" dirty="0">
                <a:solidFill>
                  <a:srgbClr val="000000"/>
                </a:solidFill>
                <a:latin typeface="+mj-lt"/>
                <a:ea typeface="黑体" panose="02010609060101010101" pitchFamily="49" charset="-122"/>
              </a:rPr>
              <a:t/>
            </a:r>
            <a:br>
              <a:rPr lang="zh-CN" altLang="en-US" sz="2400" dirty="0">
                <a:solidFill>
                  <a:srgbClr val="000000"/>
                </a:solidFill>
                <a:latin typeface="+mj-lt"/>
                <a:ea typeface="黑体" panose="02010609060101010101" pitchFamily="49" charset="-122"/>
              </a:rPr>
            </a:br>
            <a:r>
              <a:rPr lang="zh-CN" altLang="en-US" sz="24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敬业的重要性</a:t>
            </a:r>
            <a:r>
              <a:rPr lang="zh-CN" altLang="en-US" sz="2400" noProof="1">
                <a:solidFill>
                  <a:srgbClr val="000000"/>
                </a:solidFill>
                <a:latin typeface="+mj-lt"/>
                <a:ea typeface="黑体" panose="02010609060101010101" pitchFamily="49" charset="-122"/>
              </a:rPr>
              <a:t>（</a:t>
            </a:r>
            <a:r>
              <a:rPr lang="en-US" altLang="zh-CN" sz="2400" noProof="1">
                <a:solidFill>
                  <a:srgbClr val="000000"/>
                </a:solidFill>
                <a:latin typeface="+mj-lt"/>
                <a:ea typeface="黑体" panose="02010609060101010101" pitchFamily="49" charset="-122"/>
              </a:rPr>
              <a:t>6-7</a:t>
            </a:r>
            <a:r>
              <a:rPr lang="zh-CN" altLang="en-US" sz="24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4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乐业的重要性（</a:t>
            </a:r>
            <a:r>
              <a:rPr lang="en-US" altLang="zh-CN" sz="2400" noProof="1">
                <a:solidFill>
                  <a:srgbClr val="000000"/>
                </a:solidFill>
                <a:latin typeface="+mj-lt"/>
                <a:ea typeface="黑体" panose="02010609060101010101" pitchFamily="49" charset="-122"/>
              </a:rPr>
              <a:t>8</a:t>
            </a:r>
            <a:r>
              <a:rPr lang="zh-CN" altLang="en-US" sz="24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sp>
        <p:nvSpPr>
          <p:cNvPr id="8205" name="Text Box 13"/>
          <p:cNvSpPr txBox="1"/>
          <p:nvPr/>
        </p:nvSpPr>
        <p:spPr>
          <a:xfrm>
            <a:off x="3216475" y="3843444"/>
            <a:ext cx="3807023" cy="4385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4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总结全文，勉励人敬业乐业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7872854" y="752260"/>
            <a:ext cx="742950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7872854" y="2383005"/>
            <a:ext cx="857250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7871864" y="3761882"/>
            <a:ext cx="971550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</a:t>
            </a:r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1824038" y="1703785"/>
            <a:ext cx="0" cy="571500"/>
          </a:xfrm>
          <a:prstGeom prst="line">
            <a:avLst/>
          </a:prstGeom>
          <a:noFill/>
          <a:ln w="120650">
            <a:solidFill>
              <a:srgbClr val="0000FF"/>
            </a:solidFill>
            <a:round/>
            <a:tailEnd type="triangle" w="med" len="med"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1824038" y="3174206"/>
            <a:ext cx="0" cy="571500"/>
          </a:xfrm>
          <a:prstGeom prst="line">
            <a:avLst/>
          </a:prstGeom>
          <a:noFill/>
          <a:ln w="120650">
            <a:solidFill>
              <a:srgbClr val="0000FF"/>
            </a:solidFill>
            <a:round/>
            <a:tailEnd type="triangle" w="med" len="med"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>
            <a:off x="8076010" y="1444229"/>
            <a:ext cx="0" cy="571500"/>
          </a:xfrm>
          <a:prstGeom prst="line">
            <a:avLst/>
          </a:prstGeom>
          <a:noFill/>
          <a:ln w="120650">
            <a:solidFill>
              <a:srgbClr val="0000FF"/>
            </a:solidFill>
            <a:round/>
            <a:tailEnd type="triangle" w="med" len="med"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>
            <a:off x="8076010" y="3104528"/>
            <a:ext cx="0" cy="571500"/>
          </a:xfrm>
          <a:prstGeom prst="line">
            <a:avLst/>
          </a:prstGeom>
          <a:noFill/>
          <a:ln w="120650">
            <a:solidFill>
              <a:srgbClr val="0000FF"/>
            </a:solidFill>
            <a:round/>
            <a:tailEnd type="triangle" w="med" len="med"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1684" name="文本框 241683"/>
          <p:cNvSpPr txBox="1">
            <a:spLocks noChangeArrowheads="1"/>
          </p:cNvSpPr>
          <p:nvPr/>
        </p:nvSpPr>
        <p:spPr bwMode="auto">
          <a:xfrm>
            <a:off x="6731794" y="2164556"/>
            <a:ext cx="756047" cy="438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032AEF"/>
                </a:solidFill>
                <a:latin typeface="Arial" panose="020B0604020202020204" pitchFamily="34" charset="0"/>
                <a:ea typeface="楷体_GB2312" pitchFamily="49" charset="-122"/>
              </a:rPr>
              <a:t>前提</a:t>
            </a:r>
          </a:p>
        </p:txBody>
      </p:sp>
      <p:sp>
        <p:nvSpPr>
          <p:cNvPr id="241685" name="文本框 241684"/>
          <p:cNvSpPr txBox="1">
            <a:spLocks noChangeArrowheads="1"/>
          </p:cNvSpPr>
          <p:nvPr/>
        </p:nvSpPr>
        <p:spPr bwMode="auto">
          <a:xfrm>
            <a:off x="6738937" y="2514600"/>
            <a:ext cx="757259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032AEF"/>
                </a:solidFill>
                <a:latin typeface="Arial" panose="020B0604020202020204" pitchFamily="34" charset="0"/>
                <a:ea typeface="楷体_GB2312" pitchFamily="49" charset="-122"/>
              </a:rPr>
              <a:t>基础</a:t>
            </a:r>
          </a:p>
        </p:txBody>
      </p:sp>
      <p:sp>
        <p:nvSpPr>
          <p:cNvPr id="241686" name="文本框 241685"/>
          <p:cNvSpPr txBox="1">
            <a:spLocks noChangeArrowheads="1"/>
          </p:cNvSpPr>
          <p:nvPr/>
        </p:nvSpPr>
        <p:spPr bwMode="auto">
          <a:xfrm>
            <a:off x="6342460" y="2930129"/>
            <a:ext cx="1376018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32AEF"/>
                </a:solidFill>
                <a:latin typeface="Arial" panose="020B0604020202020204" pitchFamily="34" charset="0"/>
                <a:ea typeface="楷体_GB2312" pitchFamily="49" charset="-122"/>
              </a:rPr>
              <a:t>最高境界</a:t>
            </a:r>
          </a:p>
        </p:txBody>
      </p:sp>
      <p:sp>
        <p:nvSpPr>
          <p:cNvPr id="24" name="标题 2"/>
          <p:cNvSpPr>
            <a:spLocks noGrp="1"/>
          </p:cNvSpPr>
          <p:nvPr>
            <p:ph type="ctrTitle"/>
          </p:nvPr>
        </p:nvSpPr>
        <p:spPr>
          <a:xfrm>
            <a:off x="542500" y="0"/>
            <a:ext cx="7886700" cy="617220"/>
          </a:xfrm>
        </p:spPr>
        <p:txBody>
          <a:bodyPr/>
          <a:lstStyle/>
          <a:p>
            <a:r>
              <a:rPr lang="zh-CN" altLang="en-US" dirty="0" smtClean="0"/>
              <a:t>整体感知</a:t>
            </a:r>
            <a:endParaRPr lang="zh-CN" altLang="en-US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1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1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 bldLvl="0" animBg="1"/>
      <p:bldP spid="8197" grpId="0" bldLvl="0" animBg="1"/>
      <p:bldP spid="8198" grpId="0" bldLvl="0" animBg="1"/>
      <p:bldP spid="8199" grpId="0" bldLvl="0" animBg="1"/>
      <p:bldP spid="8200" grpId="0"/>
      <p:bldP spid="8201" grpId="0"/>
      <p:bldP spid="8202" grpId="0"/>
      <p:bldP spid="8203" grpId="0" bldLvl="0" animBg="1"/>
      <p:bldP spid="8204" grpId="0" bldLvl="0" animBg="1"/>
      <p:bldP spid="8205" grpId="0" bldLvl="0" animBg="1"/>
      <p:bldP spid="8206" grpId="0"/>
      <p:bldP spid="8207" grpId="0"/>
      <p:bldP spid="8208" grpId="0"/>
      <p:bldP spid="8209" grpId="0" animBg="1"/>
      <p:bldP spid="8210" grpId="0" animBg="1"/>
      <p:bldP spid="8211" grpId="0" animBg="1"/>
      <p:bldP spid="8212" grpId="0" animBg="1"/>
      <p:bldP spid="241684" grpId="0"/>
      <p:bldP spid="241685" grpId="0"/>
      <p:bldP spid="24168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327681"/>
          <p:cNvSpPr>
            <a:spLocks noGrp="1"/>
          </p:cNvSpPr>
          <p:nvPr>
            <p:ph type="ctrTitle"/>
          </p:nvPr>
        </p:nvSpPr>
        <p:spPr>
          <a:xfrm>
            <a:off x="663191" y="485021"/>
            <a:ext cx="5865018" cy="70635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zh-CN" altLang="en-US" sz="2400" dirty="0">
                <a:ln w="22225">
                  <a:solidFill>
                    <a:schemeClr val="accent2"/>
                  </a:solidFill>
                  <a:prstDash val="solid"/>
                </a:ln>
              </a:rPr>
              <a:t/>
            </a:r>
            <a:br>
              <a:rPr lang="zh-CN" altLang="en-US" sz="2400" dirty="0">
                <a:ln w="22225">
                  <a:solidFill>
                    <a:schemeClr val="accent2"/>
                  </a:solidFill>
                  <a:prstDash val="solid"/>
                </a:ln>
              </a:rPr>
            </a:br>
            <a:r>
              <a:rPr lang="en-US" altLang="zh-CN" sz="2400" dirty="0"/>
              <a:t>1.</a:t>
            </a:r>
            <a:r>
              <a:rPr lang="zh-CN" altLang="en-US" sz="2400" noProof="1">
                <a:latin typeface="黑体" panose="02010609060101010101" pitchFamily="49" charset="-122"/>
              </a:rPr>
              <a:t>“有业之必要”的</a:t>
            </a:r>
            <a:r>
              <a:rPr lang="en-US" altLang="zh-CN" sz="2400" noProof="1">
                <a:latin typeface="黑体" panose="02010609060101010101" pitchFamily="49" charset="-122"/>
              </a:rPr>
              <a:t>3</a:t>
            </a:r>
            <a:r>
              <a:rPr lang="zh-CN" altLang="en-US" sz="2400" noProof="1">
                <a:latin typeface="黑体" panose="02010609060101010101" pitchFamily="49" charset="-122"/>
              </a:rPr>
              <a:t>个主要论据是：</a:t>
            </a:r>
          </a:p>
        </p:txBody>
      </p:sp>
      <p:sp>
        <p:nvSpPr>
          <p:cNvPr id="327683" name="内容占位符 327682"/>
          <p:cNvSpPr>
            <a:spLocks noGrp="1" noChangeArrowheads="1"/>
          </p:cNvSpPr>
          <p:nvPr>
            <p:ph idx="1"/>
          </p:nvPr>
        </p:nvSpPr>
        <p:spPr>
          <a:xfrm>
            <a:off x="985288" y="1449571"/>
            <a:ext cx="7886700" cy="3761756"/>
          </a:xfrm>
        </p:spPr>
        <p:txBody>
          <a:bodyPr>
            <a:norm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2400" dirty="0">
                <a:latin typeface="黑体" panose="02010609060101010101" pitchFamily="49" charset="-122"/>
              </a:rPr>
              <a:t>孔子的两段言论；</a:t>
            </a:r>
          </a:p>
          <a:p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sz="2400" dirty="0">
                <a:latin typeface="黑体" panose="02010609060101010101" pitchFamily="49" charset="-122"/>
              </a:rPr>
              <a:t>百丈禅师的故事；</a:t>
            </a:r>
          </a:p>
          <a:p>
            <a:r>
              <a:rPr lang="en-US" altLang="zh-CN" sz="2400" dirty="0">
                <a:latin typeface="+mj-lt"/>
              </a:rPr>
              <a:t>③</a:t>
            </a:r>
            <a:r>
              <a:rPr lang="zh-CN" altLang="en-US" sz="2400" dirty="0">
                <a:latin typeface="黑体" panose="02010609060101010101" pitchFamily="49" charset="-122"/>
              </a:rPr>
              <a:t>作者自己讲的道理：</a:t>
            </a:r>
            <a:endParaRPr lang="en-US" altLang="zh-CN" sz="2400" dirty="0">
              <a:latin typeface="黑体" panose="02010609060101010101" pitchFamily="49" charset="-122"/>
            </a:endParaRPr>
          </a:p>
          <a:p>
            <a:endParaRPr lang="en-US" altLang="zh-CN" sz="2400" dirty="0">
              <a:latin typeface="黑体" panose="02010609060101010101" pitchFamily="49" charset="-122"/>
            </a:endParaRPr>
          </a:p>
          <a:p>
            <a:r>
              <a:rPr lang="zh-CN" altLang="en-US" sz="2400" dirty="0">
                <a:solidFill>
                  <a:srgbClr val="0070C0"/>
                </a:solidFill>
                <a:latin typeface="黑体" panose="02010609060101010101" pitchFamily="49" charset="-122"/>
              </a:rPr>
              <a:t>百行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</a:rPr>
              <a:t>业</a:t>
            </a:r>
            <a:r>
              <a:rPr lang="zh-CN" altLang="en-US" sz="2400" dirty="0">
                <a:solidFill>
                  <a:srgbClr val="0070C0"/>
                </a:solidFill>
                <a:latin typeface="黑体" panose="02010609060101010101" pitchFamily="49" charset="-122"/>
              </a:rPr>
              <a:t>为先，万恶懒为首。</a:t>
            </a:r>
            <a:endParaRPr lang="en-US" altLang="zh-CN" sz="2400" dirty="0">
              <a:solidFill>
                <a:srgbClr val="0070C0"/>
              </a:solidFill>
              <a:latin typeface="黑体" panose="02010609060101010101" pitchFamily="49" charset="-122"/>
            </a:endParaRPr>
          </a:p>
          <a:p>
            <a:endParaRPr lang="en-US" altLang="zh-CN" sz="2400" dirty="0">
              <a:solidFill>
                <a:srgbClr val="0070C0"/>
              </a:solidFill>
              <a:latin typeface="黑体" panose="02010609060101010101" pitchFamily="49" charset="-122"/>
            </a:endParaRPr>
          </a:p>
          <a:p>
            <a:r>
              <a:rPr lang="zh-CN" altLang="en-US" sz="2400" dirty="0">
                <a:solidFill>
                  <a:srgbClr val="0070C0"/>
                </a:solidFill>
                <a:latin typeface="黑体" panose="02010609060101010101" pitchFamily="49" charset="-122"/>
              </a:rPr>
              <a:t>没有职业的懒人，简直是社会上的蛀米虫</a:t>
            </a:r>
            <a:r>
              <a:rPr lang="en-US" altLang="zh-CN" sz="2400" dirty="0">
                <a:solidFill>
                  <a:srgbClr val="0070C0"/>
                </a:solidFill>
                <a:latin typeface="黑体" panose="02010609060101010101" pitchFamily="49" charset="-122"/>
              </a:rPr>
              <a:t>……</a:t>
            </a:r>
          </a:p>
        </p:txBody>
      </p:sp>
      <p:sp>
        <p:nvSpPr>
          <p:cNvPr id="6" name="标题 240641"/>
          <p:cNvSpPr txBox="1"/>
          <p:nvPr/>
        </p:nvSpPr>
        <p:spPr>
          <a:xfrm>
            <a:off x="22860" y="0"/>
            <a:ext cx="9120664" cy="8382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3000" b="1" noProof="1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合作探究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8107039" y="2826132"/>
            <a:ext cx="1143919" cy="2317368"/>
            <a:chOff x="5029200" y="4252444"/>
            <a:chExt cx="470948" cy="112726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9" name="文本框 19"/>
            <p:cNvSpPr txBox="1"/>
            <p:nvPr/>
          </p:nvSpPr>
          <p:spPr>
            <a:xfrm>
              <a:off x="5116047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敬业与乐业</a:t>
              </a:r>
            </a:p>
          </p:txBody>
        </p:sp>
      </p:grpSp>
    </p:spTree>
  </p:cSld>
  <p:clrMapOvr>
    <a:masterClrMapping/>
  </p:clrMapOvr>
  <p:transition spd="med">
    <p:random/>
    <p:sndAc>
      <p:stSnd>
        <p:snd r:embed="rId2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27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27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27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27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8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标题 331777"/>
          <p:cNvSpPr>
            <a:spLocks noGrp="1"/>
          </p:cNvSpPr>
          <p:nvPr>
            <p:ph type="ctrTitle"/>
          </p:nvPr>
        </p:nvSpPr>
        <p:spPr>
          <a:xfrm>
            <a:off x="189915" y="838200"/>
            <a:ext cx="6108895" cy="617220"/>
          </a:xfrm>
        </p:spPr>
        <p:txBody>
          <a:bodyPr>
            <a:no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en-US" altLang="zh-CN" sz="2400" noProof="1">
                <a:solidFill>
                  <a:srgbClr val="000000"/>
                </a:solidFill>
              </a:rPr>
              <a:t>2.</a:t>
            </a:r>
            <a:r>
              <a:rPr lang="zh-CN" altLang="en-US" sz="2400" noProof="1"/>
              <a:t>什么叫做“敬业”？作者怎样论述？</a:t>
            </a:r>
          </a:p>
        </p:txBody>
      </p:sp>
      <p:sp>
        <p:nvSpPr>
          <p:cNvPr id="331779" name="内容占位符 331778"/>
          <p:cNvSpPr>
            <a:spLocks noGrp="1"/>
          </p:cNvSpPr>
          <p:nvPr>
            <p:ph idx="1"/>
          </p:nvPr>
        </p:nvSpPr>
        <p:spPr>
          <a:xfrm>
            <a:off x="471361" y="1545674"/>
            <a:ext cx="7764236" cy="243914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noProof="1">
                <a:solidFill>
                  <a:srgbClr val="032AE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zh-CN" altLang="en-US" sz="2400" noProof="1">
                <a:solidFill>
                  <a:srgbClr val="032AE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引用朱熹的话：“主一无适便是敬”；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400" noProof="1">
                <a:solidFill>
                  <a:srgbClr val="032AE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sz="2400" noProof="1">
                <a:solidFill>
                  <a:srgbClr val="032AE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解释：凡做一件事，便忠于一件事，将全副精力集中到这事上头，一点不旁骛。</a:t>
            </a:r>
          </a:p>
          <a:p>
            <a:pPr marL="457200" indent="-457200">
              <a:lnSpc>
                <a:spcPct val="150000"/>
              </a:lnSpc>
              <a:defRPr/>
            </a:pPr>
            <a:r>
              <a:rPr lang="zh-CN" altLang="en-US" sz="24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归纳：专心致志、心无旁骛。</a:t>
            </a:r>
          </a:p>
        </p:txBody>
      </p:sp>
      <p:sp>
        <p:nvSpPr>
          <p:cNvPr id="6" name="标题 240641"/>
          <p:cNvSpPr txBox="1"/>
          <p:nvPr/>
        </p:nvSpPr>
        <p:spPr>
          <a:xfrm>
            <a:off x="22860" y="0"/>
            <a:ext cx="9120664" cy="8382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3000" b="1" noProof="1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合作探究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8107039" y="2826132"/>
            <a:ext cx="1143919" cy="2317368"/>
            <a:chOff x="5029200" y="4252444"/>
            <a:chExt cx="470948" cy="112726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8" name="文本框 19"/>
            <p:cNvSpPr txBox="1"/>
            <p:nvPr/>
          </p:nvSpPr>
          <p:spPr>
            <a:xfrm>
              <a:off x="5116047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敬业与乐业</a:t>
              </a:r>
            </a:p>
          </p:txBody>
        </p:sp>
      </p:grpSp>
    </p:spTree>
  </p:cSld>
  <p:clrMapOvr>
    <a:masterClrMapping/>
  </p:clrMapOvr>
  <p:transition spd="med">
    <p:random/>
    <p:sndAc>
      <p:stSnd>
        <p:snd r:embed="rId2" name="projcto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317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31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31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79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7359594" y="2854026"/>
            <a:ext cx="896540" cy="900113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defRPr/>
            </a:pPr>
            <a:endParaRPr lang="zh-CN" altLang="en-US" noProof="1"/>
          </a:p>
        </p:txBody>
      </p:sp>
      <p:sp>
        <p:nvSpPr>
          <p:cNvPr id="97283" name="文本框 408577"/>
          <p:cNvSpPr txBox="1">
            <a:spLocks noChangeArrowheads="1"/>
          </p:cNvSpPr>
          <p:nvPr/>
        </p:nvSpPr>
        <p:spPr bwMode="auto">
          <a:xfrm>
            <a:off x="1547813" y="357188"/>
            <a:ext cx="5543550" cy="2846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endParaRPr lang="zh-CN" altLang="zh-CN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7284" name="文本框 408578"/>
          <p:cNvSpPr txBox="1">
            <a:spLocks noChangeArrowheads="1"/>
          </p:cNvSpPr>
          <p:nvPr/>
        </p:nvSpPr>
        <p:spPr bwMode="auto">
          <a:xfrm>
            <a:off x="1016453" y="696221"/>
            <a:ext cx="7348538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作者是怎样论述“乐业”的？</a:t>
            </a:r>
          </a:p>
        </p:txBody>
      </p:sp>
      <p:sp>
        <p:nvSpPr>
          <p:cNvPr id="408580" name="文本框 408579"/>
          <p:cNvSpPr txBox="1">
            <a:spLocks noChangeArrowheads="1"/>
          </p:cNvSpPr>
          <p:nvPr/>
        </p:nvSpPr>
        <p:spPr bwMode="auto">
          <a:xfrm>
            <a:off x="1016454" y="1315130"/>
            <a:ext cx="6279356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032AE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</a:t>
            </a:r>
            <a:r>
              <a:rPr lang="zh-CN" altLang="en-US" sz="2400" dirty="0">
                <a:solidFill>
                  <a:srgbClr val="032AE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“从劳苦中找出快乐来”</a:t>
            </a:r>
          </a:p>
        </p:txBody>
      </p:sp>
      <p:sp>
        <p:nvSpPr>
          <p:cNvPr id="408581" name="直接连接符 408580"/>
          <p:cNvSpPr>
            <a:spLocks noChangeShapeType="1"/>
          </p:cNvSpPr>
          <p:nvPr/>
        </p:nvSpPr>
        <p:spPr bwMode="auto">
          <a:xfrm>
            <a:off x="5974739" y="3347830"/>
            <a:ext cx="1257300" cy="0"/>
          </a:xfrm>
          <a:prstGeom prst="line">
            <a:avLst/>
          </a:prstGeom>
          <a:noFill/>
          <a:ln w="152400">
            <a:solidFill>
              <a:schemeClr val="tx1"/>
            </a:solidFill>
            <a:round/>
            <a:tailEnd type="triangle" w="med" len="med"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8582" name="文本框 408581"/>
          <p:cNvSpPr txBox="1">
            <a:spLocks noChangeArrowheads="1"/>
          </p:cNvSpPr>
          <p:nvPr/>
        </p:nvSpPr>
        <p:spPr bwMode="auto">
          <a:xfrm>
            <a:off x="7487435" y="2909432"/>
            <a:ext cx="1371600" cy="76080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5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乐</a:t>
            </a:r>
          </a:p>
        </p:txBody>
      </p:sp>
      <p:sp>
        <p:nvSpPr>
          <p:cNvPr id="408583" name="文本框 408582"/>
          <p:cNvSpPr txBox="1">
            <a:spLocks noChangeArrowheads="1"/>
          </p:cNvSpPr>
          <p:nvPr/>
        </p:nvSpPr>
        <p:spPr bwMode="auto">
          <a:xfrm>
            <a:off x="987878" y="1878283"/>
            <a:ext cx="6336506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032AE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</a:t>
            </a:r>
            <a:r>
              <a:rPr lang="zh-CN" altLang="en-US" sz="2400" dirty="0">
                <a:solidFill>
                  <a:srgbClr val="032AE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“凡职业都是有趣味的”</a:t>
            </a:r>
          </a:p>
        </p:txBody>
      </p:sp>
      <p:sp>
        <p:nvSpPr>
          <p:cNvPr id="408584" name="文本框 408583"/>
          <p:cNvSpPr txBox="1">
            <a:spLocks noChangeArrowheads="1"/>
          </p:cNvSpPr>
          <p:nvPr/>
        </p:nvSpPr>
        <p:spPr bwMode="auto">
          <a:xfrm>
            <a:off x="1012148" y="2386779"/>
            <a:ext cx="1369606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32AE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身入其中</a:t>
            </a:r>
          </a:p>
        </p:txBody>
      </p:sp>
      <p:sp>
        <p:nvSpPr>
          <p:cNvPr id="408585" name="文本框 408584"/>
          <p:cNvSpPr txBox="1">
            <a:spLocks noChangeArrowheads="1"/>
          </p:cNvSpPr>
          <p:nvPr/>
        </p:nvSpPr>
        <p:spPr bwMode="auto">
          <a:xfrm>
            <a:off x="1012148" y="2909432"/>
            <a:ext cx="1374415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32AE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奋斗前去</a:t>
            </a:r>
          </a:p>
        </p:txBody>
      </p:sp>
      <p:sp>
        <p:nvSpPr>
          <p:cNvPr id="408586" name="文本框 408585"/>
          <p:cNvSpPr txBox="1">
            <a:spLocks noChangeArrowheads="1"/>
          </p:cNvSpPr>
          <p:nvPr/>
        </p:nvSpPr>
        <p:spPr bwMode="auto">
          <a:xfrm>
            <a:off x="1031397" y="3432086"/>
            <a:ext cx="1374415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32AE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比较骈进</a:t>
            </a:r>
          </a:p>
        </p:txBody>
      </p:sp>
      <p:sp>
        <p:nvSpPr>
          <p:cNvPr id="408587" name="文本框 408586"/>
          <p:cNvSpPr txBox="1">
            <a:spLocks noChangeArrowheads="1"/>
          </p:cNvSpPr>
          <p:nvPr/>
        </p:nvSpPr>
        <p:spPr bwMode="auto">
          <a:xfrm>
            <a:off x="1033803" y="4046245"/>
            <a:ext cx="1369606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32AE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省却烦闷</a:t>
            </a:r>
          </a:p>
        </p:txBody>
      </p:sp>
      <p:sp>
        <p:nvSpPr>
          <p:cNvPr id="408588" name="矩形 408587"/>
          <p:cNvSpPr>
            <a:spLocks noChangeArrowheads="1"/>
          </p:cNvSpPr>
          <p:nvPr/>
        </p:nvSpPr>
        <p:spPr bwMode="auto">
          <a:xfrm>
            <a:off x="2680268" y="2386779"/>
            <a:ext cx="3429000" cy="20990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第一：身体力行得快乐</a:t>
            </a: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第二：刻苦奋斗有快乐</a:t>
            </a: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第三：竞争取胜找快乐</a:t>
            </a: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第四：远离无聊就快乐</a:t>
            </a:r>
          </a:p>
        </p:txBody>
      </p:sp>
      <p:sp>
        <p:nvSpPr>
          <p:cNvPr id="15" name="标题 240641"/>
          <p:cNvSpPr txBox="1"/>
          <p:nvPr/>
        </p:nvSpPr>
        <p:spPr>
          <a:xfrm>
            <a:off x="22860" y="0"/>
            <a:ext cx="9120664" cy="8382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3000" b="1" noProof="1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合作探究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8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8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8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8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8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8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8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8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408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408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408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408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8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8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580" grpId="0"/>
      <p:bldP spid="408581" grpId="0" animBg="1"/>
      <p:bldP spid="408582" grpId="0"/>
      <p:bldP spid="408583" grpId="0"/>
      <p:bldP spid="408584" grpId="0"/>
      <p:bldP spid="408585" grpId="0"/>
      <p:bldP spid="408586" grpId="0"/>
      <p:bldP spid="408587" grpId="0"/>
      <p:bldP spid="40858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文本框 409602"/>
          <p:cNvSpPr txBox="1"/>
          <p:nvPr/>
        </p:nvSpPr>
        <p:spPr>
          <a:xfrm>
            <a:off x="548641" y="696686"/>
            <a:ext cx="7607105" cy="71558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noProof="1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“</a:t>
            </a:r>
            <a:r>
              <a:rPr lang="zh-CN" altLang="en-US" sz="2100" noProof="1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凡职业都是有趣味的”作者为我们列举了哪四种敬业的快乐？请你举几个“乐业”的事例。</a:t>
            </a:r>
          </a:p>
        </p:txBody>
      </p:sp>
      <p:pic>
        <p:nvPicPr>
          <p:cNvPr id="2" name="图片 1" descr="timg (26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1434618"/>
            <a:ext cx="2396898" cy="274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2" descr="timg (27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3450" y="1412266"/>
            <a:ext cx="2434829" cy="277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72886" y="4452257"/>
            <a:ext cx="4136572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noProof="1">
                <a:latin typeface="黑体" panose="02010609060101010101" pitchFamily="49" charset="-122"/>
                <a:ea typeface="黑体" panose="02010609060101010101" pitchFamily="49" charset="-122"/>
              </a:rPr>
              <a:t>  陈景润面对枯燥的数字演算 </a:t>
            </a:r>
            <a:endParaRPr lang="zh-CN" altLang="en-US" sz="2100" dirty="0"/>
          </a:p>
        </p:txBody>
      </p:sp>
      <p:sp>
        <p:nvSpPr>
          <p:cNvPr id="9" name="TextBox 8"/>
          <p:cNvSpPr txBox="1"/>
          <p:nvPr/>
        </p:nvSpPr>
        <p:spPr>
          <a:xfrm>
            <a:off x="4784272" y="4417035"/>
            <a:ext cx="4136572" cy="7155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noProof="1">
                <a:latin typeface="黑体" panose="02010609060101010101" pitchFamily="49" charset="-122"/>
                <a:ea typeface="黑体" panose="02010609060101010101" pitchFamily="49" charset="-122"/>
              </a:rPr>
              <a:t>居里夫人在成吨废渣中寻找“镭”</a:t>
            </a:r>
          </a:p>
          <a:p>
            <a:endParaRPr lang="zh-CN" altLang="en-US" sz="2100" dirty="0"/>
          </a:p>
        </p:txBody>
      </p:sp>
      <p:sp>
        <p:nvSpPr>
          <p:cNvPr id="10" name="标题 240641"/>
          <p:cNvSpPr txBox="1"/>
          <p:nvPr/>
        </p:nvSpPr>
        <p:spPr>
          <a:xfrm>
            <a:off x="22860" y="0"/>
            <a:ext cx="9120664" cy="8382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3000" b="1" noProof="1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合作探究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  <p:bldP spid="4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1501347" y="94497"/>
            <a:ext cx="5881816" cy="537264"/>
          </a:xfrm>
          <a:prstGeom prst="rect">
            <a:avLst/>
          </a:prstGeom>
        </p:spPr>
        <p:txBody>
          <a:bodyPr lIns="68580" tIns="34290" rIns="68580" bIns="34290"/>
          <a:lstStyle>
            <a:lvl1pPr marL="914400" indent="-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  <a:sym typeface="Calibri Light" panose="020F0302020204030204" pitchFamily="34" charset="0"/>
              </a:defRPr>
            </a:lvl1pPr>
            <a:lvl2pPr marL="914400" indent="-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2pPr>
            <a:lvl3pPr marL="914400" indent="-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3pPr>
            <a:lvl4pPr marL="914400" indent="-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4pPr>
            <a:lvl5pPr marL="914400" indent="-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5pPr>
            <a:lvl6pPr marL="1371600" indent="-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6pPr>
            <a:lvl7pPr marL="1828800" indent="-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7pPr>
            <a:lvl8pPr marL="2286000" indent="-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8pPr>
            <a:lvl9pPr marL="2743200" indent="-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  <a:sym typeface="Calibri Light" panose="020F030202020403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课文精要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378074" y="741167"/>
            <a:ext cx="850808" cy="689551"/>
          </a:xfrm>
          <a:prstGeom prst="roundRect">
            <a:avLst/>
          </a:prstGeom>
          <a:solidFill>
            <a:schemeClr val="accent1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提出论点</a:t>
            </a:r>
          </a:p>
        </p:txBody>
      </p:sp>
      <p:sp>
        <p:nvSpPr>
          <p:cNvPr id="14" name="左大括号 13"/>
          <p:cNvSpPr/>
          <p:nvPr/>
        </p:nvSpPr>
        <p:spPr>
          <a:xfrm>
            <a:off x="2042311" y="1114425"/>
            <a:ext cx="229148" cy="3543300"/>
          </a:xfrm>
          <a:prstGeom prst="leftBrace">
            <a:avLst>
              <a:gd name="adj1" fmla="val 170833"/>
              <a:gd name="adj2" fmla="val 50000"/>
            </a:avLst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271459" y="2543854"/>
            <a:ext cx="835633" cy="689551"/>
          </a:xfrm>
          <a:prstGeom prst="roundRect">
            <a:avLst/>
          </a:prstGeom>
          <a:solidFill>
            <a:schemeClr val="accent1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论证论点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281479" y="881761"/>
            <a:ext cx="4101683" cy="3830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敬业和乐业是人类生活的不二法门</a:t>
            </a:r>
          </a:p>
        </p:txBody>
      </p:sp>
      <p:sp>
        <p:nvSpPr>
          <p:cNvPr id="20" name="左大括号 19"/>
          <p:cNvSpPr/>
          <p:nvPr/>
        </p:nvSpPr>
        <p:spPr>
          <a:xfrm>
            <a:off x="3163524" y="1770892"/>
            <a:ext cx="186296" cy="2185988"/>
          </a:xfrm>
          <a:prstGeom prst="leftBrace">
            <a:avLst>
              <a:gd name="adj1" fmla="val 170833"/>
              <a:gd name="adj2" fmla="val 50000"/>
            </a:avLst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388499" y="1571014"/>
            <a:ext cx="747268" cy="3830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有业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408044" y="2803800"/>
            <a:ext cx="708176" cy="3830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敬业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427592" y="3666362"/>
            <a:ext cx="708175" cy="3830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乐业</a:t>
            </a:r>
          </a:p>
        </p:txBody>
      </p:sp>
      <p:sp>
        <p:nvSpPr>
          <p:cNvPr id="31" name="左大括号 30"/>
          <p:cNvSpPr/>
          <p:nvPr/>
        </p:nvSpPr>
        <p:spPr>
          <a:xfrm>
            <a:off x="4207948" y="1401443"/>
            <a:ext cx="159617" cy="810466"/>
          </a:xfrm>
          <a:prstGeom prst="leftBrace">
            <a:avLst>
              <a:gd name="adj1" fmla="val 170833"/>
              <a:gd name="adj2" fmla="val 50000"/>
            </a:avLst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左大括号 31"/>
          <p:cNvSpPr/>
          <p:nvPr/>
        </p:nvSpPr>
        <p:spPr>
          <a:xfrm>
            <a:off x="4223368" y="2543854"/>
            <a:ext cx="120032" cy="834772"/>
          </a:xfrm>
          <a:prstGeom prst="leftBrace">
            <a:avLst>
              <a:gd name="adj1" fmla="val 170833"/>
              <a:gd name="adj2" fmla="val 50000"/>
            </a:avLst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477397" y="1287363"/>
            <a:ext cx="2207357" cy="332006"/>
          </a:xfrm>
          <a:prstGeom prst="roundRect">
            <a:avLst/>
          </a:prstGeom>
          <a:solidFill>
            <a:srgbClr val="FF9999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500" dirty="0">
                <a:latin typeface="黑体" panose="02010609060101010101" pitchFamily="49" charset="-122"/>
                <a:ea typeface="黑体" panose="02010609060101010101" pitchFamily="49" charset="-122"/>
              </a:rPr>
              <a:t>举孔子的事例论证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4477397" y="1932046"/>
            <a:ext cx="2207357" cy="332006"/>
          </a:xfrm>
          <a:prstGeom prst="roundRect">
            <a:avLst/>
          </a:prstGeom>
          <a:solidFill>
            <a:srgbClr val="FF9999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500" dirty="0">
                <a:latin typeface="黑体" panose="02010609060101010101" pitchFamily="49" charset="-122"/>
                <a:ea typeface="黑体" panose="02010609060101010101" pitchFamily="49" charset="-122"/>
              </a:rPr>
              <a:t>举百丈禅师的事例论证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4486530" y="2410726"/>
            <a:ext cx="2198224" cy="587395"/>
          </a:xfrm>
          <a:prstGeom prst="roundRect">
            <a:avLst/>
          </a:prstGeom>
          <a:solidFill>
            <a:srgbClr val="FF9999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500" dirty="0">
                <a:latin typeface="黑体" panose="02010609060101010101" pitchFamily="49" charset="-122"/>
                <a:ea typeface="黑体" panose="02010609060101010101" pitchFamily="49" charset="-122"/>
              </a:rPr>
              <a:t>论述什么是敬业</a:t>
            </a:r>
            <a:endParaRPr lang="en-US" altLang="zh-CN" sz="15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1500" dirty="0">
                <a:latin typeface="黑体" panose="02010609060101010101" pitchFamily="49" charset="-122"/>
                <a:ea typeface="黑体" panose="02010609060101010101" pitchFamily="49" charset="-122"/>
              </a:rPr>
              <a:t>及为什么要敬业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4486530" y="3237109"/>
            <a:ext cx="2198224" cy="332006"/>
          </a:xfrm>
          <a:prstGeom prst="roundRect">
            <a:avLst/>
          </a:prstGeom>
          <a:solidFill>
            <a:srgbClr val="FF9999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500" dirty="0">
                <a:latin typeface="黑体" panose="02010609060101010101" pitchFamily="49" charset="-122"/>
                <a:ea typeface="黑体" panose="02010609060101010101" pitchFamily="49" charset="-122"/>
              </a:rPr>
              <a:t>论述如何做到敬业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68" y="1460911"/>
            <a:ext cx="1961177" cy="2327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文本框 20"/>
          <p:cNvSpPr txBox="1"/>
          <p:nvPr/>
        </p:nvSpPr>
        <p:spPr>
          <a:xfrm>
            <a:off x="804347" y="1715420"/>
            <a:ext cx="600164" cy="1950942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敬业与乐业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362811" y="4239372"/>
            <a:ext cx="835633" cy="689551"/>
          </a:xfrm>
          <a:prstGeom prst="roundRect">
            <a:avLst/>
          </a:prstGeom>
          <a:solidFill>
            <a:schemeClr val="accent1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总结勉励</a:t>
            </a:r>
          </a:p>
        </p:txBody>
      </p:sp>
      <p:sp>
        <p:nvSpPr>
          <p:cNvPr id="23" name="左大括号 22"/>
          <p:cNvSpPr/>
          <p:nvPr/>
        </p:nvSpPr>
        <p:spPr>
          <a:xfrm>
            <a:off x="3265048" y="4239373"/>
            <a:ext cx="84773" cy="716810"/>
          </a:xfrm>
          <a:prstGeom prst="leftBrace">
            <a:avLst>
              <a:gd name="adj1" fmla="val 170833"/>
              <a:gd name="adj2" fmla="val 50000"/>
            </a:avLst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433996" y="4148307"/>
            <a:ext cx="974762" cy="3830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责任心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433996" y="4610847"/>
            <a:ext cx="974762" cy="3830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趣味</a:t>
            </a:r>
          </a:p>
        </p:txBody>
      </p:sp>
      <p:sp>
        <p:nvSpPr>
          <p:cNvPr id="28" name="左大括号 27"/>
          <p:cNvSpPr/>
          <p:nvPr/>
        </p:nvSpPr>
        <p:spPr>
          <a:xfrm rot="10800000">
            <a:off x="7489777" y="1000807"/>
            <a:ext cx="257875" cy="3775643"/>
          </a:xfrm>
          <a:prstGeom prst="leftBrace">
            <a:avLst>
              <a:gd name="adj1" fmla="val 170833"/>
              <a:gd name="adj2" fmla="val 50000"/>
            </a:avLst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7793946" y="2279018"/>
            <a:ext cx="1100023" cy="1651278"/>
          </a:xfrm>
          <a:prstGeom prst="roundRect">
            <a:avLst/>
          </a:prstGeom>
          <a:solidFill>
            <a:schemeClr val="accent1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发扬敬业乐业精神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20" grpId="0" animBg="1"/>
      <p:bldP spid="24" grpId="0" animBg="1"/>
      <p:bldP spid="25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21" grpId="0"/>
      <p:bldP spid="22" grpId="0" animBg="1"/>
      <p:bldP spid="23" grpId="0" animBg="1"/>
      <p:bldP spid="26" grpId="0" animBg="1"/>
      <p:bldP spid="27" grpId="0" animBg="1"/>
      <p:bldP spid="28" grpId="0" animBg="1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再见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499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1" name="文本框 411650"/>
          <p:cNvSpPr txBox="1"/>
          <p:nvPr/>
        </p:nvSpPr>
        <p:spPr>
          <a:xfrm>
            <a:off x="1042642" y="1063446"/>
            <a:ext cx="3675059" cy="33932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en-US" altLang="zh-CN" sz="2400" noProof="1">
                <a:latin typeface="黑体" panose="02010609060101010101" pitchFamily="49" charset="-122"/>
                <a:ea typeface="黑体" panose="02010609060101010101" pitchFamily="49" charset="-122"/>
              </a:rPr>
              <a:t>  《</a:t>
            </a:r>
            <a:r>
              <a:rPr lang="zh-CN" altLang="en-US" sz="2400" noProof="1">
                <a:latin typeface="黑体" panose="02010609060101010101" pitchFamily="49" charset="-122"/>
                <a:ea typeface="黑体" panose="02010609060101010101" pitchFamily="49" charset="-122"/>
              </a:rPr>
              <a:t>敬业与乐业</a:t>
            </a:r>
            <a:r>
              <a:rPr lang="en-US" altLang="zh-CN" sz="2400" noProof="1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noProof="1">
                <a:latin typeface="黑体" panose="02010609060101010101" pitchFamily="49" charset="-122"/>
                <a:ea typeface="黑体" panose="02010609060101010101" pitchFamily="49" charset="-122"/>
              </a:rPr>
              <a:t>是梁启超先生于</a:t>
            </a:r>
            <a:r>
              <a:rPr lang="en-US" sz="2400" noProof="1">
                <a:latin typeface="黑体" panose="02010609060101010101" pitchFamily="49" charset="-122"/>
                <a:ea typeface="黑体" panose="02010609060101010101" pitchFamily="49" charset="-122"/>
              </a:rPr>
              <a:t>1922</a:t>
            </a:r>
            <a:r>
              <a:rPr lang="zh-CN" altLang="en-US" sz="2400" noProof="1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400" noProof="1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400" noProof="1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2400" noProof="1">
                <a:latin typeface="黑体" panose="02010609060101010101" pitchFamily="49" charset="-122"/>
                <a:ea typeface="黑体" panose="02010609060101010101" pitchFamily="49" charset="-122"/>
              </a:rPr>
              <a:t>14</a:t>
            </a:r>
            <a:r>
              <a:rPr lang="zh-CN" altLang="en-US" sz="2400" noProof="1">
                <a:latin typeface="黑体" panose="02010609060101010101" pitchFamily="49" charset="-122"/>
                <a:ea typeface="黑体" panose="02010609060101010101" pitchFamily="49" charset="-122"/>
              </a:rPr>
              <a:t>日在上海中华职业学校为学生所作的</a:t>
            </a:r>
            <a:r>
              <a:rPr lang="zh-CN" altLang="en-US" sz="2400" noProof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演讲</a:t>
            </a:r>
            <a:r>
              <a:rPr lang="zh-CN" altLang="en-US" sz="2400" noProof="1">
                <a:latin typeface="黑体" panose="02010609060101010101" pitchFamily="49" charset="-122"/>
                <a:ea typeface="黑体" panose="02010609060101010101" pitchFamily="49" charset="-122"/>
              </a:rPr>
              <a:t>，对学生进行职业道德启蒙教育，有很强的针对性。</a:t>
            </a:r>
          </a:p>
        </p:txBody>
      </p:sp>
      <p:pic>
        <p:nvPicPr>
          <p:cNvPr id="1026" name="Picture 2" descr="G:\语文\语文人教\九上\2 第二部分\5 敬业与乐业\图片资源\梁启超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1473" y="1025102"/>
            <a:ext cx="2497606" cy="3534807"/>
          </a:xfrm>
          <a:prstGeom prst="rect">
            <a:avLst/>
          </a:prstGeom>
          <a:noFill/>
          <a:effectLst>
            <a:glow rad="635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26618" y="4559909"/>
            <a:ext cx="224731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/>
              <a:t>              </a:t>
            </a:r>
            <a:r>
              <a:rPr lang="zh-CN" altLang="en-US" sz="2100" b="1" dirty="0"/>
              <a:t>梁启超</a:t>
            </a:r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643220" y="15467"/>
            <a:ext cx="7886700" cy="617220"/>
          </a:xfrm>
        </p:spPr>
        <p:txBody>
          <a:bodyPr/>
          <a:lstStyle/>
          <a:p>
            <a:r>
              <a:rPr lang="zh-CN" altLang="en-US" dirty="0" smtClean="0"/>
              <a:t>背景链接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042642" y="467212"/>
            <a:ext cx="16538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EFEFE"/>
                </a:solidFill>
              </a:rPr>
              <a:t>https://www.ypppt.com/</a:t>
            </a:r>
            <a:endParaRPr lang="zh-CN" altLang="en-US" sz="11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11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651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08498"/>
            <a:ext cx="9123045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zh-CN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作者简介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58642"/>
            <a:ext cx="9144000" cy="4584859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文本框 17411"/>
          <p:cNvSpPr txBox="1"/>
          <p:nvPr/>
        </p:nvSpPr>
        <p:spPr>
          <a:xfrm>
            <a:off x="640281" y="3664876"/>
            <a:ext cx="8146696" cy="10387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100" noProof="1">
                <a:latin typeface="黑体" panose="02010609060101010101" pitchFamily="49" charset="-122"/>
                <a:ea typeface="黑体" panose="02010609060101010101" pitchFamily="49" charset="-122"/>
              </a:rPr>
              <a:t>    他兴趣广泛，学识渊博，在文学、史学、哲学、佛学等诸多领域，都有较深的造诣。他一生著述宏富，所遗</a:t>
            </a:r>
            <a:r>
              <a:rPr lang="en-US" altLang="zh-CN" sz="2100" noProof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100" noProof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饮冰室合集</a:t>
            </a:r>
            <a:r>
              <a:rPr lang="en-US" altLang="zh-CN" sz="2100" noProof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100" noProof="1">
                <a:latin typeface="黑体" panose="02010609060101010101" pitchFamily="49" charset="-122"/>
                <a:ea typeface="黑体" panose="02010609060101010101" pitchFamily="49" charset="-122"/>
              </a:rPr>
              <a:t>计</a:t>
            </a:r>
            <a:r>
              <a:rPr lang="en-US" altLang="zh-CN" sz="2100" noProof="1">
                <a:latin typeface="黑体" panose="02010609060101010101" pitchFamily="49" charset="-122"/>
                <a:ea typeface="黑体" panose="02010609060101010101" pitchFamily="49" charset="-122"/>
              </a:rPr>
              <a:t>148</a:t>
            </a:r>
            <a:r>
              <a:rPr lang="zh-CN" altLang="en-US" sz="2100" noProof="1">
                <a:latin typeface="黑体" panose="02010609060101010101" pitchFamily="49" charset="-122"/>
                <a:ea typeface="黑体" panose="02010609060101010101" pitchFamily="49" charset="-122"/>
              </a:rPr>
              <a:t>卷，</a:t>
            </a:r>
            <a:r>
              <a:rPr lang="en-US" altLang="zh-CN" sz="2100" noProof="1">
                <a:latin typeface="黑体" panose="02010609060101010101" pitchFamily="49" charset="-122"/>
                <a:ea typeface="黑体" panose="02010609060101010101" pitchFamily="49" charset="-122"/>
              </a:rPr>
              <a:t>1000</a:t>
            </a:r>
            <a:r>
              <a:rPr lang="zh-CN" altLang="en-US" sz="2100" noProof="1">
                <a:latin typeface="黑体" panose="02010609060101010101" pitchFamily="49" charset="-122"/>
                <a:ea typeface="黑体" panose="02010609060101010101" pitchFamily="49" charset="-122"/>
              </a:rPr>
              <a:t>余万字。</a:t>
            </a:r>
            <a:r>
              <a:rPr lang="zh-CN" altLang="en-US" sz="2100" noProof="1">
                <a:solidFill>
                  <a:srgbClr val="66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</p:txBody>
      </p:sp>
      <p:pic>
        <p:nvPicPr>
          <p:cNvPr id="4" name="图片 3" descr="timg (14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523" y="813786"/>
            <a:ext cx="4748213" cy="274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63817" y="73856"/>
            <a:ext cx="9080183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作品简介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矩形 102402"/>
          <p:cNvSpPr>
            <a:spLocks noChangeArrowheads="1"/>
          </p:cNvSpPr>
          <p:nvPr/>
        </p:nvSpPr>
        <p:spPr bwMode="auto">
          <a:xfrm>
            <a:off x="389955" y="1952031"/>
            <a:ext cx="7871298" cy="290848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3000" dirty="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译文：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我今天早上接受国君诏命到了晚上就得饮用冰水，恐怕是因为我内心焦躁担忧吧！    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    </a:t>
            </a:r>
            <a:r>
              <a:rPr lang="zh-CN" altLang="en-US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饮冰：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形容惶恐焦灼。这句话的其实表达的是为人臣者的忧国忧民。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    </a:t>
            </a:r>
            <a:r>
              <a:rPr lang="zh-CN" altLang="en-US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饮冰室主人：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忧国忧民之心</a:t>
            </a:r>
          </a:p>
        </p:txBody>
      </p:sp>
      <p:sp>
        <p:nvSpPr>
          <p:cNvPr id="46083" name="矩形 102403"/>
          <p:cNvSpPr>
            <a:spLocks noChangeArrowheads="1"/>
          </p:cNvSpPr>
          <p:nvPr/>
        </p:nvSpPr>
        <p:spPr bwMode="auto">
          <a:xfrm>
            <a:off x="809455" y="833635"/>
            <a:ext cx="5216813" cy="43858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4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饮冰”，其典源于</a:t>
            </a:r>
            <a:r>
              <a:rPr lang="en-US" altLang="zh-CN" sz="24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庄子</a:t>
            </a:r>
            <a:r>
              <a:rPr lang="en-US" altLang="zh-CN" sz="24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•</a:t>
            </a:r>
            <a:r>
              <a:rPr lang="zh-CN" altLang="en-US" sz="24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人间世</a:t>
            </a:r>
            <a:r>
              <a:rPr lang="en-US" altLang="zh-CN" sz="24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83392" y="1555197"/>
            <a:ext cx="6853238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原文云：“今吾朝受命而夕饮冰，我其内热与？”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055" y="1"/>
            <a:ext cx="9084945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词语解释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8107039" y="2826132"/>
            <a:ext cx="1143919" cy="2317368"/>
            <a:chOff x="5029200" y="4252444"/>
            <a:chExt cx="470948" cy="112726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8" name="文本框 19"/>
            <p:cNvSpPr txBox="1"/>
            <p:nvPr/>
          </p:nvSpPr>
          <p:spPr>
            <a:xfrm>
              <a:off x="5116047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敬业与乐业</a:t>
              </a:r>
            </a:p>
          </p:txBody>
        </p:sp>
      </p:grp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TextBox 5"/>
          <p:cNvSpPr txBox="1">
            <a:spLocks noChangeArrowheads="1"/>
          </p:cNvSpPr>
          <p:nvPr/>
        </p:nvSpPr>
        <p:spPr bwMode="auto">
          <a:xfrm>
            <a:off x="166008" y="1291250"/>
            <a:ext cx="8453675" cy="25622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承</a:t>
            </a: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蜩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　）　　</a:t>
            </a: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禅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师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　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佝偻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  ）</a:t>
            </a:r>
            <a:endParaRPr lang="en-US" altLang="zh-CN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咽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气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　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 　 </a:t>
            </a: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骈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进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 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哭</a:t>
            </a: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丧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着脸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教</a:t>
            </a: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诲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　）　　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罪</a:t>
            </a: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孽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　） </a:t>
            </a: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拣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择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）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强</a:t>
            </a:r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聒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不舍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）   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06342" y="1396365"/>
            <a:ext cx="935831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en-US" altLang="zh-CN" sz="2700" b="1" dirty="0" err="1">
                <a:solidFill>
                  <a:srgbClr val="0000FF"/>
                </a:solidFill>
                <a:latin typeface="宋体" panose="02010600030101010101" pitchFamily="2" charset="-122"/>
              </a:rPr>
              <a:t>tiáo</a:t>
            </a:r>
            <a:endParaRPr lang="zh-CN" altLang="en-US" sz="27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021907" y="1396365"/>
            <a:ext cx="1433317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en-US" altLang="zh-CN" sz="2700" b="1" dirty="0" err="1">
                <a:solidFill>
                  <a:srgbClr val="0000FF"/>
                </a:solidFill>
                <a:latin typeface="宋体" panose="02010600030101010101" pitchFamily="2" charset="-122"/>
              </a:rPr>
              <a:t>ɡōu</a:t>
            </a:r>
            <a:r>
              <a:rPr lang="en-US" altLang="zh-CN" sz="2700" b="1" dirty="0">
                <a:solidFill>
                  <a:srgbClr val="0000FF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700" b="1" dirty="0" err="1">
                <a:solidFill>
                  <a:srgbClr val="0000FF"/>
                </a:solidFill>
                <a:latin typeface="宋体" panose="02010600030101010101" pitchFamily="2" charset="-122"/>
              </a:rPr>
              <a:t>lóu</a:t>
            </a:r>
            <a:r>
              <a:rPr lang="en-US" altLang="zh-CN" sz="2700" b="1" dirty="0">
                <a:solidFill>
                  <a:srgbClr val="0000FF"/>
                </a:solidFill>
                <a:latin typeface="宋体" panose="02010600030101010101" pitchFamily="2" charset="-122"/>
              </a:rPr>
              <a:t>  </a:t>
            </a:r>
            <a:endParaRPr lang="zh-CN" altLang="en-US" sz="27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233522" y="1990980"/>
            <a:ext cx="837409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700" b="1" dirty="0" err="1">
                <a:solidFill>
                  <a:srgbClr val="0000FF"/>
                </a:solidFill>
                <a:latin typeface="宋体" panose="02010600030101010101" pitchFamily="2" charset="-122"/>
              </a:rPr>
              <a:t>pián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337787" y="2005556"/>
            <a:ext cx="662682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700" b="1" dirty="0" err="1">
                <a:solidFill>
                  <a:srgbClr val="0000FF"/>
                </a:solidFill>
                <a:latin typeface="宋体" panose="02010600030101010101" pitchFamily="2" charset="-122"/>
              </a:rPr>
              <a:t>yàn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1213577" y="2610778"/>
            <a:ext cx="1304925" cy="53006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en-US" altLang="zh-CN" sz="3000" b="1" dirty="0" err="1">
                <a:solidFill>
                  <a:srgbClr val="0000FF"/>
                </a:solidFill>
                <a:latin typeface="宋体" panose="02010600030101010101" pitchFamily="2" charset="-122"/>
              </a:rPr>
              <a:t>huì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337345" y="2633876"/>
            <a:ext cx="720390" cy="530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3000" b="1" dirty="0" err="1">
                <a:solidFill>
                  <a:srgbClr val="0000FF"/>
                </a:solidFill>
                <a:latin typeface="宋体" panose="02010600030101010101" pitchFamily="2" charset="-122"/>
              </a:rPr>
              <a:t>niè</a:t>
            </a:r>
            <a:endParaRPr lang="en-US" altLang="zh-CN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895603" y="2633876"/>
            <a:ext cx="842963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700" b="1" dirty="0" err="1">
                <a:solidFill>
                  <a:srgbClr val="0000FF"/>
                </a:solidFill>
                <a:latin typeface="宋体" panose="02010600030101010101" pitchFamily="2" charset="-122"/>
              </a:rPr>
              <a:t>jiǎn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020582" y="3151520"/>
            <a:ext cx="662682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700" b="1" dirty="0" err="1">
                <a:solidFill>
                  <a:srgbClr val="0000FF"/>
                </a:solidFill>
                <a:latin typeface="宋体" panose="02010600030101010101" pitchFamily="2" charset="-122"/>
              </a:rPr>
              <a:t>ɡuō</a:t>
            </a:r>
          </a:p>
        </p:txBody>
      </p:sp>
      <p:sp>
        <p:nvSpPr>
          <p:cNvPr id="13" name="TextBox 4"/>
          <p:cNvSpPr txBox="1"/>
          <p:nvPr/>
        </p:nvSpPr>
        <p:spPr>
          <a:xfrm>
            <a:off x="-32861" y="30641"/>
            <a:ext cx="9176861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3000" b="1" noProof="1">
                <a:latin typeface="黑体" panose="02010609060101010101" pitchFamily="49" charset="-122"/>
                <a:ea typeface="黑体" panose="02010609060101010101" pitchFamily="49" charset="-122"/>
              </a:rPr>
              <a:t>字词读音</a:t>
            </a:r>
          </a:p>
        </p:txBody>
      </p:sp>
      <p:sp>
        <p:nvSpPr>
          <p:cNvPr id="14" name="TextBox 27"/>
          <p:cNvSpPr txBox="1">
            <a:spLocks noChangeArrowheads="1"/>
          </p:cNvSpPr>
          <p:nvPr/>
        </p:nvSpPr>
        <p:spPr bwMode="auto">
          <a:xfrm>
            <a:off x="4233522" y="1396433"/>
            <a:ext cx="1012137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700" b="1" dirty="0" err="1">
                <a:solidFill>
                  <a:srgbClr val="0000FF"/>
                </a:solidFill>
                <a:latin typeface="宋体" panose="02010600030101010101" pitchFamily="2" charset="-122"/>
              </a:rPr>
              <a:t>chán 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633607" y="1981339"/>
            <a:ext cx="837409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l" eaLnBrk="1" hangingPunct="1"/>
            <a:r>
              <a:rPr lang="en-US" altLang="zh-CN" sz="2700" b="1" dirty="0" err="1">
                <a:solidFill>
                  <a:srgbClr val="0000FF"/>
                </a:solidFill>
                <a:latin typeface="宋体" panose="02010600030101010101" pitchFamily="2" charset="-122"/>
              </a:rPr>
              <a:t>sàn</a:t>
            </a:r>
            <a:r>
              <a:rPr lang="en-US" altLang="zh-CN" sz="2700" b="1" dirty="0" err="1">
                <a:solidFill>
                  <a:srgbClr val="0000FF"/>
                </a:solidFill>
                <a:latin typeface="宋体" panose="02010600030101010101" pitchFamily="2" charset="-122"/>
                <a:sym typeface="+mn-ea"/>
              </a:rPr>
              <a:t>ɡ</a:t>
            </a:r>
            <a:endParaRPr lang="en-US" altLang="zh-CN" sz="2700" b="1" dirty="0" err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107039" y="2826132"/>
            <a:ext cx="1143919" cy="2317368"/>
            <a:chOff x="5029200" y="4252444"/>
            <a:chExt cx="470948" cy="11272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5116047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敬业与乐业</a:t>
              </a:r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5" grpId="0"/>
      <p:bldP spid="41" grpId="0"/>
      <p:bldP spid="42" grpId="0"/>
      <p:bldP spid="30" grpId="0"/>
      <p:bldP spid="31" grpId="0"/>
      <p:bldP spid="32" grpId="0"/>
      <p:bldP spid="14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07039" y="2826132"/>
            <a:ext cx="1143919" cy="2317368"/>
          </a:xfrm>
          <a:prstGeom prst="rect">
            <a:avLst/>
          </a:prstGeo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01972" y="1175928"/>
            <a:ext cx="4441372" cy="30694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敬业乐群：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安居乐业：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断章取义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不二法门：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言不及义：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亵渎：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强聒不舍</a:t>
            </a:r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endParaRPr lang="zh-CN" altLang="en-US" sz="27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627078" y="1175928"/>
            <a:ext cx="6999515" cy="30232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专心于学业，与朋友和睦相处。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安定地生活，愉快地工作。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indent="20002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不顾全篇文章的内容，而只根据需要，孤立地截</a:t>
            </a:r>
            <a:r>
              <a:rPr lang="en-US" altLang="zh-CN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取其中一段或一句的意思。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最好的或独一无二的方法。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只说些无聊的话，不说一句有道理的话。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轻慢，不尊敬。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indent="2000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唠唠叨叨说个没完。聒，声音嘈杂，使人厌烦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67826" y="1"/>
            <a:ext cx="9005888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3000" b="1" noProof="1">
                <a:latin typeface="黑体" panose="02010609060101010101" pitchFamily="49" charset="-122"/>
                <a:ea typeface="黑体" panose="02010609060101010101" pitchFamily="49" charset="-122"/>
              </a:rPr>
              <a:t>词语解释</a:t>
            </a:r>
          </a:p>
        </p:txBody>
      </p:sp>
      <p:sp>
        <p:nvSpPr>
          <p:cNvPr id="9" name="文本框 19"/>
          <p:cNvSpPr txBox="1"/>
          <p:nvPr/>
        </p:nvSpPr>
        <p:spPr>
          <a:xfrm>
            <a:off x="8350531" y="3192772"/>
            <a:ext cx="507831" cy="1584088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E5E3E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敬业与乐业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240641"/>
          <p:cNvSpPr>
            <a:spLocks noGrp="1"/>
          </p:cNvSpPr>
          <p:nvPr>
            <p:ph type="ctrTitle"/>
          </p:nvPr>
        </p:nvSpPr>
        <p:spPr>
          <a:xfrm>
            <a:off x="-37624" y="0"/>
            <a:ext cx="9066848" cy="617220"/>
          </a:xfrm>
        </p:spPr>
        <p:txBody>
          <a:bodyPr>
            <a:norm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zh-CN" altLang="en-US" sz="3000" b="1" noProof="1">
                <a:latin typeface="黑体" panose="02010609060101010101" pitchFamily="49" charset="-122"/>
              </a:rPr>
              <a:t>整体感知</a:t>
            </a:r>
          </a:p>
        </p:txBody>
      </p:sp>
      <p:sp>
        <p:nvSpPr>
          <p:cNvPr id="240643" name="内容占位符 240642"/>
          <p:cNvSpPr>
            <a:spLocks noGrp="1" noChangeArrowheads="1"/>
          </p:cNvSpPr>
          <p:nvPr>
            <p:ph idx="1"/>
          </p:nvPr>
        </p:nvSpPr>
        <p:spPr>
          <a:xfrm>
            <a:off x="897987" y="1270093"/>
            <a:ext cx="7075439" cy="3125084"/>
          </a:xfrm>
        </p:spPr>
        <p:txBody>
          <a:bodyPr>
            <a:noAutofit/>
          </a:bodyPr>
          <a:lstStyle/>
          <a:p>
            <a:pPr>
              <a:lnSpc>
                <a:spcPts val="4324"/>
              </a:lnSpc>
            </a:pPr>
            <a:r>
              <a:rPr lang="en-US" altLang="zh-CN" sz="2700" dirty="0">
                <a:latin typeface="黑体" panose="02010609060101010101" pitchFamily="49" charset="-122"/>
              </a:rPr>
              <a:t>1.</a:t>
            </a:r>
            <a:r>
              <a:rPr lang="zh-CN" altLang="en-US" sz="2700" dirty="0">
                <a:latin typeface="黑体" panose="02010609060101010101" pitchFamily="49" charset="-122"/>
              </a:rPr>
              <a:t>本文的中心论点是什么？（文中的哪句话）</a:t>
            </a:r>
          </a:p>
          <a:p>
            <a:pPr>
              <a:lnSpc>
                <a:spcPts val="4324"/>
              </a:lnSpc>
            </a:pPr>
            <a:r>
              <a:rPr lang="en-US" altLang="zh-CN" sz="2700" dirty="0">
                <a:latin typeface="黑体" panose="02010609060101010101" pitchFamily="49" charset="-122"/>
                <a:sym typeface="宋体" panose="02010600030101010101" pitchFamily="2" charset="-122"/>
              </a:rPr>
              <a:t>2.</a:t>
            </a:r>
            <a:r>
              <a:rPr lang="zh-CN" altLang="en-US" sz="2700" dirty="0">
                <a:latin typeface="黑体" panose="02010609060101010101" pitchFamily="49" charset="-122"/>
                <a:sym typeface="宋体" panose="02010600030101010101" pitchFamily="2" charset="-122"/>
              </a:rPr>
              <a:t>作者从那几个方面围绕中心论点展开论述的？</a:t>
            </a:r>
          </a:p>
          <a:p>
            <a:pPr>
              <a:lnSpc>
                <a:spcPts val="4324"/>
              </a:lnSpc>
            </a:pPr>
            <a:r>
              <a:rPr lang="en-US" altLang="zh-CN" sz="2700" dirty="0">
                <a:latin typeface="黑体" panose="02010609060101010101" pitchFamily="49" charset="-122"/>
                <a:sym typeface="宋体" panose="02010600030101010101" pitchFamily="2" charset="-122"/>
              </a:rPr>
              <a:t>3.</a:t>
            </a:r>
            <a:r>
              <a:rPr lang="zh-CN" altLang="en-US" sz="2700" dirty="0">
                <a:latin typeface="黑体" panose="02010609060101010101" pitchFamily="49" charset="-122"/>
                <a:sym typeface="宋体" panose="02010600030101010101" pitchFamily="2" charset="-122"/>
              </a:rPr>
              <a:t>这三个方面有什么关系？</a:t>
            </a:r>
            <a:endParaRPr lang="zh-CN" altLang="en-US" sz="2700" dirty="0">
              <a:latin typeface="黑体" panose="02010609060101010101" pitchFamily="49" charset="-122"/>
            </a:endParaRPr>
          </a:p>
          <a:p>
            <a:pPr>
              <a:lnSpc>
                <a:spcPts val="4324"/>
              </a:lnSpc>
            </a:pPr>
            <a:endParaRPr lang="zh-CN" altLang="en-US" sz="27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文本框 19"/>
          <p:cNvSpPr txBox="1"/>
          <p:nvPr/>
        </p:nvSpPr>
        <p:spPr>
          <a:xfrm>
            <a:off x="8843559" y="4325878"/>
            <a:ext cx="307777" cy="69314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endParaRPr lang="zh-CN" altLang="en-US" sz="1100" dirty="0">
              <a:solidFill>
                <a:srgbClr val="E5E3E4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095279" y="2826132"/>
            <a:ext cx="1143919" cy="2317368"/>
            <a:chOff x="5029200" y="4252444"/>
            <a:chExt cx="470948" cy="112726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7" name="文本框 19"/>
            <p:cNvSpPr txBox="1"/>
            <p:nvPr/>
          </p:nvSpPr>
          <p:spPr>
            <a:xfrm>
              <a:off x="5116047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敬业与乐业</a:t>
              </a:r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0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0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0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0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0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0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文本框 243713"/>
          <p:cNvSpPr txBox="1">
            <a:spLocks noChangeArrowheads="1"/>
          </p:cNvSpPr>
          <p:nvPr/>
        </p:nvSpPr>
        <p:spPr bwMode="auto">
          <a:xfrm>
            <a:off x="148522" y="682855"/>
            <a:ext cx="8033147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+mj-lt"/>
                <a:ea typeface="黑体" panose="02010609060101010101" pitchFamily="49" charset="-122"/>
              </a:rPr>
              <a:t>1.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中心论点是什么？</a:t>
            </a: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（是文中的哪句话？</a:t>
            </a:r>
            <a:r>
              <a:rPr lang="en-US" altLang="zh-CN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</a:p>
        </p:txBody>
      </p:sp>
      <p:sp>
        <p:nvSpPr>
          <p:cNvPr id="243715" name="矩形 243714"/>
          <p:cNvSpPr/>
          <p:nvPr/>
        </p:nvSpPr>
        <p:spPr>
          <a:xfrm>
            <a:off x="189479" y="1094526"/>
            <a:ext cx="6710724" cy="43858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“</a:t>
            </a:r>
            <a:r>
              <a:rPr lang="zh-CN" altLang="en-US" sz="24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敬业乐业”四个字，是人类生活的不二法门。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8522" y="1526381"/>
            <a:ext cx="6063198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400" noProof="1">
                <a:latin typeface="+mj-lt"/>
                <a:ea typeface="黑体" panose="02010609060101010101" pitchFamily="49" charset="-122"/>
                <a:sym typeface="+mn-ea"/>
              </a:rPr>
              <a:t>2.</a:t>
            </a:r>
            <a:r>
              <a:rPr lang="zh-CN" altLang="en-US" sz="24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围绕这个观点，作者先后谈论了哪些问题</a:t>
            </a:r>
            <a:r>
              <a:rPr lang="en-US" altLang="zh-CN" sz="24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?</a:t>
            </a:r>
          </a:p>
        </p:txBody>
      </p:sp>
      <p:sp>
        <p:nvSpPr>
          <p:cNvPr id="397317" name="文本框 397316"/>
          <p:cNvSpPr txBox="1"/>
          <p:nvPr/>
        </p:nvSpPr>
        <p:spPr>
          <a:xfrm>
            <a:off x="368585" y="2099753"/>
            <a:ext cx="6151959" cy="15465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sz="2400" noProof="1">
                <a:solidFill>
                  <a:schemeClr val="tx1"/>
                </a:solidFill>
                <a:latin typeface="+mj-lt"/>
                <a:ea typeface="黑体" panose="02010609060101010101" pitchFamily="49" charset="-122"/>
                <a:sym typeface="+mn-ea"/>
              </a:rPr>
              <a:t>①</a:t>
            </a:r>
            <a:r>
              <a:rPr lang="zh-CN" altLang="en-US" sz="24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有业（</a:t>
            </a:r>
            <a:r>
              <a:rPr lang="en-US" altLang="zh-CN" sz="2400" noProof="1">
                <a:solidFill>
                  <a:schemeClr val="tx1"/>
                </a:solidFill>
                <a:latin typeface="+mj-lt"/>
                <a:ea typeface="黑体" panose="02010609060101010101" pitchFamily="49" charset="-122"/>
                <a:sym typeface="+mn-ea"/>
              </a:rPr>
              <a:t>2</a:t>
            </a:r>
            <a:r>
              <a:rPr lang="zh-CN" altLang="en-US" sz="2400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～</a:t>
            </a:r>
            <a:r>
              <a:rPr lang="en-US" altLang="zh-CN" sz="2400" noProof="1">
                <a:solidFill>
                  <a:schemeClr val="tx1"/>
                </a:solidFill>
                <a:latin typeface="+mj-lt"/>
                <a:ea typeface="黑体" panose="02010609060101010101" pitchFamily="49" charset="-122"/>
                <a:sym typeface="+mn-ea"/>
              </a:rPr>
              <a:t>5</a:t>
            </a:r>
            <a:r>
              <a:rPr lang="zh-CN" altLang="en-US" sz="24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）</a:t>
            </a:r>
          </a:p>
          <a:p>
            <a:pPr>
              <a:spcBef>
                <a:spcPct val="50000"/>
              </a:spcBef>
              <a:defRPr/>
            </a:pPr>
            <a:r>
              <a:rPr lang="en-US" altLang="en-US" sz="24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②</a:t>
            </a:r>
            <a:r>
              <a:rPr lang="zh-CN" altLang="en-US" sz="24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敬业。（</a:t>
            </a:r>
            <a:r>
              <a:rPr lang="en-US" altLang="zh-CN" sz="2400" noProof="1">
                <a:solidFill>
                  <a:schemeClr val="tx1"/>
                </a:solidFill>
                <a:latin typeface="+mj-lt"/>
                <a:ea typeface="黑体" panose="02010609060101010101" pitchFamily="49" charset="-122"/>
                <a:sym typeface="+mn-ea"/>
              </a:rPr>
              <a:t>6</a:t>
            </a:r>
            <a:r>
              <a:rPr lang="zh-CN" altLang="en-US" sz="24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～</a:t>
            </a:r>
            <a:r>
              <a:rPr lang="en-US" altLang="zh-CN" sz="2400" noProof="1">
                <a:solidFill>
                  <a:schemeClr val="tx1"/>
                </a:solidFill>
                <a:latin typeface="+mj-lt"/>
                <a:ea typeface="黑体" panose="02010609060101010101" pitchFamily="49" charset="-122"/>
                <a:sym typeface="+mn-ea"/>
              </a:rPr>
              <a:t>7</a:t>
            </a:r>
            <a:r>
              <a:rPr lang="zh-CN" altLang="en-US" sz="24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）</a:t>
            </a:r>
          </a:p>
          <a:p>
            <a:pPr>
              <a:spcBef>
                <a:spcPct val="50000"/>
              </a:spcBef>
              <a:defRPr/>
            </a:pPr>
            <a:r>
              <a:rPr lang="en-US" altLang="en-US" sz="24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③</a:t>
            </a:r>
            <a:r>
              <a:rPr lang="zh-CN" altLang="en-US" sz="24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乐业。（</a:t>
            </a:r>
            <a:r>
              <a:rPr lang="en-US" altLang="zh-CN" sz="2400" noProof="1">
                <a:solidFill>
                  <a:schemeClr val="tx1"/>
                </a:solidFill>
                <a:latin typeface="+mj-lt"/>
                <a:ea typeface="黑体" panose="02010609060101010101" pitchFamily="49" charset="-122"/>
                <a:sym typeface="+mn-ea"/>
              </a:rPr>
              <a:t>8</a:t>
            </a:r>
            <a:r>
              <a:rPr lang="zh-CN" altLang="en-US" sz="2400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）</a:t>
            </a:r>
          </a:p>
        </p:txBody>
      </p:sp>
      <p:sp>
        <p:nvSpPr>
          <p:cNvPr id="398340" name="矩形 398339"/>
          <p:cNvSpPr>
            <a:spLocks noChangeArrowheads="1"/>
          </p:cNvSpPr>
          <p:nvPr/>
        </p:nvSpPr>
        <p:spPr bwMode="auto">
          <a:xfrm>
            <a:off x="138112" y="3861878"/>
            <a:ext cx="8424863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en-US" altLang="zh-CN" sz="2400" dirty="0">
                <a:latin typeface="+mj-lt"/>
                <a:ea typeface="黑体" panose="02010609060101010101" pitchFamily="49" charset="-122"/>
              </a:rPr>
              <a:t>3.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你认为这几个问题的关系怎样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</a:p>
        </p:txBody>
      </p:sp>
      <p:sp>
        <p:nvSpPr>
          <p:cNvPr id="398342" name="矩形 398341"/>
          <p:cNvSpPr/>
          <p:nvPr/>
        </p:nvSpPr>
        <p:spPr>
          <a:xfrm>
            <a:off x="250373" y="4402591"/>
            <a:ext cx="6850296" cy="43858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defRPr/>
            </a:pPr>
            <a:r>
              <a:rPr lang="zh-CN" altLang="en-US" sz="24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有业是前提</a:t>
            </a:r>
            <a:r>
              <a:rPr lang="en-US" altLang="zh-CN" sz="24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;</a:t>
            </a:r>
            <a:r>
              <a:rPr lang="zh-CN" altLang="en-US" sz="24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敬业是基础</a:t>
            </a:r>
            <a:r>
              <a:rPr lang="en-US" altLang="zh-CN" sz="24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;</a:t>
            </a:r>
            <a:r>
              <a:rPr lang="zh-CN" altLang="en-US" sz="24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乐业才是最高境界。</a:t>
            </a:r>
            <a:endParaRPr lang="en-US" altLang="zh-CN" sz="2400" noProof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676275" y="82696"/>
            <a:ext cx="7886700" cy="617220"/>
          </a:xfrm>
        </p:spPr>
        <p:txBody>
          <a:bodyPr/>
          <a:lstStyle/>
          <a:p>
            <a:r>
              <a:rPr lang="zh-CN" altLang="en-US" dirty="0" smtClean="0"/>
              <a:t>整体感知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8107039" y="2826132"/>
            <a:ext cx="1143919" cy="2317368"/>
            <a:chOff x="5029200" y="4252444"/>
            <a:chExt cx="470948" cy="1127262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29200" y="4252444"/>
              <a:ext cx="470948" cy="1127262"/>
            </a:xfrm>
            <a:prstGeom prst="rect">
              <a:avLst/>
            </a:prstGeom>
          </p:spPr>
        </p:pic>
        <p:sp>
          <p:nvSpPr>
            <p:cNvPr id="11" name="文本框 19"/>
            <p:cNvSpPr txBox="1"/>
            <p:nvPr/>
          </p:nvSpPr>
          <p:spPr>
            <a:xfrm>
              <a:off x="5116047" y="4400276"/>
              <a:ext cx="228079" cy="7817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5E3E4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敬业与乐业</a:t>
              </a:r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3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7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98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98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15" grpId="0" bldLvl="0" animBg="1"/>
      <p:bldP spid="397317" grpId="0" bldLvl="0" animBg="1"/>
      <p:bldP spid="398340" grpId="0"/>
      <p:bldP spid="398342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880</Words>
  <Application>Microsoft Office PowerPoint</Application>
  <PresentationFormat>全屏显示(16:9)</PresentationFormat>
  <Paragraphs>145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Meiryo</vt:lpstr>
      <vt:lpstr>黑体</vt:lpstr>
      <vt:lpstr>楷体</vt:lpstr>
      <vt:lpstr>楷体_GB2312</vt:lpstr>
      <vt:lpstr>李旭科书法</vt:lpstr>
      <vt:lpstr>隶书</vt:lpstr>
      <vt:lpstr>宋体</vt:lpstr>
      <vt:lpstr>微软雅黑</vt:lpstr>
      <vt:lpstr>Arial</vt:lpstr>
      <vt:lpstr>Calibri</vt:lpstr>
      <vt:lpstr>Calibri Light</vt:lpstr>
      <vt:lpstr>Times New Roman</vt:lpstr>
      <vt:lpstr>Verdana</vt:lpstr>
      <vt:lpstr>Wingdings</vt:lpstr>
      <vt:lpstr>第一PPT模板网-WWW.1PPT.COM</vt:lpstr>
      <vt:lpstr>Office Theme</vt:lpstr>
      <vt:lpstr>敬业与乐业</vt:lpstr>
      <vt:lpstr>背景链接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整体感知</vt:lpstr>
      <vt:lpstr>整体感知</vt:lpstr>
      <vt:lpstr>整体感知</vt:lpstr>
      <vt:lpstr> 1.“有业之必要”的3个主要论据是：</vt:lpstr>
      <vt:lpstr>2.什么叫做“敬业”？作者怎样论述？</vt:lpstr>
      <vt:lpstr>PowerPoint 演示文稿</vt:lpstr>
      <vt:lpstr>PowerPoint 演示文稿</vt:lpstr>
      <vt:lpstr>PowerPoint 演示文稿</vt:lpstr>
      <vt:lpstr>再见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155</cp:revision>
  <dcterms:created xsi:type="dcterms:W3CDTF">2019-08-20T03:18:00Z</dcterms:created>
  <dcterms:modified xsi:type="dcterms:W3CDTF">2022-01-26T07:18:31Z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