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66" r:id="rId13"/>
    <p:sldId id="267" r:id="rId14"/>
    <p:sldId id="268" r:id="rId15"/>
    <p:sldId id="269" r:id="rId16"/>
    <p:sldId id="276" r:id="rId17"/>
    <p:sldId id="279" r:id="rId18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87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248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26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864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2330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72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05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65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520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896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24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21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7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56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30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6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8847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10855" y="1389947"/>
            <a:ext cx="4964702" cy="1107996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b="1" dirty="0" smtClean="0">
                <a:ln w="28575">
                  <a:noFill/>
                </a:ln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你是人间的四月天</a:t>
            </a:r>
            <a:endParaRPr lang="en-US" altLang="zh-CN" sz="4400" b="1" dirty="0" smtClean="0">
              <a:ln w="28575">
                <a:noFill/>
              </a:ln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0" y="4940974"/>
            <a:ext cx="9142810" cy="202526"/>
          </a:xfrm>
          <a:prstGeom prst="rect">
            <a:avLst/>
          </a:prstGeom>
          <a:solidFill>
            <a:srgbClr val="007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8" name="文本框 7"/>
          <p:cNvSpPr txBox="1"/>
          <p:nvPr/>
        </p:nvSpPr>
        <p:spPr>
          <a:xfrm>
            <a:off x="3381376" y="563209"/>
            <a:ext cx="2158365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 smtClean="0">
                <a:ln>
                  <a:noFill/>
                </a:ln>
                <a:solidFill>
                  <a:srgbClr val="0F5111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  一  单  元</a:t>
            </a:r>
          </a:p>
        </p:txBody>
      </p:sp>
      <p:grpSp>
        <p:nvGrpSpPr>
          <p:cNvPr id="29" name="组合 28"/>
          <p:cNvGrpSpPr/>
          <p:nvPr/>
        </p:nvGrpSpPr>
        <p:grpSpPr>
          <a:xfrm flipV="1">
            <a:off x="5540216" y="636611"/>
            <a:ext cx="1467803" cy="42863"/>
            <a:chOff x="11867" y="1528"/>
            <a:chExt cx="3966" cy="120"/>
          </a:xfrm>
          <a:solidFill>
            <a:srgbClr val="FBE5D6"/>
          </a:solidFill>
        </p:grpSpPr>
        <p:cxnSp>
          <p:nvCxnSpPr>
            <p:cNvPr id="10" name="直接连接符 9"/>
            <p:cNvCxnSpPr/>
            <p:nvPr/>
          </p:nvCxn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9" name="矩形 8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1888807" y="636611"/>
            <a:ext cx="1467803" cy="42863"/>
            <a:chOff x="11867" y="1528"/>
            <a:chExt cx="3966" cy="120"/>
          </a:xfrm>
          <a:solidFill>
            <a:srgbClr val="FBE5D6"/>
          </a:solidFill>
        </p:grpSpPr>
        <p:cxnSp>
          <p:nvCxnSpPr>
            <p:cNvPr id="18" name="直接连接符 17"/>
            <p:cNvCxnSpPr/>
            <p:nvPr/>
          </p:nvCxn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3" name="矩形 22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700108" y="2497943"/>
            <a:ext cx="1212056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ln w="28575">
                  <a:noFill/>
                </a:ln>
                <a:solidFill>
                  <a:schemeClr val="tx1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林徽因</a:t>
            </a:r>
            <a:endParaRPr sz="2400" b="1" dirty="0" smtClean="0">
              <a:ln w="28575">
                <a:noFill/>
              </a:ln>
              <a:solidFill>
                <a:schemeClr val="tx1"/>
              </a:solidFill>
              <a:latin typeface="思源黑体 CN Regular" panose="020B0500000000000000" charset="-122"/>
              <a:ea typeface="思源黑体 CN Regular" panose="020B050000000000000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4406" y="4155926"/>
            <a:ext cx="9148406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214282" y="857238"/>
            <a:ext cx="8356284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2.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文中共用了</a:t>
            </a:r>
            <a:r>
              <a:rPr lang="en-US" altLang="zh-CN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12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个“你”字，有什么作用？</a:t>
            </a:r>
            <a:endParaRPr lang="en-US" altLang="zh-CN" sz="24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12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个“你”字，既突出了主题，又起到了衬韵的作用。在诗歌运行的过程中，“你”字的每次出现，就像乐队演奏中的节点，以“频率”的方式突出了“我”的指向，这是一种形式美感与内容美感的深层次结合。歌颂四月天，其实都是向“你”倾诉。</a:t>
            </a:r>
            <a:endParaRPr lang="zh-CN" altLang="en-US" sz="2400" b="1" dirty="0">
              <a:solidFill>
                <a:srgbClr val="FF0000"/>
              </a:solidFill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357158" y="21429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内容探究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17071" y="1426102"/>
            <a:ext cx="835628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</a:t>
            </a:r>
            <a:r>
              <a:rPr lang="en-US" altLang="zh-CN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3.</a:t>
            </a: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这首诗抒发了作者怎样的思想感情？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17071" y="77652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内容探究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3549" y="2164766"/>
            <a:ext cx="8356284" cy="11137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这首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诗运用了一系列富有特色的意象，表达了对爱的歌颂。</a:t>
            </a:r>
            <a:endParaRPr lang="zh-CN" altLang="en-US" sz="2400" b="1" dirty="0">
              <a:solidFill>
                <a:srgbClr val="FF0000"/>
              </a:solidFill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285720" y="785800"/>
            <a:ext cx="8356284" cy="11350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请对“笑响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点亮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了四面风；轻灵在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春的光艳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中交舞着变”中加色词语进行赏析。</a:t>
            </a:r>
            <a:endParaRPr lang="zh-CN" altLang="en-US" sz="24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5720" y="21429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品味赏析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3549" y="2014075"/>
            <a:ext cx="8356284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/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“点亮”“春的光艳”，这些词语，不是静态的描摹，而是放在动态的、变化的背景中来挥洒，有点像绘画中的晕染，漫出纯粹色彩的边界，正是在那模糊之处，美感油然而生。</a:t>
            </a:r>
          </a:p>
          <a:p>
            <a:pPr indent="720090" algn="just" fontAlgn="auto"/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四月的“风”是抽象的，却由爱的“笑响”将它“点亮”。从听觉到视觉，引导读者从各个感官、各种角度去真切体味。所谓“笑响”，是对“爱”的生动描述。它越是“交舞着变”，就越让人刻骨铭心。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428596" y="500048"/>
            <a:ext cx="8356284" cy="581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这首诗有哪些值得借鉴的写作手法？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28596" y="142858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写法探究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428596" y="1000114"/>
            <a:ext cx="8356284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1.</a:t>
            </a:r>
            <a:r>
              <a:rPr lang="zh-CN" altLang="en-US" sz="2400" b="1" dirty="0" smtClean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意境</a:t>
            </a:r>
            <a:r>
              <a:rPr lang="zh-CN" altLang="en-US" sz="2400" b="1" dirty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清新，画面优美。</a:t>
            </a:r>
          </a:p>
          <a:p>
            <a:pPr indent="720090" algn="just" fontAlgn="auto"/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歌如一幅生动的画卷展现在我们的眼前。开篇“我说你是人间的四月天”是爱的宣告，“四月天”这一富有灵感梦幻温暖的意象，首先给予读者以丰富的遐想和视觉感染力。紧接着是“云烟”“星子”“细雨”“百花”“月圆”等典型性意象的自然组合，这样五个诗意的画面也映入我们的眼帘，依次是“春光风舞图”“风烟星语图”“月夜花开图”“雪后新绿图”和“花开燕语图”，诗人的情感也随着画卷进一步地自然流露，实现情与景的完全交融，形成诗中有画的审美风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428596" y="500048"/>
            <a:ext cx="8356284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2.</a:t>
            </a:r>
            <a:r>
              <a:rPr lang="zh-CN" altLang="en-US" sz="2400" b="1" dirty="0" smtClean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结构</a:t>
            </a:r>
            <a:r>
              <a:rPr lang="zh-CN" altLang="en-US" sz="2400" b="1" dirty="0">
                <a:solidFill>
                  <a:srgbClr val="0070C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匀称，富有建筑美感。</a:t>
            </a:r>
          </a:p>
          <a:p>
            <a:pPr indent="720090" algn="just" fontAlgn="auto"/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诗歌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一共分为</a:t>
            </a:r>
            <a:r>
              <a:rPr lang="en-US" altLang="zh-CN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节，每节</a:t>
            </a:r>
            <a:r>
              <a:rPr lang="en-US" altLang="zh-CN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句，全诗的字数和句式，匀整而和谐，从诗形上是典型的传统格律诗，具有类似建筑物外形的美感，即诗歌视觉上的“句的匀齐”。林徽因善于借鉴建筑艺术的技巧，运用语言的符号组合形成富有视觉感染力的外在几何形态，进而引发读者的想像和审美心理，这种特有的建筑审美观反映在林徽因诗歌创作上，是大量建筑意象的运用，实现诗歌与建筑两种艺术的完美融合。“在梁间呢喃”选取了房梁这一意象，实现语言与建筑意象的和谐组合，形成诗歌建筑的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57158" y="928676"/>
            <a:ext cx="8356284" cy="33510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林徽因的诗多数表现个人情绪的起伏变化、展现深邃复杂的内心世界，是诗歌的主题。</a:t>
            </a:r>
            <a:r>
              <a:rPr lang="en-US" altLang="zh-CN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你是人间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的四月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天</a:t>
            </a:r>
            <a:r>
              <a:rPr lang="en-US" altLang="zh-CN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句温婉秀丽、顺畅自然，诗人借此探索生活的真谛、抒写爱情的哲思。这种情感尽管只是一己的悲欢离合，甚至有时还有些低沉，但它是那样的真挚、纯净，以至多年以后，仍然能够穿越历史的烟云，令人怦然心动。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5720" y="21429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总结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1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内容占位符 2" descr="中国教育出版网"/>
          <p:cNvSpPr>
            <a:spLocks noGrp="1" noChangeArrowheads="1"/>
          </p:cNvSpPr>
          <p:nvPr>
            <p:ph idx="4294967295"/>
          </p:nvPr>
        </p:nvSpPr>
        <p:spPr>
          <a:xfrm>
            <a:off x="651596" y="1844096"/>
            <a:ext cx="8024859" cy="1709457"/>
          </a:xfrm>
        </p:spPr>
        <p:txBody>
          <a:bodyPr lIns="51435" tIns="25717" rIns="51435" bIns="25717">
            <a:noAutofit/>
          </a:bodyPr>
          <a:lstStyle/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了解作者的生平，感知诗中的形象，理解诗人的思路和全诗的主旨。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理解诗歌运用的意象和写作手法，体会诗歌的思想感情。</a:t>
            </a:r>
            <a:endParaRPr lang="en-US" altLang="zh-CN" sz="240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1597" y="1090494"/>
            <a:ext cx="2036924" cy="476846"/>
            <a:chOff x="2356" y="640"/>
            <a:chExt cx="3471" cy="1335"/>
          </a:xfrm>
        </p:grpSpPr>
        <p:sp>
          <p:nvSpPr>
            <p:cNvPr id="7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学习目标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57158" y="1000114"/>
            <a:ext cx="5758310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lnSpc>
                <a:spcPct val="150000"/>
              </a:lnSpc>
            </a:pP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林徽因（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1905—1955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），福建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闽侯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(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今福州）人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，建筑学家、文学家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，为中国第一位女性建筑学家，同时也被胡适誉为中国一代才女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。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20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世纪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30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年代初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与丈夫梁思成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用现代科学方法研究中国古代建筑，成为这个学术领域的开拓者，后来在这方面获得了巨大的学术成就，为中国古代建筑研究奠定了坚实的科学基础。她的文学著作包括散文、诗歌、小说、剧本、译文和书信等，其中代表作为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你是人间四月天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，小说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九十九度中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等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。</a:t>
            </a:r>
            <a:endParaRPr sz="18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7158" y="357172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作者简介</a:t>
              </a:r>
            </a:p>
          </p:txBody>
        </p:sp>
      </p:grpSp>
      <p:pic>
        <p:nvPicPr>
          <p:cNvPr id="7" name="图片 1" descr="中国教育出版网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553" y="1493059"/>
            <a:ext cx="2500313" cy="198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563888" y="411510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17069" y="1764968"/>
            <a:ext cx="8227192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ctr" fontAlgn="auto">
              <a:lnSpc>
                <a:spcPct val="150000"/>
              </a:lnSpc>
            </a:pPr>
            <a:r>
              <a:rPr lang="zh-CN" altLang="en-US" sz="1800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新月派</a:t>
            </a:r>
            <a:endParaRPr lang="en-US" altLang="zh-CN" sz="18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新月派源于新月社，是现代新诗史上一个重要的诗歌流派。新月社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1923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年以聚餐形式形成于北京，主要成员有胡适、徐志摩、林徽因、闻一多等。前期偏重于发表新诗，讲究格律，形成一种文学流派，被称为“新月派”。</a:t>
            </a:r>
            <a:endParaRPr lang="en-US" altLang="zh-CN" sz="18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闻一多在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诗的格律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中明确提出了“三美”主张，即“音乐美、绘画美、建筑美”。</a:t>
            </a:r>
            <a:endParaRPr sz="18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7069" y="1139827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知识链接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17069" y="1474512"/>
            <a:ext cx="835628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这首诗发表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于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1934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年的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学文</a:t>
            </a:r>
            <a:r>
              <a:rPr lang="en-US" altLang="zh-CN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。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关于这首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诗的创作意图历来有争论：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一说是为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悼念曾经的挚友徐志摩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而作，以怀念挚友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，表达自己深切的怀念，从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电视剧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《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人间四月天</a:t>
            </a:r>
            <a:r>
              <a:rPr lang="en-US" altLang="zh-CN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》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可了解一般；一说是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为其儿子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梁从诫的出生而作，表达儿子出生带来的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喜悦以及对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儿子的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希望。</a:t>
            </a:r>
            <a:endParaRPr lang="en-US" altLang="zh-CN" sz="18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首诗是一篇极为优秀的作品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，在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诗人逝世的时候，金岳霖等好友们共同给诗人题了这样的一副</a:t>
            </a:r>
            <a:r>
              <a:rPr lang="zh-CN" altLang="en-US" sz="1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挽联：</a:t>
            </a:r>
            <a:r>
              <a:rPr lang="zh-CN" altLang="en-US" sz="1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“一身诗意千寻瀑，万古人间四月天。”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17071" y="941547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背景资料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17071" y="1426103"/>
            <a:ext cx="8356284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1.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订正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字音</a:t>
            </a:r>
            <a:endParaRPr lang="en-US" altLang="zh-CN" sz="24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endParaRPr lang="en-US" altLang="zh-CN" sz="24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轻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灵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（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línɡ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    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娉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婷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（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pīnɡ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       鲜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妍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（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yán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 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冠冕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（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ɡuān</a:t>
            </a:r>
            <a:r>
              <a:rPr lang="en-US" altLang="zh-CN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  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miǎn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    呢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喃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（</a:t>
            </a:r>
            <a:r>
              <a:rPr lang="en-US" altLang="zh-CN" sz="2400" b="1" dirty="0" err="1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nán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）</a:t>
            </a:r>
            <a:endParaRPr lang="zh-CN" altLang="en-US" sz="24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5720" y="500048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检查预习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317071" y="1426103"/>
            <a:ext cx="8356284" cy="32478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2.</a:t>
            </a:r>
            <a:r>
              <a:rPr lang="zh-CN" altLang="en-US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词语释义</a:t>
            </a:r>
            <a:endParaRPr lang="en-US" altLang="zh-CN" sz="28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娉婷</a:t>
            </a: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：形容</a:t>
            </a:r>
            <a:r>
              <a:rPr lang="zh-CN" altLang="en-US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女子的姿态</a:t>
            </a: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美。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鲜妍：</a:t>
            </a:r>
            <a:r>
              <a:rPr lang="zh-CN" altLang="en-US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鲜艳美丽。</a:t>
            </a:r>
            <a:endParaRPr lang="zh-CN" altLang="en-US" sz="28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冠冕</a:t>
            </a:r>
            <a:r>
              <a:rPr lang="zh-CN" altLang="en-US" sz="28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：古代帝王、官员戴的帽子。</a:t>
            </a:r>
            <a:endParaRPr lang="zh-CN" altLang="en-US" sz="2800" b="1" dirty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8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呢喃：形容像燕子叫声那样的轻声细语。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17071" y="77652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检查预习</a:t>
              </a:r>
              <a:endParaRPr lang="zh-CN" altLang="en-US" sz="2400" b="1" dirty="0">
                <a:solidFill>
                  <a:schemeClr val="bg1"/>
                </a:solidFill>
                <a:latin typeface="思源宋体 CN SemiBold" panose="02020600000000000000" charset="-122"/>
                <a:ea typeface="思源宋体 CN SemiBold" panose="02020600000000000000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285720" y="785800"/>
            <a:ext cx="8356284" cy="581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朗读诗歌，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概括每</a:t>
            </a:r>
            <a:r>
              <a:rPr lang="zh-CN" altLang="en-US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一节的内容。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7158" y="21429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整体感知</a:t>
              </a: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42198" y="1373774"/>
            <a:ext cx="8356284" cy="33510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第一节：爱如四月天里的光艳轻灵。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第二节：爱如四月天里的柔和恬静。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第三节：爱如四月天里的鲜妍庄严。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第四节：将生命、历史融入到自然风景中，展现青春</a:t>
            </a: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的激越</a:t>
            </a: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与豪迈。</a:t>
            </a: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第五节：抒发对闲适恬淡的自然生活的追求。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214282" y="857238"/>
            <a:ext cx="8356284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algn="just" fontAlgn="auto">
              <a:lnSpc>
                <a:spcPct val="150000"/>
              </a:lnSpc>
            </a:pPr>
            <a:r>
              <a:rPr lang="en-US" altLang="zh-CN" sz="2400" b="1" dirty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1</a:t>
            </a:r>
            <a:r>
              <a:rPr lang="en-US" altLang="zh-CN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.</a:t>
            </a:r>
            <a:r>
              <a:rPr lang="zh-CN" altLang="en-US" sz="2400" b="1" dirty="0" smtClean="0"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这首诗中直接展示色彩的词语有“鹅黄”“绿”“白莲”等，请说说它们带给你的阅读感受。</a:t>
            </a:r>
            <a:endParaRPr lang="en-US" altLang="zh-CN" sz="2400" b="1" dirty="0" smtClean="0"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思源黑体 CN Regular" panose="020B0500000000000000" charset="-122"/>
                <a:ea typeface="思源黑体 CN Regular" panose="020B0500000000000000" charset="-122"/>
                <a:cs typeface="思源黑体 CN Regular" panose="020B0500000000000000" charset="-122"/>
              </a:rPr>
              <a:t>这些色彩给人的视觉所造成的印象都是明亮的，都与人的温暖的心理感受有关，带给人们一种稳定、甚至慵懒的感受，按照心理分析来说，则是一种温润的美感。</a:t>
            </a:r>
            <a:endParaRPr lang="zh-CN" altLang="en-US" sz="2400" b="1" dirty="0">
              <a:solidFill>
                <a:srgbClr val="FF0000"/>
              </a:solidFill>
              <a:latin typeface="思源黑体 CN Regular" panose="020B0500000000000000" charset="-122"/>
              <a:ea typeface="思源黑体 CN Regular" panose="020B0500000000000000" charset="-122"/>
              <a:cs typeface="思源黑体 CN Regular" panose="020B05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7158" y="214296"/>
            <a:ext cx="2036924" cy="476846"/>
            <a:chOff x="2356" y="640"/>
            <a:chExt cx="3471" cy="1335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56" y="64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2175">
                <a:sym typeface="Calibri" panose="020F050202020403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4" y="741"/>
              <a:ext cx="2895" cy="1234"/>
            </a:xfrm>
            <a:prstGeom prst="rect">
              <a:avLst/>
            </a:prstGeom>
            <a:noFill/>
          </p:spPr>
          <p:txBody>
            <a:bodyPr wrap="square" lIns="70898" tIns="35448" rIns="70898" bIns="35448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思源宋体 CN SemiBold" panose="02020600000000000000" charset="-122"/>
                  <a:ea typeface="思源宋体 CN SemiBold" panose="02020600000000000000" charset="-122"/>
                </a:rPr>
                <a:t>内容探究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1367</Words>
  <Application>Microsoft Office PowerPoint</Application>
  <PresentationFormat>全屏显示(16:9)</PresentationFormat>
  <Paragraphs>69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思源黑体 CN Regular</vt:lpstr>
      <vt:lpstr>思源宋体 CN SemiBold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</cp:revision>
  <dcterms:created xsi:type="dcterms:W3CDTF">2019-05-22T06:39:00Z</dcterms:created>
  <dcterms:modified xsi:type="dcterms:W3CDTF">2022-01-25T13:23:46Z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