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4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</p:sldMasterIdLst>
  <p:notesMasterIdLst>
    <p:notesMasterId r:id="rId17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>
      <p:cViewPr varScale="1">
        <p:scale>
          <a:sx n="143" d="100"/>
          <a:sy n="143" d="100"/>
        </p:scale>
        <p:origin x="684" y="13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112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13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3113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113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BDB42F5C-3FDC-41FC-8486-B94514A173E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221322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26EC9045-1E52-4E36-87D9-0DF98D997C4B}" type="slidenum">
              <a:rPr lang="en-US" altLang="zh-CN"/>
              <a:pPr eaLnBrk="1" hangingPunct="1"/>
              <a:t>1</a:t>
            </a:fld>
            <a:endParaRPr lang="en-US" altLang="zh-CN"/>
          </a:p>
        </p:txBody>
      </p:sp>
      <p:sp>
        <p:nvSpPr>
          <p:cNvPr id="1741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17412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zh-CN" smtClean="0"/>
          </a:p>
        </p:txBody>
      </p:sp>
      <p:sp>
        <p:nvSpPr>
          <p:cNvPr id="17413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>
              <a:buFont typeface="Arial" pitchFamily="34" charset="0"/>
              <a:buNone/>
            </a:pPr>
            <a:fld id="{EEB0C5FA-27F7-45EC-ABF6-4B40E51C9E7A}" type="slidenum">
              <a:rPr lang="en-US" altLang="zh-CN" sz="1200">
                <a:latin typeface="Calibri" pitchFamily="34" charset="0"/>
                <a:ea typeface="幼圆" pitchFamily="49" charset="-122"/>
              </a:rPr>
              <a:pPr algn="r" eaLnBrk="1" hangingPunct="1">
                <a:buFont typeface="Arial" pitchFamily="34" charset="0"/>
                <a:buNone/>
              </a:pPr>
              <a:t>1</a:t>
            </a:fld>
            <a:endParaRPr lang="en-US" altLang="zh-CN" sz="1200">
              <a:latin typeface="Calibri" pitchFamily="34" charset="0"/>
              <a:ea typeface="幼圆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231064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2F5B7B98-F971-4D7B-925D-51B08C397276}" type="slidenum">
              <a:rPr lang="en-US" altLang="zh-CN"/>
              <a:pPr eaLnBrk="1" hangingPunct="1"/>
              <a:t>2</a:t>
            </a:fld>
            <a:endParaRPr lang="en-US" altLang="zh-CN"/>
          </a:p>
        </p:txBody>
      </p:sp>
      <p:sp>
        <p:nvSpPr>
          <p:cNvPr id="1843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18436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zh-CN" smtClean="0"/>
          </a:p>
        </p:txBody>
      </p:sp>
      <p:sp>
        <p:nvSpPr>
          <p:cNvPr id="18437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>
              <a:buFont typeface="Arial" pitchFamily="34" charset="0"/>
              <a:buNone/>
            </a:pPr>
            <a:fld id="{CEA0EF97-F6B4-48FE-B1E5-BC2A57239AAA}" type="slidenum">
              <a:rPr lang="en-US" altLang="zh-CN" sz="1200">
                <a:latin typeface="Calibri" pitchFamily="34" charset="0"/>
                <a:ea typeface="幼圆" pitchFamily="49" charset="-122"/>
              </a:rPr>
              <a:pPr algn="r" eaLnBrk="1" hangingPunct="1">
                <a:buFont typeface="Arial" pitchFamily="34" charset="0"/>
                <a:buNone/>
              </a:pPr>
              <a:t>2</a:t>
            </a:fld>
            <a:endParaRPr lang="en-US" altLang="zh-CN" sz="1200">
              <a:latin typeface="Calibri" pitchFamily="34" charset="0"/>
              <a:ea typeface="幼圆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260774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B42F5C-3FDC-41FC-8486-B94514A173E1}" type="slidenum">
              <a:rPr lang="en-US" altLang="zh-CN" smtClean="0"/>
              <a:pPr>
                <a:defRPr/>
              </a:pPr>
              <a:t>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070820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B42F5C-3FDC-41FC-8486-B94514A173E1}" type="slidenum">
              <a:rPr lang="en-US" altLang="zh-CN" smtClean="0"/>
              <a:pPr>
                <a:defRPr/>
              </a:pPr>
              <a:t>7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835364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29949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039" y="5954"/>
            <a:ext cx="7781925" cy="503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58830" y="1711240"/>
            <a:ext cx="4754884" cy="982745"/>
          </a:xfrm>
        </p:spPr>
        <p:txBody>
          <a:bodyPr>
            <a:noAutofit/>
          </a:bodyPr>
          <a:lstStyle>
            <a:lvl1pPr algn="ctr">
              <a:lnSpc>
                <a:spcPct val="100000"/>
              </a:lnSpc>
              <a:defRPr sz="3200" b="1" i="0">
                <a:solidFill>
                  <a:schemeClr val="accent1">
                    <a:lumMod val="75000"/>
                  </a:schemeClr>
                </a:solidFill>
                <a:effectLst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8830" y="2790759"/>
            <a:ext cx="4754884" cy="317521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877C2F-45A9-4689-8CDF-B77EAB30CFF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85760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7970DC-8A51-4F96-A7F0-B3C85E47835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17342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D1DFF-AC97-4D0A-8D6F-11DFA60E26D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919340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086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3900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2561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7128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0972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3023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0730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190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E4927-752E-4BF5-9DF5-01063615741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8" name="矩形 7"/>
          <p:cNvSpPr/>
          <p:nvPr userDrawn="1"/>
        </p:nvSpPr>
        <p:spPr>
          <a:xfrm>
            <a:off x="6096000" y="1504950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个人简历：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www.1ppt.com/jianli/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手抄报：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www.1ppt.com/shouchaobao/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</a:t>
            </a:r>
          </a:p>
        </p:txBody>
      </p:sp>
    </p:spTree>
    <p:extLst>
      <p:ext uri="{BB962C8B-B14F-4D97-AF65-F5344CB8AC3E}">
        <p14:creationId xmlns:p14="http://schemas.microsoft.com/office/powerpoint/2010/main" val="35814654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8550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4920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247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2090057"/>
            <a:ext cx="7886700" cy="802754"/>
          </a:xfrm>
        </p:spPr>
        <p:txBody>
          <a:bodyPr/>
          <a:lstStyle>
            <a:lvl1pPr>
              <a:defRPr sz="4800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2913052"/>
            <a:ext cx="7886700" cy="458798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5786BF-FED7-44DF-9BFF-0F2785B3C5D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92686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C32F5B-1BD8-4F64-83EB-7CE316DFCD6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95601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5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EF6892-10A8-4713-85AB-C866D970EE6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59901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D2B9D-DD9B-4AED-A527-C02EB81D568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30983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4A45C-0AC5-4E6E-93D0-F995779D042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59893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50EC8-F3D6-4AF3-A72B-63BA51DF960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85181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5B58BA-6BC9-4A98-A1EE-470900F9013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41864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8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07157"/>
            <a:ext cx="6221413" cy="503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矩形 9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61950" y="959644"/>
            <a:ext cx="8389938" cy="399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fld id="{16B3778C-D04D-410A-ACD7-20BF3148E8B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1032" name="Title Placeholder 1"/>
          <p:cNvSpPr>
            <a:spLocks noGrp="1"/>
          </p:cNvSpPr>
          <p:nvPr>
            <p:ph type="title"/>
          </p:nvPr>
        </p:nvSpPr>
        <p:spPr bwMode="auto">
          <a:xfrm>
            <a:off x="361950" y="225029"/>
            <a:ext cx="8389938" cy="446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kern="1200">
          <a:solidFill>
            <a:srgbClr val="BF7200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BF7200"/>
          </a:solidFill>
          <a:latin typeface="Bell MT" pitchFamily="18" charset="0"/>
          <a:ea typeface="幼圆" pitchFamily="49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BF7200"/>
          </a:solidFill>
          <a:latin typeface="Bell MT" pitchFamily="18" charset="0"/>
          <a:ea typeface="幼圆" pitchFamily="49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BF7200"/>
          </a:solidFill>
          <a:latin typeface="Bell MT" pitchFamily="18" charset="0"/>
          <a:ea typeface="幼圆" pitchFamily="49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BF7200"/>
          </a:solidFill>
          <a:latin typeface="Bell MT" pitchFamily="18" charset="0"/>
          <a:ea typeface="幼圆" pitchFamily="49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BF7200"/>
          </a:solidFill>
          <a:latin typeface="Bell MT" pitchFamily="18" charset="0"/>
          <a:ea typeface="幼圆" pitchFamily="49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BF7200"/>
          </a:solidFill>
          <a:latin typeface="Bell MT" pitchFamily="18" charset="0"/>
          <a:ea typeface="幼圆" pitchFamily="49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BF7200"/>
          </a:solidFill>
          <a:latin typeface="Bell MT" pitchFamily="18" charset="0"/>
          <a:ea typeface="幼圆" pitchFamily="49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BF7200"/>
          </a:solidFill>
          <a:latin typeface="Bell MT" pitchFamily="18" charset="0"/>
          <a:ea typeface="幼圆" pitchFamily="49" charset="-122"/>
        </a:defRPr>
      </a:lvl9pPr>
    </p:titleStyle>
    <p:bodyStyle>
      <a:lvl1pPr marL="357188" indent="-357188" algn="l" rtl="0" fontAlgn="base">
        <a:lnSpc>
          <a:spcPct val="90000"/>
        </a:lnSpc>
        <a:spcBef>
          <a:spcPts val="1800"/>
        </a:spcBef>
        <a:spcAft>
          <a:spcPct val="0"/>
        </a:spcAft>
        <a:buClr>
          <a:srgbClr val="FFC166"/>
        </a:buClr>
        <a:buSzPct val="80000"/>
        <a:buFont typeface="Wingdings" pitchFamily="2" charset="2"/>
        <a:buChar char="v"/>
        <a:defRPr sz="2000" kern="1200">
          <a:solidFill>
            <a:srgbClr val="BF7200"/>
          </a:solidFill>
          <a:latin typeface="+mn-lt"/>
          <a:ea typeface="+mn-ea"/>
          <a:cs typeface="+mn-cs"/>
        </a:defRPr>
      </a:lvl1pPr>
      <a:lvl2pPr marL="357188" indent="-357188" algn="l" rtl="0" fontAlgn="base">
        <a:lnSpc>
          <a:spcPct val="130000"/>
        </a:lnSpc>
        <a:spcBef>
          <a:spcPct val="0"/>
        </a:spcBef>
        <a:spcAft>
          <a:spcPct val="0"/>
        </a:spcAft>
        <a:buFont typeface="Calibri" pitchFamily="34" charset="0"/>
        <a:buChar char=" 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7F7F7F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rgbClr val="7F7F7F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rgbClr val="7F7F7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2022/1/25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970637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5" Type="http://schemas.openxmlformats.org/officeDocument/2006/relationships/image" Target="../media/image13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5" Type="http://schemas.openxmlformats.org/officeDocument/2006/relationships/image" Target="../media/image14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5" Type="http://schemas.openxmlformats.org/officeDocument/2006/relationships/image" Target="../media/image15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image" Target="../media/image9.png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5" Type="http://schemas.openxmlformats.org/officeDocument/2006/relationships/image" Target="../media/image10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image" Target="../media/image6.png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5" Type="http://schemas.openxmlformats.org/officeDocument/2006/relationships/image" Target="../media/image12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5" Type="http://schemas.openxmlformats.org/officeDocument/2006/relationships/image" Target="../media/image13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9200" y="1428750"/>
            <a:ext cx="2616200" cy="2301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05200" y="228600"/>
            <a:ext cx="2286000" cy="2284779"/>
          </a:xfrm>
          <a:prstGeom prst="ellipse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10" name="圆角矩形 9"/>
          <p:cNvSpPr/>
          <p:nvPr/>
        </p:nvSpPr>
        <p:spPr>
          <a:xfrm>
            <a:off x="2286000" y="2171700"/>
            <a:ext cx="5105400" cy="762719"/>
          </a:xfrm>
          <a:prstGeom prst="roundRect">
            <a:avLst>
              <a:gd name="adj" fmla="val 12242"/>
            </a:avLst>
          </a:prstGeom>
          <a:solidFill>
            <a:srgbClr val="F6F7F9"/>
          </a:solidFill>
          <a:ln w="28575">
            <a:gradFill>
              <a:gsLst>
                <a:gs pos="0">
                  <a:srgbClr val="A7C1B8"/>
                </a:gs>
                <a:gs pos="100000">
                  <a:srgbClr val="AE8EB3"/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" name="TextBox 7"/>
          <p:cNvSpPr txBox="1"/>
          <p:nvPr/>
        </p:nvSpPr>
        <p:spPr>
          <a:xfrm>
            <a:off x="1981200" y="2164256"/>
            <a:ext cx="5791200" cy="777606"/>
          </a:xfrm>
          <a:prstGeom prst="rect">
            <a:avLst/>
          </a:prstGeom>
          <a:noFill/>
        </p:spPr>
        <p:txBody>
          <a:bodyPr lIns="38567" tIns="19283" rIns="38567" bIns="19283">
            <a:spAutoFit/>
          </a:bodyPr>
          <a:lstStyle>
            <a:defPPr>
              <a:defRPr lang="zh-CN"/>
            </a:defPPr>
            <a:lvl1pPr>
              <a:defRPr sz="5000" b="1">
                <a:solidFill>
                  <a:schemeClr val="bg1"/>
                </a:solidFill>
                <a:latin typeface="+mn-ea"/>
                <a:ea typeface="+mn-ea"/>
              </a:defRPr>
            </a:lvl1pPr>
          </a:lstStyle>
          <a:p>
            <a:pPr algn="ctr">
              <a:defRPr/>
            </a:pPr>
            <a:r>
              <a:rPr lang="zh-CN" altLang="en-US" sz="4800" b="0" spc="225" dirty="0" smtClean="0">
                <a:solidFill>
                  <a:schemeClr val="bg2">
                    <a:lumMod val="1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你是人间的四月天</a:t>
            </a:r>
            <a:endParaRPr lang="zh-CN" altLang="zh-CN" sz="4800" b="0" spc="225" dirty="0">
              <a:solidFill>
                <a:schemeClr val="bg2">
                  <a:lumMod val="1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3080" name="图片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1" y="1314450"/>
            <a:ext cx="1711325" cy="1094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/>
        </p:nvSpPr>
        <p:spPr>
          <a:xfrm>
            <a:off x="0" y="4284386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2" decel="533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单圆角矩形 5"/>
          <p:cNvSpPr/>
          <p:nvPr/>
        </p:nvSpPr>
        <p:spPr>
          <a:xfrm>
            <a:off x="-23813" y="115491"/>
            <a:ext cx="3724276" cy="577453"/>
          </a:xfrm>
          <a:custGeom>
            <a:avLst/>
            <a:gdLst>
              <a:gd name="txL" fmla="*/ 0 w 3816424"/>
              <a:gd name="txT" fmla="*/ 0 h 1263290"/>
              <a:gd name="txR" fmla="*/ 3816424 w 3816424"/>
              <a:gd name="txB" fmla="*/ 1263290 h 1263290"/>
            </a:gdLst>
            <a:ahLst/>
            <a:cxnLst>
              <a:cxn ang="0">
                <a:pos x="0" y="0"/>
              </a:cxn>
              <a:cxn ang="0">
                <a:pos x="3402671" y="0"/>
              </a:cxn>
              <a:cxn ang="0">
                <a:pos x="3816424" y="413753"/>
              </a:cxn>
              <a:cxn ang="0">
                <a:pos x="3816424" y="1263290"/>
              </a:cxn>
              <a:cxn ang="0">
                <a:pos x="0" y="1263290"/>
              </a:cxn>
              <a:cxn ang="0">
                <a:pos x="0" y="0"/>
              </a:cxn>
            </a:cxnLst>
            <a:rect l="txL" t="txT" r="txR" b="txB"/>
            <a:pathLst>
              <a:path w="3816424" h="1263290">
                <a:moveTo>
                  <a:pt x="0" y="0"/>
                </a:moveTo>
                <a:lnTo>
                  <a:pt x="3402671" y="0"/>
                </a:lnTo>
                <a:cubicBezTo>
                  <a:pt x="3631180" y="0"/>
                  <a:pt x="3816424" y="185244"/>
                  <a:pt x="3816424" y="413753"/>
                </a:cubicBezTo>
                <a:lnTo>
                  <a:pt x="3816424" y="1263290"/>
                </a:lnTo>
                <a:lnTo>
                  <a:pt x="0" y="12632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91" name="矩形 6"/>
          <p:cNvSpPr>
            <a:spLocks noChangeArrowheads="1"/>
          </p:cNvSpPr>
          <p:nvPr/>
        </p:nvSpPr>
        <p:spPr bwMode="auto">
          <a:xfrm>
            <a:off x="219076" y="357188"/>
            <a:ext cx="100013" cy="335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403226" y="144661"/>
            <a:ext cx="3408363" cy="492919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47B6E7"/>
              </a:buClr>
              <a:buFont typeface="Wingdings" panose="05000000000000000000" pitchFamily="2" charset="2"/>
              <a:buNone/>
              <a:defRPr/>
            </a:pPr>
            <a:r>
              <a:rPr lang="zh-CN" altLang="en-US" sz="3600" dirty="0">
                <a:solidFill>
                  <a:srgbClr val="FFFFFF"/>
                </a:solidFill>
                <a:effectLst>
                  <a:outerShdw blurRad="38100" dist="19050" dir="2700000" algn="tl" rotWithShape="0">
                    <a:srgbClr val="5F5F5F">
                      <a:alpha val="40000"/>
                    </a:srgbClr>
                  </a:outerShdw>
                </a:effectLst>
                <a:latin typeface="黑体" panose="02010600030101010101" pitchFamily="2" charset="-122"/>
                <a:ea typeface="黑体" panose="02010600030101010101" pitchFamily="2" charset="-122"/>
                <a:sym typeface="+mn-ea"/>
              </a:rPr>
              <a:t>二、新课讲解</a:t>
            </a:r>
          </a:p>
          <a:p>
            <a:pPr marL="0" indent="0">
              <a:buClr>
                <a:srgbClr val="47B6E7"/>
              </a:buClr>
              <a:buFont typeface="Wingdings" panose="05000000000000000000" pitchFamily="2" charset="2"/>
              <a:buNone/>
              <a:defRPr/>
            </a:pPr>
            <a:endParaRPr lang="zh-CN" altLang="en-US" sz="3600" dirty="0">
              <a:solidFill>
                <a:srgbClr val="FFFFFF"/>
              </a:solidFill>
              <a:effectLst>
                <a:outerShdw blurRad="38100" dist="19050" dir="2700000" algn="tl" rotWithShape="0">
                  <a:srgbClr val="5F5F5F">
                    <a:alpha val="40000"/>
                  </a:srgbClr>
                </a:outerShdw>
              </a:effectLst>
              <a:latin typeface="黑体" panose="02010600030101010101" pitchFamily="2" charset="-122"/>
              <a:ea typeface="黑体" panose="02010600030101010101" pitchFamily="2" charset="-122"/>
              <a:sym typeface="+mn-ea"/>
            </a:endParaRPr>
          </a:p>
          <a:p>
            <a:pPr marL="0" indent="0">
              <a:buClr>
                <a:srgbClr val="47B6E7"/>
              </a:buClr>
              <a:buFont typeface="Wingdings" panose="05000000000000000000" pitchFamily="2" charset="2"/>
              <a:buNone/>
              <a:defRPr/>
            </a:pPr>
            <a:endParaRPr lang="zh-CN" altLang="en-US" sz="3600" b="1" dirty="0">
              <a:solidFill>
                <a:srgbClr val="5F5F5F"/>
              </a:solidFill>
              <a:latin typeface="黑体" panose="02010600030101010101" pitchFamily="2" charset="-122"/>
              <a:ea typeface="黑体" panose="02010600030101010101" pitchFamily="2" charset="-122"/>
              <a:sym typeface="+mn-ea"/>
            </a:endParaRPr>
          </a:p>
          <a:p>
            <a:pPr>
              <a:buClr>
                <a:srgbClr val="47B6E7"/>
              </a:buClr>
              <a:defRPr/>
            </a:pPr>
            <a:endParaRPr lang="zh-CN" altLang="en-US" dirty="0">
              <a:solidFill>
                <a:srgbClr val="5F5F5F"/>
              </a:solidFill>
              <a:latin typeface="Arial"/>
              <a:ea typeface="黑体"/>
            </a:endParaRPr>
          </a:p>
        </p:txBody>
      </p:sp>
      <p:pic>
        <p:nvPicPr>
          <p:cNvPr id="12293" name="图片 9" descr="图形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80400" y="169069"/>
            <a:ext cx="592138" cy="444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4" name="TextBox 8"/>
          <p:cNvSpPr txBox="1">
            <a:spLocks noChangeArrowheads="1"/>
          </p:cNvSpPr>
          <p:nvPr/>
        </p:nvSpPr>
        <p:spPr bwMode="auto">
          <a:xfrm>
            <a:off x="838201" y="764739"/>
            <a:ext cx="767397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</a:t>
            </a:r>
            <a:r>
              <a:rPr lang="zh-CN" altLang="en-US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注意句式的转行特点，体会其所形成的节奏感。</a:t>
            </a:r>
          </a:p>
        </p:txBody>
      </p:sp>
      <p:pic>
        <p:nvPicPr>
          <p:cNvPr id="12295" name="图片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076" y="1735932"/>
            <a:ext cx="1751013" cy="2212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2354263" y="1585912"/>
            <a:ext cx="6069012" cy="277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>
              <a:lnSpc>
                <a:spcPct val="150000"/>
              </a:lnSpc>
              <a:buFont typeface="Arial" pitchFamily="34" charset="0"/>
              <a:buNone/>
              <a:defRPr/>
            </a:pPr>
            <a:r>
              <a:rPr lang="en-US" altLang="zh-CN" sz="2400" dirty="0">
                <a:solidFill>
                  <a:schemeClr val="bg2">
                    <a:lumMod val="10000"/>
                  </a:schemeClr>
                </a:solidFill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en-US" sz="2400" dirty="0">
                <a:solidFill>
                  <a:schemeClr val="bg2">
                    <a:lumMod val="10000"/>
                  </a:schemeClr>
                </a:solidFill>
                <a:latin typeface="黑体" pitchFamily="49" charset="-122"/>
                <a:ea typeface="黑体" pitchFamily="49" charset="-122"/>
              </a:rPr>
              <a:t>此诗分五段，每段三行。诗人不但注重押韵（押</a:t>
            </a:r>
            <a:r>
              <a:rPr lang="en-US" altLang="zh-CN" sz="2400" dirty="0">
                <a:solidFill>
                  <a:schemeClr val="bg2">
                    <a:lumMod val="10000"/>
                  </a:schemeClr>
                </a:solidFill>
                <a:latin typeface="黑体" pitchFamily="49" charset="-122"/>
                <a:ea typeface="黑体" pitchFamily="49" charset="-122"/>
              </a:rPr>
              <a:t>an</a:t>
            </a:r>
            <a:r>
              <a:rPr lang="zh-CN" altLang="en-US" sz="2400" dirty="0">
                <a:solidFill>
                  <a:schemeClr val="bg2">
                    <a:lumMod val="10000"/>
                  </a:schemeClr>
                </a:solidFill>
                <a:latin typeface="黑体" pitchFamily="49" charset="-122"/>
                <a:ea typeface="黑体" pitchFamily="49" charset="-122"/>
              </a:rPr>
              <a:t>韵），而且故意进行一些“陌生化”的断句，使大家读来充满阻断感，不由自主地放慢节奏。因此，整首诗像是一首节奏舒缓的歌，充满音乐美。</a:t>
            </a:r>
          </a:p>
        </p:txBody>
      </p:sp>
      <p:grpSp>
        <p:nvGrpSpPr>
          <p:cNvPr id="2" name="组合 12"/>
          <p:cNvGrpSpPr>
            <a:grpSpLocks/>
          </p:cNvGrpSpPr>
          <p:nvPr/>
        </p:nvGrpSpPr>
        <p:grpSpPr bwMode="auto">
          <a:xfrm>
            <a:off x="6324601" y="4229101"/>
            <a:ext cx="2562225" cy="576460"/>
            <a:chOff x="6310472" y="5130785"/>
            <a:chExt cx="2561748" cy="768212"/>
          </a:xfrm>
        </p:grpSpPr>
        <p:sp>
          <p:nvSpPr>
            <p:cNvPr id="14" name="流程图: 终止 13"/>
            <p:cNvSpPr/>
            <p:nvPr/>
          </p:nvSpPr>
          <p:spPr>
            <a:xfrm>
              <a:off x="6310472" y="5130785"/>
              <a:ext cx="2499848" cy="706070"/>
            </a:xfrm>
            <a:prstGeom prst="flowChartTerminator">
              <a:avLst/>
            </a:prstGeom>
            <a:solidFill>
              <a:srgbClr val="F5AE1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2299" name="文本框 11"/>
            <p:cNvSpPr txBox="1">
              <a:spLocks noChangeArrowheads="1"/>
            </p:cNvSpPr>
            <p:nvPr/>
          </p:nvSpPr>
          <p:spPr bwMode="auto">
            <a:xfrm>
              <a:off x="6994208" y="5283765"/>
              <a:ext cx="1878012" cy="615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2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音乐美</a:t>
              </a: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单圆角矩形 5"/>
          <p:cNvSpPr/>
          <p:nvPr/>
        </p:nvSpPr>
        <p:spPr>
          <a:xfrm>
            <a:off x="-23813" y="115491"/>
            <a:ext cx="3724276" cy="577453"/>
          </a:xfrm>
          <a:custGeom>
            <a:avLst/>
            <a:gdLst>
              <a:gd name="txL" fmla="*/ 0 w 3816424"/>
              <a:gd name="txT" fmla="*/ 0 h 1263290"/>
              <a:gd name="txR" fmla="*/ 3816424 w 3816424"/>
              <a:gd name="txB" fmla="*/ 1263290 h 1263290"/>
            </a:gdLst>
            <a:ahLst/>
            <a:cxnLst>
              <a:cxn ang="0">
                <a:pos x="0" y="0"/>
              </a:cxn>
              <a:cxn ang="0">
                <a:pos x="3402671" y="0"/>
              </a:cxn>
              <a:cxn ang="0">
                <a:pos x="3816424" y="413753"/>
              </a:cxn>
              <a:cxn ang="0">
                <a:pos x="3816424" y="1263290"/>
              </a:cxn>
              <a:cxn ang="0">
                <a:pos x="0" y="1263290"/>
              </a:cxn>
              <a:cxn ang="0">
                <a:pos x="0" y="0"/>
              </a:cxn>
            </a:cxnLst>
            <a:rect l="txL" t="txT" r="txR" b="txB"/>
            <a:pathLst>
              <a:path w="3816424" h="1263290">
                <a:moveTo>
                  <a:pt x="0" y="0"/>
                </a:moveTo>
                <a:lnTo>
                  <a:pt x="3402671" y="0"/>
                </a:lnTo>
                <a:cubicBezTo>
                  <a:pt x="3631180" y="0"/>
                  <a:pt x="3816424" y="185244"/>
                  <a:pt x="3816424" y="413753"/>
                </a:cubicBezTo>
                <a:lnTo>
                  <a:pt x="3816424" y="1263290"/>
                </a:lnTo>
                <a:lnTo>
                  <a:pt x="0" y="12632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15" name="矩形 6"/>
          <p:cNvSpPr>
            <a:spLocks noChangeArrowheads="1"/>
          </p:cNvSpPr>
          <p:nvPr/>
        </p:nvSpPr>
        <p:spPr bwMode="auto">
          <a:xfrm>
            <a:off x="219076" y="357188"/>
            <a:ext cx="100013" cy="335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403226" y="169069"/>
            <a:ext cx="3408363" cy="602457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zh-CN" altLang="en-US" sz="36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0030101010101" pitchFamily="2" charset="-122"/>
                <a:ea typeface="黑体" panose="02010600030101010101" pitchFamily="2" charset="-122"/>
                <a:sym typeface="+mn-ea"/>
              </a:rPr>
              <a:t>三、归纳小结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zh-CN" altLang="en-US" sz="360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0030101010101" pitchFamily="2" charset="-122"/>
              <a:ea typeface="黑体" panose="02010600030101010101" pitchFamily="2" charset="-122"/>
              <a:sym typeface="+mn-ea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zh-CN" altLang="en-US" sz="360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0030101010101" pitchFamily="2" charset="-122"/>
              <a:ea typeface="黑体" panose="02010600030101010101" pitchFamily="2" charset="-122"/>
              <a:sym typeface="+mn-ea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zh-CN" altLang="en-US" sz="3600" b="1" dirty="0">
              <a:latin typeface="黑体" panose="02010600030101010101" pitchFamily="2" charset="-122"/>
              <a:ea typeface="黑体" panose="02010600030101010101" pitchFamily="2" charset="-122"/>
              <a:sym typeface="+mn-ea"/>
            </a:endParaRPr>
          </a:p>
          <a:p>
            <a:pPr>
              <a:defRPr/>
            </a:pPr>
            <a:endParaRPr lang="zh-CN" altLang="en-US" dirty="0"/>
          </a:p>
        </p:txBody>
      </p:sp>
      <p:pic>
        <p:nvPicPr>
          <p:cNvPr id="13317" name="图片 9" descr="图形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80400" y="169069"/>
            <a:ext cx="592138" cy="444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8"/>
          <p:cNvSpPr txBox="1"/>
          <p:nvPr/>
        </p:nvSpPr>
        <p:spPr>
          <a:xfrm>
            <a:off x="3219450" y="1127134"/>
            <a:ext cx="5481638" cy="3059492"/>
          </a:xfrm>
          <a:prstGeom prst="rect">
            <a:avLst/>
          </a:prstGeom>
          <a:noFill/>
          <a:ln w="9525">
            <a:noFill/>
            <a:prstDash val="lgDashDotDot"/>
          </a:ln>
        </p:spPr>
        <p:txBody>
          <a:bodyPr anchor="ctr">
            <a:spAutoFit/>
          </a:bodyPr>
          <a:lstStyle/>
          <a:p>
            <a:pPr indent="266700">
              <a:lnSpc>
                <a:spcPct val="20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2">
                    <a:lumMod val="10000"/>
                  </a:schemeClr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  诗人穷尽了自己所有的想象，把心中所爱比喻成美妙无比、精妙绝伦的“四月天”，充分表现出爱之深、情之切、意之密。整首诗意境优美，又兼具音乐美、绘画美。让我们永远记住林徽因这首</a:t>
            </a:r>
            <a:r>
              <a:rPr lang="en-US" altLang="zh-CN" sz="2000" dirty="0">
                <a:solidFill>
                  <a:schemeClr val="bg2">
                    <a:lumMod val="10000"/>
                  </a:schemeClr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《</a:t>
            </a:r>
            <a:r>
              <a:rPr lang="zh-CN" altLang="en-US" sz="2000" dirty="0">
                <a:solidFill>
                  <a:schemeClr val="bg2">
                    <a:lumMod val="10000"/>
                  </a:schemeClr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你是人间的四月天</a:t>
            </a:r>
            <a:r>
              <a:rPr lang="en-US" altLang="zh-CN" sz="2000" dirty="0">
                <a:solidFill>
                  <a:schemeClr val="bg2">
                    <a:lumMod val="10000"/>
                  </a:schemeClr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》</a:t>
            </a:r>
            <a:r>
              <a:rPr lang="zh-CN" altLang="en-US" sz="2000" dirty="0">
                <a:solidFill>
                  <a:schemeClr val="bg2">
                    <a:lumMod val="10000"/>
                  </a:schemeClr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。</a:t>
            </a:r>
          </a:p>
        </p:txBody>
      </p:sp>
      <p:pic>
        <p:nvPicPr>
          <p:cNvPr id="13319" name="图片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076" y="1591866"/>
            <a:ext cx="2873375" cy="2130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单圆角矩形 5"/>
          <p:cNvSpPr/>
          <p:nvPr/>
        </p:nvSpPr>
        <p:spPr>
          <a:xfrm>
            <a:off x="-23813" y="115491"/>
            <a:ext cx="3724276" cy="577453"/>
          </a:xfrm>
          <a:custGeom>
            <a:avLst/>
            <a:gdLst>
              <a:gd name="txL" fmla="*/ 0 w 3816424"/>
              <a:gd name="txT" fmla="*/ 0 h 1263290"/>
              <a:gd name="txR" fmla="*/ 3816424 w 3816424"/>
              <a:gd name="txB" fmla="*/ 1263290 h 1263290"/>
            </a:gdLst>
            <a:ahLst/>
            <a:cxnLst>
              <a:cxn ang="0">
                <a:pos x="0" y="0"/>
              </a:cxn>
              <a:cxn ang="0">
                <a:pos x="3402671" y="0"/>
              </a:cxn>
              <a:cxn ang="0">
                <a:pos x="3816424" y="413753"/>
              </a:cxn>
              <a:cxn ang="0">
                <a:pos x="3816424" y="1263290"/>
              </a:cxn>
              <a:cxn ang="0">
                <a:pos x="0" y="1263290"/>
              </a:cxn>
              <a:cxn ang="0">
                <a:pos x="0" y="0"/>
              </a:cxn>
            </a:cxnLst>
            <a:rect l="txL" t="txT" r="txR" b="txB"/>
            <a:pathLst>
              <a:path w="3816424" h="1263290">
                <a:moveTo>
                  <a:pt x="0" y="0"/>
                </a:moveTo>
                <a:lnTo>
                  <a:pt x="3402671" y="0"/>
                </a:lnTo>
                <a:cubicBezTo>
                  <a:pt x="3631180" y="0"/>
                  <a:pt x="3816424" y="185244"/>
                  <a:pt x="3816424" y="413753"/>
                </a:cubicBezTo>
                <a:lnTo>
                  <a:pt x="3816424" y="1263290"/>
                </a:lnTo>
                <a:lnTo>
                  <a:pt x="0" y="12632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39" name="矩形 6"/>
          <p:cNvSpPr>
            <a:spLocks noChangeArrowheads="1"/>
          </p:cNvSpPr>
          <p:nvPr/>
        </p:nvSpPr>
        <p:spPr bwMode="auto">
          <a:xfrm>
            <a:off x="219076" y="357188"/>
            <a:ext cx="100013" cy="335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408405" y="110728"/>
            <a:ext cx="3408363" cy="492919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zh-CN" altLang="en-US" sz="36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0030101010101" pitchFamily="2" charset="-122"/>
                <a:ea typeface="黑体" panose="02010600030101010101" pitchFamily="2" charset="-122"/>
                <a:sym typeface="+mn-ea"/>
              </a:rPr>
              <a:t>四、强化训</a:t>
            </a:r>
            <a:r>
              <a:rPr lang="zh-CN" altLang="en-US" sz="360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0030101010101" pitchFamily="2" charset="-122"/>
                <a:ea typeface="黑体" panose="02010600030101010101" pitchFamily="2" charset="-122"/>
                <a:sym typeface="+mn-ea"/>
              </a:rPr>
              <a:t>练</a:t>
            </a:r>
            <a:endParaRPr lang="zh-CN" altLang="en-US" sz="3600" b="1" dirty="0">
              <a:latin typeface="黑体" panose="02010600030101010101" pitchFamily="2" charset="-122"/>
              <a:ea typeface="黑体" panose="02010600030101010101" pitchFamily="2" charset="-122"/>
              <a:sym typeface="+mn-ea"/>
            </a:endParaRPr>
          </a:p>
        </p:txBody>
      </p:sp>
      <p:pic>
        <p:nvPicPr>
          <p:cNvPr id="14341" name="图片 9" descr="图形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80400" y="169069"/>
            <a:ext cx="592138" cy="444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9974" name="矩形 1"/>
          <p:cNvSpPr>
            <a:spLocks noChangeArrowheads="1"/>
          </p:cNvSpPr>
          <p:nvPr/>
        </p:nvSpPr>
        <p:spPr bwMode="auto">
          <a:xfrm>
            <a:off x="838200" y="755987"/>
            <a:ext cx="541655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  <a:defRPr/>
            </a:pPr>
            <a:r>
              <a:rPr lang="zh-CN" altLang="en-US" sz="2200" dirty="0">
                <a:solidFill>
                  <a:schemeClr val="bg2">
                    <a:lumMod val="10000"/>
                  </a:schemeClr>
                </a:solidFill>
                <a:latin typeface="黑体" pitchFamily="49" charset="-122"/>
                <a:ea typeface="黑体" pitchFamily="49" charset="-122"/>
              </a:rPr>
              <a:t>赏析以下带有色彩的诗句。</a:t>
            </a:r>
          </a:p>
          <a:p>
            <a:pPr>
              <a:lnSpc>
                <a:spcPct val="150000"/>
              </a:lnSpc>
              <a:buFont typeface="Arial" pitchFamily="34" charset="0"/>
              <a:buNone/>
              <a:defRPr/>
            </a:pPr>
            <a:r>
              <a:rPr lang="zh-CN" altLang="en-US" sz="2200" dirty="0">
                <a:solidFill>
                  <a:schemeClr val="bg2">
                    <a:lumMod val="10000"/>
                  </a:schemeClr>
                </a:solidFill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2200" dirty="0">
                <a:solidFill>
                  <a:schemeClr val="bg2">
                    <a:lumMod val="10000"/>
                  </a:schemeClr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2200" dirty="0">
                <a:solidFill>
                  <a:schemeClr val="bg2">
                    <a:lumMod val="10000"/>
                  </a:schemeClr>
                </a:solidFill>
                <a:latin typeface="黑体" pitchFamily="49" charset="-122"/>
                <a:ea typeface="黑体" pitchFamily="49" charset="-122"/>
              </a:rPr>
              <a:t>）日出江花红胜火，春来江水绿如蓝</a:t>
            </a:r>
            <a:r>
              <a:rPr lang="zh-CN" altLang="en-US" sz="2200" dirty="0" smtClean="0">
                <a:solidFill>
                  <a:schemeClr val="bg2">
                    <a:lumMod val="10000"/>
                  </a:schemeClr>
                </a:solidFill>
                <a:latin typeface="黑体" pitchFamily="49" charset="-122"/>
                <a:ea typeface="黑体" pitchFamily="49" charset="-122"/>
              </a:rPr>
              <a:t>。</a:t>
            </a:r>
            <a:endParaRPr lang="zh-CN" altLang="en-US" sz="2200" dirty="0">
              <a:solidFill>
                <a:schemeClr val="bg2">
                  <a:lumMod val="10000"/>
                </a:schemeClr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57200" y="1771650"/>
            <a:ext cx="841533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  <a:defRPr/>
            </a:pPr>
            <a:r>
              <a:rPr lang="en-US" altLang="zh-CN" sz="2400" dirty="0">
                <a:solidFill>
                  <a:schemeClr val="bg2">
                    <a:lumMod val="10000"/>
                  </a:schemeClr>
                </a:solidFill>
                <a:latin typeface="黑体" pitchFamily="49" charset="-122"/>
                <a:ea typeface="黑体" pitchFamily="49" charset="-122"/>
              </a:rPr>
              <a:t>  “</a:t>
            </a:r>
            <a:r>
              <a:rPr lang="zh-CN" altLang="en-US" sz="2400" dirty="0">
                <a:solidFill>
                  <a:schemeClr val="bg2">
                    <a:lumMod val="10000"/>
                  </a:schemeClr>
                </a:solidFill>
                <a:latin typeface="黑体" pitchFamily="49" charset="-122"/>
                <a:ea typeface="黑体" pitchFamily="49" charset="-122"/>
              </a:rPr>
              <a:t>红胜火”“绿如蓝”，两种色彩形成了鲜明的对比，使画面显得十分绚丽，诗人的情感表现得明朗而热烈。</a:t>
            </a:r>
          </a:p>
        </p:txBody>
      </p:sp>
      <p:sp>
        <p:nvSpPr>
          <p:cNvPr id="339976" name="矩形 10"/>
          <p:cNvSpPr>
            <a:spLocks noChangeArrowheads="1"/>
          </p:cNvSpPr>
          <p:nvPr/>
        </p:nvSpPr>
        <p:spPr bwMode="auto">
          <a:xfrm>
            <a:off x="609600" y="2876550"/>
            <a:ext cx="5416550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  <a:defRPr/>
            </a:pPr>
            <a:r>
              <a:rPr lang="zh-CN" altLang="en-US" sz="2200" dirty="0">
                <a:solidFill>
                  <a:schemeClr val="bg2">
                    <a:lumMod val="10000"/>
                  </a:schemeClr>
                </a:solidFill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2200" dirty="0">
                <a:solidFill>
                  <a:schemeClr val="bg2">
                    <a:lumMod val="10000"/>
                  </a:schemeClr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2200" dirty="0">
                <a:solidFill>
                  <a:schemeClr val="bg2">
                    <a:lumMod val="10000"/>
                  </a:schemeClr>
                </a:solidFill>
                <a:latin typeface="黑体" pitchFamily="49" charset="-122"/>
                <a:ea typeface="黑体" pitchFamily="49" charset="-122"/>
              </a:rPr>
              <a:t>）两个黄鹂鸣翠柳，一行白鹭上青天。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457200" y="3562350"/>
            <a:ext cx="8142288" cy="102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  <a:defRPr/>
            </a:pPr>
            <a:r>
              <a:rPr lang="en-US" altLang="zh-CN" sz="2200" dirty="0">
                <a:solidFill>
                  <a:schemeClr val="bg2">
                    <a:lumMod val="10000"/>
                  </a:schemeClr>
                </a:solidFill>
                <a:latin typeface="黑体" pitchFamily="49" charset="-122"/>
                <a:ea typeface="黑体" pitchFamily="49" charset="-122"/>
              </a:rPr>
              <a:t>     “</a:t>
            </a:r>
            <a:r>
              <a:rPr lang="zh-CN" altLang="en-US" sz="2200" dirty="0">
                <a:solidFill>
                  <a:schemeClr val="bg2">
                    <a:lumMod val="10000"/>
                  </a:schemeClr>
                </a:solidFill>
                <a:latin typeface="黑体" pitchFamily="49" charset="-122"/>
                <a:ea typeface="黑体" pitchFamily="49" charset="-122"/>
              </a:rPr>
              <a:t>黄”与“翠”，“白”与“青”，色调协调、明丽，富含生机。体现了诗人明快的心境</a:t>
            </a:r>
            <a:r>
              <a:rPr lang="zh-CN" altLang="en-US" sz="2200" dirty="0" smtClean="0">
                <a:solidFill>
                  <a:schemeClr val="bg2">
                    <a:lumMod val="10000"/>
                  </a:schemeClr>
                </a:solidFill>
                <a:latin typeface="黑体" pitchFamily="49" charset="-122"/>
                <a:ea typeface="黑体" pitchFamily="49" charset="-122"/>
              </a:rPr>
              <a:t>。</a:t>
            </a:r>
            <a:endParaRPr lang="zh-CN" altLang="en-US" sz="2200" dirty="0">
              <a:solidFill>
                <a:schemeClr val="bg2">
                  <a:lumMod val="10000"/>
                </a:schemeClr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单圆角矩形 5"/>
          <p:cNvSpPr/>
          <p:nvPr/>
        </p:nvSpPr>
        <p:spPr>
          <a:xfrm>
            <a:off x="-23813" y="115491"/>
            <a:ext cx="3724276" cy="577453"/>
          </a:xfrm>
          <a:custGeom>
            <a:avLst/>
            <a:gdLst>
              <a:gd name="txL" fmla="*/ 0 w 3816424"/>
              <a:gd name="txT" fmla="*/ 0 h 1263290"/>
              <a:gd name="txR" fmla="*/ 3816424 w 3816424"/>
              <a:gd name="txB" fmla="*/ 1263290 h 1263290"/>
            </a:gdLst>
            <a:ahLst/>
            <a:cxnLst>
              <a:cxn ang="0">
                <a:pos x="0" y="0"/>
              </a:cxn>
              <a:cxn ang="0">
                <a:pos x="3402671" y="0"/>
              </a:cxn>
              <a:cxn ang="0">
                <a:pos x="3816424" y="413753"/>
              </a:cxn>
              <a:cxn ang="0">
                <a:pos x="3816424" y="1263290"/>
              </a:cxn>
              <a:cxn ang="0">
                <a:pos x="0" y="1263290"/>
              </a:cxn>
              <a:cxn ang="0">
                <a:pos x="0" y="0"/>
              </a:cxn>
            </a:cxnLst>
            <a:rect l="txL" t="txT" r="txR" b="txB"/>
            <a:pathLst>
              <a:path w="3816424" h="1263290">
                <a:moveTo>
                  <a:pt x="0" y="0"/>
                </a:moveTo>
                <a:lnTo>
                  <a:pt x="3402671" y="0"/>
                </a:lnTo>
                <a:cubicBezTo>
                  <a:pt x="3631180" y="0"/>
                  <a:pt x="3816424" y="185244"/>
                  <a:pt x="3816424" y="413753"/>
                </a:cubicBezTo>
                <a:lnTo>
                  <a:pt x="3816424" y="1263290"/>
                </a:lnTo>
                <a:lnTo>
                  <a:pt x="0" y="12632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63" name="矩形 6"/>
          <p:cNvSpPr>
            <a:spLocks noChangeArrowheads="1"/>
          </p:cNvSpPr>
          <p:nvPr/>
        </p:nvSpPr>
        <p:spPr bwMode="auto">
          <a:xfrm>
            <a:off x="219076" y="357188"/>
            <a:ext cx="100013" cy="335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2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403226" y="110728"/>
            <a:ext cx="3408363" cy="492919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zh-CN" altLang="en-US" sz="36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0030101010101" pitchFamily="2" charset="-122"/>
                <a:ea typeface="黑体" panose="02010600030101010101" pitchFamily="2" charset="-122"/>
                <a:sym typeface="+mn-ea"/>
              </a:rPr>
              <a:t>五、布置作</a:t>
            </a:r>
            <a:r>
              <a:rPr lang="zh-CN" altLang="en-US" sz="360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0030101010101" pitchFamily="2" charset="-122"/>
                <a:ea typeface="黑体" panose="02010600030101010101" pitchFamily="2" charset="-122"/>
                <a:sym typeface="+mn-ea"/>
              </a:rPr>
              <a:t>业</a:t>
            </a:r>
            <a:endParaRPr lang="zh-CN" altLang="en-US" sz="360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0030101010101" pitchFamily="2" charset="-122"/>
              <a:ea typeface="黑体" panose="02010600030101010101" pitchFamily="2" charset="-122"/>
              <a:sym typeface="+mn-ea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zh-CN" altLang="en-US" sz="360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0030101010101" pitchFamily="2" charset="-122"/>
              <a:ea typeface="黑体" panose="02010600030101010101" pitchFamily="2" charset="-122"/>
              <a:sym typeface="+mn-ea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zh-CN" altLang="en-US" sz="360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0030101010101" pitchFamily="2" charset="-122"/>
              <a:ea typeface="黑体" panose="02010600030101010101" pitchFamily="2" charset="-122"/>
              <a:sym typeface="+mn-ea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zh-CN" altLang="en-US" sz="3600" b="1" dirty="0">
              <a:latin typeface="黑体" panose="02010600030101010101" pitchFamily="2" charset="-122"/>
              <a:ea typeface="黑体" panose="02010600030101010101" pitchFamily="2" charset="-122"/>
              <a:sym typeface="+mn-ea"/>
            </a:endParaRPr>
          </a:p>
          <a:p>
            <a:pPr>
              <a:defRPr/>
            </a:pPr>
            <a:endParaRPr lang="zh-CN" altLang="en-US" dirty="0"/>
          </a:p>
        </p:txBody>
      </p:sp>
      <p:pic>
        <p:nvPicPr>
          <p:cNvPr id="15365" name="图片 9" descr="图形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80400" y="169069"/>
            <a:ext cx="592138" cy="444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037948" y="1259533"/>
            <a:ext cx="61991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None/>
              <a:defRPr/>
            </a:pPr>
            <a:r>
              <a:rPr lang="en-US" altLang="zh-CN" sz="2400" dirty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2400" dirty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收集有关“春天”的诗歌。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037948" y="1888183"/>
            <a:ext cx="53784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None/>
              <a:defRPr/>
            </a:pPr>
            <a:r>
              <a:rPr lang="en-US" altLang="zh-CN" sz="2400" dirty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2400" dirty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利用比喻的修辞创作一个诗歌片段。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1801" y="3028950"/>
            <a:ext cx="3846195" cy="19147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83386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单圆角矩形 5"/>
          <p:cNvSpPr/>
          <p:nvPr/>
        </p:nvSpPr>
        <p:spPr>
          <a:xfrm>
            <a:off x="-23813" y="115491"/>
            <a:ext cx="3724276" cy="577453"/>
          </a:xfrm>
          <a:custGeom>
            <a:avLst/>
            <a:gdLst>
              <a:gd name="txL" fmla="*/ 0 w 3816424"/>
              <a:gd name="txT" fmla="*/ 0 h 1263290"/>
              <a:gd name="txR" fmla="*/ 3816424 w 3816424"/>
              <a:gd name="txB" fmla="*/ 1263290 h 1263290"/>
            </a:gdLst>
            <a:ahLst/>
            <a:cxnLst>
              <a:cxn ang="0">
                <a:pos x="0" y="0"/>
              </a:cxn>
              <a:cxn ang="0">
                <a:pos x="3402671" y="0"/>
              </a:cxn>
              <a:cxn ang="0">
                <a:pos x="3816424" y="413753"/>
              </a:cxn>
              <a:cxn ang="0">
                <a:pos x="3816424" y="1263290"/>
              </a:cxn>
              <a:cxn ang="0">
                <a:pos x="0" y="1263290"/>
              </a:cxn>
              <a:cxn ang="0">
                <a:pos x="0" y="0"/>
              </a:cxn>
            </a:cxnLst>
            <a:rect l="txL" t="txT" r="txR" b="txB"/>
            <a:pathLst>
              <a:path w="3816424" h="1263290">
                <a:moveTo>
                  <a:pt x="0" y="0"/>
                </a:moveTo>
                <a:lnTo>
                  <a:pt x="3402671" y="0"/>
                </a:lnTo>
                <a:cubicBezTo>
                  <a:pt x="3631180" y="0"/>
                  <a:pt x="3816424" y="185244"/>
                  <a:pt x="3816424" y="413753"/>
                </a:cubicBezTo>
                <a:lnTo>
                  <a:pt x="3816424" y="1263290"/>
                </a:lnTo>
                <a:lnTo>
                  <a:pt x="0" y="12632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99" name="矩形 6"/>
          <p:cNvSpPr>
            <a:spLocks noChangeArrowheads="1"/>
          </p:cNvSpPr>
          <p:nvPr/>
        </p:nvSpPr>
        <p:spPr bwMode="auto">
          <a:xfrm>
            <a:off x="219076" y="357188"/>
            <a:ext cx="100013" cy="335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4294967295"/>
            <p:custDataLst>
              <p:tags r:id="rId2"/>
            </p:custDataLst>
          </p:nvPr>
        </p:nvSpPr>
        <p:spPr>
          <a:xfrm>
            <a:off x="1" y="171450"/>
            <a:ext cx="3408363" cy="492919"/>
          </a:xfrm>
        </p:spPr>
        <p:txBody>
          <a:bodyPr rtlCol="0">
            <a:normAutofit fontScale="85000" lnSpcReduction="20000"/>
          </a:bodyPr>
          <a:lstStyle/>
          <a:p>
            <a:pPr marL="0" indent="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Tx/>
              <a:buNone/>
              <a:defRPr/>
            </a:pPr>
            <a:r>
              <a:rPr lang="zh-CN" altLang="en-US" sz="44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  <a:sym typeface="+mn-ea"/>
              </a:rPr>
              <a:t>一、新课引入</a:t>
            </a:r>
          </a:p>
          <a:p>
            <a:pPr marL="0" indent="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Tx/>
              <a:buNone/>
              <a:defRPr/>
            </a:pPr>
            <a:endParaRPr lang="zh-CN" altLang="en-US" sz="4400" b="1" dirty="0">
              <a:solidFill>
                <a:schemeClr val="accent1">
                  <a:lumMod val="75000"/>
                </a:schemeClr>
              </a:solidFill>
              <a:latin typeface="黑体" pitchFamily="49" charset="-122"/>
              <a:ea typeface="黑体" pitchFamily="49" charset="-122"/>
              <a:sym typeface="+mn-ea"/>
            </a:endParaRPr>
          </a:p>
          <a:p>
            <a:pPr marL="0" indent="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endParaRPr lang="en-US" altLang="zh-CN" dirty="0">
              <a:solidFill>
                <a:schemeClr val="accent1">
                  <a:lumMod val="75000"/>
                </a:schemeClr>
              </a:solidFill>
              <a:ea typeface="宋体" pitchFamily="2" charset="-122"/>
            </a:endParaRPr>
          </a:p>
        </p:txBody>
      </p:sp>
      <p:pic>
        <p:nvPicPr>
          <p:cNvPr id="4101" name="图片 9" descr="图形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80400" y="169069"/>
            <a:ext cx="592138" cy="444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TextBox 8"/>
          <p:cNvSpPr txBox="1"/>
          <p:nvPr/>
        </p:nvSpPr>
        <p:spPr>
          <a:xfrm>
            <a:off x="4105276" y="1421103"/>
            <a:ext cx="4810125" cy="252037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indent="457200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dirty="0">
                <a:solidFill>
                  <a:schemeClr val="bg2">
                    <a:lumMod val="10000"/>
                  </a:schemeClr>
                </a:solidFill>
                <a:latin typeface="黑体" pitchFamily="49" charset="-122"/>
                <a:ea typeface="黑体" pitchFamily="49" charset="-122"/>
              </a:rPr>
              <a:t>四月，是一年中的春天，是春天中的盛季。四月，一年中最珍贵的季节，一如初恋，转瞬即逝。有一位诗人，她将这最美四月天比作心中的“你”，写出了无与伦比的爱的赞言。这位诗人就是才女林徽因，今天我们走进她的诗歌</a:t>
            </a:r>
            <a:r>
              <a:rPr lang="en-US" altLang="zh-CN" dirty="0">
                <a:solidFill>
                  <a:schemeClr val="bg2">
                    <a:lumMod val="10000"/>
                  </a:schemeClr>
                </a:solidFill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en-US" dirty="0">
                <a:solidFill>
                  <a:schemeClr val="bg2">
                    <a:lumMod val="10000"/>
                  </a:schemeClr>
                </a:solidFill>
                <a:latin typeface="黑体" pitchFamily="49" charset="-122"/>
                <a:ea typeface="黑体" pitchFamily="49" charset="-122"/>
              </a:rPr>
              <a:t>你是人间的四月天</a:t>
            </a:r>
            <a:r>
              <a:rPr lang="en-US" altLang="zh-CN" dirty="0">
                <a:solidFill>
                  <a:schemeClr val="bg2">
                    <a:lumMod val="10000"/>
                  </a:schemeClr>
                </a:solidFill>
                <a:latin typeface="黑体" pitchFamily="49" charset="-122"/>
                <a:ea typeface="黑体" pitchFamily="49" charset="-122"/>
              </a:rPr>
              <a:t>》</a:t>
            </a:r>
            <a:r>
              <a:rPr lang="zh-CN" altLang="en-US" dirty="0">
                <a:solidFill>
                  <a:schemeClr val="bg2">
                    <a:lumMod val="10000"/>
                  </a:schemeClr>
                </a:solidFill>
                <a:latin typeface="黑体" pitchFamily="49" charset="-122"/>
                <a:ea typeface="黑体" pitchFamily="49" charset="-122"/>
              </a:rPr>
              <a:t>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710" y="1781080"/>
            <a:ext cx="3885586" cy="21467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文本框 3"/>
          <p:cNvSpPr txBox="1"/>
          <p:nvPr/>
        </p:nvSpPr>
        <p:spPr>
          <a:xfrm>
            <a:off x="6096000" y="819150"/>
            <a:ext cx="152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rgbClr val="FFFFFF"/>
                </a:solidFill>
              </a:rPr>
              <a:t>https://www.ypppt.com/</a:t>
            </a:r>
            <a:endParaRPr lang="zh-CN" altLang="en-US" sz="1000" dirty="0">
              <a:solidFill>
                <a:srgbClr val="FFFFFF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单圆角矩形 5"/>
          <p:cNvSpPr/>
          <p:nvPr/>
        </p:nvSpPr>
        <p:spPr>
          <a:xfrm>
            <a:off x="-23813" y="115491"/>
            <a:ext cx="3376613" cy="577453"/>
          </a:xfrm>
          <a:custGeom>
            <a:avLst/>
            <a:gdLst>
              <a:gd name="txL" fmla="*/ 0 w 3816424"/>
              <a:gd name="txT" fmla="*/ 0 h 1263290"/>
              <a:gd name="txR" fmla="*/ 3816424 w 3816424"/>
              <a:gd name="txB" fmla="*/ 1263290 h 1263290"/>
            </a:gdLst>
            <a:ahLst/>
            <a:cxnLst>
              <a:cxn ang="0">
                <a:pos x="0" y="0"/>
              </a:cxn>
              <a:cxn ang="0">
                <a:pos x="3402671" y="0"/>
              </a:cxn>
              <a:cxn ang="0">
                <a:pos x="3816424" y="413753"/>
              </a:cxn>
              <a:cxn ang="0">
                <a:pos x="3816424" y="1263290"/>
              </a:cxn>
              <a:cxn ang="0">
                <a:pos x="0" y="1263290"/>
              </a:cxn>
              <a:cxn ang="0">
                <a:pos x="0" y="0"/>
              </a:cxn>
            </a:cxnLst>
            <a:rect l="txL" t="txT" r="txR" b="txB"/>
            <a:pathLst>
              <a:path w="3816424" h="1263290">
                <a:moveTo>
                  <a:pt x="0" y="0"/>
                </a:moveTo>
                <a:lnTo>
                  <a:pt x="3402671" y="0"/>
                </a:lnTo>
                <a:cubicBezTo>
                  <a:pt x="3631180" y="0"/>
                  <a:pt x="3816424" y="185244"/>
                  <a:pt x="3816424" y="413753"/>
                </a:cubicBezTo>
                <a:lnTo>
                  <a:pt x="3816424" y="1263290"/>
                </a:lnTo>
                <a:lnTo>
                  <a:pt x="0" y="12632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3" name="矩形 6"/>
          <p:cNvSpPr>
            <a:spLocks noChangeArrowheads="1"/>
          </p:cNvSpPr>
          <p:nvPr/>
        </p:nvSpPr>
        <p:spPr bwMode="auto">
          <a:xfrm>
            <a:off x="219076" y="357188"/>
            <a:ext cx="100013" cy="335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219076" y="120254"/>
            <a:ext cx="3408363" cy="492919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zh-CN" altLang="en-US" sz="36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0030101010101" pitchFamily="2" charset="-122"/>
                <a:ea typeface="黑体" panose="02010600030101010101" pitchFamily="2" charset="-122"/>
                <a:sym typeface="+mn-ea"/>
              </a:rPr>
              <a:t>二、新课讲解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zh-CN" altLang="en-US" sz="360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0030101010101" pitchFamily="2" charset="-122"/>
              <a:ea typeface="黑体" panose="02010600030101010101" pitchFamily="2" charset="-122"/>
              <a:sym typeface="+mn-ea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zh-CN" altLang="en-US" sz="3600" b="1" dirty="0">
              <a:latin typeface="黑体" panose="02010600030101010101" pitchFamily="2" charset="-122"/>
              <a:ea typeface="黑体" panose="02010600030101010101" pitchFamily="2" charset="-122"/>
              <a:sym typeface="+mn-ea"/>
            </a:endParaRPr>
          </a:p>
          <a:p>
            <a:pPr>
              <a:defRPr/>
            </a:pPr>
            <a:endParaRPr lang="zh-CN" altLang="en-US" dirty="0"/>
          </a:p>
        </p:txBody>
      </p:sp>
      <p:pic>
        <p:nvPicPr>
          <p:cNvPr id="5125" name="图片 9" descr="图形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80400" y="169069"/>
            <a:ext cx="592138" cy="444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TextBox 8"/>
          <p:cNvSpPr txBox="1">
            <a:spLocks noChangeArrowheads="1"/>
          </p:cNvSpPr>
          <p:nvPr/>
        </p:nvSpPr>
        <p:spPr bwMode="auto">
          <a:xfrm>
            <a:off x="838201" y="947827"/>
            <a:ext cx="15414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24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作者简介</a:t>
            </a:r>
          </a:p>
        </p:txBody>
      </p:sp>
      <p:sp>
        <p:nvSpPr>
          <p:cNvPr id="7" name="TextBox 8"/>
          <p:cNvSpPr txBox="1">
            <a:spLocks noChangeArrowheads="1"/>
          </p:cNvSpPr>
          <p:nvPr/>
        </p:nvSpPr>
        <p:spPr bwMode="auto">
          <a:xfrm>
            <a:off x="3276600" y="940134"/>
            <a:ext cx="5791200" cy="3766865"/>
          </a:xfrm>
          <a:prstGeom prst="rect">
            <a:avLst/>
          </a:prstGeom>
          <a:noFill/>
          <a:ln w="9525">
            <a:noFill/>
            <a:prstDash val="lgDashDotDot"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林徽因</a:t>
            </a:r>
            <a:r>
              <a:rPr lang="zh-CN" altLang="en-US" dirty="0">
                <a:solidFill>
                  <a:schemeClr val="tx1">
                    <a:lumMod val="50000"/>
                  </a:schemeClr>
                </a:solidFill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dirty="0">
                <a:solidFill>
                  <a:schemeClr val="tx1">
                    <a:lumMod val="50000"/>
                  </a:schemeClr>
                </a:solidFill>
                <a:latin typeface="黑体" pitchFamily="49" charset="-122"/>
                <a:ea typeface="黑体" pitchFamily="49" charset="-122"/>
              </a:rPr>
              <a:t>1904</a:t>
            </a:r>
            <a:r>
              <a:rPr lang="zh-CN" altLang="en-US" dirty="0">
                <a:solidFill>
                  <a:schemeClr val="tx1">
                    <a:lumMod val="50000"/>
                  </a:schemeClr>
                </a:solidFill>
                <a:latin typeface="黑体" pitchFamily="49" charset="-122"/>
                <a:ea typeface="黑体" pitchFamily="49" charset="-122"/>
              </a:rPr>
              <a:t>年</a:t>
            </a:r>
            <a:r>
              <a:rPr lang="en-US" altLang="zh-CN" dirty="0">
                <a:solidFill>
                  <a:schemeClr val="tx1">
                    <a:lumMod val="50000"/>
                  </a:schemeClr>
                </a:solidFill>
                <a:latin typeface="黑体" pitchFamily="49" charset="-122"/>
                <a:ea typeface="黑体" pitchFamily="49" charset="-122"/>
              </a:rPr>
              <a:t>6</a:t>
            </a:r>
            <a:r>
              <a:rPr lang="zh-CN" altLang="en-US" dirty="0">
                <a:solidFill>
                  <a:schemeClr val="tx1">
                    <a:lumMod val="50000"/>
                  </a:schemeClr>
                </a:solidFill>
                <a:latin typeface="黑体" pitchFamily="49" charset="-122"/>
                <a:ea typeface="黑体" pitchFamily="49" charset="-122"/>
              </a:rPr>
              <a:t>月</a:t>
            </a:r>
            <a:r>
              <a:rPr lang="en-US" altLang="zh-CN" dirty="0">
                <a:solidFill>
                  <a:schemeClr val="tx1">
                    <a:lumMod val="50000"/>
                  </a:schemeClr>
                </a:solidFill>
                <a:latin typeface="黑体" pitchFamily="49" charset="-122"/>
                <a:ea typeface="黑体" pitchFamily="49" charset="-122"/>
              </a:rPr>
              <a:t>10</a:t>
            </a:r>
            <a:r>
              <a:rPr lang="zh-CN" altLang="en-US" dirty="0">
                <a:solidFill>
                  <a:schemeClr val="tx1">
                    <a:lumMod val="50000"/>
                  </a:schemeClr>
                </a:solidFill>
                <a:latin typeface="黑体" pitchFamily="49" charset="-122"/>
                <a:ea typeface="黑体" pitchFamily="49" charset="-122"/>
              </a:rPr>
              <a:t>日－</a:t>
            </a:r>
            <a:r>
              <a:rPr lang="en-US" altLang="zh-CN" dirty="0">
                <a:solidFill>
                  <a:schemeClr val="tx1">
                    <a:lumMod val="50000"/>
                  </a:schemeClr>
                </a:solidFill>
                <a:latin typeface="黑体" pitchFamily="49" charset="-122"/>
                <a:ea typeface="黑体" pitchFamily="49" charset="-122"/>
              </a:rPr>
              <a:t>1955</a:t>
            </a:r>
            <a:r>
              <a:rPr lang="zh-CN" altLang="en-US" dirty="0">
                <a:solidFill>
                  <a:schemeClr val="tx1">
                    <a:lumMod val="50000"/>
                  </a:schemeClr>
                </a:solidFill>
                <a:latin typeface="黑体" pitchFamily="49" charset="-122"/>
                <a:ea typeface="黑体" pitchFamily="49" charset="-122"/>
              </a:rPr>
              <a:t>年</a:t>
            </a:r>
            <a:r>
              <a:rPr lang="en-US" altLang="zh-CN" dirty="0">
                <a:solidFill>
                  <a:schemeClr val="tx1">
                    <a:lumMod val="50000"/>
                  </a:schemeClr>
                </a:solidFill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dirty="0">
                <a:solidFill>
                  <a:schemeClr val="tx1">
                    <a:lumMod val="50000"/>
                  </a:schemeClr>
                </a:solidFill>
                <a:latin typeface="黑体" pitchFamily="49" charset="-122"/>
                <a:ea typeface="黑体" pitchFamily="49" charset="-122"/>
              </a:rPr>
              <a:t>月</a:t>
            </a:r>
            <a:r>
              <a:rPr lang="en-US" altLang="zh-CN" dirty="0">
                <a:solidFill>
                  <a:schemeClr val="tx1">
                    <a:lumMod val="50000"/>
                  </a:schemeClr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dirty="0">
                <a:solidFill>
                  <a:schemeClr val="tx1">
                    <a:lumMod val="50000"/>
                  </a:schemeClr>
                </a:solidFill>
                <a:latin typeface="黑体" pitchFamily="49" charset="-122"/>
                <a:ea typeface="黑体" pitchFamily="49" charset="-122"/>
              </a:rPr>
              <a:t>日），女，汉族，中国著名建筑师、诗人、作家，人民英雄纪念碑和中华人民共和国国徽深化方案的设计者之一。</a:t>
            </a:r>
            <a:r>
              <a:rPr lang="en-US" altLang="zh-CN" dirty="0">
                <a:solidFill>
                  <a:schemeClr val="tx1">
                    <a:lumMod val="50000"/>
                  </a:schemeClr>
                </a:solidFill>
                <a:latin typeface="黑体" pitchFamily="49" charset="-122"/>
                <a:ea typeface="黑体" pitchFamily="49" charset="-122"/>
              </a:rPr>
              <a:t>20</a:t>
            </a:r>
            <a:r>
              <a:rPr lang="zh-CN" altLang="en-US" dirty="0">
                <a:solidFill>
                  <a:schemeClr val="tx1">
                    <a:lumMod val="50000"/>
                  </a:schemeClr>
                </a:solidFill>
                <a:latin typeface="黑体" pitchFamily="49" charset="-122"/>
                <a:ea typeface="黑体" pitchFamily="49" charset="-122"/>
              </a:rPr>
              <a:t>世纪</a:t>
            </a:r>
            <a:r>
              <a:rPr lang="en-US" altLang="zh-CN" dirty="0">
                <a:solidFill>
                  <a:schemeClr val="tx1">
                    <a:lumMod val="50000"/>
                  </a:schemeClr>
                </a:solidFill>
                <a:latin typeface="黑体" pitchFamily="49" charset="-122"/>
                <a:ea typeface="黑体" pitchFamily="49" charset="-122"/>
              </a:rPr>
              <a:t>30</a:t>
            </a:r>
            <a:r>
              <a:rPr lang="zh-CN" altLang="en-US" dirty="0">
                <a:solidFill>
                  <a:schemeClr val="tx1">
                    <a:lumMod val="50000"/>
                  </a:schemeClr>
                </a:solidFill>
                <a:latin typeface="黑体" pitchFamily="49" charset="-122"/>
                <a:ea typeface="黑体" pitchFamily="49" charset="-122"/>
              </a:rPr>
              <a:t>年代初，同梁思成一起用现代科学方法研究中国古代建筑，成为这个学术领域的开拓者，后来在这方面获得了巨大的学术成就，为中国古代建筑研究奠定了坚实的科学基础。文学上，著有散文、诗歌、小说、剧本、译文和书信等，代表作</a:t>
            </a:r>
            <a:r>
              <a:rPr lang="en-US" altLang="zh-CN" dirty="0">
                <a:solidFill>
                  <a:schemeClr val="tx1">
                    <a:lumMod val="50000"/>
                  </a:schemeClr>
                </a:solidFill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en-US" dirty="0">
                <a:solidFill>
                  <a:schemeClr val="tx1">
                    <a:lumMod val="50000"/>
                  </a:schemeClr>
                </a:solidFill>
                <a:latin typeface="黑体" pitchFamily="49" charset="-122"/>
                <a:ea typeface="黑体" pitchFamily="49" charset="-122"/>
              </a:rPr>
              <a:t>你是人间的四月天</a:t>
            </a:r>
            <a:r>
              <a:rPr lang="en-US" altLang="zh-CN" dirty="0">
                <a:solidFill>
                  <a:schemeClr val="tx1">
                    <a:lumMod val="50000"/>
                  </a:schemeClr>
                </a:solidFill>
                <a:latin typeface="黑体" pitchFamily="49" charset="-122"/>
                <a:ea typeface="黑体" pitchFamily="49" charset="-122"/>
              </a:rPr>
              <a:t>》《</a:t>
            </a:r>
            <a:r>
              <a:rPr lang="zh-CN" altLang="en-US" dirty="0">
                <a:solidFill>
                  <a:schemeClr val="tx1">
                    <a:lumMod val="50000"/>
                  </a:schemeClr>
                </a:solidFill>
                <a:latin typeface="黑体" pitchFamily="49" charset="-122"/>
                <a:ea typeface="黑体" pitchFamily="49" charset="-122"/>
              </a:rPr>
              <a:t>莲灯</a:t>
            </a:r>
            <a:r>
              <a:rPr lang="en-US" altLang="zh-CN" dirty="0">
                <a:solidFill>
                  <a:schemeClr val="tx1">
                    <a:lumMod val="50000"/>
                  </a:schemeClr>
                </a:solidFill>
                <a:latin typeface="黑体" pitchFamily="49" charset="-122"/>
                <a:ea typeface="黑体" pitchFamily="49" charset="-122"/>
              </a:rPr>
              <a:t>》《</a:t>
            </a:r>
            <a:r>
              <a:rPr lang="zh-CN" altLang="en-US" dirty="0">
                <a:solidFill>
                  <a:schemeClr val="tx1">
                    <a:lumMod val="50000"/>
                  </a:schemeClr>
                </a:solidFill>
                <a:latin typeface="黑体" pitchFamily="49" charset="-122"/>
                <a:ea typeface="黑体" pitchFamily="49" charset="-122"/>
              </a:rPr>
              <a:t>九十九度中</a:t>
            </a:r>
            <a:r>
              <a:rPr lang="en-US" altLang="zh-CN" dirty="0">
                <a:solidFill>
                  <a:schemeClr val="tx1">
                    <a:lumMod val="50000"/>
                  </a:schemeClr>
                </a:solidFill>
                <a:latin typeface="黑体" pitchFamily="49" charset="-122"/>
                <a:ea typeface="黑体" pitchFamily="49" charset="-122"/>
              </a:rPr>
              <a:t>》</a:t>
            </a:r>
            <a:r>
              <a:rPr lang="zh-CN" altLang="en-US" dirty="0">
                <a:solidFill>
                  <a:schemeClr val="tx1">
                    <a:lumMod val="50000"/>
                  </a:schemeClr>
                </a:solidFill>
                <a:latin typeface="黑体" pitchFamily="49" charset="-122"/>
                <a:ea typeface="黑体" pitchFamily="49" charset="-122"/>
              </a:rPr>
              <a:t>等。</a:t>
            </a:r>
            <a:endParaRPr lang="zh-CN" altLang="en-US" sz="1400" dirty="0">
              <a:solidFill>
                <a:schemeClr val="tx1">
                  <a:lumMod val="50000"/>
                </a:schemeClr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5128" name="图片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1657350"/>
            <a:ext cx="236855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单圆角矩形 5"/>
          <p:cNvSpPr/>
          <p:nvPr/>
        </p:nvSpPr>
        <p:spPr>
          <a:xfrm>
            <a:off x="-23813" y="115491"/>
            <a:ext cx="3724276" cy="577453"/>
          </a:xfrm>
          <a:custGeom>
            <a:avLst/>
            <a:gdLst>
              <a:gd name="txL" fmla="*/ 0 w 3816424"/>
              <a:gd name="txT" fmla="*/ 0 h 1263290"/>
              <a:gd name="txR" fmla="*/ 3816424 w 3816424"/>
              <a:gd name="txB" fmla="*/ 1263290 h 1263290"/>
            </a:gdLst>
            <a:ahLst/>
            <a:cxnLst>
              <a:cxn ang="0">
                <a:pos x="0" y="0"/>
              </a:cxn>
              <a:cxn ang="0">
                <a:pos x="3402671" y="0"/>
              </a:cxn>
              <a:cxn ang="0">
                <a:pos x="3816424" y="413753"/>
              </a:cxn>
              <a:cxn ang="0">
                <a:pos x="3816424" y="1263290"/>
              </a:cxn>
              <a:cxn ang="0">
                <a:pos x="0" y="1263290"/>
              </a:cxn>
              <a:cxn ang="0">
                <a:pos x="0" y="0"/>
              </a:cxn>
            </a:cxnLst>
            <a:rect l="txL" t="txT" r="txR" b="txB"/>
            <a:pathLst>
              <a:path w="3816424" h="1263290">
                <a:moveTo>
                  <a:pt x="0" y="0"/>
                </a:moveTo>
                <a:lnTo>
                  <a:pt x="3402671" y="0"/>
                </a:lnTo>
                <a:cubicBezTo>
                  <a:pt x="3631180" y="0"/>
                  <a:pt x="3816424" y="185244"/>
                  <a:pt x="3816424" y="413753"/>
                </a:cubicBezTo>
                <a:lnTo>
                  <a:pt x="3816424" y="1263290"/>
                </a:lnTo>
                <a:lnTo>
                  <a:pt x="0" y="12632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47" name="矩形 6"/>
          <p:cNvSpPr>
            <a:spLocks noChangeArrowheads="1"/>
          </p:cNvSpPr>
          <p:nvPr/>
        </p:nvSpPr>
        <p:spPr bwMode="auto">
          <a:xfrm>
            <a:off x="219076" y="357188"/>
            <a:ext cx="100013" cy="335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403225" y="144661"/>
            <a:ext cx="3408363" cy="492919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47B6E7"/>
              </a:buClr>
              <a:buFont typeface="Wingdings" panose="05000000000000000000" pitchFamily="2" charset="2"/>
              <a:buNone/>
              <a:defRPr/>
            </a:pPr>
            <a:r>
              <a:rPr lang="zh-CN" altLang="en-US" sz="3600" dirty="0">
                <a:solidFill>
                  <a:srgbClr val="FFFFFF"/>
                </a:solidFill>
                <a:effectLst>
                  <a:outerShdw blurRad="38100" dist="19050" dir="2700000" algn="tl" rotWithShape="0">
                    <a:srgbClr val="5F5F5F">
                      <a:alpha val="40000"/>
                    </a:srgbClr>
                  </a:outerShdw>
                </a:effectLst>
                <a:latin typeface="黑体" panose="02010600030101010101" pitchFamily="2" charset="-122"/>
                <a:ea typeface="黑体" panose="02010600030101010101" pitchFamily="2" charset="-122"/>
                <a:sym typeface="+mn-ea"/>
              </a:rPr>
              <a:t>二、新课讲</a:t>
            </a:r>
            <a:r>
              <a:rPr lang="zh-CN" altLang="en-US" sz="3600" dirty="0" smtClean="0">
                <a:solidFill>
                  <a:srgbClr val="FFFFFF"/>
                </a:solidFill>
                <a:effectLst>
                  <a:outerShdw blurRad="38100" dist="19050" dir="2700000" algn="tl" rotWithShape="0">
                    <a:srgbClr val="5F5F5F">
                      <a:alpha val="40000"/>
                    </a:srgbClr>
                  </a:outerShdw>
                </a:effectLst>
                <a:latin typeface="黑体" panose="02010600030101010101" pitchFamily="2" charset="-122"/>
                <a:ea typeface="黑体" panose="02010600030101010101" pitchFamily="2" charset="-122"/>
                <a:sym typeface="+mn-ea"/>
              </a:rPr>
              <a:t>解</a:t>
            </a:r>
            <a:endParaRPr lang="zh-CN" altLang="en-US" sz="3600" b="1" dirty="0">
              <a:solidFill>
                <a:srgbClr val="5F5F5F"/>
              </a:solidFill>
              <a:latin typeface="黑体" panose="02010600030101010101" pitchFamily="2" charset="-122"/>
              <a:ea typeface="黑体" panose="02010600030101010101" pitchFamily="2" charset="-122"/>
              <a:sym typeface="+mn-ea"/>
            </a:endParaRPr>
          </a:p>
          <a:p>
            <a:pPr>
              <a:buClr>
                <a:srgbClr val="47B6E7"/>
              </a:buClr>
              <a:defRPr/>
            </a:pPr>
            <a:endParaRPr lang="zh-CN" altLang="en-US" dirty="0">
              <a:solidFill>
                <a:srgbClr val="5F5F5F"/>
              </a:solidFill>
              <a:latin typeface="Arial"/>
              <a:ea typeface="黑体"/>
            </a:endParaRPr>
          </a:p>
        </p:txBody>
      </p:sp>
      <p:pic>
        <p:nvPicPr>
          <p:cNvPr id="6149" name="图片 9" descr="图形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80400" y="169069"/>
            <a:ext cx="592138" cy="444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8"/>
          <p:cNvSpPr txBox="1">
            <a:spLocks noChangeArrowheads="1"/>
          </p:cNvSpPr>
          <p:nvPr/>
        </p:nvSpPr>
        <p:spPr bwMode="auto">
          <a:xfrm>
            <a:off x="3505200" y="1563613"/>
            <a:ext cx="5638800" cy="2520370"/>
          </a:xfrm>
          <a:prstGeom prst="rect">
            <a:avLst/>
          </a:prstGeom>
          <a:noFill/>
          <a:ln w="9525">
            <a:noFill/>
            <a:prstDash val="lgDashDotDot"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7200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dirty="0">
                <a:solidFill>
                  <a:srgbClr val="5F5F5F">
                    <a:lumMod val="50000"/>
                  </a:srgbClr>
                </a:solidFill>
                <a:latin typeface="黑体" pitchFamily="49" charset="-122"/>
                <a:ea typeface="黑体" pitchFamily="49" charset="-122"/>
              </a:rPr>
              <a:t>谢冰心说：“她很美丽，很有才气。”</a:t>
            </a:r>
            <a:endParaRPr lang="en-US" altLang="zh-CN" dirty="0">
              <a:solidFill>
                <a:srgbClr val="5F5F5F">
                  <a:lumMod val="50000"/>
                </a:srgbClr>
              </a:solidFill>
              <a:latin typeface="黑体" pitchFamily="49" charset="-122"/>
              <a:ea typeface="黑体" pitchFamily="49" charset="-122"/>
            </a:endParaRPr>
          </a:p>
          <a:p>
            <a:pPr indent="457200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dirty="0">
                <a:solidFill>
                  <a:srgbClr val="5F5F5F">
                    <a:lumMod val="50000"/>
                  </a:srgbClr>
                </a:solidFill>
                <a:latin typeface="黑体" pitchFamily="49" charset="-122"/>
                <a:ea typeface="黑体" pitchFamily="49" charset="-122"/>
              </a:rPr>
              <a:t>在沈从文眼里，她绝顶聪明。</a:t>
            </a:r>
            <a:endParaRPr lang="en-US" altLang="zh-CN" dirty="0">
              <a:solidFill>
                <a:srgbClr val="5F5F5F">
                  <a:lumMod val="50000"/>
                </a:srgbClr>
              </a:solidFill>
              <a:latin typeface="黑体" pitchFamily="49" charset="-122"/>
              <a:ea typeface="黑体" pitchFamily="49" charset="-122"/>
            </a:endParaRPr>
          </a:p>
          <a:p>
            <a:pPr indent="457200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dirty="0">
                <a:solidFill>
                  <a:srgbClr val="5F5F5F">
                    <a:lumMod val="50000"/>
                  </a:srgbClr>
                </a:solidFill>
                <a:latin typeface="黑体" pitchFamily="49" charset="-122"/>
                <a:ea typeface="黑体" pitchFamily="49" charset="-122"/>
              </a:rPr>
              <a:t>哲学家金岳霖为她一生不娶，诗人徐志摩将她视为“茫茫人海中灵魂唯一之伴侣”。</a:t>
            </a:r>
            <a:endParaRPr lang="en-US" altLang="zh-CN" dirty="0">
              <a:solidFill>
                <a:srgbClr val="5F5F5F">
                  <a:lumMod val="50000"/>
                </a:srgbClr>
              </a:solidFill>
              <a:latin typeface="黑体" pitchFamily="49" charset="-122"/>
              <a:ea typeface="黑体" pitchFamily="49" charset="-122"/>
            </a:endParaRPr>
          </a:p>
          <a:p>
            <a:pPr indent="457200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dirty="0">
                <a:solidFill>
                  <a:srgbClr val="5F5F5F">
                    <a:lumMod val="50000"/>
                  </a:srgbClr>
                </a:solidFill>
                <a:latin typeface="黑体" pitchFamily="49" charset="-122"/>
                <a:ea typeface="黑体" pitchFamily="49" charset="-122"/>
              </a:rPr>
              <a:t>身为中国第一位女性建筑学家，文学造诣亦颇深，著作涉及诗歌、散文、小说、剧本，笔法清灵</a:t>
            </a:r>
            <a:r>
              <a:rPr lang="zh-CN" altLang="en-US" dirty="0" smtClean="0">
                <a:solidFill>
                  <a:srgbClr val="5F5F5F">
                    <a:lumMod val="50000"/>
                  </a:srgbClr>
                </a:solidFill>
                <a:latin typeface="黑体" pitchFamily="49" charset="-122"/>
                <a:ea typeface="黑体" pitchFamily="49" charset="-122"/>
              </a:rPr>
              <a:t>。</a:t>
            </a:r>
            <a:endParaRPr lang="en-US" altLang="zh-CN" dirty="0">
              <a:solidFill>
                <a:srgbClr val="5F5F5F">
                  <a:lumMod val="50000"/>
                </a:srgbClr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710" y="1667092"/>
            <a:ext cx="3141980" cy="15694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单圆角矩形 5"/>
          <p:cNvSpPr/>
          <p:nvPr/>
        </p:nvSpPr>
        <p:spPr>
          <a:xfrm>
            <a:off x="-23813" y="115491"/>
            <a:ext cx="3724276" cy="577453"/>
          </a:xfrm>
          <a:custGeom>
            <a:avLst/>
            <a:gdLst>
              <a:gd name="txL" fmla="*/ 0 w 3816424"/>
              <a:gd name="txT" fmla="*/ 0 h 1263290"/>
              <a:gd name="txR" fmla="*/ 3816424 w 3816424"/>
              <a:gd name="txB" fmla="*/ 1263290 h 1263290"/>
            </a:gdLst>
            <a:ahLst/>
            <a:cxnLst>
              <a:cxn ang="0">
                <a:pos x="0" y="0"/>
              </a:cxn>
              <a:cxn ang="0">
                <a:pos x="3402671" y="0"/>
              </a:cxn>
              <a:cxn ang="0">
                <a:pos x="3816424" y="413753"/>
              </a:cxn>
              <a:cxn ang="0">
                <a:pos x="3816424" y="1263290"/>
              </a:cxn>
              <a:cxn ang="0">
                <a:pos x="0" y="1263290"/>
              </a:cxn>
              <a:cxn ang="0">
                <a:pos x="0" y="0"/>
              </a:cxn>
            </a:cxnLst>
            <a:rect l="txL" t="txT" r="txR" b="txB"/>
            <a:pathLst>
              <a:path w="3816424" h="1263290">
                <a:moveTo>
                  <a:pt x="0" y="0"/>
                </a:moveTo>
                <a:lnTo>
                  <a:pt x="3402671" y="0"/>
                </a:lnTo>
                <a:cubicBezTo>
                  <a:pt x="3631180" y="0"/>
                  <a:pt x="3816424" y="185244"/>
                  <a:pt x="3816424" y="413753"/>
                </a:cubicBezTo>
                <a:lnTo>
                  <a:pt x="3816424" y="1263290"/>
                </a:lnTo>
                <a:lnTo>
                  <a:pt x="0" y="12632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1" name="矩形 6"/>
          <p:cNvSpPr>
            <a:spLocks noChangeArrowheads="1"/>
          </p:cNvSpPr>
          <p:nvPr/>
        </p:nvSpPr>
        <p:spPr bwMode="auto">
          <a:xfrm>
            <a:off x="219076" y="357188"/>
            <a:ext cx="100013" cy="335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403225" y="144661"/>
            <a:ext cx="3408363" cy="492919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47B6E7"/>
              </a:buClr>
              <a:buFont typeface="Wingdings" panose="05000000000000000000" pitchFamily="2" charset="2"/>
              <a:buNone/>
              <a:defRPr/>
            </a:pPr>
            <a:r>
              <a:rPr lang="zh-CN" altLang="en-US" sz="3600" dirty="0">
                <a:solidFill>
                  <a:srgbClr val="FFFFFF"/>
                </a:solidFill>
                <a:effectLst>
                  <a:outerShdw blurRad="38100" dist="19050" dir="2700000" algn="tl" rotWithShape="0">
                    <a:srgbClr val="5F5F5F">
                      <a:alpha val="40000"/>
                    </a:srgbClr>
                  </a:outerShdw>
                </a:effectLst>
                <a:latin typeface="黑体" panose="02010600030101010101" pitchFamily="2" charset="-122"/>
                <a:ea typeface="黑体" panose="02010600030101010101" pitchFamily="2" charset="-122"/>
                <a:sym typeface="+mn-ea"/>
              </a:rPr>
              <a:t>二、新课讲解</a:t>
            </a:r>
          </a:p>
          <a:p>
            <a:pPr marL="0" indent="0">
              <a:buClr>
                <a:srgbClr val="47B6E7"/>
              </a:buClr>
              <a:buFont typeface="Wingdings" panose="05000000000000000000" pitchFamily="2" charset="2"/>
              <a:buNone/>
              <a:defRPr/>
            </a:pPr>
            <a:endParaRPr lang="zh-CN" altLang="en-US" sz="3600" dirty="0">
              <a:solidFill>
                <a:srgbClr val="FFFFFF"/>
              </a:solidFill>
              <a:effectLst>
                <a:outerShdw blurRad="38100" dist="19050" dir="2700000" algn="tl" rotWithShape="0">
                  <a:srgbClr val="5F5F5F">
                    <a:alpha val="40000"/>
                  </a:srgbClr>
                </a:outerShdw>
              </a:effectLst>
              <a:latin typeface="黑体" panose="02010600030101010101" pitchFamily="2" charset="-122"/>
              <a:ea typeface="黑体" panose="02010600030101010101" pitchFamily="2" charset="-122"/>
              <a:sym typeface="+mn-ea"/>
            </a:endParaRPr>
          </a:p>
          <a:p>
            <a:pPr marL="0" indent="0">
              <a:buClr>
                <a:srgbClr val="47B6E7"/>
              </a:buClr>
              <a:buFont typeface="Wingdings" panose="05000000000000000000" pitchFamily="2" charset="2"/>
              <a:buNone/>
              <a:defRPr/>
            </a:pPr>
            <a:endParaRPr lang="zh-CN" altLang="en-US" sz="3600" b="1" dirty="0">
              <a:solidFill>
                <a:srgbClr val="5F5F5F"/>
              </a:solidFill>
              <a:latin typeface="黑体" panose="02010600030101010101" pitchFamily="2" charset="-122"/>
              <a:ea typeface="黑体" panose="02010600030101010101" pitchFamily="2" charset="-122"/>
              <a:sym typeface="+mn-ea"/>
            </a:endParaRPr>
          </a:p>
          <a:p>
            <a:pPr>
              <a:buClr>
                <a:srgbClr val="47B6E7"/>
              </a:buClr>
              <a:defRPr/>
            </a:pPr>
            <a:endParaRPr lang="zh-CN" altLang="en-US" dirty="0">
              <a:solidFill>
                <a:srgbClr val="5F5F5F"/>
              </a:solidFill>
              <a:latin typeface="Arial"/>
              <a:ea typeface="黑体"/>
            </a:endParaRPr>
          </a:p>
        </p:txBody>
      </p:sp>
      <p:pic>
        <p:nvPicPr>
          <p:cNvPr id="7173" name="图片 9" descr="图形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80400" y="169069"/>
            <a:ext cx="592138" cy="444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" name="TextBox 8"/>
          <p:cNvSpPr txBox="1">
            <a:spLocks noChangeArrowheads="1"/>
          </p:cNvSpPr>
          <p:nvPr/>
        </p:nvSpPr>
        <p:spPr bwMode="auto">
          <a:xfrm>
            <a:off x="889000" y="1047750"/>
            <a:ext cx="15414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24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背景链接</a:t>
            </a:r>
          </a:p>
        </p:txBody>
      </p:sp>
      <p:sp>
        <p:nvSpPr>
          <p:cNvPr id="7" name="TextBox 8"/>
          <p:cNvSpPr txBox="1">
            <a:spLocks noChangeArrowheads="1"/>
          </p:cNvSpPr>
          <p:nvPr/>
        </p:nvSpPr>
        <p:spPr bwMode="auto">
          <a:xfrm>
            <a:off x="701675" y="1792445"/>
            <a:ext cx="5997575" cy="2328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lgDashDotDot"/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2000" dirty="0">
                <a:solidFill>
                  <a:srgbClr val="303030"/>
                </a:solidFill>
                <a:latin typeface="黑体" pitchFamily="49" charset="-122"/>
                <a:ea typeface="黑体" pitchFamily="49" charset="-122"/>
              </a:rPr>
              <a:t>      </a:t>
            </a: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2000" dirty="0">
                <a:solidFill>
                  <a:srgbClr val="303030"/>
                </a:solidFill>
                <a:latin typeface="黑体" pitchFamily="49" charset="-122"/>
                <a:ea typeface="黑体" pitchFamily="49" charset="-122"/>
              </a:rPr>
              <a:t>   </a:t>
            </a:r>
            <a:r>
              <a:rPr lang="zh-CN" altLang="en-US" sz="2000" dirty="0">
                <a:solidFill>
                  <a:srgbClr val="303030"/>
                </a:solidFill>
                <a:latin typeface="黑体" pitchFamily="49" charset="-122"/>
                <a:ea typeface="黑体" pitchFamily="49" charset="-122"/>
              </a:rPr>
              <a:t>这首诗发表于</a:t>
            </a:r>
            <a:r>
              <a:rPr lang="en-US" altLang="zh-CN" sz="2000" dirty="0">
                <a:solidFill>
                  <a:srgbClr val="303030"/>
                </a:solidFill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en-US" sz="2000" dirty="0">
                <a:solidFill>
                  <a:srgbClr val="303030"/>
                </a:solidFill>
                <a:latin typeface="黑体" pitchFamily="49" charset="-122"/>
                <a:ea typeface="黑体" pitchFamily="49" charset="-122"/>
              </a:rPr>
              <a:t>学文</a:t>
            </a:r>
            <a:r>
              <a:rPr lang="en-US" altLang="zh-CN" sz="2000" dirty="0">
                <a:solidFill>
                  <a:srgbClr val="303030"/>
                </a:solidFill>
                <a:latin typeface="黑体" pitchFamily="49" charset="-122"/>
                <a:ea typeface="黑体" pitchFamily="49" charset="-122"/>
              </a:rPr>
              <a:t>》</a:t>
            </a:r>
            <a:r>
              <a:rPr lang="zh-CN" altLang="en-US" sz="2000" dirty="0">
                <a:solidFill>
                  <a:srgbClr val="303030"/>
                </a:solidFill>
                <a:latin typeface="黑体" pitchFamily="49" charset="-122"/>
                <a:ea typeface="黑体" pitchFamily="49" charset="-122"/>
              </a:rPr>
              <a:t>一卷一期（</a:t>
            </a:r>
            <a:r>
              <a:rPr lang="en-US" altLang="zh-CN" sz="2000" dirty="0">
                <a:solidFill>
                  <a:srgbClr val="303030"/>
                </a:solidFill>
                <a:latin typeface="黑体" pitchFamily="49" charset="-122"/>
                <a:ea typeface="黑体" pitchFamily="49" charset="-122"/>
              </a:rPr>
              <a:t>1934</a:t>
            </a:r>
            <a:r>
              <a:rPr lang="zh-CN" altLang="en-US" sz="2000" dirty="0">
                <a:solidFill>
                  <a:srgbClr val="303030"/>
                </a:solidFill>
                <a:latin typeface="黑体" pitchFamily="49" charset="-122"/>
                <a:ea typeface="黑体" pitchFamily="49" charset="-122"/>
              </a:rPr>
              <a:t>年</a:t>
            </a:r>
            <a:r>
              <a:rPr lang="en-US" altLang="zh-CN" sz="2000" dirty="0">
                <a:solidFill>
                  <a:srgbClr val="303030"/>
                </a:solidFill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2000" dirty="0">
                <a:solidFill>
                  <a:srgbClr val="303030"/>
                </a:solidFill>
                <a:latin typeface="黑体" pitchFamily="49" charset="-122"/>
                <a:ea typeface="黑体" pitchFamily="49" charset="-122"/>
              </a:rPr>
              <a:t>月</a:t>
            </a:r>
            <a:r>
              <a:rPr lang="en-US" altLang="zh-CN" sz="2000" dirty="0">
                <a:solidFill>
                  <a:srgbClr val="303030"/>
                </a:solidFill>
                <a:latin typeface="黑体" pitchFamily="49" charset="-122"/>
                <a:ea typeface="黑体" pitchFamily="49" charset="-122"/>
              </a:rPr>
              <a:t>5</a:t>
            </a:r>
            <a:r>
              <a:rPr lang="zh-CN" altLang="en-US" sz="2000" dirty="0">
                <a:solidFill>
                  <a:srgbClr val="303030"/>
                </a:solidFill>
                <a:latin typeface="黑体" pitchFamily="49" charset="-122"/>
                <a:ea typeface="黑体" pitchFamily="49" charset="-122"/>
              </a:rPr>
              <a:t>日）。关于这首诗有两种说法：一说是为悼念徐志摩而作，以怀挚友；一说是为儿子梁从诫的出生而作，表达对儿子的希望和儿子出生带来的喜悦。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6188" y="3377804"/>
            <a:ext cx="1276350" cy="1407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48148E-6 L -8.33333E-7 0.00023 C -0.01285 -0.11181 -0.00191 -0.00255 -0.00781 -0.22477 C -0.00799 -0.22963 -0.01042 -0.23403 -0.01042 -0.23889 C -0.01128 -0.32315 -0.01042 -0.40741 -0.01042 -0.49144 L -0.01042 -0.49121 " pathEditMode="relative" rAng="0" ptsTypes="AAAA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6" y="-245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单圆角矩形 5"/>
          <p:cNvSpPr/>
          <p:nvPr/>
        </p:nvSpPr>
        <p:spPr>
          <a:xfrm>
            <a:off x="-23813" y="115491"/>
            <a:ext cx="3724276" cy="577453"/>
          </a:xfrm>
          <a:custGeom>
            <a:avLst/>
            <a:gdLst>
              <a:gd name="txL" fmla="*/ 0 w 3816424"/>
              <a:gd name="txT" fmla="*/ 0 h 1263290"/>
              <a:gd name="txR" fmla="*/ 3816424 w 3816424"/>
              <a:gd name="txB" fmla="*/ 1263290 h 1263290"/>
            </a:gdLst>
            <a:ahLst/>
            <a:cxnLst>
              <a:cxn ang="0">
                <a:pos x="0" y="0"/>
              </a:cxn>
              <a:cxn ang="0">
                <a:pos x="3402671" y="0"/>
              </a:cxn>
              <a:cxn ang="0">
                <a:pos x="3816424" y="413753"/>
              </a:cxn>
              <a:cxn ang="0">
                <a:pos x="3816424" y="1263290"/>
              </a:cxn>
              <a:cxn ang="0">
                <a:pos x="0" y="1263290"/>
              </a:cxn>
              <a:cxn ang="0">
                <a:pos x="0" y="0"/>
              </a:cxn>
            </a:cxnLst>
            <a:rect l="txL" t="txT" r="txR" b="txB"/>
            <a:pathLst>
              <a:path w="3816424" h="1263290">
                <a:moveTo>
                  <a:pt x="0" y="0"/>
                </a:moveTo>
                <a:lnTo>
                  <a:pt x="3402671" y="0"/>
                </a:lnTo>
                <a:cubicBezTo>
                  <a:pt x="3631180" y="0"/>
                  <a:pt x="3816424" y="185244"/>
                  <a:pt x="3816424" y="413753"/>
                </a:cubicBezTo>
                <a:lnTo>
                  <a:pt x="3816424" y="1263290"/>
                </a:lnTo>
                <a:lnTo>
                  <a:pt x="0" y="12632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95" name="矩形 6"/>
          <p:cNvSpPr>
            <a:spLocks noChangeArrowheads="1"/>
          </p:cNvSpPr>
          <p:nvPr/>
        </p:nvSpPr>
        <p:spPr bwMode="auto">
          <a:xfrm>
            <a:off x="219076" y="357188"/>
            <a:ext cx="100013" cy="335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403225" y="110728"/>
            <a:ext cx="3408363" cy="492919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zh-CN" altLang="en-US" sz="36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0030101010101" pitchFamily="2" charset="-122"/>
                <a:ea typeface="黑体" panose="02010600030101010101" pitchFamily="2" charset="-122"/>
                <a:sym typeface="+mn-ea"/>
              </a:rPr>
              <a:t>二、新课讲解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zh-CN" altLang="en-US" sz="360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0030101010101" pitchFamily="2" charset="-122"/>
              <a:ea typeface="黑体" panose="02010600030101010101" pitchFamily="2" charset="-122"/>
              <a:sym typeface="+mn-ea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zh-CN" altLang="en-US" sz="3600" b="1" dirty="0">
              <a:latin typeface="黑体" panose="02010600030101010101" pitchFamily="2" charset="-122"/>
              <a:ea typeface="黑体" panose="02010600030101010101" pitchFamily="2" charset="-122"/>
              <a:sym typeface="+mn-ea"/>
            </a:endParaRPr>
          </a:p>
          <a:p>
            <a:pPr>
              <a:defRPr/>
            </a:pPr>
            <a:endParaRPr lang="zh-CN" altLang="en-US" dirty="0"/>
          </a:p>
        </p:txBody>
      </p:sp>
      <p:pic>
        <p:nvPicPr>
          <p:cNvPr id="8197" name="图片 9" descr="图形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80400" y="169069"/>
            <a:ext cx="592138" cy="444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TextBox 8"/>
          <p:cNvSpPr txBox="1">
            <a:spLocks noChangeArrowheads="1"/>
          </p:cNvSpPr>
          <p:nvPr/>
        </p:nvSpPr>
        <p:spPr bwMode="auto">
          <a:xfrm>
            <a:off x="403226" y="829956"/>
            <a:ext cx="20113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24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字音词义</a:t>
            </a:r>
          </a:p>
        </p:txBody>
      </p:sp>
      <p:sp>
        <p:nvSpPr>
          <p:cNvPr id="7" name="TextBox 8"/>
          <p:cNvSpPr txBox="1">
            <a:spLocks noChangeArrowheads="1"/>
          </p:cNvSpPr>
          <p:nvPr/>
        </p:nvSpPr>
        <p:spPr bwMode="auto">
          <a:xfrm>
            <a:off x="319088" y="1375857"/>
            <a:ext cx="8824912" cy="3108543"/>
          </a:xfrm>
          <a:prstGeom prst="rect">
            <a:avLst/>
          </a:prstGeom>
          <a:noFill/>
          <a:ln w="9525">
            <a:noFill/>
            <a:prstDash val="lgDashDotDot"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66700">
              <a:lnSpc>
                <a:spcPct val="200000"/>
              </a:lnSpc>
              <a:buFont typeface="Arial" pitchFamily="34" charset="0"/>
              <a:buNone/>
              <a:defRPr/>
            </a:pPr>
            <a:r>
              <a:rPr lang="zh-CN" altLang="en-US" sz="1600" dirty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轻灵</a:t>
            </a:r>
            <a:r>
              <a:rPr lang="zh-CN" altLang="zh-CN" sz="1600" dirty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（</a:t>
            </a:r>
            <a:r>
              <a:rPr lang="en-US" altLang="zh-CN" sz="1600" dirty="0" err="1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líng</a:t>
            </a:r>
            <a:r>
              <a:rPr lang="zh-CN" altLang="zh-CN" sz="1600" dirty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）</a:t>
            </a:r>
            <a:r>
              <a:rPr lang="zh-CN" altLang="en-US" sz="1600" dirty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：动作轻巧灵活。</a:t>
            </a:r>
          </a:p>
          <a:p>
            <a:pPr indent="266700">
              <a:lnSpc>
                <a:spcPct val="200000"/>
              </a:lnSpc>
              <a:buFont typeface="Arial" pitchFamily="34" charset="0"/>
              <a:buNone/>
              <a:defRPr/>
            </a:pPr>
            <a:r>
              <a:rPr lang="zh-CN" altLang="en-US" sz="1600" dirty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娉（</a:t>
            </a:r>
            <a:r>
              <a:rPr lang="en-US" altLang="zh-CN" sz="1600" dirty="0" err="1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pīng</a:t>
            </a:r>
            <a:r>
              <a:rPr lang="zh-CN" altLang="en-US" sz="1600" dirty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）婷：形容女子姿态美好的样子。</a:t>
            </a:r>
          </a:p>
          <a:p>
            <a:pPr indent="266700">
              <a:lnSpc>
                <a:spcPct val="200000"/>
              </a:lnSpc>
              <a:buFont typeface="Arial" pitchFamily="34" charset="0"/>
              <a:buNone/>
              <a:defRPr/>
            </a:pPr>
            <a:r>
              <a:rPr lang="zh-CN" altLang="en-US" sz="1600" dirty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鲜妍（</a:t>
            </a:r>
            <a:r>
              <a:rPr lang="en-US" altLang="zh-CN" sz="1600" dirty="0" err="1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yán</a:t>
            </a:r>
            <a:r>
              <a:rPr lang="zh-CN" altLang="en-US" sz="1600" dirty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）：鲜艳。</a:t>
            </a:r>
          </a:p>
          <a:p>
            <a:pPr indent="266700">
              <a:lnSpc>
                <a:spcPct val="200000"/>
              </a:lnSpc>
              <a:buFont typeface="Arial" pitchFamily="34" charset="0"/>
              <a:buNone/>
              <a:defRPr/>
            </a:pPr>
            <a:r>
              <a:rPr lang="zh-CN" altLang="en-US" sz="1600" dirty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冠（</a:t>
            </a:r>
            <a:r>
              <a:rPr lang="en-US" altLang="zh-CN" sz="1600" dirty="0" err="1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guān</a:t>
            </a:r>
            <a:r>
              <a:rPr lang="zh-CN" altLang="en-US" sz="1600" dirty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）冕（</a:t>
            </a:r>
            <a:r>
              <a:rPr lang="en-US" altLang="zh-CN" sz="1600" dirty="0" err="1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miăn</a:t>
            </a:r>
            <a:r>
              <a:rPr lang="zh-CN" altLang="en-US" sz="1600" dirty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） ：这里是王冠的意思。古代天子、诸侯、大夫所戴的礼帽，后来专指帝王的礼帽。</a:t>
            </a:r>
          </a:p>
          <a:p>
            <a:pPr indent="266700">
              <a:lnSpc>
                <a:spcPct val="200000"/>
              </a:lnSpc>
              <a:buFont typeface="Arial" pitchFamily="34" charset="0"/>
              <a:buNone/>
              <a:defRPr/>
            </a:pPr>
            <a:r>
              <a:rPr lang="zh-CN" altLang="en-US" sz="1600" dirty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呢（</a:t>
            </a:r>
            <a:r>
              <a:rPr lang="en-US" altLang="zh-CN" sz="1600" dirty="0" err="1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ní</a:t>
            </a:r>
            <a:r>
              <a:rPr lang="zh-CN" altLang="en-US" sz="1600" dirty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）喃（</a:t>
            </a:r>
            <a:r>
              <a:rPr lang="en-US" altLang="zh-CN" sz="1600" dirty="0" err="1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nán</a:t>
            </a:r>
            <a:r>
              <a:rPr lang="zh-CN" altLang="en-US" sz="1600" dirty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）：拟声词，形容燕子叫的声音。</a:t>
            </a:r>
            <a:endParaRPr lang="zh-CN" altLang="zh-CN" sz="1600" dirty="0">
              <a:solidFill>
                <a:schemeClr val="bg2">
                  <a:lumMod val="10000"/>
                </a:schemeClr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47801" y="1075134"/>
            <a:ext cx="5777345" cy="26272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172" name="单圆角矩形 5"/>
          <p:cNvSpPr/>
          <p:nvPr/>
        </p:nvSpPr>
        <p:spPr>
          <a:xfrm>
            <a:off x="-23813" y="115491"/>
            <a:ext cx="3724276" cy="577453"/>
          </a:xfrm>
          <a:custGeom>
            <a:avLst/>
            <a:gdLst>
              <a:gd name="txL" fmla="*/ 0 w 3816424"/>
              <a:gd name="txT" fmla="*/ 0 h 1263290"/>
              <a:gd name="txR" fmla="*/ 3816424 w 3816424"/>
              <a:gd name="txB" fmla="*/ 1263290 h 1263290"/>
            </a:gdLst>
            <a:ahLst/>
            <a:cxnLst>
              <a:cxn ang="0">
                <a:pos x="0" y="0"/>
              </a:cxn>
              <a:cxn ang="0">
                <a:pos x="3402671" y="0"/>
              </a:cxn>
              <a:cxn ang="0">
                <a:pos x="3816424" y="413753"/>
              </a:cxn>
              <a:cxn ang="0">
                <a:pos x="3816424" y="1263290"/>
              </a:cxn>
              <a:cxn ang="0">
                <a:pos x="0" y="1263290"/>
              </a:cxn>
              <a:cxn ang="0">
                <a:pos x="0" y="0"/>
              </a:cxn>
            </a:cxnLst>
            <a:rect l="txL" t="txT" r="txR" b="txB"/>
            <a:pathLst>
              <a:path w="3816424" h="1263290">
                <a:moveTo>
                  <a:pt x="0" y="0"/>
                </a:moveTo>
                <a:lnTo>
                  <a:pt x="3402671" y="0"/>
                </a:lnTo>
                <a:cubicBezTo>
                  <a:pt x="3631180" y="0"/>
                  <a:pt x="3816424" y="185244"/>
                  <a:pt x="3816424" y="413753"/>
                </a:cubicBezTo>
                <a:lnTo>
                  <a:pt x="3816424" y="1263290"/>
                </a:lnTo>
                <a:lnTo>
                  <a:pt x="0" y="12632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0" name="矩形 6"/>
          <p:cNvSpPr>
            <a:spLocks noChangeArrowheads="1"/>
          </p:cNvSpPr>
          <p:nvPr/>
        </p:nvSpPr>
        <p:spPr bwMode="auto">
          <a:xfrm>
            <a:off x="219076" y="357188"/>
            <a:ext cx="100013" cy="335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403226" y="144661"/>
            <a:ext cx="3408363" cy="492919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zh-CN" altLang="en-US" sz="36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0030101010101" pitchFamily="2" charset="-122"/>
                <a:ea typeface="黑体" panose="02010600030101010101" pitchFamily="2" charset="-122"/>
                <a:sym typeface="+mn-ea"/>
              </a:rPr>
              <a:t>二、新课讲解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zh-CN" altLang="en-US" sz="360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0030101010101" pitchFamily="2" charset="-122"/>
              <a:ea typeface="黑体" panose="02010600030101010101" pitchFamily="2" charset="-122"/>
              <a:sym typeface="+mn-ea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zh-CN" altLang="en-US" sz="3600" b="1" dirty="0">
              <a:latin typeface="黑体" panose="02010600030101010101" pitchFamily="2" charset="-122"/>
              <a:ea typeface="黑体" panose="02010600030101010101" pitchFamily="2" charset="-122"/>
              <a:sym typeface="+mn-ea"/>
            </a:endParaRPr>
          </a:p>
          <a:p>
            <a:pPr>
              <a:defRPr/>
            </a:pPr>
            <a:endParaRPr lang="zh-CN" altLang="en-US" dirty="0"/>
          </a:p>
        </p:txBody>
      </p:sp>
      <p:pic>
        <p:nvPicPr>
          <p:cNvPr id="9222" name="图片 9" descr="图形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80400" y="169069"/>
            <a:ext cx="592138" cy="444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3" name="TextBox 8"/>
          <p:cNvSpPr txBox="1">
            <a:spLocks noChangeArrowheads="1"/>
          </p:cNvSpPr>
          <p:nvPr/>
        </p:nvSpPr>
        <p:spPr bwMode="auto">
          <a:xfrm>
            <a:off x="852488" y="825322"/>
            <a:ext cx="8291512" cy="499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20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以“四月天”为喻，突出了“你”的哪些特点？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678656" y="3409950"/>
            <a:ext cx="7897813" cy="1289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en-US" altLang="zh-CN" dirty="0">
                <a:solidFill>
                  <a:srgbClr val="7030A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dirty="0">
                <a:solidFill>
                  <a:srgbClr val="7030A0"/>
                </a:solidFill>
                <a:latin typeface="微软雅黑" pitchFamily="34" charset="-122"/>
                <a:ea typeface="微软雅黑" pitchFamily="34" charset="-122"/>
              </a:rPr>
              <a:t>诗人将“你”比喻成四月天的春风、云烟、星子、细雨、鲜花、圆月、鹅黄、绿芽、白莲、燕子的呢喃，这些意象给人以美丽、轻柔、温暖、希望、爱的感觉。正如诗文所说， “你”的特点就是“爱、暖和希望”。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单圆角矩形 5"/>
          <p:cNvSpPr/>
          <p:nvPr/>
        </p:nvSpPr>
        <p:spPr>
          <a:xfrm>
            <a:off x="-23813" y="115491"/>
            <a:ext cx="3724276" cy="577453"/>
          </a:xfrm>
          <a:custGeom>
            <a:avLst/>
            <a:gdLst>
              <a:gd name="txL" fmla="*/ 0 w 3816424"/>
              <a:gd name="txT" fmla="*/ 0 h 1263290"/>
              <a:gd name="txR" fmla="*/ 3816424 w 3816424"/>
              <a:gd name="txB" fmla="*/ 1263290 h 1263290"/>
            </a:gdLst>
            <a:ahLst/>
            <a:cxnLst>
              <a:cxn ang="0">
                <a:pos x="0" y="0"/>
              </a:cxn>
              <a:cxn ang="0">
                <a:pos x="3402671" y="0"/>
              </a:cxn>
              <a:cxn ang="0">
                <a:pos x="3816424" y="413753"/>
              </a:cxn>
              <a:cxn ang="0">
                <a:pos x="3816424" y="1263290"/>
              </a:cxn>
              <a:cxn ang="0">
                <a:pos x="0" y="1263290"/>
              </a:cxn>
              <a:cxn ang="0">
                <a:pos x="0" y="0"/>
              </a:cxn>
            </a:cxnLst>
            <a:rect l="txL" t="txT" r="txR" b="txB"/>
            <a:pathLst>
              <a:path w="3816424" h="1263290">
                <a:moveTo>
                  <a:pt x="0" y="0"/>
                </a:moveTo>
                <a:lnTo>
                  <a:pt x="3402671" y="0"/>
                </a:lnTo>
                <a:cubicBezTo>
                  <a:pt x="3631180" y="0"/>
                  <a:pt x="3816424" y="185244"/>
                  <a:pt x="3816424" y="413753"/>
                </a:cubicBezTo>
                <a:lnTo>
                  <a:pt x="3816424" y="1263290"/>
                </a:lnTo>
                <a:lnTo>
                  <a:pt x="0" y="12632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3" name="矩形 6"/>
          <p:cNvSpPr>
            <a:spLocks noChangeArrowheads="1"/>
          </p:cNvSpPr>
          <p:nvPr/>
        </p:nvSpPr>
        <p:spPr bwMode="auto">
          <a:xfrm>
            <a:off x="219076" y="357188"/>
            <a:ext cx="100013" cy="335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403225" y="101135"/>
            <a:ext cx="3408363" cy="492919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zh-CN" altLang="en-US" sz="36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0030101010101" pitchFamily="2" charset="-122"/>
                <a:ea typeface="黑体" panose="02010600030101010101" pitchFamily="2" charset="-122"/>
                <a:sym typeface="+mn-ea"/>
              </a:rPr>
              <a:t>二、新课讲解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zh-CN" altLang="en-US" sz="360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0030101010101" pitchFamily="2" charset="-122"/>
              <a:ea typeface="黑体" panose="02010600030101010101" pitchFamily="2" charset="-122"/>
              <a:sym typeface="+mn-ea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zh-CN" altLang="en-US" sz="3600" b="1" dirty="0">
              <a:latin typeface="黑体" panose="02010600030101010101" pitchFamily="2" charset="-122"/>
              <a:ea typeface="黑体" panose="02010600030101010101" pitchFamily="2" charset="-122"/>
              <a:sym typeface="+mn-ea"/>
            </a:endParaRPr>
          </a:p>
        </p:txBody>
      </p:sp>
      <p:pic>
        <p:nvPicPr>
          <p:cNvPr id="10245" name="图片 9" descr="图形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80400" y="169069"/>
            <a:ext cx="592138" cy="444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流程图: 终止 10"/>
          <p:cNvSpPr>
            <a:spLocks noChangeArrowheads="1"/>
          </p:cNvSpPr>
          <p:nvPr/>
        </p:nvSpPr>
        <p:spPr bwMode="auto">
          <a:xfrm>
            <a:off x="3509963" y="925116"/>
            <a:ext cx="2500312" cy="529828"/>
          </a:xfrm>
          <a:prstGeom prst="flowChartTerminator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4181475" y="992982"/>
            <a:ext cx="18288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意象美</a:t>
            </a:r>
          </a:p>
        </p:txBody>
      </p:sp>
      <p:sp>
        <p:nvSpPr>
          <p:cNvPr id="335880" name="文本框 4"/>
          <p:cNvSpPr txBox="1">
            <a:spLocks noChangeArrowheads="1"/>
          </p:cNvSpPr>
          <p:nvPr/>
        </p:nvSpPr>
        <p:spPr bwMode="auto">
          <a:xfrm>
            <a:off x="685800" y="1143000"/>
            <a:ext cx="8153400" cy="222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  <a:defRPr/>
            </a:pPr>
            <a:r>
              <a:rPr lang="en-US" altLang="zh-CN" sz="2400" dirty="0">
                <a:solidFill>
                  <a:schemeClr val="bg2">
                    <a:lumMod val="10000"/>
                  </a:schemeClr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400" dirty="0">
                <a:solidFill>
                  <a:schemeClr val="bg2">
                    <a:lumMod val="10000"/>
                  </a:schemeClr>
                </a:solidFill>
                <a:latin typeface="黑体" pitchFamily="49" charset="-122"/>
                <a:ea typeface="黑体" pitchFamily="49" charset="-122"/>
              </a:rPr>
              <a:t>在这“人间的四月天”里，既有微风在融融春光里飞舞，也有繁星在悠悠夜空中闪烁，既有细雨洒落花瓣，也有春燕温柔呢喃。那鹅黄的柔韧的草，那嫩绿的鲜艳的芽，那洁白的明净的莲，都让人感受到诗歌的意象美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9801" y="3543301"/>
            <a:ext cx="2771775" cy="13846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单圆角矩形 5"/>
          <p:cNvSpPr/>
          <p:nvPr/>
        </p:nvSpPr>
        <p:spPr>
          <a:xfrm>
            <a:off x="-23813" y="115491"/>
            <a:ext cx="3724276" cy="577453"/>
          </a:xfrm>
          <a:custGeom>
            <a:avLst/>
            <a:gdLst>
              <a:gd name="txL" fmla="*/ 0 w 3816424"/>
              <a:gd name="txT" fmla="*/ 0 h 1263290"/>
              <a:gd name="txR" fmla="*/ 3816424 w 3816424"/>
              <a:gd name="txB" fmla="*/ 1263290 h 1263290"/>
            </a:gdLst>
            <a:ahLst/>
            <a:cxnLst>
              <a:cxn ang="0">
                <a:pos x="0" y="0"/>
              </a:cxn>
              <a:cxn ang="0">
                <a:pos x="3402671" y="0"/>
              </a:cxn>
              <a:cxn ang="0">
                <a:pos x="3816424" y="413753"/>
              </a:cxn>
              <a:cxn ang="0">
                <a:pos x="3816424" y="1263290"/>
              </a:cxn>
              <a:cxn ang="0">
                <a:pos x="0" y="1263290"/>
              </a:cxn>
              <a:cxn ang="0">
                <a:pos x="0" y="0"/>
              </a:cxn>
            </a:cxnLst>
            <a:rect l="txL" t="txT" r="txR" b="txB"/>
            <a:pathLst>
              <a:path w="3816424" h="1263290">
                <a:moveTo>
                  <a:pt x="0" y="0"/>
                </a:moveTo>
                <a:lnTo>
                  <a:pt x="3402671" y="0"/>
                </a:lnTo>
                <a:cubicBezTo>
                  <a:pt x="3631180" y="0"/>
                  <a:pt x="3816424" y="185244"/>
                  <a:pt x="3816424" y="413753"/>
                </a:cubicBezTo>
                <a:lnTo>
                  <a:pt x="3816424" y="1263290"/>
                </a:lnTo>
                <a:lnTo>
                  <a:pt x="0" y="12632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67" name="矩形 6"/>
          <p:cNvSpPr>
            <a:spLocks noChangeArrowheads="1"/>
          </p:cNvSpPr>
          <p:nvPr/>
        </p:nvSpPr>
        <p:spPr bwMode="auto">
          <a:xfrm>
            <a:off x="219076" y="357188"/>
            <a:ext cx="100013" cy="335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403225" y="157757"/>
            <a:ext cx="3408363" cy="492919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zh-CN" altLang="en-US" sz="36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0030101010101" pitchFamily="2" charset="-122"/>
                <a:ea typeface="黑体" panose="02010600030101010101" pitchFamily="2" charset="-122"/>
                <a:sym typeface="+mn-ea"/>
              </a:rPr>
              <a:t>二、新课讲解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zh-CN" altLang="en-US" sz="360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0030101010101" pitchFamily="2" charset="-122"/>
              <a:ea typeface="黑体" panose="02010600030101010101" pitchFamily="2" charset="-122"/>
              <a:sym typeface="+mn-ea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zh-CN" altLang="en-US" sz="3600" b="1" dirty="0">
              <a:latin typeface="黑体" panose="02010600030101010101" pitchFamily="2" charset="-122"/>
              <a:ea typeface="黑体" panose="02010600030101010101" pitchFamily="2" charset="-122"/>
              <a:sym typeface="+mn-ea"/>
            </a:endParaRPr>
          </a:p>
          <a:p>
            <a:pPr>
              <a:defRPr/>
            </a:pPr>
            <a:endParaRPr lang="zh-CN" altLang="en-US" dirty="0"/>
          </a:p>
        </p:txBody>
      </p:sp>
      <p:pic>
        <p:nvPicPr>
          <p:cNvPr id="11269" name="图片 9" descr="图形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80400" y="169069"/>
            <a:ext cx="592138" cy="444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0" name="TextBox 8"/>
          <p:cNvSpPr txBox="1">
            <a:spLocks noChangeArrowheads="1"/>
          </p:cNvSpPr>
          <p:nvPr/>
        </p:nvSpPr>
        <p:spPr bwMode="auto">
          <a:xfrm>
            <a:off x="658814" y="851387"/>
            <a:ext cx="76739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24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en-US" sz="24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画出文中表示颜色的词，说说带给你的阅读感受。</a:t>
            </a:r>
          </a:p>
        </p:txBody>
      </p:sp>
      <p:pic>
        <p:nvPicPr>
          <p:cNvPr id="11271" name="图片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076" y="1735932"/>
            <a:ext cx="1751013" cy="2212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543175" y="1585913"/>
            <a:ext cx="118903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32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鲜妍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3657601" y="1543050"/>
            <a:ext cx="133667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3200">
                <a:solidFill>
                  <a:srgbClr val="FFC000"/>
                </a:solidFill>
                <a:latin typeface="黑体" pitchFamily="49" charset="-122"/>
                <a:ea typeface="黑体" pitchFamily="49" charset="-122"/>
              </a:rPr>
              <a:t>鹅黄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5105401" y="1600200"/>
            <a:ext cx="85407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3200">
                <a:solidFill>
                  <a:srgbClr val="00B050"/>
                </a:solidFill>
                <a:latin typeface="黑体" pitchFamily="49" charset="-122"/>
                <a:ea typeface="黑体" pitchFamily="49" charset="-122"/>
              </a:rPr>
              <a:t>绿</a:t>
            </a: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6172201" y="1600200"/>
            <a:ext cx="9493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3200">
                <a:latin typeface="黑体" pitchFamily="49" charset="-122"/>
                <a:ea typeface="黑体" pitchFamily="49" charset="-122"/>
              </a:rPr>
              <a:t>白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2209800" y="2171700"/>
            <a:ext cx="604043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>
              <a:lnSpc>
                <a:spcPct val="150000"/>
              </a:lnSpc>
              <a:buFont typeface="Arial" pitchFamily="34" charset="0"/>
              <a:buNone/>
              <a:defRPr/>
            </a:pPr>
            <a:r>
              <a:rPr lang="en-US" altLang="zh-CN" sz="2400" dirty="0">
                <a:solidFill>
                  <a:schemeClr val="bg2">
                    <a:lumMod val="10000"/>
                  </a:schemeClr>
                </a:solidFill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en-US" sz="2400" dirty="0">
                <a:solidFill>
                  <a:schemeClr val="bg2">
                    <a:lumMod val="10000"/>
                  </a:schemeClr>
                </a:solidFill>
                <a:latin typeface="黑体" pitchFamily="49" charset="-122"/>
                <a:ea typeface="黑体" pitchFamily="49" charset="-122"/>
              </a:rPr>
              <a:t>它们给人类视觉所造成的印象都是明亮的，都与人的温暖的心理感受相关，带给人们一种稳定的、温润的美感。这种美也是诗歌绘画美的体现。</a:t>
            </a:r>
          </a:p>
        </p:txBody>
      </p:sp>
      <p:sp>
        <p:nvSpPr>
          <p:cNvPr id="15" name="流程图: 终止 14"/>
          <p:cNvSpPr>
            <a:spLocks noChangeArrowheads="1"/>
          </p:cNvSpPr>
          <p:nvPr/>
        </p:nvSpPr>
        <p:spPr bwMode="auto">
          <a:xfrm>
            <a:off x="6310313" y="3848100"/>
            <a:ext cx="2500312" cy="529829"/>
          </a:xfrm>
          <a:prstGeom prst="flowChartTerminator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1278" name="文本框 10"/>
          <p:cNvSpPr txBox="1">
            <a:spLocks noChangeArrowheads="1"/>
          </p:cNvSpPr>
          <p:nvPr/>
        </p:nvSpPr>
        <p:spPr bwMode="auto">
          <a:xfrm>
            <a:off x="7018339" y="3939778"/>
            <a:ext cx="17922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绘画美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16" presetClass="entr" presetSubtype="2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1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15"/>
  <p:tag name="KSO_WM_TAG_VERSION" val="1.0"/>
  <p:tag name="KSO_WM_SLIDE_ID" val="custom596_12"/>
  <p:tag name="KSO_WM_SLIDE_INDEX" val="12"/>
  <p:tag name="KSO_WM_SLIDE_ITEM_CNT" val="2"/>
  <p:tag name="KSO_WM_SLIDE_LAYOUT" val="a_b_e"/>
  <p:tag name="KSO_WM_SLIDE_LAYOUT_CNT" val="1_1_1"/>
  <p:tag name="KSO_WM_SLIDE_TYPE" val="sectionTitle"/>
  <p:tag name="KSO_WM_BEAUTIFY_FLAG" val="#wm#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5、9、12、18、23、25、26、27、29"/>
  <p:tag name="KSO_WM_TEMPLATE_CATEGORY" val="custom"/>
  <p:tag name="KSO_WM_TEMPLATE_INDEX" val="215"/>
  <p:tag name="KSO_WM_TAG_VERSION" val="1.0"/>
  <p:tag name="KSO_WM_SLIDE_ID" val="custom59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heme/theme1.xml><?xml version="1.0" encoding="utf-8"?>
<a:theme xmlns:a="http://schemas.openxmlformats.org/drawingml/2006/main" name="第一PPT模板网-WWW.1PPT.COM">
  <a:themeElements>
    <a:clrScheme name="自定义 320">
      <a:dk1>
        <a:srgbClr val="777777"/>
      </a:dk1>
      <a:lt1>
        <a:srgbClr val="FFFFFF"/>
      </a:lt1>
      <a:dk2>
        <a:srgbClr val="777777"/>
      </a:dk2>
      <a:lt2>
        <a:srgbClr val="F4F5F7"/>
      </a:lt2>
      <a:accent1>
        <a:srgbClr val="FF9800"/>
      </a:accent1>
      <a:accent2>
        <a:srgbClr val="FFC200"/>
      </a:accent2>
      <a:accent3>
        <a:srgbClr val="E3DB3D"/>
      </a:accent3>
      <a:accent4>
        <a:srgbClr val="A1BB43"/>
      </a:accent4>
      <a:accent5>
        <a:srgbClr val="55B5D3"/>
      </a:accent5>
      <a:accent6>
        <a:srgbClr val="C00000"/>
      </a:accent6>
      <a:hlink>
        <a:srgbClr val="00B0F0"/>
      </a:hlink>
      <a:folHlink>
        <a:srgbClr val="AFB2B4"/>
      </a:folHlink>
    </a:clrScheme>
    <a:fontScheme name="自定义 24">
      <a:majorFont>
        <a:latin typeface="Bell MT"/>
        <a:ea typeface="幼圆"/>
        <a:cs typeface=""/>
      </a:majorFont>
      <a:minorFont>
        <a:latin typeface="Calibri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A000120150119A10PPBG</Template>
  <TotalTime>452</TotalTime>
  <Words>1054</Words>
  <Application>Microsoft Office PowerPoint</Application>
  <PresentationFormat>全屏显示(16:9)</PresentationFormat>
  <Paragraphs>79</Paragraphs>
  <Slides>14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28" baseType="lpstr">
      <vt:lpstr>Bell MT</vt:lpstr>
      <vt:lpstr>Meiryo</vt:lpstr>
      <vt:lpstr>黑体</vt:lpstr>
      <vt:lpstr>华文楷体</vt:lpstr>
      <vt:lpstr>宋体</vt:lpstr>
      <vt:lpstr>微软雅黑</vt:lpstr>
      <vt:lpstr>幼圆</vt:lpstr>
      <vt:lpstr>Arial</vt:lpstr>
      <vt:lpstr>Calibri</vt:lpstr>
      <vt:lpstr>Calibri Light</vt:lpstr>
      <vt:lpstr>Times New Roman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27</cp:revision>
  <cp:lastPrinted>1601-01-01T00:00:00Z</cp:lastPrinted>
  <dcterms:created xsi:type="dcterms:W3CDTF">2016-08-15T07:12:23Z</dcterms:created>
  <dcterms:modified xsi:type="dcterms:W3CDTF">2022-01-25T03:35:06Z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