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notesMasterIdLst>
    <p:notesMasterId r:id="rId30"/>
  </p:notesMasterIdLst>
  <p:handoutMasterIdLst>
    <p:handoutMasterId r:id="rId31"/>
  </p:handoutMasterIdLst>
  <p:sldIdLst>
    <p:sldId id="267" r:id="rId3"/>
    <p:sldId id="261" r:id="rId4"/>
    <p:sldId id="264" r:id="rId5"/>
    <p:sldId id="265" r:id="rId6"/>
    <p:sldId id="258" r:id="rId7"/>
    <p:sldId id="263" r:id="rId8"/>
    <p:sldId id="257" r:id="rId9"/>
    <p:sldId id="262" r:id="rId10"/>
    <p:sldId id="268" r:id="rId11"/>
    <p:sldId id="269" r:id="rId12"/>
    <p:sldId id="275" r:id="rId13"/>
    <p:sldId id="276" r:id="rId14"/>
    <p:sldId id="270" r:id="rId15"/>
    <p:sldId id="271" r:id="rId16"/>
    <p:sldId id="277" r:id="rId17"/>
    <p:sldId id="272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73" r:id="rId27"/>
    <p:sldId id="260" r:id="rId28"/>
    <p:sldId id="286" r:id="rId2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FEFF"/>
    <a:srgbClr val="1A1A19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2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77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2FA3265-1488-4A8C-A67B-2D43C865B625}" type="datetimeFigureOut">
              <a:rPr lang="zh-CN" altLang="en-US"/>
              <a:pPr>
                <a:defRPr/>
              </a:pPr>
              <a:t>2022/1/25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EF9B5C7-307F-46ED-8C51-BE4A26214E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287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B5863A2-0E09-4738-88FD-BC6AFC9C13E1}" type="datetimeFigureOut">
              <a:rPr lang="zh-CN" altLang="en-US"/>
              <a:pPr>
                <a:defRPr/>
              </a:pPr>
              <a:t>2022/1/25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DD4696F-D819-4CE0-8594-FECFE2C89F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905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D4696F-D819-4CE0-8594-FECFE2C89F69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49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808EF3-304E-4256-AFEB-874493FFEACD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783363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D4696F-D819-4CE0-8594-FECFE2C89F69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846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632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149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370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1653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1098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5062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6962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7311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8018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207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675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73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8868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4271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8686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227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298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14762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24299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5186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58067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3776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80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60986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652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6066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5624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3272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206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5285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5987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4459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9409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191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9685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1606D7E-F572-4717-8F05-2C7920508AAD}" type="datetimeFigureOut">
              <a:rPr lang="zh-CN" altLang="en-US"/>
              <a:pPr>
                <a:defRPr/>
              </a:pPr>
              <a:t>2022/1/25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0AD5089-FBBA-4B96-A3D9-52892518D1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060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8726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92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26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3721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  <p:sldLayoutId id="2147483730" r:id="rId21"/>
    <p:sldLayoutId id="2147483731" r:id="rId22"/>
    <p:sldLayoutId id="2147483732" r:id="rId23"/>
    <p:sldLayoutId id="2147483733" r:id="rId24"/>
    <p:sldLayoutId id="2147483734" r:id="rId25"/>
    <p:sldLayoutId id="2147483735" r:id="rId26"/>
    <p:sldLayoutId id="2147483736" r:id="rId27"/>
    <p:sldLayoutId id="2147483737" r:id="rId2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22729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tags" Target="../tags/tag31.xml"/><Relationship Id="rId3" Type="http://schemas.openxmlformats.org/officeDocument/2006/relationships/tags" Target="../tags/tag16.xml"/><Relationship Id="rId21" Type="http://schemas.openxmlformats.org/officeDocument/2006/relationships/tags" Target="../tags/tag34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" Type="http://schemas.openxmlformats.org/officeDocument/2006/relationships/tags" Target="../tags/tag15.xml"/><Relationship Id="rId16" Type="http://schemas.openxmlformats.org/officeDocument/2006/relationships/tags" Target="../tags/tag29.xml"/><Relationship Id="rId20" Type="http://schemas.openxmlformats.org/officeDocument/2006/relationships/tags" Target="../tags/tag33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5" Type="http://schemas.openxmlformats.org/officeDocument/2006/relationships/tags" Target="../tags/tag28.xml"/><Relationship Id="rId10" Type="http://schemas.openxmlformats.org/officeDocument/2006/relationships/tags" Target="../tags/tag23.xml"/><Relationship Id="rId19" Type="http://schemas.openxmlformats.org/officeDocument/2006/relationships/tags" Target="../tags/tag32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Relationship Id="rId22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Administrator\AppData\Local\Microsoft\Windows\Temporary%20Internet%20Files\Content.MSO\F1382F20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3"/>
          <p:cNvSpPr>
            <a:spLocks noChangeArrowheads="1"/>
          </p:cNvSpPr>
          <p:nvPr/>
        </p:nvSpPr>
        <p:spPr bwMode="auto">
          <a:xfrm>
            <a:off x="2906804" y="1288784"/>
            <a:ext cx="21178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6000" b="1" dirty="0">
                <a:latin typeface="幼圆" pitchFamily="49" charset="-122"/>
                <a:ea typeface="幼圆" pitchFamily="49" charset="-122"/>
              </a:rPr>
              <a:t>乡 愁</a:t>
            </a:r>
            <a:endParaRPr lang="en-US" altLang="zh-CN" sz="60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075" name="矩形 3"/>
          <p:cNvSpPr>
            <a:spLocks noChangeArrowheads="1"/>
          </p:cNvSpPr>
          <p:nvPr/>
        </p:nvSpPr>
        <p:spPr bwMode="auto">
          <a:xfrm>
            <a:off x="3332399" y="2781399"/>
            <a:ext cx="12666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atin typeface="幼圆" pitchFamily="49" charset="-122"/>
                <a:ea typeface="幼圆" pitchFamily="49" charset="-122"/>
              </a:rPr>
              <a:t>余光中</a:t>
            </a:r>
            <a:endParaRPr lang="en-US" altLang="zh-CN" sz="28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05148" y="5147881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33639" y="2235201"/>
            <a:ext cx="740727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191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诗歌的语言无时不在敲打着我们的心灵，就让我们进一步走进诗歌，感知诗意。 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请同学们根据老师的提示，用简洁的语言分别概括四个小节的内容。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母子    夫妻      母子      家国 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2291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525" y="892176"/>
            <a:ext cx="34480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760664" y="1271589"/>
            <a:ext cx="1800225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读出诗意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87576" y="3927475"/>
            <a:ext cx="2009775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母子之别</a:t>
            </a:r>
          </a:p>
        </p:txBody>
      </p:sp>
      <p:sp>
        <p:nvSpPr>
          <p:cNvPr id="13315" name="MH_Text_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198939" y="1044576"/>
            <a:ext cx="2009775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夫妻之别</a:t>
            </a:r>
          </a:p>
        </p:txBody>
      </p:sp>
      <p:sp>
        <p:nvSpPr>
          <p:cNvPr id="13316" name="MH_Text_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49964" y="3927475"/>
            <a:ext cx="2009775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母子之别</a:t>
            </a:r>
          </a:p>
        </p:txBody>
      </p:sp>
      <p:sp>
        <p:nvSpPr>
          <p:cNvPr id="4" name="MH_Other_1"/>
          <p:cNvSpPr/>
          <p:nvPr>
            <p:custDataLst>
              <p:tags r:id="rId5"/>
            </p:custDataLst>
          </p:nvPr>
        </p:nvSpPr>
        <p:spPr>
          <a:xfrm flipH="1" flipV="1">
            <a:off x="2565401" y="2311401"/>
            <a:ext cx="1255713" cy="1427163"/>
          </a:xfrm>
          <a:custGeom>
            <a:avLst/>
            <a:gdLst>
              <a:gd name="connsiteX0" fmla="*/ 485658 w 942712"/>
              <a:gd name="connsiteY0" fmla="*/ 1071179 h 1071299"/>
              <a:gd name="connsiteX1" fmla="*/ 251245 w 942712"/>
              <a:gd name="connsiteY1" fmla="*/ 1006369 h 1071299"/>
              <a:gd name="connsiteX2" fmla="*/ 16548 w 942712"/>
              <a:gd name="connsiteY2" fmla="*/ 447600 h 1071299"/>
              <a:gd name="connsiteX3" fmla="*/ 134375 w 942712"/>
              <a:gd name="connsiteY3" fmla="*/ 234841 h 1071299"/>
              <a:gd name="connsiteX4" fmla="*/ 157469 w 942712"/>
              <a:gd name="connsiteY4" fmla="*/ 213894 h 1071299"/>
              <a:gd name="connsiteX5" fmla="*/ 91267 w 942712"/>
              <a:gd name="connsiteY5" fmla="*/ 148990 h 1071299"/>
              <a:gd name="connsiteX6" fmla="*/ 691467 w 942712"/>
              <a:gd name="connsiteY6" fmla="*/ 64929 h 1071299"/>
              <a:gd name="connsiteX7" fmla="*/ 926164 w 942712"/>
              <a:gd name="connsiteY7" fmla="*/ 623698 h 1071299"/>
              <a:gd name="connsiteX8" fmla="*/ 808338 w 942712"/>
              <a:gd name="connsiteY8" fmla="*/ 836457 h 1071299"/>
              <a:gd name="connsiteX9" fmla="*/ 785243 w 942712"/>
              <a:gd name="connsiteY9" fmla="*/ 857405 h 1071299"/>
              <a:gd name="connsiteX10" fmla="*/ 851445 w 942712"/>
              <a:gd name="connsiteY10" fmla="*/ 922308 h 1071299"/>
              <a:gd name="connsiteX11" fmla="*/ 485658 w 942712"/>
              <a:gd name="connsiteY11" fmla="*/ 1071179 h 107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2712" h="1071299">
                <a:moveTo>
                  <a:pt x="485658" y="1071179"/>
                </a:moveTo>
                <a:cubicBezTo>
                  <a:pt x="405313" y="1069413"/>
                  <a:pt x="324731" y="1048152"/>
                  <a:pt x="251245" y="1006369"/>
                </a:cubicBezTo>
                <a:cubicBezTo>
                  <a:pt x="55282" y="894948"/>
                  <a:pt x="-41077" y="665534"/>
                  <a:pt x="16548" y="447600"/>
                </a:cubicBezTo>
                <a:cubicBezTo>
                  <a:pt x="38157" y="365875"/>
                  <a:pt x="79389" y="293449"/>
                  <a:pt x="134375" y="234841"/>
                </a:cubicBezTo>
                <a:lnTo>
                  <a:pt x="157469" y="213894"/>
                </a:lnTo>
                <a:lnTo>
                  <a:pt x="91267" y="148990"/>
                </a:lnTo>
                <a:cubicBezTo>
                  <a:pt x="249080" y="-11979"/>
                  <a:pt x="495504" y="-46492"/>
                  <a:pt x="691467" y="64929"/>
                </a:cubicBezTo>
                <a:cubicBezTo>
                  <a:pt x="887430" y="176350"/>
                  <a:pt x="983789" y="405764"/>
                  <a:pt x="926164" y="623698"/>
                </a:cubicBezTo>
                <a:cubicBezTo>
                  <a:pt x="904555" y="705423"/>
                  <a:pt x="863323" y="777849"/>
                  <a:pt x="808338" y="836457"/>
                </a:cubicBezTo>
                <a:lnTo>
                  <a:pt x="785243" y="857405"/>
                </a:lnTo>
                <a:lnTo>
                  <a:pt x="851445" y="922308"/>
                </a:lnTo>
                <a:cubicBezTo>
                  <a:pt x="752812" y="1022914"/>
                  <a:pt x="619565" y="1074122"/>
                  <a:pt x="485658" y="10711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397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MH_SubTitle_1"/>
          <p:cNvSpPr/>
          <p:nvPr>
            <p:custDataLst>
              <p:tags r:id="rId6"/>
            </p:custDataLst>
          </p:nvPr>
        </p:nvSpPr>
        <p:spPr>
          <a:xfrm>
            <a:off x="2649539" y="2481264"/>
            <a:ext cx="1087437" cy="1087437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93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8" name="MH_Other_2"/>
          <p:cNvSpPr/>
          <p:nvPr>
            <p:custDataLst>
              <p:tags r:id="rId7"/>
            </p:custDataLst>
          </p:nvPr>
        </p:nvSpPr>
        <p:spPr>
          <a:xfrm flipH="1" flipV="1">
            <a:off x="4495801" y="2311401"/>
            <a:ext cx="1255713" cy="1427163"/>
          </a:xfrm>
          <a:custGeom>
            <a:avLst/>
            <a:gdLst>
              <a:gd name="connsiteX0" fmla="*/ 485658 w 942712"/>
              <a:gd name="connsiteY0" fmla="*/ 1071179 h 1071299"/>
              <a:gd name="connsiteX1" fmla="*/ 251245 w 942712"/>
              <a:gd name="connsiteY1" fmla="*/ 1006369 h 1071299"/>
              <a:gd name="connsiteX2" fmla="*/ 16548 w 942712"/>
              <a:gd name="connsiteY2" fmla="*/ 447600 h 1071299"/>
              <a:gd name="connsiteX3" fmla="*/ 134375 w 942712"/>
              <a:gd name="connsiteY3" fmla="*/ 234841 h 1071299"/>
              <a:gd name="connsiteX4" fmla="*/ 157469 w 942712"/>
              <a:gd name="connsiteY4" fmla="*/ 213894 h 1071299"/>
              <a:gd name="connsiteX5" fmla="*/ 91267 w 942712"/>
              <a:gd name="connsiteY5" fmla="*/ 148990 h 1071299"/>
              <a:gd name="connsiteX6" fmla="*/ 691467 w 942712"/>
              <a:gd name="connsiteY6" fmla="*/ 64929 h 1071299"/>
              <a:gd name="connsiteX7" fmla="*/ 926164 w 942712"/>
              <a:gd name="connsiteY7" fmla="*/ 623698 h 1071299"/>
              <a:gd name="connsiteX8" fmla="*/ 808338 w 942712"/>
              <a:gd name="connsiteY8" fmla="*/ 836457 h 1071299"/>
              <a:gd name="connsiteX9" fmla="*/ 785243 w 942712"/>
              <a:gd name="connsiteY9" fmla="*/ 857405 h 1071299"/>
              <a:gd name="connsiteX10" fmla="*/ 851445 w 942712"/>
              <a:gd name="connsiteY10" fmla="*/ 922308 h 1071299"/>
              <a:gd name="connsiteX11" fmla="*/ 485658 w 942712"/>
              <a:gd name="connsiteY11" fmla="*/ 1071179 h 107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2712" h="1071299">
                <a:moveTo>
                  <a:pt x="485658" y="1071179"/>
                </a:moveTo>
                <a:cubicBezTo>
                  <a:pt x="405313" y="1069413"/>
                  <a:pt x="324731" y="1048152"/>
                  <a:pt x="251245" y="1006369"/>
                </a:cubicBezTo>
                <a:cubicBezTo>
                  <a:pt x="55282" y="894948"/>
                  <a:pt x="-41077" y="665534"/>
                  <a:pt x="16548" y="447600"/>
                </a:cubicBezTo>
                <a:cubicBezTo>
                  <a:pt x="38157" y="365875"/>
                  <a:pt x="79389" y="293449"/>
                  <a:pt x="134375" y="234841"/>
                </a:cubicBezTo>
                <a:lnTo>
                  <a:pt x="157469" y="213894"/>
                </a:lnTo>
                <a:lnTo>
                  <a:pt x="91267" y="148990"/>
                </a:lnTo>
                <a:cubicBezTo>
                  <a:pt x="249080" y="-11979"/>
                  <a:pt x="495504" y="-46492"/>
                  <a:pt x="691467" y="64929"/>
                </a:cubicBezTo>
                <a:cubicBezTo>
                  <a:pt x="887430" y="176350"/>
                  <a:pt x="983789" y="405764"/>
                  <a:pt x="926164" y="623698"/>
                </a:cubicBezTo>
                <a:cubicBezTo>
                  <a:pt x="904555" y="705423"/>
                  <a:pt x="863323" y="777849"/>
                  <a:pt x="808338" y="836457"/>
                </a:cubicBezTo>
                <a:lnTo>
                  <a:pt x="785243" y="857405"/>
                </a:lnTo>
                <a:lnTo>
                  <a:pt x="851445" y="922308"/>
                </a:lnTo>
                <a:cubicBezTo>
                  <a:pt x="752812" y="1022914"/>
                  <a:pt x="619565" y="1074122"/>
                  <a:pt x="485658" y="10711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397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MH_SubTitle_2"/>
          <p:cNvSpPr/>
          <p:nvPr>
            <p:custDataLst>
              <p:tags r:id="rId8"/>
            </p:custDataLst>
          </p:nvPr>
        </p:nvSpPr>
        <p:spPr>
          <a:xfrm>
            <a:off x="4579939" y="2481264"/>
            <a:ext cx="1087437" cy="1087437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93000">
                <a:schemeClr val="accent2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3" name="MH_Other_3"/>
          <p:cNvSpPr/>
          <p:nvPr>
            <p:custDataLst>
              <p:tags r:id="rId9"/>
            </p:custDataLst>
          </p:nvPr>
        </p:nvSpPr>
        <p:spPr>
          <a:xfrm flipH="1" flipV="1">
            <a:off x="6427788" y="2311401"/>
            <a:ext cx="1255712" cy="1427163"/>
          </a:xfrm>
          <a:custGeom>
            <a:avLst/>
            <a:gdLst>
              <a:gd name="connsiteX0" fmla="*/ 485658 w 942712"/>
              <a:gd name="connsiteY0" fmla="*/ 1071179 h 1071299"/>
              <a:gd name="connsiteX1" fmla="*/ 251245 w 942712"/>
              <a:gd name="connsiteY1" fmla="*/ 1006369 h 1071299"/>
              <a:gd name="connsiteX2" fmla="*/ 16548 w 942712"/>
              <a:gd name="connsiteY2" fmla="*/ 447600 h 1071299"/>
              <a:gd name="connsiteX3" fmla="*/ 134375 w 942712"/>
              <a:gd name="connsiteY3" fmla="*/ 234841 h 1071299"/>
              <a:gd name="connsiteX4" fmla="*/ 157469 w 942712"/>
              <a:gd name="connsiteY4" fmla="*/ 213894 h 1071299"/>
              <a:gd name="connsiteX5" fmla="*/ 91267 w 942712"/>
              <a:gd name="connsiteY5" fmla="*/ 148990 h 1071299"/>
              <a:gd name="connsiteX6" fmla="*/ 691467 w 942712"/>
              <a:gd name="connsiteY6" fmla="*/ 64929 h 1071299"/>
              <a:gd name="connsiteX7" fmla="*/ 926164 w 942712"/>
              <a:gd name="connsiteY7" fmla="*/ 623698 h 1071299"/>
              <a:gd name="connsiteX8" fmla="*/ 808338 w 942712"/>
              <a:gd name="connsiteY8" fmla="*/ 836457 h 1071299"/>
              <a:gd name="connsiteX9" fmla="*/ 785243 w 942712"/>
              <a:gd name="connsiteY9" fmla="*/ 857405 h 1071299"/>
              <a:gd name="connsiteX10" fmla="*/ 851445 w 942712"/>
              <a:gd name="connsiteY10" fmla="*/ 922308 h 1071299"/>
              <a:gd name="connsiteX11" fmla="*/ 485658 w 942712"/>
              <a:gd name="connsiteY11" fmla="*/ 1071179 h 107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2712" h="1071299">
                <a:moveTo>
                  <a:pt x="485658" y="1071179"/>
                </a:moveTo>
                <a:cubicBezTo>
                  <a:pt x="405313" y="1069413"/>
                  <a:pt x="324731" y="1048152"/>
                  <a:pt x="251245" y="1006369"/>
                </a:cubicBezTo>
                <a:cubicBezTo>
                  <a:pt x="55282" y="894948"/>
                  <a:pt x="-41077" y="665534"/>
                  <a:pt x="16548" y="447600"/>
                </a:cubicBezTo>
                <a:cubicBezTo>
                  <a:pt x="38157" y="365875"/>
                  <a:pt x="79389" y="293449"/>
                  <a:pt x="134375" y="234841"/>
                </a:cubicBezTo>
                <a:lnTo>
                  <a:pt x="157469" y="213894"/>
                </a:lnTo>
                <a:lnTo>
                  <a:pt x="91267" y="148990"/>
                </a:lnTo>
                <a:cubicBezTo>
                  <a:pt x="249080" y="-11979"/>
                  <a:pt x="495504" y="-46492"/>
                  <a:pt x="691467" y="64929"/>
                </a:cubicBezTo>
                <a:cubicBezTo>
                  <a:pt x="887430" y="176350"/>
                  <a:pt x="983789" y="405764"/>
                  <a:pt x="926164" y="623698"/>
                </a:cubicBezTo>
                <a:cubicBezTo>
                  <a:pt x="904555" y="705423"/>
                  <a:pt x="863323" y="777849"/>
                  <a:pt x="808338" y="836457"/>
                </a:cubicBezTo>
                <a:lnTo>
                  <a:pt x="785243" y="857405"/>
                </a:lnTo>
                <a:lnTo>
                  <a:pt x="851445" y="922308"/>
                </a:lnTo>
                <a:cubicBezTo>
                  <a:pt x="752812" y="1022914"/>
                  <a:pt x="619565" y="1074122"/>
                  <a:pt x="485658" y="10711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397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MH_SubTitle_3"/>
          <p:cNvSpPr/>
          <p:nvPr>
            <p:custDataLst>
              <p:tags r:id="rId10"/>
            </p:custDataLst>
          </p:nvPr>
        </p:nvSpPr>
        <p:spPr>
          <a:xfrm>
            <a:off x="6511925" y="2481264"/>
            <a:ext cx="1087438" cy="1087437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93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7" name="MH_Other_4"/>
          <p:cNvSpPr/>
          <p:nvPr>
            <p:custDataLst>
              <p:tags r:id="rId11"/>
            </p:custDataLst>
          </p:nvPr>
        </p:nvSpPr>
        <p:spPr>
          <a:xfrm flipH="1" flipV="1">
            <a:off x="8358188" y="2311401"/>
            <a:ext cx="1255712" cy="1427163"/>
          </a:xfrm>
          <a:custGeom>
            <a:avLst/>
            <a:gdLst>
              <a:gd name="connsiteX0" fmla="*/ 485658 w 942712"/>
              <a:gd name="connsiteY0" fmla="*/ 1071179 h 1071299"/>
              <a:gd name="connsiteX1" fmla="*/ 251245 w 942712"/>
              <a:gd name="connsiteY1" fmla="*/ 1006369 h 1071299"/>
              <a:gd name="connsiteX2" fmla="*/ 16548 w 942712"/>
              <a:gd name="connsiteY2" fmla="*/ 447600 h 1071299"/>
              <a:gd name="connsiteX3" fmla="*/ 134375 w 942712"/>
              <a:gd name="connsiteY3" fmla="*/ 234841 h 1071299"/>
              <a:gd name="connsiteX4" fmla="*/ 157469 w 942712"/>
              <a:gd name="connsiteY4" fmla="*/ 213894 h 1071299"/>
              <a:gd name="connsiteX5" fmla="*/ 91267 w 942712"/>
              <a:gd name="connsiteY5" fmla="*/ 148990 h 1071299"/>
              <a:gd name="connsiteX6" fmla="*/ 691467 w 942712"/>
              <a:gd name="connsiteY6" fmla="*/ 64929 h 1071299"/>
              <a:gd name="connsiteX7" fmla="*/ 926164 w 942712"/>
              <a:gd name="connsiteY7" fmla="*/ 623698 h 1071299"/>
              <a:gd name="connsiteX8" fmla="*/ 808338 w 942712"/>
              <a:gd name="connsiteY8" fmla="*/ 836457 h 1071299"/>
              <a:gd name="connsiteX9" fmla="*/ 785243 w 942712"/>
              <a:gd name="connsiteY9" fmla="*/ 857405 h 1071299"/>
              <a:gd name="connsiteX10" fmla="*/ 851445 w 942712"/>
              <a:gd name="connsiteY10" fmla="*/ 922308 h 1071299"/>
              <a:gd name="connsiteX11" fmla="*/ 485658 w 942712"/>
              <a:gd name="connsiteY11" fmla="*/ 1071179 h 107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2712" h="1071299">
                <a:moveTo>
                  <a:pt x="485658" y="1071179"/>
                </a:moveTo>
                <a:cubicBezTo>
                  <a:pt x="405313" y="1069413"/>
                  <a:pt x="324731" y="1048152"/>
                  <a:pt x="251245" y="1006369"/>
                </a:cubicBezTo>
                <a:cubicBezTo>
                  <a:pt x="55282" y="894948"/>
                  <a:pt x="-41077" y="665534"/>
                  <a:pt x="16548" y="447600"/>
                </a:cubicBezTo>
                <a:cubicBezTo>
                  <a:pt x="38157" y="365875"/>
                  <a:pt x="79389" y="293449"/>
                  <a:pt x="134375" y="234841"/>
                </a:cubicBezTo>
                <a:lnTo>
                  <a:pt x="157469" y="213894"/>
                </a:lnTo>
                <a:lnTo>
                  <a:pt x="91267" y="148990"/>
                </a:lnTo>
                <a:cubicBezTo>
                  <a:pt x="249080" y="-11979"/>
                  <a:pt x="495504" y="-46492"/>
                  <a:pt x="691467" y="64929"/>
                </a:cubicBezTo>
                <a:cubicBezTo>
                  <a:pt x="887430" y="176350"/>
                  <a:pt x="983789" y="405764"/>
                  <a:pt x="926164" y="623698"/>
                </a:cubicBezTo>
                <a:cubicBezTo>
                  <a:pt x="904555" y="705423"/>
                  <a:pt x="863323" y="777849"/>
                  <a:pt x="808338" y="836457"/>
                </a:cubicBezTo>
                <a:lnTo>
                  <a:pt x="785243" y="857405"/>
                </a:lnTo>
                <a:lnTo>
                  <a:pt x="851445" y="922308"/>
                </a:lnTo>
                <a:cubicBezTo>
                  <a:pt x="752812" y="1022914"/>
                  <a:pt x="619565" y="1074122"/>
                  <a:pt x="485658" y="10711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397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MH_SubTitle_4"/>
          <p:cNvSpPr/>
          <p:nvPr>
            <p:custDataLst>
              <p:tags r:id="rId12"/>
            </p:custDataLst>
          </p:nvPr>
        </p:nvSpPr>
        <p:spPr>
          <a:xfrm>
            <a:off x="8442325" y="2481264"/>
            <a:ext cx="1087438" cy="1087437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93000">
                <a:schemeClr val="accent4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3325" name="MH_Text_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8059738" y="1044576"/>
            <a:ext cx="2011362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黑体" pitchFamily="49" charset="-122"/>
                <a:ea typeface="黑体" pitchFamily="49" charset="-122"/>
              </a:rPr>
              <a:t>家国之别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2"/>
          <p:cNvSpPr>
            <a:spLocks noChangeArrowheads="1"/>
          </p:cNvSpPr>
          <p:nvPr/>
        </p:nvSpPr>
        <p:spPr bwMode="auto">
          <a:xfrm>
            <a:off x="2238376" y="1428751"/>
            <a:ext cx="5109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小节的母子之别是不是重复了？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238375" y="2203451"/>
            <a:ext cx="7640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小节是生离，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小节是死别，死别更令人痛彻心扉。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238375" y="2965451"/>
            <a:ext cx="81915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这位母亲，生他养他的母亲，更是战乱时代带他逃亡的母亲，从上海到香港，从香港到越南，到昆明，到重庆，但是从没有放弃教育儿子，而就是这样一个母亲，他如今却已经是阴阳两隔，我们再来感受一下，这种揪心的感觉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…</a:t>
            </a:r>
            <a:endParaRPr lang="zh-CN" altLang="en-US" sz="24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研读课文</a:t>
            </a:r>
          </a:p>
        </p:txBody>
      </p:sp>
      <p:sp>
        <p:nvSpPr>
          <p:cNvPr id="15363" name="TextBox 64"/>
          <p:cNvSpPr txBox="1">
            <a:spLocks noChangeArrowheads="1"/>
          </p:cNvSpPr>
          <p:nvPr/>
        </p:nvSpPr>
        <p:spPr bwMode="auto">
          <a:xfrm>
            <a:off x="2513013" y="2235201"/>
            <a:ext cx="72183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52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、通过朗读，你觉得这首诗表达了作者什么感情？</a:t>
            </a:r>
          </a:p>
        </p:txBody>
      </p:sp>
      <p:pic>
        <p:nvPicPr>
          <p:cNvPr id="1536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525" y="892176"/>
            <a:ext cx="34480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851150" y="1271589"/>
            <a:ext cx="1620838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读出诗境</a:t>
            </a:r>
          </a:p>
        </p:txBody>
      </p:sp>
      <p:sp>
        <p:nvSpPr>
          <p:cNvPr id="15366" name="TextBox 64"/>
          <p:cNvSpPr txBox="1">
            <a:spLocks noChangeArrowheads="1"/>
          </p:cNvSpPr>
          <p:nvPr/>
        </p:nvSpPr>
        <p:spPr bwMode="auto">
          <a:xfrm>
            <a:off x="2513013" y="3641725"/>
            <a:ext cx="721836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52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思乡、对祖国的思念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研读课文</a:t>
            </a:r>
          </a:p>
        </p:txBody>
      </p:sp>
      <p:sp>
        <p:nvSpPr>
          <p:cNvPr id="16387" name="TextBox 64"/>
          <p:cNvSpPr txBox="1">
            <a:spLocks noChangeArrowheads="1"/>
          </p:cNvSpPr>
          <p:nvPr/>
        </p:nvSpPr>
        <p:spPr bwMode="auto">
          <a:xfrm>
            <a:off x="2425701" y="1433513"/>
            <a:ext cx="72183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52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在作者眼里乡愁都是什么？</a:t>
            </a:r>
          </a:p>
        </p:txBody>
      </p:sp>
      <p:sp>
        <p:nvSpPr>
          <p:cNvPr id="12" name="TextBox 64"/>
          <p:cNvSpPr txBox="1">
            <a:spLocks noChangeArrowheads="1"/>
          </p:cNvSpPr>
          <p:nvPr/>
        </p:nvSpPr>
        <p:spPr bwMode="auto">
          <a:xfrm>
            <a:off x="2425701" y="2206625"/>
            <a:ext cx="72183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52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邮票、船票、坟墓、海峡</a:t>
            </a:r>
          </a:p>
        </p:txBody>
      </p:sp>
      <p:sp>
        <p:nvSpPr>
          <p:cNvPr id="13" name="TextBox 64"/>
          <p:cNvSpPr txBox="1">
            <a:spLocks noChangeArrowheads="1"/>
          </p:cNvSpPr>
          <p:nvPr/>
        </p:nvSpPr>
        <p:spPr bwMode="auto">
          <a:xfrm>
            <a:off x="2308225" y="2843214"/>
            <a:ext cx="76787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52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、诗人借助的这四个意象所表现的乡愁一样吗？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Other_1"/>
          <p:cNvSpPr/>
          <p:nvPr>
            <p:custDataLst>
              <p:tags r:id="rId2"/>
            </p:custDataLst>
          </p:nvPr>
        </p:nvSpPr>
        <p:spPr>
          <a:xfrm>
            <a:off x="2743200" y="1816100"/>
            <a:ext cx="800100" cy="8001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" name="MH_Other_2"/>
          <p:cNvSpPr/>
          <p:nvPr>
            <p:custDataLst>
              <p:tags r:id="rId3"/>
            </p:custDataLst>
          </p:nvPr>
        </p:nvSpPr>
        <p:spPr>
          <a:xfrm>
            <a:off x="2628900" y="2047875"/>
            <a:ext cx="336550" cy="336550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>
            <a:outerShdw blurRad="508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" name="MH_Other_3"/>
          <p:cNvSpPr/>
          <p:nvPr>
            <p:custDataLst>
              <p:tags r:id="rId4"/>
            </p:custDataLst>
          </p:nvPr>
        </p:nvSpPr>
        <p:spPr>
          <a:xfrm>
            <a:off x="2659064" y="1871663"/>
            <a:ext cx="193675" cy="195262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>
            <a:outerShdw blurRad="508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7413" name="MH_SubTitle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543300" y="1739900"/>
            <a:ext cx="260985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邮票</a:t>
            </a:r>
            <a:endParaRPr lang="zh-CN" altLang="en-US" sz="2400" b="1">
              <a:solidFill>
                <a:schemeClr val="accent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414" name="MH_Text_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543300" y="2116138"/>
            <a:ext cx="2609850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母子情</a:t>
            </a:r>
          </a:p>
        </p:txBody>
      </p:sp>
      <p:sp>
        <p:nvSpPr>
          <p:cNvPr id="17" name="MH_Other_4"/>
          <p:cNvSpPr/>
          <p:nvPr>
            <p:custDataLst>
              <p:tags r:id="rId7"/>
            </p:custDataLst>
          </p:nvPr>
        </p:nvSpPr>
        <p:spPr>
          <a:xfrm>
            <a:off x="2743200" y="3978275"/>
            <a:ext cx="800100" cy="800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8" name="MH_Other_5"/>
          <p:cNvSpPr/>
          <p:nvPr>
            <p:custDataLst>
              <p:tags r:id="rId8"/>
            </p:custDataLst>
          </p:nvPr>
        </p:nvSpPr>
        <p:spPr>
          <a:xfrm>
            <a:off x="2628900" y="4210050"/>
            <a:ext cx="336550" cy="3365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" name="MH_Other_6"/>
          <p:cNvSpPr/>
          <p:nvPr>
            <p:custDataLst>
              <p:tags r:id="rId9"/>
            </p:custDataLst>
          </p:nvPr>
        </p:nvSpPr>
        <p:spPr>
          <a:xfrm>
            <a:off x="2659064" y="4033838"/>
            <a:ext cx="193675" cy="19526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" name="MH_SubTitle_3"/>
          <p:cNvSpPr txBox="1"/>
          <p:nvPr>
            <p:custDataLst>
              <p:tags r:id="rId10"/>
            </p:custDataLst>
          </p:nvPr>
        </p:nvSpPr>
        <p:spPr>
          <a:xfrm>
            <a:off x="3543300" y="3902076"/>
            <a:ext cx="2609850" cy="44767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坟墓</a:t>
            </a:r>
            <a:endParaRPr lang="zh-CN" altLang="en-US" sz="2400" b="1" dirty="0">
              <a:solidFill>
                <a:schemeClr val="accent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59" name="MH_Text_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543300" y="4279901"/>
            <a:ext cx="260985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生死别</a:t>
            </a:r>
          </a:p>
        </p:txBody>
      </p:sp>
      <p:sp>
        <p:nvSpPr>
          <p:cNvPr id="41" name="MH_Other_7"/>
          <p:cNvSpPr/>
          <p:nvPr>
            <p:custDataLst>
              <p:tags r:id="rId12"/>
            </p:custDataLst>
          </p:nvPr>
        </p:nvSpPr>
        <p:spPr>
          <a:xfrm>
            <a:off x="6438900" y="1816100"/>
            <a:ext cx="800100" cy="800100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2" name="MH_Other_8"/>
          <p:cNvSpPr/>
          <p:nvPr>
            <p:custDataLst>
              <p:tags r:id="rId13"/>
            </p:custDataLst>
          </p:nvPr>
        </p:nvSpPr>
        <p:spPr>
          <a:xfrm>
            <a:off x="6324600" y="2047875"/>
            <a:ext cx="336550" cy="336550"/>
          </a:xfrm>
          <a:prstGeom prst="ellipse">
            <a:avLst/>
          </a:prstGeom>
          <a:solidFill>
            <a:schemeClr val="accent2"/>
          </a:solidFill>
          <a:ln w="3175">
            <a:noFill/>
          </a:ln>
          <a:effectLst>
            <a:outerShdw blurRad="508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3" name="MH_Other_9"/>
          <p:cNvSpPr/>
          <p:nvPr>
            <p:custDataLst>
              <p:tags r:id="rId14"/>
            </p:custDataLst>
          </p:nvPr>
        </p:nvSpPr>
        <p:spPr>
          <a:xfrm>
            <a:off x="6353176" y="1871663"/>
            <a:ext cx="195263" cy="195262"/>
          </a:xfrm>
          <a:prstGeom prst="ellipse">
            <a:avLst/>
          </a:prstGeom>
          <a:solidFill>
            <a:schemeClr val="accent2"/>
          </a:solidFill>
          <a:ln w="3175">
            <a:noFill/>
          </a:ln>
          <a:effectLst>
            <a:outerShdw blurRad="508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63" name="MH_SubTitle_2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239000" y="1739900"/>
            <a:ext cx="260985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船票</a:t>
            </a:r>
            <a:endParaRPr lang="zh-CN" altLang="en-US" sz="2400" b="1">
              <a:solidFill>
                <a:schemeClr val="accent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64" name="MH_Text_2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239000" y="2116138"/>
            <a:ext cx="2609850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夫妻情</a:t>
            </a:r>
          </a:p>
        </p:txBody>
      </p:sp>
      <p:sp>
        <p:nvSpPr>
          <p:cNvPr id="46" name="MH_Other_10"/>
          <p:cNvSpPr/>
          <p:nvPr>
            <p:custDataLst>
              <p:tags r:id="rId17"/>
            </p:custDataLst>
          </p:nvPr>
        </p:nvSpPr>
        <p:spPr>
          <a:xfrm>
            <a:off x="6438900" y="3978275"/>
            <a:ext cx="800100" cy="800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7" name="MH_Other_11"/>
          <p:cNvSpPr/>
          <p:nvPr>
            <p:custDataLst>
              <p:tags r:id="rId18"/>
            </p:custDataLst>
          </p:nvPr>
        </p:nvSpPr>
        <p:spPr>
          <a:xfrm>
            <a:off x="6324600" y="4210050"/>
            <a:ext cx="336550" cy="3365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8" name="MH_Other_12"/>
          <p:cNvSpPr/>
          <p:nvPr>
            <p:custDataLst>
              <p:tags r:id="rId19"/>
            </p:custDataLst>
          </p:nvPr>
        </p:nvSpPr>
        <p:spPr>
          <a:xfrm>
            <a:off x="6353176" y="4033838"/>
            <a:ext cx="195263" cy="19526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127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9" name="MH_SubTitle_4"/>
          <p:cNvSpPr txBox="1"/>
          <p:nvPr>
            <p:custDataLst>
              <p:tags r:id="rId20"/>
            </p:custDataLst>
          </p:nvPr>
        </p:nvSpPr>
        <p:spPr>
          <a:xfrm>
            <a:off x="7239000" y="3902076"/>
            <a:ext cx="2609850" cy="44767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海峡</a:t>
            </a:r>
            <a:endParaRPr lang="zh-CN" altLang="en-US" sz="2400" b="1" dirty="0">
              <a:solidFill>
                <a:schemeClr val="accent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69" name="MH_Text_4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7239000" y="4279901"/>
            <a:ext cx="260985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家国恋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/>
      <p:bldP spid="2059" grpId="0"/>
      <p:bldP spid="41" grpId="0" animBg="1"/>
      <p:bldP spid="42" grpId="0" animBg="1"/>
      <p:bldP spid="43" grpId="0" animBg="1"/>
      <p:bldP spid="2063" grpId="0"/>
      <p:bldP spid="2064" grpId="0"/>
      <p:bldP spid="46" grpId="0" animBg="1"/>
      <p:bldP spid="47" grpId="0" animBg="1"/>
      <p:bldP spid="48" grpId="0" animBg="1"/>
      <p:bldP spid="49" grpId="0"/>
      <p:bldP spid="206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研读课文</a:t>
            </a:r>
          </a:p>
        </p:txBody>
      </p:sp>
      <p:sp>
        <p:nvSpPr>
          <p:cNvPr id="12" name="Rectangle 2"/>
          <p:cNvSpPr txBox="1">
            <a:spLocks noRot="1" noChangeArrowheads="1"/>
          </p:cNvSpPr>
          <p:nvPr/>
        </p:nvSpPr>
        <p:spPr>
          <a:xfrm>
            <a:off x="2117726" y="1354138"/>
            <a:ext cx="8150225" cy="2354262"/>
          </a:xfrm>
          <a:prstGeom prst="rect">
            <a:avLst/>
          </a:prstGeom>
        </p:spPr>
        <p:txBody>
          <a:bodyPr/>
          <a:lstStyle/>
          <a:p>
            <a:pPr indent="72009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家发现没有，这首诗中“头”字重复了很多次，有“这头”、“那头”、“外头”、“里头”。你觉得还可以用其他的词语吗？那我们把全诗的“头”都换成“边”再来朗读一下全诗，体会一下感觉有什么不一样。</a:t>
            </a:r>
            <a:endParaRPr lang="zh-CN" altLang="en-US" sz="2400" kern="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322513" y="3876676"/>
            <a:ext cx="73533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“这头那头”给人的感觉是在两段距离的尽头，很遥远。“这边那边”似乎隔得很近，没有那么遥远。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2319338" y="1427163"/>
            <a:ext cx="7872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说得不错。再来读一、二两个小节，除了距离的远，体会一下还有什么不同？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19339" y="2647951"/>
            <a:ext cx="79851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“这头那头”语音上给人的感觉要厚重一些，而“这边那边”发音却是轻飘飘的，厚度不够。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319339" y="3919538"/>
            <a:ext cx="7985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说得妙极了！来，再比较着读最后一小节，读出距离的遥远和情感的沉痛。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525" y="892176"/>
            <a:ext cx="34480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851150" y="1271589"/>
            <a:ext cx="1620838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读出诗情</a:t>
            </a:r>
          </a:p>
        </p:txBody>
      </p:sp>
      <p:sp>
        <p:nvSpPr>
          <p:cNvPr id="20484" name="矩形 3"/>
          <p:cNvSpPr>
            <a:spLocks noChangeArrowheads="1"/>
          </p:cNvSpPr>
          <p:nvPr/>
        </p:nvSpPr>
        <p:spPr bwMode="auto">
          <a:xfrm>
            <a:off x="2057400" y="2235200"/>
            <a:ext cx="7996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乡愁是余光中不变的情结。他为什么对大陆有着如此深厚的感情呢？这就需要我们对他的身世做一番了解。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057400" y="3373439"/>
            <a:ext cx="81089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余光中，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1928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年生于南京，祖籍福建，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1949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年去台湾，当时仅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21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岁，再还乡时已经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64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岁。余光中从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60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年代起就创作了不少乡愁诗，是台湾著名的乡愁诗人。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70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年代初创作了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乡愁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，他说：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我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分钟写出的是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年的思乡之情。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"</a:t>
            </a:r>
            <a:endParaRPr lang="zh-CN" altLang="en-US" sz="240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研读课文</a:t>
            </a:r>
          </a:p>
        </p:txBody>
      </p:sp>
      <p:pic>
        <p:nvPicPr>
          <p:cNvPr id="21507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525" y="892176"/>
            <a:ext cx="34480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614613" y="1301751"/>
            <a:ext cx="25193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竞聘</a:t>
            </a:r>
            <a:r>
              <a:rPr lang="en-US" altLang="zh-CN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"</a:t>
            </a: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审美家</a:t>
            </a:r>
            <a:r>
              <a:rPr lang="en-US" altLang="zh-CN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" </a:t>
            </a:r>
            <a:endParaRPr lang="zh-CN" altLang="en-US" sz="2800" kern="0" dirty="0">
              <a:solidFill>
                <a:srgbClr val="1A1A1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9" name="矩形 4"/>
          <p:cNvSpPr>
            <a:spLocks noChangeArrowheads="1"/>
          </p:cNvSpPr>
          <p:nvPr/>
        </p:nvSpPr>
        <p:spPr bwMode="auto">
          <a:xfrm>
            <a:off x="2406651" y="2235201"/>
            <a:ext cx="757237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现在我们来竞聘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审美家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。请用这样的句式说话：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我觉得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________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 写得好，好在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____________" </a:t>
            </a:r>
          </a:p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比如说，我觉得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邮票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船票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坟墓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海峡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这几个意象选得好，好在它们都代表着分离，如油画的着色逐渐加深，层层推进了诗情的抒发。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96013" y="1357314"/>
            <a:ext cx="1878012" cy="534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rgbClr val="1C1C1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 境 导 入</a:t>
            </a:r>
            <a:endParaRPr lang="en-US" altLang="zh-CN" sz="2400" kern="0" dirty="0">
              <a:solidFill>
                <a:srgbClr val="1C1C1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38613" y="2119314"/>
            <a:ext cx="1878012" cy="534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rgbClr val="1C1C1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 习 目 标</a:t>
            </a:r>
            <a:endParaRPr lang="en-US" altLang="zh-CN" sz="2400" kern="0" dirty="0">
              <a:solidFill>
                <a:srgbClr val="1C1C1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96013" y="2820989"/>
            <a:ext cx="1878012" cy="534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rgbClr val="1C1C1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 体 感 知</a:t>
            </a:r>
            <a:endParaRPr lang="en-US" altLang="zh-CN" sz="2400" kern="0" dirty="0">
              <a:solidFill>
                <a:srgbClr val="1C1C1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38613" y="3589339"/>
            <a:ext cx="1878012" cy="534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rgbClr val="1C1C1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 读 课 文</a:t>
            </a:r>
            <a:endParaRPr lang="en-US" altLang="zh-CN" sz="2400" kern="0" dirty="0">
              <a:solidFill>
                <a:srgbClr val="1C1C1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96013" y="4283076"/>
            <a:ext cx="1878012" cy="536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rgbClr val="1C1C1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 文 小 结</a:t>
            </a:r>
            <a:endParaRPr lang="en-US" altLang="zh-CN" sz="2400" kern="0" dirty="0">
              <a:solidFill>
                <a:srgbClr val="1C1C1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38613" y="5035551"/>
            <a:ext cx="1878012" cy="536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rgbClr val="1C1C1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布 置 作 业</a:t>
            </a:r>
            <a:endParaRPr lang="en-US" altLang="zh-CN" sz="2400" kern="0" dirty="0">
              <a:solidFill>
                <a:srgbClr val="1C1C1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6443" y="4643021"/>
            <a:ext cx="2112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EAFEFF"/>
                </a:solidFill>
              </a:rPr>
              <a:t>https://www.ypppt.com/</a:t>
            </a:r>
            <a:endParaRPr lang="zh-CN" altLang="en-US" sz="1400" dirty="0">
              <a:solidFill>
                <a:srgbClr val="EAFE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2844800" y="1757364"/>
            <a:ext cx="73358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邮票小小，乡愁“大大” 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船票窄窄，乡愁“宽宽”       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坟墓矮矮，乡愁“高高”       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海峡浅浅，乡愁“深深”  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2306639" y="1208089"/>
            <a:ext cx="7723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★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美在结构，寓变化于统一。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节与节之间整齐均衡，每节内部长短句错落有致，显现出层叠式的建筑美。  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★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美在韵律。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重章叠词的运用，造成一种回环往复，一唱三叹的旋律，为全诗营造了一种低回惆怅的基调。  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★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美在对称。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邮票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船票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坟墓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海峡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四个意象对应了四幅画面：母子别、夫妻别、生死别、故国别。  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★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美在俭约、凝炼。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作者精心选择了四个意象，凝聚了一份浓得化不开的乡情。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525" y="892176"/>
            <a:ext cx="34480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705100" y="1301751"/>
            <a:ext cx="23383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竞聘</a:t>
            </a:r>
            <a:r>
              <a:rPr lang="en-US" altLang="zh-CN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"</a:t>
            </a: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摄影家</a:t>
            </a:r>
            <a:r>
              <a:rPr lang="en-US" altLang="zh-CN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"</a:t>
            </a:r>
            <a:endParaRPr lang="zh-CN" altLang="en-US" sz="2800" kern="0" dirty="0">
              <a:solidFill>
                <a:srgbClr val="1A1A1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2492376" y="2071689"/>
            <a:ext cx="7572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诗可以读，可以唱，可以画，还可以演。我们来竞聘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摄影家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。你愿成为一位导演吗？如果让你把这首诗拍成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"MTV"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，你选哪一节？想一想，该拍什么画面？配什么音乐？ 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492376" y="4379914"/>
            <a:ext cx="7572375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大家的想象力都很丰富！古诗词中写乡愁的诗句很多，谁能背出几句？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525" y="892176"/>
            <a:ext cx="34480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3063875" y="1301751"/>
            <a:ext cx="16208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体会乡情</a:t>
            </a:r>
          </a:p>
        </p:txBody>
      </p:sp>
      <p:sp>
        <p:nvSpPr>
          <p:cNvPr id="25604" name="矩形 3"/>
          <p:cNvSpPr>
            <a:spLocks noChangeArrowheads="1"/>
          </p:cNvSpPr>
          <p:nvPr/>
        </p:nvSpPr>
        <p:spPr bwMode="auto">
          <a:xfrm>
            <a:off x="1751013" y="2081214"/>
            <a:ext cx="86042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读一首诗，不但要去品味、去体验、去想象，还要去再创造。让我们放飞想象，就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乡愁是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„„"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这个话题书写自己离家时的真切感受。   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比如说：乡愁是故乡牛背上的短笛，吹响的是绿色的乡音。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751013" y="4389439"/>
            <a:ext cx="839946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乡愁是串串驼铃，声声叩响游子的心扉；乡愁是一杯月色，斟满的是绵绵的思念；乡愁是颗颗露珠，折射长途跋涉的身影；乡愁是悠悠涟漪，让岁月在心湖荡漾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„„</a:t>
            </a:r>
            <a:endParaRPr lang="zh-CN" altLang="en-US" sz="2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525" y="892176"/>
            <a:ext cx="34480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592389" y="1301751"/>
            <a:ext cx="2338387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诗歌的画面美</a:t>
            </a:r>
          </a:p>
        </p:txBody>
      </p:sp>
      <p:sp>
        <p:nvSpPr>
          <p:cNvPr id="26628" name="矩形 3"/>
          <p:cNvSpPr>
            <a:spLocks noChangeArrowheads="1"/>
          </p:cNvSpPr>
          <p:nvPr/>
        </p:nvSpPr>
        <p:spPr bwMode="auto">
          <a:xfrm>
            <a:off x="2295525" y="1999087"/>
            <a:ext cx="7974013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一道天然的海湾，隔断了海峡彼岸同胞回乡的脚步，却锁不住他们浓浓的乡思和望乡的歌声。或许是一朵浮云，或许是一段乐曲，或许是一幅画面，都能串成优美的诗情。诗中有画，这是多数抒情诗所共有的一个特点。  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请同学们一起静思片刻，然后选择这首小诗的任何一小节，展开丰富的联想和想象，用你细腻、优美而又抒情的笔触描绘出属于你心中的那一幅优美图画，不少于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150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字。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课文小结</a:t>
            </a:r>
          </a:p>
        </p:txBody>
      </p:sp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460625" y="2089150"/>
            <a:ext cx="7754938" cy="1200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539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0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本诗以独特的意象、严谨的结构、完美的形式抒发了浓厚强烈的思乡情怀，以及对祖国统一的美好期望。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布置作业</a:t>
            </a:r>
          </a:p>
        </p:txBody>
      </p:sp>
      <p:sp>
        <p:nvSpPr>
          <p:cNvPr id="28675" name="矩形 3"/>
          <p:cNvSpPr>
            <a:spLocks noChangeArrowheads="1"/>
          </p:cNvSpPr>
          <p:nvPr/>
        </p:nvSpPr>
        <p:spPr bwMode="auto">
          <a:xfrm>
            <a:off x="2984501" y="1865314"/>
            <a:ext cx="56229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背诵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乡愁</a:t>
            </a:r>
            <a:r>
              <a:rPr lang="en-US" altLang="zh-CN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28676" name="文本框 4">
            <a:hlinkClick r:id="" action="ppaction://hlinkshowjump?jump=endshow"/>
          </p:cNvPr>
          <p:cNvSpPr txBox="1">
            <a:spLocks noChangeArrowheads="1"/>
          </p:cNvSpPr>
          <p:nvPr/>
        </p:nvSpPr>
        <p:spPr bwMode="auto">
          <a:xfrm>
            <a:off x="7096126" y="5010150"/>
            <a:ext cx="646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黑体" pitchFamily="49" charset="-122"/>
                <a:ea typeface="黑体" pitchFamily="49" charset="-122"/>
              </a:rPr>
              <a:t>退出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101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166294" y="481303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情境导入</a:t>
            </a:r>
          </a:p>
        </p:txBody>
      </p:sp>
      <p:sp>
        <p:nvSpPr>
          <p:cNvPr id="5123" name="矩形 6"/>
          <p:cNvSpPr>
            <a:spLocks noChangeArrowheads="1"/>
          </p:cNvSpPr>
          <p:nvPr/>
        </p:nvSpPr>
        <p:spPr bwMode="auto">
          <a:xfrm>
            <a:off x="2093913" y="1074738"/>
            <a:ext cx="836136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1972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年，台湾的一个深夜。一轮明月高高地挂在天空，如水的月光穿过窗棂，洒进房间。诗人余光中倚窗而立，时而低头沉思，时而抬头眺望。突然他拿出一瓶酒，斟满酒杯。酒入愁肠，双眼矇眬，思乡之情如潮水般涌上心头，他再也抑制不住内心的激情，快步走进书房，打开台灯，摊开稿纸，一首小诗从他的笔尖流淌出来。</a:t>
            </a:r>
          </a:p>
        </p:txBody>
      </p:sp>
      <p:pic>
        <p:nvPicPr>
          <p:cNvPr id="8" name="F1382F2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413" y="388143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093914" y="4584700"/>
            <a:ext cx="81613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大家听得很投入，好，就让我们一起走进余光中先生那浓情似雾的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乡愁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世界，一起来倾听诗人内心的呼唤吧！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533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93939" y="1635125"/>
            <a:ext cx="8072437" cy="27638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kern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有感情地朗读全诗。   </a:t>
            </a:r>
            <a:endParaRPr lang="en-US" altLang="zh-CN" sz="2800" kern="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kern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感知诗歌内涵，能够结合诗中的意象构设画面。   </a:t>
            </a:r>
            <a:r>
              <a:rPr lang="en-US" altLang="zh-CN" sz="2800" kern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kern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品味诗歌凝练含蓄的语言，体会诗中蕴涵的浓烈的思乡情怀。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1363" y="928689"/>
            <a:ext cx="34480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</a:p>
        </p:txBody>
      </p:sp>
      <p:sp>
        <p:nvSpPr>
          <p:cNvPr id="5" name="矩形 4"/>
          <p:cNvSpPr/>
          <p:nvPr/>
        </p:nvSpPr>
        <p:spPr>
          <a:xfrm>
            <a:off x="2625725" y="1381125"/>
            <a:ext cx="1620838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作者简介</a:t>
            </a:r>
            <a:endParaRPr lang="zh-CN" altLang="en-US" sz="3200" kern="0" dirty="0">
              <a:solidFill>
                <a:srgbClr val="1A1A1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173" name="Picture 5" descr="whwqy1215-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3450" y="2374901"/>
            <a:ext cx="2363788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文本框 1"/>
          <p:cNvSpPr txBox="1">
            <a:spLocks noChangeArrowheads="1"/>
          </p:cNvSpPr>
          <p:nvPr/>
        </p:nvSpPr>
        <p:spPr bwMode="auto">
          <a:xfrm>
            <a:off x="4845050" y="2151063"/>
            <a:ext cx="525938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191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余光中，祖籍福建永春，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1928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年生于南京，现居台湾。当代诗人和诗评家。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1953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月参加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创世纪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诗刊，致力于现代主义诗歌创作。主要诗作有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乡愁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白玉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•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苦瓜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等，诗集有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灵河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石室之死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1363" y="928689"/>
            <a:ext cx="34480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19"/>
          <p:cNvSpPr/>
          <p:nvPr/>
        </p:nvSpPr>
        <p:spPr>
          <a:xfrm>
            <a:off x="2625725" y="1381125"/>
            <a:ext cx="1620838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基础字词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</a:p>
        </p:txBody>
      </p:sp>
      <p:sp>
        <p:nvSpPr>
          <p:cNvPr id="8197" name="文本框 1"/>
          <p:cNvSpPr txBox="1">
            <a:spLocks noChangeArrowheads="1"/>
          </p:cNvSpPr>
          <p:nvPr/>
        </p:nvSpPr>
        <p:spPr bwMode="auto">
          <a:xfrm>
            <a:off x="2254251" y="2724150"/>
            <a:ext cx="800219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窄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矮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海峡</a:t>
            </a:r>
            <a:endParaRPr lang="zh-CN" altLang="en-US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184525" y="2833689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dirty="0" err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zhǎi</a:t>
            </a:r>
            <a:endParaRPr lang="zh-CN" altLang="en-US" sz="2400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184526" y="3381376"/>
            <a:ext cx="646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ǎi</a:t>
            </a:r>
            <a:endParaRPr lang="zh-CN" altLang="en-US" sz="2400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397251" y="3930651"/>
            <a:ext cx="646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dirty="0" err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xiá</a:t>
            </a:r>
            <a:endParaRPr lang="zh-CN" altLang="en-US" sz="2400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</a:p>
        </p:txBody>
      </p:sp>
      <p:sp>
        <p:nvSpPr>
          <p:cNvPr id="9219" name="文本框 1"/>
          <p:cNvSpPr txBox="1">
            <a:spLocks noChangeArrowheads="1"/>
          </p:cNvSpPr>
          <p:nvPr/>
        </p:nvSpPr>
        <p:spPr bwMode="auto">
          <a:xfrm>
            <a:off x="2736851" y="1876426"/>
            <a:ext cx="11080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乡愁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窄：</a:t>
            </a:r>
            <a:endParaRPr lang="en-US" altLang="zh-CN" sz="2400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矮：</a:t>
            </a:r>
            <a:endParaRPr lang="en-US" altLang="zh-CN" sz="2400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海峡：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554414" y="1876426"/>
            <a:ext cx="4186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深切思念家乡的忧伤的心情。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427414" y="2384426"/>
            <a:ext cx="1724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横的距离小</a:t>
            </a:r>
            <a:endParaRPr lang="en-US" altLang="zh-CN" sz="240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427414" y="2960688"/>
            <a:ext cx="1108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高度小</a:t>
            </a:r>
            <a:endParaRPr lang="en-US" altLang="zh-CN" sz="240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554413" y="3560763"/>
            <a:ext cx="5930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两块陆地之间连接两个海洋的狭窄水道。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401888" y="2352676"/>
            <a:ext cx="76882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谁来说说你读这首诗的心理感受？</a:t>
            </a:r>
          </a:p>
        </p:txBody>
      </p:sp>
      <p:pic>
        <p:nvPicPr>
          <p:cNvPr id="10243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525" y="892176"/>
            <a:ext cx="34480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2851150" y="1271589"/>
            <a:ext cx="1620838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初读诗歌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401888" y="3167063"/>
            <a:ext cx="768826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191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悲伤，凄凉，是隐藏在思想深处的一种说不出的痛；无奈，惆怅，对家乡深深的思念；受到一缕缕乡愁绵绵不绝地袭来，仿佛听到一位海外游子深情的呼唤。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295900" y="395288"/>
            <a:ext cx="277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800" spc="300" dirty="0">
                <a:solidFill>
                  <a:srgbClr val="1A1A1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</a:p>
        </p:txBody>
      </p:sp>
      <p:sp>
        <p:nvSpPr>
          <p:cNvPr id="11267" name="矩形 8"/>
          <p:cNvSpPr>
            <a:spLocks noChangeArrowheads="1"/>
          </p:cNvSpPr>
          <p:nvPr/>
        </p:nvSpPr>
        <p:spPr bwMode="auto">
          <a:xfrm>
            <a:off x="1993901" y="1590675"/>
            <a:ext cx="79168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同学们都读出了自己的感受，那么，你认为这首诗应该用一种什么语调、语速来读呢？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898651" y="3078164"/>
            <a:ext cx="63801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语调深沉，语速舒缓，感情层层递进。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0303162950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SubTitle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Text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0303164731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Text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Text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SubTitle"/>
  <p:tag name="MH_ORDER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Text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SubTitle"/>
  <p:tag name="MH_ORDER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Text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Text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1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Other"/>
  <p:tag name="MH_ORDER" val="1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SubTitle"/>
  <p:tag name="MH_ORDER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4731"/>
  <p:tag name="MH_LIBRARY" val="GRAPHIC"/>
  <p:tag name="MH_TYPE" val="Text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Text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2950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1746</Words>
  <Application>Microsoft Office PowerPoint</Application>
  <PresentationFormat>宽屏</PresentationFormat>
  <Paragraphs>140</Paragraphs>
  <Slides>27</Slides>
  <Notes>4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Meiryo</vt:lpstr>
      <vt:lpstr>黑体</vt:lpstr>
      <vt:lpstr>宋体</vt:lpstr>
      <vt:lpstr>微软雅黑</vt:lpstr>
      <vt:lpstr>幼圆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39</cp:revision>
  <dcterms:created xsi:type="dcterms:W3CDTF">2015-11-20T06:26:00Z</dcterms:created>
  <dcterms:modified xsi:type="dcterms:W3CDTF">2022-01-25T01:40:45Z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