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6"/>
  </p:notesMasterIdLst>
  <p:sldIdLst>
    <p:sldId id="256" r:id="rId3"/>
    <p:sldId id="257" r:id="rId4"/>
    <p:sldId id="326" r:id="rId5"/>
    <p:sldId id="327" r:id="rId6"/>
    <p:sldId id="328" r:id="rId7"/>
    <p:sldId id="258" r:id="rId8"/>
    <p:sldId id="325" r:id="rId9"/>
    <p:sldId id="305" r:id="rId10"/>
    <p:sldId id="329" r:id="rId11"/>
    <p:sldId id="330" r:id="rId12"/>
    <p:sldId id="331" r:id="rId13"/>
    <p:sldId id="291" r:id="rId14"/>
    <p:sldId id="332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BF1D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8DEBD-88A6-445B-B273-DC95A285A021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EF1AA-B125-4C3F-BA21-DEC1AE0D0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04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EF1AA-B125-4C3F-BA21-DEC1AE0D051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233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664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67103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2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595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133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A6E00F-9C06-4401-AFC4-C412931DD5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58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64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1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36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2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0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68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9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22458PICkZz_102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4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22458PICkZz_1024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6006"/>
            <a:ext cx="9144000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140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4.&#21340;&#31639;&#23376;&#183;&#21647;&#26757;.mp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-12343" y="2032397"/>
            <a:ext cx="9144000" cy="1241822"/>
          </a:xfrm>
          <a:prstGeom prst="rect">
            <a:avLst/>
          </a:prstGeom>
          <a:solidFill>
            <a:srgbClr val="EBF1DE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1619672" y="1995686"/>
            <a:ext cx="60483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400" b="1" dirty="0">
                <a:latin typeface="宋体" pitchFamily="2" charset="-122"/>
              </a:rPr>
              <a:t>卜算子</a:t>
            </a:r>
            <a:r>
              <a:rPr lang="en-US" altLang="zh-CN" sz="4400" b="1" dirty="0">
                <a:latin typeface="宋体" pitchFamily="2" charset="-122"/>
              </a:rPr>
              <a:t>·</a:t>
            </a:r>
            <a:r>
              <a:rPr lang="zh-CN" altLang="en-US" sz="4400" b="1" dirty="0">
                <a:latin typeface="宋体" pitchFamily="2" charset="-122"/>
              </a:rPr>
              <a:t>咏梅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535471" y="2788444"/>
            <a:ext cx="6192837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7" name="文本框 4130"/>
          <p:cNvSpPr txBox="1">
            <a:spLocks noChangeArrowheads="1"/>
          </p:cNvSpPr>
          <p:nvPr/>
        </p:nvSpPr>
        <p:spPr bwMode="auto">
          <a:xfrm>
            <a:off x="3407132" y="2867025"/>
            <a:ext cx="2376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宋体" pitchFamily="2" charset="-122"/>
              </a:rPr>
              <a:t>R·</a:t>
            </a:r>
            <a:r>
              <a:rPr lang="zh-CN" altLang="en-US" sz="2000" b="1">
                <a:latin typeface="宋体" pitchFamily="2" charset="-122"/>
              </a:rPr>
              <a:t>八年级语文下册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011910"/>
            <a:ext cx="9131657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101"/>
          <p:cNvSpPr txBox="1"/>
          <p:nvPr/>
        </p:nvSpPr>
        <p:spPr>
          <a:xfrm>
            <a:off x="250825" y="417910"/>
            <a:ext cx="8642350" cy="1292662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en-US" altLang="zh-CN" sz="30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2.</a:t>
            </a:r>
            <a:r>
              <a:rPr lang="zh-CN" altLang="en-US" sz="30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这首词上阙写环境，下阙写品格。思考词人是怎样写品格，从哪里体现？</a:t>
            </a: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979489" y="1491854"/>
            <a:ext cx="23764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无意苦争春，</a:t>
            </a:r>
            <a:endParaRPr lang="en-US" altLang="zh-CN" sz="28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一任群芳妒。</a:t>
            </a:r>
          </a:p>
        </p:txBody>
      </p:sp>
      <p:sp>
        <p:nvSpPr>
          <p:cNvPr id="9" name="右箭头 8"/>
          <p:cNvSpPr/>
          <p:nvPr/>
        </p:nvSpPr>
        <p:spPr>
          <a:xfrm>
            <a:off x="3355976" y="1622822"/>
            <a:ext cx="936625" cy="45243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293" name="矩形 9"/>
          <p:cNvSpPr>
            <a:spLocks noChangeArrowheads="1"/>
          </p:cNvSpPr>
          <p:nvPr/>
        </p:nvSpPr>
        <p:spPr bwMode="auto">
          <a:xfrm>
            <a:off x="4500564" y="1653779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孤傲高洁</a:t>
            </a:r>
          </a:p>
        </p:txBody>
      </p:sp>
      <p:sp>
        <p:nvSpPr>
          <p:cNvPr id="12294" name="矩形 11"/>
          <p:cNvSpPr>
            <a:spLocks noChangeArrowheads="1"/>
          </p:cNvSpPr>
          <p:nvPr/>
        </p:nvSpPr>
        <p:spPr bwMode="auto">
          <a:xfrm>
            <a:off x="968375" y="2409825"/>
            <a:ext cx="23764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零落成泥辗作尘，只有香如故。</a:t>
            </a:r>
          </a:p>
        </p:txBody>
      </p:sp>
      <p:sp>
        <p:nvSpPr>
          <p:cNvPr id="13" name="右箭头 12"/>
          <p:cNvSpPr/>
          <p:nvPr/>
        </p:nvSpPr>
        <p:spPr>
          <a:xfrm>
            <a:off x="2127251" y="3836194"/>
            <a:ext cx="936625" cy="45243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296" name="矩形 13"/>
          <p:cNvSpPr>
            <a:spLocks noChangeArrowheads="1"/>
          </p:cNvSpPr>
          <p:nvPr/>
        </p:nvSpPr>
        <p:spPr bwMode="auto">
          <a:xfrm>
            <a:off x="4500564" y="2732485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矢志不渝</a:t>
            </a:r>
          </a:p>
        </p:txBody>
      </p:sp>
      <p:sp>
        <p:nvSpPr>
          <p:cNvPr id="12297" name="WordArt 69"/>
          <p:cNvSpPr>
            <a:spLocks noChangeArrowheads="1" noChangeShapeType="1" noTextEdit="1"/>
          </p:cNvSpPr>
          <p:nvPr/>
        </p:nvSpPr>
        <p:spPr bwMode="auto">
          <a:xfrm>
            <a:off x="976314" y="3780235"/>
            <a:ext cx="790575" cy="55006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9533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chemeClr val="bg2"/>
              </a:extrusionClr>
            </a:sp3d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/>
                <a:ea typeface="宋体"/>
              </a:rPr>
              <a:t>梅</a:t>
            </a:r>
          </a:p>
        </p:txBody>
      </p:sp>
      <p:sp>
        <p:nvSpPr>
          <p:cNvPr id="12298" name="WordArt 69"/>
          <p:cNvSpPr>
            <a:spLocks noChangeArrowheads="1" noChangeShapeType="1" noTextEdit="1"/>
          </p:cNvSpPr>
          <p:nvPr/>
        </p:nvSpPr>
        <p:spPr bwMode="auto">
          <a:xfrm>
            <a:off x="3303588" y="3780235"/>
            <a:ext cx="792162" cy="55006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9533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chemeClr val="bg2"/>
              </a:extrusionClr>
            </a:sp3d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/>
                <a:ea typeface="宋体"/>
              </a:rPr>
              <a:t>人</a:t>
            </a:r>
          </a:p>
        </p:txBody>
      </p:sp>
      <p:sp>
        <p:nvSpPr>
          <p:cNvPr id="12299" name="矩形 19"/>
          <p:cNvSpPr>
            <a:spLocks noChangeArrowheads="1"/>
          </p:cNvSpPr>
          <p:nvPr/>
        </p:nvSpPr>
        <p:spPr bwMode="auto">
          <a:xfrm>
            <a:off x="5768976" y="3845719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托物言志</a:t>
            </a:r>
          </a:p>
        </p:txBody>
      </p:sp>
      <p:sp>
        <p:nvSpPr>
          <p:cNvPr id="22" name="右箭头 21"/>
          <p:cNvSpPr/>
          <p:nvPr/>
        </p:nvSpPr>
        <p:spPr>
          <a:xfrm>
            <a:off x="3355976" y="2702719"/>
            <a:ext cx="936625" cy="45243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>
            <a:off x="4500564" y="3829050"/>
            <a:ext cx="935037" cy="45243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9" grpId="0" animBg="1"/>
      <p:bldP spid="12293" grpId="0"/>
      <p:bldP spid="12294" grpId="0"/>
      <p:bldP spid="13" grpId="0" animBg="1"/>
      <p:bldP spid="12296" grpId="0"/>
      <p:bldP spid="12297" grpId="0" animBg="1"/>
      <p:bldP spid="12298" grpId="0" animBg="1"/>
      <p:bldP spid="12299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746567"/>
              </p:ext>
            </p:extLst>
          </p:nvPr>
        </p:nvGraphicFramePr>
        <p:xfrm>
          <a:off x="242888" y="457200"/>
          <a:ext cx="8640762" cy="422078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889074"/>
                <a:gridCol w="720006"/>
                <a:gridCol w="5031682"/>
              </a:tblGrid>
              <a:tr h="48603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卜算子</a:t>
                      </a:r>
                      <a:r>
                        <a:rPr kumimoji="0" lang="en-US" altLang="zh-CN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·</a:t>
                      </a:r>
                      <a:r>
                        <a:rPr kumimoji="0" lang="zh-CN" altLang="en-US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咏梅</a:t>
                      </a:r>
                      <a:endParaRPr kumimoji="0" lang="zh-CN" altLang="en-US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1" marR="91431" marT="34286" marB="34286" horzOverflow="overflow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476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驿外断桥边，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寂寞开无主。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已是黄昏独自愁，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更著风和雨。</a:t>
                      </a: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1" marR="91431" marT="34286" marB="3428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环 境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1" marR="91431" marT="34286" marB="34286" vert="eaVert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1" marR="91431" marT="34286" marB="34286" horzOverflow="overflow"/>
                </a:tc>
              </a:tr>
              <a:tr h="106149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无意苦争春，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一任群芳妒。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零落成泥辗作尘，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1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只有香如故。</a:t>
                      </a:r>
                      <a:endParaRPr kumimoji="1" lang="en-US" altLang="zh-CN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1" marR="91431" marT="34286" marB="34286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品 格</a:t>
                      </a: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1" marR="91431" marT="34286" marB="34286" vert="eaVert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1" marR="91431" marT="34286" marB="34286" horzOverflow="overflow"/>
                </a:tc>
              </a:tr>
              <a:tr h="119650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</a:t>
                      </a:r>
                    </a:p>
                  </a:txBody>
                  <a:tcPr marL="91431" marR="91431" marT="34286" marB="34286" horzOverflow="overflow"/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887789" y="1164431"/>
            <a:ext cx="4968875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600" b="1" dirty="0">
                <a:solidFill>
                  <a:srgbClr val="FF0000"/>
                </a:solidFill>
              </a:rPr>
              <a:t>（凄凉的境遇、愁苦之情）</a:t>
            </a:r>
          </a:p>
          <a:p>
            <a:pPr>
              <a:spcBef>
                <a:spcPct val="20000"/>
              </a:spcBef>
            </a:pPr>
            <a:r>
              <a:rPr lang="zh-CN" altLang="en-US" sz="2600" b="1" dirty="0">
                <a:solidFill>
                  <a:srgbClr val="000000"/>
                </a:solidFill>
              </a:rPr>
              <a:t>      </a:t>
            </a:r>
            <a:r>
              <a:rPr lang="zh-CN" altLang="en-US" sz="2600" b="1" dirty="0">
                <a:solidFill>
                  <a:srgbClr val="0000FF"/>
                </a:solidFill>
              </a:rPr>
              <a:t>喻陆游一生艰难的政治处境和他所遭受的严酷的政治打击。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887789" y="2590801"/>
            <a:ext cx="496887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 b="1" dirty="0">
                <a:solidFill>
                  <a:srgbClr val="000000"/>
                </a:solidFill>
              </a:rPr>
              <a:t>       </a:t>
            </a:r>
            <a:r>
              <a:rPr lang="zh-CN" altLang="en-US" sz="2600" b="1" dirty="0">
                <a:solidFill>
                  <a:srgbClr val="0000FF"/>
                </a:solidFill>
              </a:rPr>
              <a:t>陆游不屑媚俗邀宠，有别于一般官僚政客们的傲岸性格。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79851" y="3587354"/>
            <a:ext cx="497681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 b="1" dirty="0">
                <a:solidFill>
                  <a:srgbClr val="000000"/>
                </a:solidFill>
              </a:rPr>
              <a:t>       </a:t>
            </a:r>
            <a:r>
              <a:rPr lang="zh-CN" altLang="en-US" sz="2600" b="1" dirty="0">
                <a:solidFill>
                  <a:srgbClr val="0000FF"/>
                </a:solidFill>
              </a:rPr>
              <a:t>陆游即便粉身碎骨也还要坚持四国理想、民族气节、君子操守的顽强意志</a:t>
            </a:r>
          </a:p>
        </p:txBody>
      </p:sp>
      <p:sp>
        <p:nvSpPr>
          <p:cNvPr id="12" name="矩形 11"/>
          <p:cNvSpPr/>
          <p:nvPr/>
        </p:nvSpPr>
        <p:spPr>
          <a:xfrm>
            <a:off x="1042989" y="2828925"/>
            <a:ext cx="720725" cy="3774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627314" y="2409826"/>
            <a:ext cx="1157287" cy="830997"/>
            <a:chOff x="2627784" y="3192380"/>
            <a:chExt cx="1156982" cy="1108976"/>
          </a:xfrm>
        </p:grpSpPr>
        <p:sp>
          <p:nvSpPr>
            <p:cNvPr id="14" name="圆角矩形标注 13"/>
            <p:cNvSpPr/>
            <p:nvPr/>
          </p:nvSpPr>
          <p:spPr>
            <a:xfrm>
              <a:off x="2627784" y="3247992"/>
              <a:ext cx="1152221" cy="719773"/>
            </a:xfrm>
            <a:prstGeom prst="wedgeRoundRectCallout">
              <a:avLst>
                <a:gd name="adj1" fmla="val -124559"/>
                <a:gd name="adj2" fmla="val 28240"/>
                <a:gd name="adj3" fmla="val 16667"/>
              </a:avLst>
            </a:prstGeom>
            <a:solidFill>
              <a:srgbClr val="FFFF0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3337" name="矩形 14"/>
            <p:cNvSpPr>
              <a:spLocks noChangeArrowheads="1"/>
            </p:cNvSpPr>
            <p:nvPr/>
          </p:nvSpPr>
          <p:spPr bwMode="auto">
            <a:xfrm>
              <a:off x="2640852" y="3192380"/>
              <a:ext cx="1143914" cy="1108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当权的投降派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 animBg="1"/>
      <p:bldP spid="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2"/>
          <p:cNvSpPr>
            <a:spLocks noChangeArrowheads="1"/>
          </p:cNvSpPr>
          <p:nvPr/>
        </p:nvSpPr>
        <p:spPr bwMode="auto">
          <a:xfrm>
            <a:off x="276225" y="1343025"/>
            <a:ext cx="85725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作者以梅花自喻，借梅花孤高正直、操节自守、矢志不渝的高尚品质，抒发自己请缨无路、壮志难酬的苦闷和炽热的爱国情感，其实也正是作者一生标格孤高，绝不与争宠邀媚、阿谀奉迎之徒为伍的品格和不畏谗毁、坚贞不渝的铮铮傲骨的真实写照。 </a:t>
            </a:r>
          </a:p>
        </p:txBody>
      </p:sp>
      <p:grpSp>
        <p:nvGrpSpPr>
          <p:cNvPr id="14338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14339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708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971550" y="1256110"/>
            <a:ext cx="67945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sym typeface="Arial" pitchFamily="34" charset="0"/>
              </a:rPr>
              <a:t>1.</a:t>
            </a:r>
            <a:r>
              <a:rPr lang="zh-CN" altLang="en-US" sz="2800" b="1" dirty="0">
                <a:latin typeface="宋体" pitchFamily="2" charset="-122"/>
                <a:sym typeface="Arial" pitchFamily="34" charset="0"/>
              </a:rPr>
              <a:t>体会托物言志、融情入景的抒情方式。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sym typeface="Arial" pitchFamily="34" charset="0"/>
              </a:rPr>
              <a:t>2.</a:t>
            </a:r>
            <a:r>
              <a:rPr lang="zh-CN" altLang="en-US" sz="2800" b="1" dirty="0">
                <a:latin typeface="宋体" pitchFamily="2" charset="-122"/>
                <a:sym typeface="Arial" pitchFamily="34" charset="0"/>
              </a:rPr>
              <a:t>理解词中所表达的词人高洁品格。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sym typeface="Arial" pitchFamily="34" charset="0"/>
              </a:rPr>
              <a:t>3</a:t>
            </a:r>
            <a:r>
              <a:rPr lang="zh-CN" altLang="en-US" sz="2800" b="1" dirty="0">
                <a:latin typeface="宋体" pitchFamily="2" charset="-122"/>
                <a:sym typeface="Arial" pitchFamily="34" charset="0"/>
              </a:rPr>
              <a:t>、鉴赏本词意境之美，揣摩本词炼字之妙。</a:t>
            </a:r>
          </a:p>
        </p:txBody>
      </p:sp>
      <p:grpSp>
        <p:nvGrpSpPr>
          <p:cNvPr id="4098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4099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528" y="3333072"/>
            <a:ext cx="2047109" cy="11514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2123728" y="393990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9" descr="20061001_4bc669137a98c1d47f3b685859dcacd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464" y="871538"/>
            <a:ext cx="7331075" cy="384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矩形 20"/>
          <p:cNvSpPr>
            <a:spLocks noChangeArrowheads="1"/>
          </p:cNvSpPr>
          <p:nvPr/>
        </p:nvSpPr>
        <p:spPr bwMode="auto">
          <a:xfrm>
            <a:off x="4932364" y="3973116"/>
            <a:ext cx="30684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梅花香自苦寒来</a:t>
            </a:r>
          </a:p>
        </p:txBody>
      </p:sp>
      <p:grpSp>
        <p:nvGrpSpPr>
          <p:cNvPr id="5123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5124" name="Picture 18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新课导入</a:t>
              </a:r>
            </a:p>
          </p:txBody>
        </p:sp>
      </p:grpSp>
    </p:spTree>
  </p:cSld>
  <p:clrMapOvr>
    <a:masterClrMapping/>
  </p:clrMapOvr>
  <p:transition spd="slow"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7" descr="20061001_0159e07570ebcbdda82d2cf4114302b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478631"/>
            <a:ext cx="7112000" cy="364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矩形 2"/>
          <p:cNvSpPr>
            <a:spLocks noChangeArrowheads="1"/>
          </p:cNvSpPr>
          <p:nvPr/>
        </p:nvSpPr>
        <p:spPr bwMode="auto">
          <a:xfrm>
            <a:off x="1152525" y="4205288"/>
            <a:ext cx="68403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只有梅花吹不尽，依然新白抱新红。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0" descr="4_xdtPWdurSH4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4" y="488156"/>
            <a:ext cx="792003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矩形 6"/>
          <p:cNvSpPr>
            <a:spLocks noChangeArrowheads="1"/>
          </p:cNvSpPr>
          <p:nvPr/>
        </p:nvSpPr>
        <p:spPr bwMode="auto">
          <a:xfrm>
            <a:off x="1152525" y="4286250"/>
            <a:ext cx="68403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向来冰雪凝严地，力斡春回竟是谁？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354013" y="1482329"/>
            <a:ext cx="5630862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latin typeface="宋体" pitchFamily="2" charset="-122"/>
              </a:rPr>
              <a:t>    </a:t>
            </a:r>
            <a:r>
              <a:rPr lang="zh-CN" altLang="en-US" sz="2800" b="1" u="sng" dirty="0">
                <a:solidFill>
                  <a:srgbClr val="FF0000"/>
                </a:solidFill>
                <a:latin typeface="宋体" pitchFamily="2" charset="-122"/>
              </a:rPr>
              <a:t>陆游</a:t>
            </a:r>
            <a:r>
              <a:rPr lang="zh-CN" altLang="en-US" sz="2800" b="1" dirty="0">
                <a:latin typeface="宋体" pitchFamily="2" charset="-122"/>
              </a:rPr>
              <a:t>，字务观，号放翁，南宋杰出的爱国词人。一生志在恢复中原，因“喜论恢复”受到投降派忌恨，受人排挤</a:t>
            </a:r>
            <a:r>
              <a:rPr lang="en-US" altLang="zh-CN" sz="2800" b="1" dirty="0">
                <a:latin typeface="宋体" pitchFamily="2" charset="-122"/>
              </a:rPr>
              <a:t>,</a:t>
            </a:r>
            <a:r>
              <a:rPr lang="zh-CN" altLang="en-US" sz="2800" b="1" dirty="0">
                <a:latin typeface="宋体" pitchFamily="2" charset="-122"/>
              </a:rPr>
              <a:t>结果被黜免，回乡闲居至死。</a:t>
            </a:r>
          </a:p>
        </p:txBody>
      </p:sp>
      <p:grpSp>
        <p:nvGrpSpPr>
          <p:cNvPr id="8194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8195" name="Picture 18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6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021" y="1603606"/>
            <a:ext cx="2485290" cy="2385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921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pic>
        <p:nvPicPr>
          <p:cNvPr id="9220" name="Picture 2" descr="http://a1.att.hudong.com/34/25/19300001382667132444250282816_950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4" y="1201341"/>
            <a:ext cx="4752975" cy="272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矩形 13"/>
          <p:cNvSpPr>
            <a:spLocks noChangeArrowheads="1"/>
          </p:cNvSpPr>
          <p:nvPr/>
        </p:nvSpPr>
        <p:spPr bwMode="auto">
          <a:xfrm>
            <a:off x="3084513" y="3975498"/>
            <a:ext cx="37914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卜算子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·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咏梅（朗读）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10242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品析诗文</a:t>
              </a:r>
            </a:p>
          </p:txBody>
        </p:sp>
      </p:grpSp>
      <p:sp>
        <p:nvSpPr>
          <p:cNvPr id="6" name="文本框 4101"/>
          <p:cNvSpPr txBox="1"/>
          <p:nvPr/>
        </p:nvSpPr>
        <p:spPr>
          <a:xfrm>
            <a:off x="250825" y="1256110"/>
            <a:ext cx="8642350" cy="1015663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0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1.</a:t>
            </a:r>
            <a:r>
              <a:rPr lang="zh-CN" altLang="en-US" sz="30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这首词上阙写环境，下阙写品格。思考词人是怎样描写环境，有什么目的？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875983" y="557213"/>
            <a:ext cx="1008609" cy="584775"/>
          </a:xfrm>
          <a:prstGeom prst="rect">
            <a:avLst/>
          </a:prstGeom>
          <a:noFill/>
          <a:ln w="76200" cmpd="tri">
            <a:solidFill>
              <a:schemeClr val="accent3">
                <a:lumMod val="75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上阙</a:t>
            </a:r>
          </a:p>
        </p:txBody>
      </p:sp>
      <p:sp>
        <p:nvSpPr>
          <p:cNvPr id="10245" name="WordArt 69"/>
          <p:cNvSpPr>
            <a:spLocks noChangeArrowheads="1" noChangeShapeType="1" noTextEdit="1"/>
          </p:cNvSpPr>
          <p:nvPr/>
        </p:nvSpPr>
        <p:spPr bwMode="auto">
          <a:xfrm>
            <a:off x="1462088" y="2883694"/>
            <a:ext cx="1670050" cy="65841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9533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chemeClr val="bg2"/>
              </a:extrusionClr>
            </a:sp3d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/>
                <a:ea typeface="宋体"/>
              </a:rPr>
              <a:t>意象</a:t>
            </a:r>
          </a:p>
        </p:txBody>
      </p:sp>
      <p:sp>
        <p:nvSpPr>
          <p:cNvPr id="10246" name="矩形 2"/>
          <p:cNvSpPr>
            <a:spLocks noChangeArrowheads="1"/>
          </p:cNvSpPr>
          <p:nvPr/>
        </p:nvSpPr>
        <p:spPr bwMode="auto">
          <a:xfrm>
            <a:off x="5218114" y="2180035"/>
            <a:ext cx="172996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梅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驿外断桥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黄昏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风、雨</a:t>
            </a:r>
          </a:p>
        </p:txBody>
      </p:sp>
      <p:sp>
        <p:nvSpPr>
          <p:cNvPr id="4" name="右箭头 3"/>
          <p:cNvSpPr/>
          <p:nvPr/>
        </p:nvSpPr>
        <p:spPr>
          <a:xfrm>
            <a:off x="3635376" y="2987278"/>
            <a:ext cx="936625" cy="451247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2"/>
          <p:cNvSpPr>
            <a:spLocks noChangeArrowheads="1"/>
          </p:cNvSpPr>
          <p:nvPr/>
        </p:nvSpPr>
        <p:spPr bwMode="auto">
          <a:xfrm>
            <a:off x="1389064" y="497682"/>
            <a:ext cx="172996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梅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驿外断桥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黄昏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风、雨</a:t>
            </a:r>
          </a:p>
        </p:txBody>
      </p:sp>
      <p:sp>
        <p:nvSpPr>
          <p:cNvPr id="4" name="右箭头 3"/>
          <p:cNvSpPr/>
          <p:nvPr/>
        </p:nvSpPr>
        <p:spPr>
          <a:xfrm>
            <a:off x="3167064" y="1345407"/>
            <a:ext cx="936625" cy="451247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4284664" y="497682"/>
            <a:ext cx="388778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（野梅）孤独、寂寞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荒凉、破败</a:t>
            </a: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惆怅、萧瑟</a:t>
            </a:r>
          </a:p>
          <a:p>
            <a:pPr>
              <a:lnSpc>
                <a:spcPct val="15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凄凉、惨淡</a:t>
            </a:r>
          </a:p>
        </p:txBody>
      </p:sp>
      <p:sp>
        <p:nvSpPr>
          <p:cNvPr id="11269" name="WordArt 69"/>
          <p:cNvSpPr>
            <a:spLocks noChangeArrowheads="1" noChangeShapeType="1" noTextEdit="1"/>
          </p:cNvSpPr>
          <p:nvPr/>
        </p:nvSpPr>
        <p:spPr bwMode="auto">
          <a:xfrm>
            <a:off x="611188" y="2950369"/>
            <a:ext cx="1670050" cy="6572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9533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chemeClr val="bg2"/>
              </a:extrusionClr>
            </a:sp3d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latin typeface="宋体"/>
                <a:ea typeface="宋体"/>
              </a:rPr>
              <a:t>烘托</a:t>
            </a:r>
          </a:p>
        </p:txBody>
      </p:sp>
      <p:sp>
        <p:nvSpPr>
          <p:cNvPr id="11270" name="矩形 8"/>
          <p:cNvSpPr>
            <a:spLocks noChangeArrowheads="1"/>
          </p:cNvSpPr>
          <p:nvPr/>
        </p:nvSpPr>
        <p:spPr bwMode="auto">
          <a:xfrm>
            <a:off x="1619251" y="3759994"/>
            <a:ext cx="71096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梅花孤寂凄凉的境遇以及它的愁苦之情。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  <p:bldP spid="4" grpId="0" animBg="1"/>
      <p:bldP spid="11268" grpId="0" build="p"/>
      <p:bldP spid="11269" grpId="0" animBg="1"/>
      <p:bldP spid="1127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547</Words>
  <Application>Microsoft Office PowerPoint</Application>
  <PresentationFormat>全屏显示(16:9)</PresentationFormat>
  <Paragraphs>74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309</cp:revision>
  <dcterms:created xsi:type="dcterms:W3CDTF">2017-02-18T06:44:12Z</dcterms:created>
  <dcterms:modified xsi:type="dcterms:W3CDTF">2022-01-24T05:34:06Z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