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64" r:id="rId3"/>
    <p:sldId id="301" r:id="rId4"/>
    <p:sldId id="329" r:id="rId5"/>
    <p:sldId id="302" r:id="rId6"/>
    <p:sldId id="303" r:id="rId7"/>
    <p:sldId id="304" r:id="rId8"/>
    <p:sldId id="330" r:id="rId9"/>
    <p:sldId id="331" r:id="rId10"/>
    <p:sldId id="347" r:id="rId11"/>
    <p:sldId id="332" r:id="rId12"/>
    <p:sldId id="348" r:id="rId13"/>
    <p:sldId id="333" r:id="rId14"/>
    <p:sldId id="334" r:id="rId15"/>
    <p:sldId id="335" r:id="rId16"/>
    <p:sldId id="305" r:id="rId17"/>
    <p:sldId id="349" r:id="rId18"/>
    <p:sldId id="306" r:id="rId19"/>
    <p:sldId id="337" r:id="rId20"/>
    <p:sldId id="336" r:id="rId21"/>
    <p:sldId id="338" r:id="rId22"/>
    <p:sldId id="341" r:id="rId23"/>
    <p:sldId id="342" r:id="rId24"/>
    <p:sldId id="343" r:id="rId25"/>
    <p:sldId id="340" r:id="rId26"/>
    <p:sldId id="350" r:id="rId27"/>
    <p:sldId id="344" r:id="rId28"/>
    <p:sldId id="351" r:id="rId29"/>
    <p:sldId id="346" r:id="rId30"/>
    <p:sldId id="352" r:id="rId3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96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91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FE4A888-2AB2-4E85-8D1D-DC68AA0FA86D}" type="datetimeFigureOut">
              <a:rPr lang="zh-CN" altLang="en-US"/>
              <a:pPr>
                <a:defRPr/>
              </a:pPr>
              <a:t>2022/1/21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8868192-B966-4186-87B7-1B3ABBDA3E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437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868192-B966-4186-87B7-1B3ABBDA3EA9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80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3379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3896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09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277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720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15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95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556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0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970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3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429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2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2022/1/21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61730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4" descr="图片R6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标题 1"/>
          <p:cNvSpPr txBox="1">
            <a:spLocks/>
          </p:cNvSpPr>
          <p:nvPr/>
        </p:nvSpPr>
        <p:spPr bwMode="auto">
          <a:xfrm>
            <a:off x="2971800" y="1701800"/>
            <a:ext cx="5473700" cy="1128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4400" b="1">
                <a:latin typeface="黑体" pitchFamily="49" charset="-122"/>
                <a:ea typeface="黑体" pitchFamily="49" charset="-122"/>
              </a:rPr>
              <a:t>口语交际 即席讲话</a:t>
            </a:r>
          </a:p>
        </p:txBody>
      </p:sp>
      <p:sp>
        <p:nvSpPr>
          <p:cNvPr id="2052" name="副标题 2"/>
          <p:cNvSpPr txBox="1">
            <a:spLocks/>
          </p:cNvSpPr>
          <p:nvPr/>
        </p:nvSpPr>
        <p:spPr bwMode="auto">
          <a:xfrm>
            <a:off x="3503615" y="2885018"/>
            <a:ext cx="4968875" cy="58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部编本人教版</a:t>
            </a: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八年级语文下册</a:t>
            </a:r>
          </a:p>
        </p:txBody>
      </p:sp>
      <p:cxnSp>
        <p:nvCxnSpPr>
          <p:cNvPr id="10" name="直接连接符 9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2855913" y="2868084"/>
            <a:ext cx="5689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510142" y="6093297"/>
            <a:ext cx="9157858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100265" y="795867"/>
            <a:ext cx="7991475" cy="39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二、边想边说，反应迅速敏捷</a:t>
            </a:r>
          </a:p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    即席发言前，可以利用短暂的时间打一下腹稿，构想自己发言的主题、主要内容、开头等，但大部分情况是没有准备时间的，大脑是在临时组织说话的内容。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100265" y="867834"/>
            <a:ext cx="7991475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因此，无法将所有的内容都有条不紊地安放在大脑中，这就要求发言者在说当前句的同时，还要斟酌后面要讲的内容，边讲话，边构思，根据主旨的需要，提取、筛选信息，组织语言。只有思维敏捷，反应迅速，才能达到较好的效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1847850" y="645585"/>
            <a:ext cx="8567738" cy="420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500"/>
              </a:spcBef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三、有的放矢，切合环境对象</a:t>
            </a:r>
          </a:p>
          <a:p>
            <a:pPr eaLnBrk="1" hangingPunct="1">
              <a:lnSpc>
                <a:spcPct val="130000"/>
              </a:lnSpc>
              <a:spcBef>
                <a:spcPts val="1500"/>
              </a:spcBef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   俗话说“到什么山上唱什么歌”，即席发言要注意环境、场合和对象，比如，环境有室内与室外、安静与杂乱之分，场合有严肃与随意、正式与非正式之分，对象有身份、年龄之分。面对不同的环境、场合和对象，我们发言的内容、语气、风格也应有所区别。越是有针对性的发言，越能得到听众的欢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1847850" y="645585"/>
            <a:ext cx="8567738" cy="420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500"/>
              </a:spcBef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四、掌握分寸，语言简短明晰</a:t>
            </a:r>
          </a:p>
          <a:p>
            <a:pPr eaLnBrk="1" hangingPunct="1">
              <a:lnSpc>
                <a:spcPct val="130000"/>
              </a:lnSpc>
              <a:spcBef>
                <a:spcPts val="1500"/>
              </a:spcBef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   掌握分寸，就是要使讲话恰到好处，不说空洞无物的话，不说过头话，不说伤人的话，不自我吹嘘。同时，即席发言务求简短精练，因为观众都喜欢短小精悍、言简意赅的发言，即席发言时要尽量长话短说，克服口头禅，少用无关紧要的喻例、资料等，让每句话融入较多的信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1992313" y="836085"/>
            <a:ext cx="80645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   即席发言也如唱戏一样，“台上一分钟，台下十年功”，它靠的是平时的口头练习，多方面的知识积累，敏捷、清晰的思维能力和富于亲和力的人格魅力。因此，我们一定要把即席发言练习和提高个人整体素质相结合，让即席发言成为展现个人风采的重要手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86" name="组合 1"/>
          <p:cNvGrpSpPr>
            <a:grpSpLocks/>
          </p:cNvGrpSpPr>
          <p:nvPr/>
        </p:nvGrpSpPr>
        <p:grpSpPr bwMode="auto">
          <a:xfrm>
            <a:off x="1847850" y="452968"/>
            <a:ext cx="2401888" cy="831851"/>
            <a:chOff x="2018284" y="2049793"/>
            <a:chExt cx="2402248" cy="624400"/>
          </a:xfrm>
        </p:grpSpPr>
        <p:sp>
          <p:nvSpPr>
            <p:cNvPr id="3" name="矩形 2">
              <a:extLst>
                <a:ext uri="{FF2B5EF4-FFF2-40B4-BE49-F238E27FC236}"/>
              </a:extLst>
            </p:cNvPr>
            <p:cNvSpPr/>
            <p:nvPr>
              <p:custDataLst>
                <p:tags r:id="rId1"/>
              </p:custDataLst>
            </p:nvPr>
          </p:nvSpPr>
          <p:spPr>
            <a:xfrm rot="20171873">
              <a:off x="2018284" y="2118112"/>
              <a:ext cx="557297" cy="556081"/>
            </a:xfrm>
            <a:prstGeom prst="rect">
              <a:avLst/>
            </a:prstGeom>
            <a:solidFill>
              <a:srgbClr val="D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交</a:t>
              </a:r>
            </a:p>
          </p:txBody>
        </p:sp>
        <p:sp>
          <p:nvSpPr>
            <p:cNvPr id="4" name="矩形 3">
              <a:extLst>
                <a:ext uri="{FF2B5EF4-FFF2-40B4-BE49-F238E27FC236}"/>
              </a:extLst>
            </p:cNvPr>
            <p:cNvSpPr/>
            <p:nvPr>
              <p:custDataLst>
                <p:tags r:id="rId2"/>
              </p:custDataLst>
            </p:nvPr>
          </p:nvSpPr>
          <p:spPr>
            <a:xfrm rot="1103009">
              <a:off x="3847358" y="2091102"/>
              <a:ext cx="573174" cy="573558"/>
            </a:xfrm>
            <a:prstGeom prst="rect">
              <a:avLst/>
            </a:prstGeom>
            <a:solidFill>
              <a:srgbClr val="C02E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例</a:t>
              </a:r>
            </a:p>
          </p:txBody>
        </p:sp>
        <p:sp>
          <p:nvSpPr>
            <p:cNvPr id="5" name="矩形 4">
              <a:extLst>
                <a:ext uri="{FF2B5EF4-FFF2-40B4-BE49-F238E27FC236}"/>
              </a:extLst>
            </p:cNvPr>
            <p:cNvSpPr/>
            <p:nvPr>
              <p:custDataLst>
                <p:tags r:id="rId3"/>
              </p:custDataLst>
            </p:nvPr>
          </p:nvSpPr>
          <p:spPr>
            <a:xfrm rot="815850">
              <a:off x="2648616" y="2049793"/>
              <a:ext cx="563646" cy="564025"/>
            </a:xfrm>
            <a:prstGeom prst="rect">
              <a:avLst/>
            </a:prstGeom>
            <a:solidFill>
              <a:srgbClr val="C0A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际</a:t>
              </a:r>
            </a:p>
          </p:txBody>
        </p:sp>
        <p:sp>
          <p:nvSpPr>
            <p:cNvPr id="6" name="矩形 5">
              <a:extLst>
                <a:ext uri="{FF2B5EF4-FFF2-40B4-BE49-F238E27FC236}"/>
              </a:extLst>
            </p:cNvPr>
            <p:cNvSpPr/>
            <p:nvPr>
              <p:custDataLst>
                <p:tags r:id="rId4"/>
              </p:custDataLst>
            </p:nvPr>
          </p:nvSpPr>
          <p:spPr>
            <a:xfrm rot="20015560">
              <a:off x="3302764" y="2113345"/>
              <a:ext cx="536655" cy="535427"/>
            </a:xfrm>
            <a:prstGeom prst="rect">
              <a:avLst/>
            </a:prstGeom>
            <a:solidFill>
              <a:srgbClr val="E2C7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示</a:t>
              </a:r>
            </a:p>
          </p:txBody>
        </p:sp>
      </p:grp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2027240" y="1604433"/>
            <a:ext cx="8137525" cy="312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ts val="18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誓 师</a:t>
            </a:r>
          </a:p>
          <a:p>
            <a:pPr eaLnBrk="1" hangingPunct="1">
              <a:lnSpc>
                <a:spcPct val="130000"/>
              </a:lnSpc>
              <a:spcBef>
                <a:spcPts val="18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有一次，大连星海湾国际会议展览中心举行“大干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天，确保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月底封顶”的誓师大会。仪式正在进行，坐在主席台上的星海湾总指挥老宋的座椅突然倒下，宋指挥从上面摔了下来，非常尴尬。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063750" y="1701801"/>
            <a:ext cx="8135938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8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这时，正在发言的大连市市长来了段即席讲话：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今天的誓师大会开的很好，大家决心都很大，摩拳擦掌，准备大干一场。你们看，你们的总指挥已经坐不住了。望大家团结一致，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50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天确保封顶。”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135190" y="1028702"/>
            <a:ext cx="777557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这是一个借机发挥的典型例子。市长抓住宋指挥从座椅上摔下来这个触点，发挥了“大家决心都很大，坐不住了”的话题，既用妙语解了围，又顺势鼓舞了与会者的士气，非常符合当时誓师大会的情境。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58" name="组合 1"/>
          <p:cNvGrpSpPr>
            <a:grpSpLocks/>
          </p:cNvGrpSpPr>
          <p:nvPr/>
        </p:nvGrpSpPr>
        <p:grpSpPr bwMode="auto">
          <a:xfrm>
            <a:off x="1847850" y="452968"/>
            <a:ext cx="2401888" cy="831851"/>
            <a:chOff x="2018284" y="2049793"/>
            <a:chExt cx="2402248" cy="624400"/>
          </a:xfrm>
        </p:grpSpPr>
        <p:sp>
          <p:nvSpPr>
            <p:cNvPr id="3" name="矩形 2">
              <a:extLst>
                <a:ext uri="{FF2B5EF4-FFF2-40B4-BE49-F238E27FC236}"/>
              </a:extLst>
            </p:cNvPr>
            <p:cNvSpPr/>
            <p:nvPr>
              <p:custDataLst>
                <p:tags r:id="rId1"/>
              </p:custDataLst>
            </p:nvPr>
          </p:nvSpPr>
          <p:spPr>
            <a:xfrm rot="20171873">
              <a:off x="2018284" y="2118112"/>
              <a:ext cx="557297" cy="556081"/>
            </a:xfrm>
            <a:prstGeom prst="rect">
              <a:avLst/>
            </a:prstGeom>
            <a:solidFill>
              <a:srgbClr val="D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研</a:t>
              </a:r>
            </a:p>
          </p:txBody>
        </p:sp>
        <p:sp>
          <p:nvSpPr>
            <p:cNvPr id="4" name="矩形 3">
              <a:extLst>
                <a:ext uri="{FF2B5EF4-FFF2-40B4-BE49-F238E27FC236}"/>
              </a:extLst>
            </p:cNvPr>
            <p:cNvSpPr/>
            <p:nvPr>
              <p:custDataLst>
                <p:tags r:id="rId2"/>
              </p:custDataLst>
            </p:nvPr>
          </p:nvSpPr>
          <p:spPr>
            <a:xfrm rot="1103009">
              <a:off x="3847358" y="2091102"/>
              <a:ext cx="573174" cy="573558"/>
            </a:xfrm>
            <a:prstGeom prst="rect">
              <a:avLst/>
            </a:prstGeom>
            <a:solidFill>
              <a:srgbClr val="C02E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习</a:t>
              </a:r>
            </a:p>
          </p:txBody>
        </p:sp>
        <p:sp>
          <p:nvSpPr>
            <p:cNvPr id="5" name="矩形 4">
              <a:extLst>
                <a:ext uri="{FF2B5EF4-FFF2-40B4-BE49-F238E27FC236}"/>
              </a:extLst>
            </p:cNvPr>
            <p:cNvSpPr/>
            <p:nvPr>
              <p:custDataLst>
                <p:tags r:id="rId3"/>
              </p:custDataLst>
            </p:nvPr>
          </p:nvSpPr>
          <p:spPr>
            <a:xfrm rot="815850">
              <a:off x="2648616" y="2049793"/>
              <a:ext cx="563646" cy="564025"/>
            </a:xfrm>
            <a:prstGeom prst="rect">
              <a:avLst/>
            </a:prstGeom>
            <a:solidFill>
              <a:srgbClr val="C0A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讨</a:t>
              </a:r>
            </a:p>
          </p:txBody>
        </p:sp>
        <p:sp>
          <p:nvSpPr>
            <p:cNvPr id="6" name="矩形 5">
              <a:extLst>
                <a:ext uri="{FF2B5EF4-FFF2-40B4-BE49-F238E27FC236}"/>
              </a:extLst>
            </p:cNvPr>
            <p:cNvSpPr/>
            <p:nvPr>
              <p:custDataLst>
                <p:tags r:id="rId4"/>
              </p:custDataLst>
            </p:nvPr>
          </p:nvSpPr>
          <p:spPr>
            <a:xfrm rot="20015560">
              <a:off x="3302764" y="2113345"/>
              <a:ext cx="536655" cy="535427"/>
            </a:xfrm>
            <a:prstGeom prst="rect">
              <a:avLst/>
            </a:prstGeom>
            <a:solidFill>
              <a:srgbClr val="E2C7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练</a:t>
              </a:r>
            </a:p>
          </p:txBody>
        </p:sp>
      </p:grpSp>
      <p:sp>
        <p:nvSpPr>
          <p:cNvPr id="9" name="Text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125665" y="1519768"/>
            <a:ext cx="8283575" cy="368408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800"/>
              </a:spcBef>
              <a:defRPr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题一：判断下列说法的正误，在括号内打“√”或“✕”。</a:t>
            </a:r>
          </a:p>
          <a:p>
            <a:pPr eaLnBrk="1" hangingPunct="1">
              <a:lnSpc>
                <a:spcPct val="130000"/>
              </a:lnSpc>
              <a:spcBef>
                <a:spcPts val="180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1.</a:t>
            </a:r>
            <a:r>
              <a:rPr lang="zh-CN" altLang="en-US" sz="2800" b="1" dirty="0">
                <a:latin typeface="+mn-ea"/>
                <a:ea typeface="+mn-ea"/>
              </a:rPr>
              <a:t>许多同学当众说话时过分紧张。要消除这种心理状态并不难。主要是应有自信心，即使自己没有做充分准备，只要有胆子，就可以理直气壮的讲。（    ）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639616" y="4562708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✕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919290" y="933452"/>
            <a:ext cx="8497887" cy="368408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80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2.</a:t>
            </a:r>
            <a:r>
              <a:rPr lang="zh-CN" altLang="en-US" sz="2800" b="1" dirty="0">
                <a:latin typeface="+mn-ea"/>
                <a:ea typeface="+mn-ea"/>
              </a:rPr>
              <a:t>说话怎样才能做到清楚呢？答案是要“多思</a:t>
            </a:r>
            <a:r>
              <a:rPr lang="zh-CN" altLang="en-US" sz="2800" b="1" dirty="0">
                <a:latin typeface="+mn-ea"/>
              </a:rPr>
              <a:t>”</a:t>
            </a:r>
            <a:r>
              <a:rPr lang="zh-CN" altLang="en-US" sz="2800" b="1" dirty="0">
                <a:latin typeface="+mn-ea"/>
                <a:ea typeface="+mn-ea"/>
              </a:rPr>
              <a:t>。说话前要认真想一想，自己为什么要说，说给谁听，说的重点是什么，怎样去说，先说什么，后说什么。重点和非重点都要详细说。（    ）</a:t>
            </a:r>
          </a:p>
          <a:p>
            <a:pPr eaLnBrk="1" hangingPunct="1">
              <a:lnSpc>
                <a:spcPct val="130000"/>
              </a:lnSpc>
              <a:spcBef>
                <a:spcPts val="180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3.</a:t>
            </a:r>
            <a:r>
              <a:rPr lang="zh-CN" altLang="en-US" sz="2800" b="1" dirty="0">
                <a:latin typeface="+mn-ea"/>
                <a:ea typeface="+mn-ea"/>
              </a:rPr>
              <a:t>说话要简洁，就要去掉不必要的重复，去掉与中心关系不大的枝蔓。（    ）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03912" y="3971206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312024" y="2636912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✕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" name="组合 1"/>
          <p:cNvGrpSpPr>
            <a:grpSpLocks/>
          </p:cNvGrpSpPr>
          <p:nvPr/>
        </p:nvGrpSpPr>
        <p:grpSpPr bwMode="auto">
          <a:xfrm>
            <a:off x="1847850" y="452968"/>
            <a:ext cx="2401888" cy="831851"/>
            <a:chOff x="2018284" y="2049794"/>
            <a:chExt cx="2402248" cy="624399"/>
          </a:xfrm>
        </p:grpSpPr>
        <p:sp>
          <p:nvSpPr>
            <p:cNvPr id="3" name="矩形 2">
              <a:extLst>
                <a:ext uri="{FF2B5EF4-FFF2-40B4-BE49-F238E27FC236}"/>
              </a:extLst>
            </p:cNvPr>
            <p:cNvSpPr/>
            <p:nvPr>
              <p:custDataLst>
                <p:tags r:id="rId1"/>
              </p:custDataLst>
            </p:nvPr>
          </p:nvSpPr>
          <p:spPr>
            <a:xfrm rot="20171873">
              <a:off x="2018284" y="2118113"/>
              <a:ext cx="557297" cy="556080"/>
            </a:xfrm>
            <a:prstGeom prst="rect">
              <a:avLst/>
            </a:prstGeom>
            <a:solidFill>
              <a:srgbClr val="D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目</a:t>
              </a:r>
            </a:p>
          </p:txBody>
        </p:sp>
        <p:sp>
          <p:nvSpPr>
            <p:cNvPr id="4" name="矩形 3">
              <a:extLst>
                <a:ext uri="{FF2B5EF4-FFF2-40B4-BE49-F238E27FC236}"/>
              </a:extLst>
            </p:cNvPr>
            <p:cNvSpPr/>
            <p:nvPr>
              <p:custDataLst>
                <p:tags r:id="rId2"/>
              </p:custDataLst>
            </p:nvPr>
          </p:nvSpPr>
          <p:spPr>
            <a:xfrm rot="1103009">
              <a:off x="3847358" y="2091103"/>
              <a:ext cx="573174" cy="573557"/>
            </a:xfrm>
            <a:prstGeom prst="rect">
              <a:avLst/>
            </a:prstGeom>
            <a:solidFill>
              <a:srgbClr val="C02E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航</a:t>
              </a:r>
            </a:p>
          </p:txBody>
        </p:sp>
        <p:sp>
          <p:nvSpPr>
            <p:cNvPr id="5" name="矩形 4">
              <a:extLst>
                <a:ext uri="{FF2B5EF4-FFF2-40B4-BE49-F238E27FC236}"/>
              </a:extLst>
            </p:cNvPr>
            <p:cNvSpPr/>
            <p:nvPr>
              <p:custDataLst>
                <p:tags r:id="rId3"/>
              </p:custDataLst>
            </p:nvPr>
          </p:nvSpPr>
          <p:spPr>
            <a:xfrm rot="815850">
              <a:off x="2648616" y="2049794"/>
              <a:ext cx="563646" cy="564025"/>
            </a:xfrm>
            <a:prstGeom prst="rect">
              <a:avLst/>
            </a:prstGeom>
            <a:solidFill>
              <a:srgbClr val="C0A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标</a:t>
              </a:r>
            </a:p>
          </p:txBody>
        </p:sp>
        <p:sp>
          <p:nvSpPr>
            <p:cNvPr id="6" name="矩形 5">
              <a:extLst>
                <a:ext uri="{FF2B5EF4-FFF2-40B4-BE49-F238E27FC236}"/>
              </a:extLst>
            </p:cNvPr>
            <p:cNvSpPr/>
            <p:nvPr>
              <p:custDataLst>
                <p:tags r:id="rId4"/>
              </p:custDataLst>
            </p:nvPr>
          </p:nvSpPr>
          <p:spPr>
            <a:xfrm rot="20015560">
              <a:off x="3302764" y="2113346"/>
              <a:ext cx="536655" cy="535426"/>
            </a:xfrm>
            <a:prstGeom prst="rect">
              <a:avLst/>
            </a:prstGeom>
            <a:solidFill>
              <a:srgbClr val="E2C7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导</a:t>
              </a:r>
            </a:p>
          </p:txBody>
        </p:sp>
      </p:grp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2279650" y="1604433"/>
            <a:ext cx="76327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7188" indent="-35718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掌握即席发言的要领和表达技巧。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通过情境创设的训练，克服发言时的紧张心理，学习即席发言的快速构思方法，提高瞬时应变和即席发言能力。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063752" y="1028701"/>
            <a:ext cx="8208963" cy="368408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80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4.</a:t>
            </a:r>
            <a:r>
              <a:rPr lang="zh-CN" altLang="en-US" sz="2800" b="1" dirty="0">
                <a:latin typeface="+mn-ea"/>
                <a:ea typeface="+mn-ea"/>
              </a:rPr>
              <a:t>要使说话中心突出，条理清楚，一是要求材料全而多，二是要理清思路和线索，三是要把材料的先后安排好，力求层次清晰，眉目分明。（    ）</a:t>
            </a:r>
          </a:p>
          <a:p>
            <a:pPr eaLnBrk="1" hangingPunct="1">
              <a:lnSpc>
                <a:spcPct val="130000"/>
              </a:lnSpc>
              <a:spcBef>
                <a:spcPts val="180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5.</a:t>
            </a:r>
            <a:r>
              <a:rPr lang="zh-CN" altLang="en-US" sz="2800" b="1" dirty="0">
                <a:latin typeface="+mn-ea"/>
                <a:ea typeface="+mn-ea"/>
              </a:rPr>
              <a:t>说话连贯，是指句与句之间连接得上。说话严密，是指说话有逻辑性。要做到这两点，在平时要养成多思考的习惯。（    ）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616280" y="2204927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✕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087888" y="4066455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919288" y="1316568"/>
            <a:ext cx="8208962" cy="267765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80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6.</a:t>
            </a:r>
            <a:r>
              <a:rPr lang="zh-CN" altLang="en-US" sz="2800" b="1" dirty="0">
                <a:latin typeface="+mn-ea"/>
                <a:ea typeface="+mn-ea"/>
              </a:rPr>
              <a:t>在和别人交谈时，说话人不能我行我素，想说什么就说什么，而要看对象，从对象的不同特点出发，说不同的话，达到说话的目的。但说话看对象，不是说要“见人说人话，见鬼说鬼话”。（    ）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472264" y="3347893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351090" y="933452"/>
            <a:ext cx="7705725" cy="368408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80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7.</a:t>
            </a:r>
            <a:r>
              <a:rPr lang="zh-CN" altLang="en-US" sz="2800" b="1" dirty="0">
                <a:latin typeface="+mn-ea"/>
                <a:ea typeface="+mn-ea"/>
              </a:rPr>
              <a:t>说话要讲究方式。直言不讳充满刺激性，容易伤害对方的感情，造成抵触情绪。所以，无论在什么场合，都要尽量避免用直言，而采用委婉含蓄的语言形成。（    ）</a:t>
            </a:r>
          </a:p>
          <a:p>
            <a:pPr eaLnBrk="1" hangingPunct="1">
              <a:lnSpc>
                <a:spcPct val="130000"/>
              </a:lnSpc>
              <a:spcBef>
                <a:spcPts val="180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8.</a:t>
            </a:r>
            <a:r>
              <a:rPr lang="zh-CN" altLang="en-US" sz="2800" b="1" dirty="0">
                <a:latin typeface="+mn-ea"/>
                <a:ea typeface="+mn-ea"/>
              </a:rPr>
              <a:t>停顿的一般规律是：一个意思说完要有较小的停顿，一句话说完要有较大的停顿。（    ）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03912" y="2636912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✕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616280" y="3971206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✕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027240" y="1123952"/>
            <a:ext cx="8135937" cy="355481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80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9.</a:t>
            </a:r>
            <a:r>
              <a:rPr lang="zh-CN" altLang="en-US" sz="2800" b="1" dirty="0">
                <a:latin typeface="+mn-ea"/>
                <a:ea typeface="+mn-ea"/>
              </a:rPr>
              <a:t>无论是说还是听，都应当适度的看着对方的眼睛和面部。还要善于用眼神表现出自己的喜怒哀乐。（    ）</a:t>
            </a:r>
          </a:p>
          <a:p>
            <a:pPr eaLnBrk="1" hangingPunct="1">
              <a:lnSpc>
                <a:spcPct val="150000"/>
              </a:lnSpc>
              <a:spcBef>
                <a:spcPts val="180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10.</a:t>
            </a:r>
            <a:r>
              <a:rPr lang="zh-CN" altLang="en-US" sz="2800" b="1" dirty="0">
                <a:latin typeface="+mn-ea"/>
                <a:ea typeface="+mn-ea"/>
              </a:rPr>
              <a:t>要“形于外”必须“诚于中”，这是做到语言美的关键。（    ）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495600" y="2420888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223792" y="4032440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208215" y="2180168"/>
            <a:ext cx="77755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题二：根据提供的情境，在“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______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”上填充恰当的即席讲话。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846265" y="1221319"/>
            <a:ext cx="8497887" cy="33239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1.1935</a:t>
            </a:r>
            <a:r>
              <a:rPr lang="zh-CN" altLang="en-US" sz="2800" b="1" dirty="0">
                <a:latin typeface="+mn-ea"/>
                <a:ea typeface="+mn-ea"/>
              </a:rPr>
              <a:t>年，高尔基参加苏联作协理事会第二次全体会议时，代表们要求他讲话。当他上台时，与会者长时间鼓掌。高尔基灵机一动借题发挥说：</a:t>
            </a:r>
            <a:r>
              <a:rPr lang="en-US" altLang="zh-CN" sz="2800" b="1" dirty="0">
                <a:latin typeface="+mn-ea"/>
                <a:ea typeface="+mn-ea"/>
              </a:rPr>
              <a:t>“_________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____________________________________”</a:t>
            </a:r>
            <a:r>
              <a:rPr lang="zh-CN" altLang="en-US" sz="2800" b="1" dirty="0">
                <a:latin typeface="+mn-ea"/>
                <a:ea typeface="+mn-ea"/>
              </a:rPr>
              <a:t>一下子使全场活跃，讲话就在这样融洽的气氛中开场了。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919290" y="933452"/>
            <a:ext cx="8497887" cy="345325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2.《</a:t>
            </a:r>
            <a:r>
              <a:rPr lang="zh-CN" altLang="en-US" sz="2800" b="1" dirty="0">
                <a:latin typeface="+mn-ea"/>
                <a:ea typeface="+mn-ea"/>
              </a:rPr>
              <a:t>正大综艺</a:t>
            </a:r>
            <a:r>
              <a:rPr lang="en-US" altLang="zh-CN" sz="2800" b="1" dirty="0">
                <a:latin typeface="+mn-ea"/>
              </a:rPr>
              <a:t>》</a:t>
            </a:r>
            <a:r>
              <a:rPr lang="zh-CN" altLang="en-US" sz="2800" b="1" dirty="0">
                <a:latin typeface="+mn-ea"/>
                <a:ea typeface="+mn-ea"/>
              </a:rPr>
              <a:t>的节目主持人杨澜，</a:t>
            </a:r>
            <a:r>
              <a:rPr lang="en-US" altLang="zh-CN" sz="2800" b="1" dirty="0">
                <a:latin typeface="+mn-ea"/>
                <a:ea typeface="+mn-ea"/>
              </a:rPr>
              <a:t>9</a:t>
            </a:r>
            <a:r>
              <a:rPr lang="zh-CN" altLang="en-US" sz="2800" b="1" dirty="0">
                <a:latin typeface="+mn-ea"/>
                <a:ea typeface="+mn-ea"/>
              </a:rPr>
              <a:t>月</a:t>
            </a:r>
            <a:r>
              <a:rPr lang="en-US" altLang="zh-CN" sz="2800" b="1" dirty="0">
                <a:latin typeface="+mn-ea"/>
                <a:ea typeface="+mn-ea"/>
              </a:rPr>
              <a:t>19</a:t>
            </a:r>
            <a:r>
              <a:rPr lang="zh-CN" altLang="en-US" sz="2800" b="1" dirty="0">
                <a:latin typeface="+mn-ea"/>
                <a:ea typeface="+mn-ea"/>
              </a:rPr>
              <a:t>日晚在广州市天河体育中心演出时，戏到中途，她在下台阶时摔了下来。出现这种情况，的确令人难堪。但杨澜非常沉着地爬了起来，凭着她主持人特有的口才，对台下的观众说：</a:t>
            </a:r>
            <a:r>
              <a:rPr lang="en-US" altLang="zh-CN" sz="2800" b="1" dirty="0">
                <a:latin typeface="+mn-ea"/>
                <a:ea typeface="+mn-ea"/>
              </a:rPr>
              <a:t>“_______________________________</a:t>
            </a:r>
          </a:p>
          <a:p>
            <a:pPr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altLang="zh-CN" sz="2800" b="1" dirty="0">
                <a:latin typeface="+mn-ea"/>
                <a:ea typeface="+mn-ea"/>
              </a:rPr>
              <a:t>____________________________________________”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208215" y="1509184"/>
            <a:ext cx="7920037" cy="267765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800"/>
              </a:spcBef>
              <a:defRPr/>
            </a:pPr>
            <a:r>
              <a:rPr lang="zh-CN" altLang="en-US" sz="2800" b="1" dirty="0">
                <a:latin typeface="+mn-ea"/>
                <a:ea typeface="+mn-ea"/>
              </a:rPr>
              <a:t>杨澜这段非常成功的即兴演讲，不仅为她自己摆脱了难堪，且更显示出她非凡的口才。以致她话音刚落，会场就立刻爆发出热烈的掌声。有的观众还大声说：</a:t>
            </a:r>
            <a:r>
              <a:rPr lang="en-US" altLang="zh-CN" sz="2800" b="1" dirty="0">
                <a:latin typeface="+mn-ea"/>
                <a:ea typeface="+mn-ea"/>
              </a:rPr>
              <a:t>“</a:t>
            </a:r>
            <a:r>
              <a:rPr lang="zh-CN" altLang="en-US" sz="2800" b="1" dirty="0">
                <a:latin typeface="+mn-ea"/>
                <a:ea typeface="+mn-ea"/>
              </a:rPr>
              <a:t>广州欢迎你！</a:t>
            </a:r>
            <a:r>
              <a:rPr lang="en-US" altLang="zh-CN" sz="2800" b="1" dirty="0">
                <a:latin typeface="+mn-ea"/>
                <a:ea typeface="+mn-ea"/>
              </a:rPr>
              <a:t>” 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2135190" y="1411818"/>
            <a:ext cx="7921625" cy="11264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如果把花在鼓掌上面的全部时间计算起来，时间就浪费得太多了。</a:t>
            </a:r>
          </a:p>
        </p:txBody>
      </p:sp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2135190" y="3141134"/>
            <a:ext cx="7921625" cy="21605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真是人有失足，马有失蹄呀。我刚才的狮子滚绣球的节目滚得还不熟练吧？看来这次演出的台阶不那么好下哩！但台上的节目会很精彩的，不信，你们瞧他们。</a:t>
            </a: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2135190" y="465667"/>
            <a:ext cx="2016125" cy="6093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参考答案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955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316165" y="1890185"/>
            <a:ext cx="75596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7188" indent="-35718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进行即席发言的初步尝试，充分调动课堂参与的热情，培养良好的语言习惯，表现出较高的文化素养和气质风度。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791744" y="5013176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" name="组合 1"/>
          <p:cNvGrpSpPr>
            <a:grpSpLocks/>
          </p:cNvGrpSpPr>
          <p:nvPr/>
        </p:nvGrpSpPr>
        <p:grpSpPr bwMode="auto">
          <a:xfrm>
            <a:off x="1847850" y="452968"/>
            <a:ext cx="2401888" cy="831851"/>
            <a:chOff x="2018284" y="2049794"/>
            <a:chExt cx="2402248" cy="624399"/>
          </a:xfrm>
        </p:grpSpPr>
        <p:sp>
          <p:nvSpPr>
            <p:cNvPr id="3" name="矩形 2">
              <a:extLst>
                <a:ext uri="{FF2B5EF4-FFF2-40B4-BE49-F238E27FC236}"/>
              </a:extLst>
            </p:cNvPr>
            <p:cNvSpPr/>
            <p:nvPr>
              <p:custDataLst>
                <p:tags r:id="rId1"/>
              </p:custDataLst>
            </p:nvPr>
          </p:nvSpPr>
          <p:spPr>
            <a:xfrm rot="20171873">
              <a:off x="2018284" y="2118113"/>
              <a:ext cx="557297" cy="556080"/>
            </a:xfrm>
            <a:prstGeom prst="rect">
              <a:avLst/>
            </a:prstGeom>
            <a:solidFill>
              <a:srgbClr val="D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重</a:t>
              </a:r>
            </a:p>
          </p:txBody>
        </p:sp>
        <p:sp>
          <p:nvSpPr>
            <p:cNvPr id="4" name="矩形 3">
              <a:extLst>
                <a:ext uri="{FF2B5EF4-FFF2-40B4-BE49-F238E27FC236}"/>
              </a:extLst>
            </p:cNvPr>
            <p:cNvSpPr/>
            <p:nvPr>
              <p:custDataLst>
                <p:tags r:id="rId2"/>
              </p:custDataLst>
            </p:nvPr>
          </p:nvSpPr>
          <p:spPr>
            <a:xfrm rot="1103009">
              <a:off x="3847358" y="2091103"/>
              <a:ext cx="573174" cy="573557"/>
            </a:xfrm>
            <a:prstGeom prst="rect">
              <a:avLst/>
            </a:prstGeom>
            <a:solidFill>
              <a:srgbClr val="C02E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</a:t>
              </a:r>
            </a:p>
          </p:txBody>
        </p:sp>
        <p:sp>
          <p:nvSpPr>
            <p:cNvPr id="5" name="矩形 4">
              <a:extLst>
                <a:ext uri="{FF2B5EF4-FFF2-40B4-BE49-F238E27FC236}"/>
              </a:extLst>
            </p:cNvPr>
            <p:cNvSpPr/>
            <p:nvPr>
              <p:custDataLst>
                <p:tags r:id="rId3"/>
              </p:custDataLst>
            </p:nvPr>
          </p:nvSpPr>
          <p:spPr>
            <a:xfrm rot="815850">
              <a:off x="2648616" y="2049794"/>
              <a:ext cx="563646" cy="564025"/>
            </a:xfrm>
            <a:prstGeom prst="rect">
              <a:avLst/>
            </a:prstGeom>
            <a:solidFill>
              <a:srgbClr val="C0A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</a:t>
              </a:r>
            </a:p>
          </p:txBody>
        </p:sp>
        <p:sp>
          <p:nvSpPr>
            <p:cNvPr id="6" name="矩形 5">
              <a:extLst>
                <a:ext uri="{FF2B5EF4-FFF2-40B4-BE49-F238E27FC236}"/>
              </a:extLst>
            </p:cNvPr>
            <p:cNvSpPr/>
            <p:nvPr>
              <p:custDataLst>
                <p:tags r:id="rId4"/>
              </p:custDataLst>
            </p:nvPr>
          </p:nvSpPr>
          <p:spPr>
            <a:xfrm rot="20015560">
              <a:off x="3302764" y="2113346"/>
              <a:ext cx="536655" cy="535426"/>
            </a:xfrm>
            <a:prstGeom prst="rect">
              <a:avLst/>
            </a:prstGeom>
            <a:solidFill>
              <a:srgbClr val="E2C7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解</a:t>
              </a:r>
            </a:p>
          </p:txBody>
        </p:sp>
      </p:grp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2298700" y="1604434"/>
            <a:ext cx="7594600" cy="327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    即席讲话，也叫即兴发言，是指在某个特定场合，临时受到邀请，由他人提议或自己认为有必要而作的简短讲话。</a:t>
            </a:r>
          </a:p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    即席发言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有三个特点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100265" y="933451"/>
            <a:ext cx="7991475" cy="3239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一、临场性</a:t>
            </a:r>
          </a:p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    即席发言既不能事先拟演讲稿，也不能进行试讲，它必须靠临时准备、临场发挥，因此临场性就成了即席发言最主要的特征。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100265" y="797985"/>
            <a:ext cx="7991475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二、针对性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    由于即席发言一般都是在有限的时间内对现实话题作出迅速反应，这就使话题的内容被限制在特定的范围内，显示出鲜明的针对性，所以即席发言选取的角度宜小，内容宜集中，要力求说在点子上。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100265" y="738719"/>
            <a:ext cx="7991475" cy="412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5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三、简洁性</a:t>
            </a:r>
          </a:p>
          <a:p>
            <a:pPr eaLnBrk="1" hangingPunct="1">
              <a:lnSpc>
                <a:spcPct val="130000"/>
              </a:lnSpc>
              <a:spcBef>
                <a:spcPts val="15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    即席发言常以简明扼要显出其力度，以亲切生动的表述给听者留下深刻印象。但是短小并不是空洞无物，而是要言之有物，言简意赅。优秀的即席发言常常以简练、含蓄而抒情的语言取胜。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100265" y="755651"/>
            <a:ext cx="7991475" cy="417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即席发言的基本要求是：</a:t>
            </a:r>
            <a:endParaRPr lang="en-US" altLang="zh-CN" sz="3200" b="1" dirty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一、沉着冷静，克服紧张情绪</a:t>
            </a:r>
          </a:p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    从某种程度上讲，当众说话成功与否的关键不在于讲话的内容，而在于发言者的心理素质。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316165" y="806451"/>
            <a:ext cx="7559675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如果情绪过于紧张，即使准备好的内容，也不能很好地表达出来。克服人前讲话紧张心理的最有效的办法，就是加强当众说话的训练。只要持之以恒，随着讲话次数的增加，你的自信心会越来越强，效果会越来越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0195200"/>
  <p:tag name="MH_LIBRARY" val="GRAPHIC"/>
  <p:tag name="MH_ORDER" val="Rectangle 55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1714</Words>
  <Application>Microsoft Office PowerPoint</Application>
  <PresentationFormat>宽屏</PresentationFormat>
  <Paragraphs>88</Paragraphs>
  <Slides>29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Meiryo</vt:lpstr>
      <vt:lpstr>等线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2016-11-21T01:52:57Z</dcterms:created>
  <dcterms:modified xsi:type="dcterms:W3CDTF">2022-01-21T01:48:50Z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</Properties>
</file>