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 id="2147483678" r:id="rId2"/>
    <p:sldMasterId id="2147483690" r:id="rId3"/>
  </p:sldMasterIdLst>
  <p:notesMasterIdLst>
    <p:notesMasterId r:id="rId27"/>
  </p:notesMasterIdLst>
  <p:handoutMasterIdLst>
    <p:handoutMasterId r:id="rId28"/>
  </p:handoutMasterIdLst>
  <p:sldIdLst>
    <p:sldId id="256" r:id="rId4"/>
    <p:sldId id="308" r:id="rId5"/>
    <p:sldId id="327" r:id="rId6"/>
    <p:sldId id="334" r:id="rId7"/>
    <p:sldId id="406" r:id="rId8"/>
    <p:sldId id="377" r:id="rId9"/>
    <p:sldId id="337" r:id="rId10"/>
    <p:sldId id="384" r:id="rId11"/>
    <p:sldId id="385" r:id="rId12"/>
    <p:sldId id="361" r:id="rId13"/>
    <p:sldId id="391" r:id="rId14"/>
    <p:sldId id="387" r:id="rId15"/>
    <p:sldId id="392" r:id="rId16"/>
    <p:sldId id="394" r:id="rId17"/>
    <p:sldId id="393" r:id="rId18"/>
    <p:sldId id="396" r:id="rId19"/>
    <p:sldId id="407" r:id="rId20"/>
    <p:sldId id="397" r:id="rId21"/>
    <p:sldId id="348" r:id="rId22"/>
    <p:sldId id="349" r:id="rId23"/>
    <p:sldId id="398" r:id="rId24"/>
    <p:sldId id="399" r:id="rId25"/>
    <p:sldId id="408" r:id="rId26"/>
  </p:sldIdLst>
  <p:sldSz cx="12192000" cy="6858000"/>
  <p:notesSz cx="6858000" cy="9144000"/>
  <p:defaultTextStyle>
    <a:defPPr>
      <a:defRPr lang="zh-CN"/>
    </a:defPPr>
    <a:lvl1pPr algn="l" rtl="0" fontAlgn="base">
      <a:spcBef>
        <a:spcPct val="0"/>
      </a:spcBef>
      <a:spcAft>
        <a:spcPct val="0"/>
      </a:spcAft>
      <a:buFont typeface="Arial" pitchFamily="34" charset="0"/>
      <a:defRPr b="1"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b="1"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b="1"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b="1"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b="1" kern="1200">
        <a:solidFill>
          <a:schemeClr val="tx1"/>
        </a:solidFill>
        <a:latin typeface="Arial" pitchFamily="34" charset="0"/>
        <a:ea typeface="宋体" pitchFamily="2" charset="-122"/>
        <a:cs typeface="+mn-cs"/>
      </a:defRPr>
    </a:lvl5pPr>
    <a:lvl6pPr marL="2286000" algn="l" defTabSz="914400" rtl="0" eaLnBrk="1" latinLnBrk="0" hangingPunct="1">
      <a:defRPr b="1" kern="1200">
        <a:solidFill>
          <a:schemeClr val="tx1"/>
        </a:solidFill>
        <a:latin typeface="Arial" pitchFamily="34" charset="0"/>
        <a:ea typeface="宋体" pitchFamily="2" charset="-122"/>
        <a:cs typeface="+mn-cs"/>
      </a:defRPr>
    </a:lvl6pPr>
    <a:lvl7pPr marL="2743200" algn="l" defTabSz="914400" rtl="0" eaLnBrk="1" latinLnBrk="0" hangingPunct="1">
      <a:defRPr b="1" kern="1200">
        <a:solidFill>
          <a:schemeClr val="tx1"/>
        </a:solidFill>
        <a:latin typeface="Arial" pitchFamily="34" charset="0"/>
        <a:ea typeface="宋体" pitchFamily="2" charset="-122"/>
        <a:cs typeface="+mn-cs"/>
      </a:defRPr>
    </a:lvl7pPr>
    <a:lvl8pPr marL="3200400" algn="l" defTabSz="914400" rtl="0" eaLnBrk="1" latinLnBrk="0" hangingPunct="1">
      <a:defRPr b="1" kern="1200">
        <a:solidFill>
          <a:schemeClr val="tx1"/>
        </a:solidFill>
        <a:latin typeface="Arial" pitchFamily="34" charset="0"/>
        <a:ea typeface="宋体" pitchFamily="2" charset="-122"/>
        <a:cs typeface="+mn-cs"/>
      </a:defRPr>
    </a:lvl8pPr>
    <a:lvl9pPr marL="3657600" algn="l" defTabSz="914400" rtl="0" eaLnBrk="1" latinLnBrk="0" hangingPunct="1">
      <a:defRPr b="1"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218" userDrawn="1">
          <p15:clr>
            <a:srgbClr val="A4A3A4"/>
          </p15:clr>
        </p15:guide>
        <p15:guide id="2" pos="3805"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0000"/>
    <a:srgbClr val="FF00FF"/>
    <a:srgbClr val="C0C0C0"/>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29" autoAdjust="0"/>
    <p:restoredTop sz="96314" autoAdjust="0"/>
  </p:normalViewPr>
  <p:slideViewPr>
    <p:cSldViewPr>
      <p:cViewPr varScale="1">
        <p:scale>
          <a:sx n="108" d="100"/>
          <a:sy n="108" d="100"/>
        </p:scale>
        <p:origin x="732" y="114"/>
      </p:cViewPr>
      <p:guideLst>
        <p:guide orient="horz" pos="2218"/>
        <p:guide pos="3805"/>
      </p:guideLst>
    </p:cSldViewPr>
  </p:slideViewPr>
  <p:notesTextViewPr>
    <p:cViewPr>
      <p:scale>
        <a:sx n="100" d="100"/>
        <a:sy n="100" d="100"/>
      </p:scale>
      <p:origin x="0" y="0"/>
    </p:cViewPr>
  </p:notesTextViewPr>
  <p:notesViewPr>
    <p:cSldViewPr>
      <p:cViewPr varScale="1">
        <p:scale>
          <a:sx n="87" d="100"/>
          <a:sy n="87" d="100"/>
        </p:scale>
        <p:origin x="-2970" y="-90"/>
      </p:cViewPr>
      <p:guideLst>
        <p:guide orient="horz" pos="2880"/>
        <p:guide pos="2160"/>
      </p:guideLst>
    </p:cSldViewPr>
  </p:notes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noProof="1"/>
            </a:lvl1pPr>
          </a:lstStyle>
          <a:p>
            <a:pPr>
              <a:defRPr/>
            </a:pPr>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noProof="1" smtClean="0"/>
            </a:lvl1pPr>
          </a:lstStyle>
          <a:p>
            <a:pPr>
              <a:defRPr/>
            </a:pPr>
            <a:fld id="{C2D82BBF-3F4F-4843-A739-D667E8CA109C}" type="datetimeFigureOut">
              <a:rPr lang="zh-CN" altLang="en-US"/>
              <a:pPr>
                <a:defRPr/>
              </a:pPr>
              <a:t>2022/1/20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noProof="1"/>
            </a:lvl1pPr>
          </a:lstStyle>
          <a:p>
            <a:pPr>
              <a:defRPr/>
            </a:pPr>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D0116202-116C-4201-B1A2-C45D5026B9EC}" type="slidenum">
              <a:rPr lang="zh-CN" altLang="en-US"/>
              <a:pPr>
                <a:defRPr/>
              </a:pPr>
              <a:t>‹#›</a:t>
            </a:fld>
            <a:endParaRPr lang="zh-CN" altLang="en-US"/>
          </a:p>
        </p:txBody>
      </p:sp>
    </p:spTree>
    <p:extLst>
      <p:ext uri="{BB962C8B-B14F-4D97-AF65-F5344CB8AC3E}">
        <p14:creationId xmlns:p14="http://schemas.microsoft.com/office/powerpoint/2010/main" val="17331521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页眉占位符 1"/>
          <p:cNvSpPr>
            <a:spLocks noGrp="1"/>
          </p:cNvSpPr>
          <p:nvPr>
            <p:ph type="hdr" sz="quarter"/>
          </p:nvPr>
        </p:nvSpPr>
        <p:spPr>
          <a:xfrm>
            <a:off x="0" y="0"/>
            <a:ext cx="2971800" cy="457200"/>
          </a:xfrm>
          <a:prstGeom prst="rect">
            <a:avLst/>
          </a:prstGeom>
          <a:noFill/>
          <a:ln w="9525">
            <a:noFill/>
            <a:miter/>
          </a:ln>
        </p:spPr>
        <p:txBody>
          <a:bodyPr/>
          <a:lstStyle>
            <a:lvl1pPr>
              <a:buFont typeface="Arial" panose="020B0604020202020204" pitchFamily="34" charset="0"/>
              <a:buNone/>
              <a:defRPr sz="1200" noProof="1">
                <a:latin typeface="Arial" panose="020B0604020202020204" pitchFamily="34" charset="0"/>
              </a:defRPr>
            </a:lvl1pPr>
          </a:lstStyle>
          <a:p>
            <a:pPr>
              <a:defRPr/>
            </a:pPr>
            <a:endParaRPr lang="zh-CN" altLang="en-US"/>
          </a:p>
        </p:txBody>
      </p:sp>
      <p:sp>
        <p:nvSpPr>
          <p:cNvPr id="3075" name="日期占位符 2"/>
          <p:cNvSpPr>
            <a:spLocks noGrp="1"/>
          </p:cNvSpPr>
          <p:nvPr>
            <p:ph type="dt" idx="1"/>
          </p:nvPr>
        </p:nvSpPr>
        <p:spPr>
          <a:xfrm>
            <a:off x="3884613" y="0"/>
            <a:ext cx="2971800" cy="457200"/>
          </a:xfrm>
          <a:prstGeom prst="rect">
            <a:avLst/>
          </a:prstGeom>
          <a:noFill/>
          <a:ln w="9525">
            <a:noFill/>
            <a:miter/>
          </a:ln>
        </p:spPr>
        <p:txBody>
          <a:bodyPr/>
          <a:lstStyle>
            <a:lvl1pPr algn="r">
              <a:buFont typeface="Arial" panose="020B0604020202020204" pitchFamily="34" charset="0"/>
              <a:buNone/>
              <a:defRPr sz="1200" noProof="1">
                <a:latin typeface="Arial" panose="020B0604020202020204" pitchFamily="34" charset="0"/>
                <a:ea typeface="宋体" panose="02010600030101010101" pitchFamily="2" charset="-122"/>
                <a:cs typeface="+mn-ea"/>
              </a:defRPr>
            </a:lvl1pPr>
          </a:lstStyle>
          <a:p>
            <a:pPr>
              <a:defRPr/>
            </a:pPr>
            <a:endParaRPr lang="zh-CN" altLang="en-US"/>
          </a:p>
        </p:txBody>
      </p:sp>
      <p:sp>
        <p:nvSpPr>
          <p:cNvPr id="24580" name="幻灯片图像占位符 3"/>
          <p:cNvSpPr>
            <a:spLocks noGrp="1" noRot="1" noChangeAspect="1" noChangeArrowheads="1"/>
          </p:cNvSpPr>
          <p:nvPr>
            <p:ph type="sldImg" idx="4294967295"/>
          </p:nvPr>
        </p:nvSpPr>
        <p:spPr bwMode="auto">
          <a:xfrm>
            <a:off x="381000" y="685800"/>
            <a:ext cx="6096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3077" name="备注占位符 4"/>
          <p:cNvSpPr>
            <a:spLocks noGrp="1" noChangeArrowheads="1"/>
          </p:cNvSpPr>
          <p:nvPr>
            <p:ph type="body" sz="quarter" idx="4294967295"/>
          </p:nvPr>
        </p:nvSpPr>
        <p:spPr bwMode="auto">
          <a:xfrm>
            <a:off x="685800" y="4343400"/>
            <a:ext cx="5486400" cy="4114800"/>
          </a:xfrm>
          <a:prstGeom prst="rect">
            <a:avLst/>
          </a:prstGeom>
          <a:noFill/>
          <a:ln w="9525">
            <a:noFill/>
            <a:miter lim="800000"/>
          </a:ln>
        </p:spPr>
        <p:txBody>
          <a:bodyPr vert="horz" wrap="square" lIns="91440" tIns="45720" rIns="91440" bIns="45720" numCol="1" anchor="ctr" anchorCtr="0" compatLnSpc="1"/>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3078" name="页脚占位符 5"/>
          <p:cNvSpPr>
            <a:spLocks noGrp="1"/>
          </p:cNvSpPr>
          <p:nvPr>
            <p:ph type="ftr" sz="quarter" idx="4"/>
          </p:nvPr>
        </p:nvSpPr>
        <p:spPr>
          <a:xfrm>
            <a:off x="0" y="8685213"/>
            <a:ext cx="2971800" cy="457200"/>
          </a:xfrm>
          <a:prstGeom prst="rect">
            <a:avLst/>
          </a:prstGeom>
          <a:noFill/>
          <a:ln w="9525">
            <a:noFill/>
            <a:miter/>
          </a:ln>
        </p:spPr>
        <p:txBody>
          <a:bodyPr anchor="b"/>
          <a:lstStyle>
            <a:lvl1pPr>
              <a:buFont typeface="Arial" panose="020B0604020202020204" pitchFamily="34" charset="0"/>
              <a:buNone/>
              <a:defRPr sz="1200" noProof="1">
                <a:latin typeface="Arial" panose="020B0604020202020204" pitchFamily="34" charset="0"/>
              </a:defRPr>
            </a:lvl1pPr>
          </a:lstStyle>
          <a:p>
            <a:pPr>
              <a:defRPr/>
            </a:pPr>
            <a:endParaRPr lang="zh-CN" altLang="en-US"/>
          </a:p>
        </p:txBody>
      </p:sp>
      <p:sp>
        <p:nvSpPr>
          <p:cNvPr id="3079" name="灯片编号占位符 6"/>
          <p:cNvSpPr>
            <a:spLocks noGrp="1"/>
          </p:cNvSpPr>
          <p:nvPr>
            <p:ph type="sldNum" sz="quarter" idx="5"/>
          </p:nvPr>
        </p:nvSpPr>
        <p:spPr>
          <a:xfrm>
            <a:off x="3884613" y="8685213"/>
            <a:ext cx="2971800" cy="457200"/>
          </a:xfrm>
          <a:prstGeom prst="rect">
            <a:avLst/>
          </a:prstGeom>
          <a:noFill/>
          <a:ln w="9525">
            <a:noFill/>
            <a:miter/>
          </a:ln>
        </p:spPr>
        <p:txBody>
          <a:bodyPr vert="horz" wrap="square" lIns="91440" tIns="45720" rIns="91440" bIns="45720" numCol="1" anchor="b" anchorCtr="0" compatLnSpc="1">
            <a:prstTxWarp prst="textNoShape">
              <a:avLst/>
            </a:prstTxWarp>
          </a:bodyPr>
          <a:lstStyle>
            <a:lvl1pPr algn="r">
              <a:defRPr sz="1200" smtClean="0"/>
            </a:lvl1pPr>
          </a:lstStyle>
          <a:p>
            <a:pPr>
              <a:defRPr/>
            </a:pPr>
            <a:fld id="{9D11DE21-984D-4252-A4F0-3530488DC0F1}" type="slidenum">
              <a:rPr lang="zh-CN" altLang="en-US"/>
              <a:pPr>
                <a:defRPr/>
              </a:pPr>
              <a:t>‹#›</a:t>
            </a:fld>
            <a:endParaRPr lang="zh-CN" altLang="en-US"/>
          </a:p>
        </p:txBody>
      </p:sp>
    </p:spTree>
    <p:extLst>
      <p:ext uri="{BB962C8B-B14F-4D97-AF65-F5344CB8AC3E}">
        <p14:creationId xmlns:p14="http://schemas.microsoft.com/office/powerpoint/2010/main" val="32126639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lvl="1"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lvl="2"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lvl="3"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lvl="4"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lvl="5"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mn-lt"/>
        <a:ea typeface="+mn-ea"/>
        <a:cs typeface="+mn-cs"/>
      </a:defRPr>
    </a:lvl6pPr>
    <a:lvl7pPr marL="2743200" lvl="6"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mn-lt"/>
        <a:ea typeface="+mn-ea"/>
        <a:cs typeface="+mn-cs"/>
      </a:defRPr>
    </a:lvl7pPr>
    <a:lvl8pPr marL="3200400" lvl="7"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mn-lt"/>
        <a:ea typeface="+mn-ea"/>
        <a:cs typeface="+mn-cs"/>
      </a:defRPr>
    </a:lvl8pPr>
    <a:lvl9pPr marL="3657600" lvl="8" indent="0" algn="l" defTabSz="914400" eaLnBrk="0" fontAlgn="base" latinLnBrk="0" hangingPunct="0">
      <a:lnSpc>
        <a:spcPct val="100000"/>
      </a:lnSpc>
      <a:spcBef>
        <a:spcPct val="30000"/>
      </a:spcBef>
      <a:spcAft>
        <a:spcPct val="0"/>
      </a:spcAft>
      <a:buNone/>
      <a:defRPr sz="1200" b="0" i="0" u="none" kern="1200" baseline="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ChangeArrowheads="1" noTextEdit="1"/>
          </p:cNvSpPr>
          <p:nvPr>
            <p:ph type="sldImg" idx="4294967295"/>
          </p:nvPr>
        </p:nvSpPr>
        <p:spPr>
          <a:xfrm>
            <a:off x="381000" y="685800"/>
            <a:ext cx="6096000" cy="3429000"/>
          </a:xfrm>
        </p:spPr>
      </p:sp>
      <p:sp>
        <p:nvSpPr>
          <p:cNvPr id="25603" name="文本占位符 2"/>
          <p:cNvSpPr>
            <a:spLocks noGrp="1" noChangeArrowheads="1"/>
          </p:cNvSpPr>
          <p:nvPr>
            <p:ph type="body" idx="4294967295"/>
          </p:nvPr>
        </p:nvSpPr>
        <p:spPr/>
        <p:txBody>
          <a:bodyPr>
            <a:prstTxWarp prst="textNoShape">
              <a:avLst/>
            </a:prstTxWarp>
          </a:bodyPr>
          <a:lstStyle/>
          <a:p>
            <a:endParaRPr lang="zh-CN" altLang="en-US" smtClean="0"/>
          </a:p>
        </p:txBody>
      </p:sp>
    </p:spTree>
    <p:extLst>
      <p:ext uri="{BB962C8B-B14F-4D97-AF65-F5344CB8AC3E}">
        <p14:creationId xmlns:p14="http://schemas.microsoft.com/office/powerpoint/2010/main" val="2697325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ChangeArrowheads="1" noTextEdit="1"/>
          </p:cNvSpPr>
          <p:nvPr>
            <p:ph type="sldImg" idx="4294967295"/>
          </p:nvPr>
        </p:nvSpPr>
        <p:spPr>
          <a:xfrm>
            <a:off x="381000" y="685800"/>
            <a:ext cx="6096000" cy="3429000"/>
          </a:xfrm>
        </p:spPr>
      </p:sp>
      <p:sp>
        <p:nvSpPr>
          <p:cNvPr id="26627" name="文本占位符 2"/>
          <p:cNvSpPr>
            <a:spLocks noGrp="1" noChangeArrowheads="1"/>
          </p:cNvSpPr>
          <p:nvPr>
            <p:ph type="body" idx="4294967295"/>
          </p:nvPr>
        </p:nvSpPr>
        <p:spPr/>
        <p:txBody>
          <a:bodyPr>
            <a:prstTxWarp prst="textNoShape">
              <a:avLst/>
            </a:prstTxWarp>
          </a:bodyPr>
          <a:lstStyle/>
          <a:p>
            <a:endParaRPr lang="zh-CN" altLang="en-US" smtClean="0"/>
          </a:p>
        </p:txBody>
      </p:sp>
    </p:spTree>
    <p:extLst>
      <p:ext uri="{BB962C8B-B14F-4D97-AF65-F5344CB8AC3E}">
        <p14:creationId xmlns:p14="http://schemas.microsoft.com/office/powerpoint/2010/main" val="1399599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a:defRPr/>
            </a:pPr>
            <a:fld id="{9D11DE21-984D-4252-A4F0-3530488DC0F1}" type="slidenum">
              <a:rPr lang="zh-CN" altLang="en-US" smtClean="0"/>
              <a:pPr>
                <a:defRPr/>
              </a:pPr>
              <a:t>11</a:t>
            </a:fld>
            <a:endParaRPr lang="zh-CN" altLang="en-US"/>
          </a:p>
        </p:txBody>
      </p:sp>
    </p:spTree>
    <p:extLst>
      <p:ext uri="{BB962C8B-B14F-4D97-AF65-F5344CB8AC3E}">
        <p14:creationId xmlns:p14="http://schemas.microsoft.com/office/powerpoint/2010/main" val="33114483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ChangeArrowheads="1" noTextEdit="1"/>
          </p:cNvSpPr>
          <p:nvPr>
            <p:ph type="sldImg" idx="4294967295"/>
          </p:nvPr>
        </p:nvSpPr>
        <p:spPr>
          <a:xfrm>
            <a:off x="381000" y="685800"/>
            <a:ext cx="6096000" cy="3429000"/>
          </a:xfrm>
        </p:spPr>
      </p:sp>
      <p:sp>
        <p:nvSpPr>
          <p:cNvPr id="27651" name="文本占位符 2"/>
          <p:cNvSpPr>
            <a:spLocks noGrp="1" noChangeArrowheads="1"/>
          </p:cNvSpPr>
          <p:nvPr>
            <p:ph type="body" idx="4294967295"/>
          </p:nvPr>
        </p:nvSpPr>
        <p:spPr/>
        <p:txBody>
          <a:bodyPr>
            <a:prstTxWarp prst="textNoShape">
              <a:avLst/>
            </a:prstTxWarp>
          </a:bodyPr>
          <a:lstStyle/>
          <a:p>
            <a:endParaRPr lang="zh-CN" altLang="en-US" smtClean="0"/>
          </a:p>
        </p:txBody>
      </p:sp>
    </p:spTree>
    <p:extLst>
      <p:ext uri="{BB962C8B-B14F-4D97-AF65-F5344CB8AC3E}">
        <p14:creationId xmlns:p14="http://schemas.microsoft.com/office/powerpoint/2010/main" val="25482973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73618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955"/>
            <a:ext cx="10972800" cy="1143000"/>
          </a:xfrm>
          <a:prstGeom prst="rect">
            <a:avLst/>
          </a:prstGeom>
        </p:spPr>
        <p:txBody>
          <a:bodyPr/>
          <a:lstStyle>
            <a:lvl1pPr>
              <a:defRPr lang="zh-CN" altLang="en-US" sz="2100" kern="1200" noProof="1">
                <a:solidFill>
                  <a:srgbClr val="FF0000"/>
                </a:solidFill>
                <a:latin typeface="+mn-lt"/>
                <a:ea typeface="+mn-ea"/>
                <a:cs typeface="+mn-cs"/>
              </a:defRPr>
            </a:lvl1pPr>
          </a:lstStyle>
          <a:p>
            <a:pPr lvl="0"/>
            <a:r>
              <a:rPr lang="zh-CN" altLang="en-US" noProof="1" smtClean="0"/>
              <a:t>单击此处编辑母版标题样式</a:t>
            </a:r>
            <a:endParaRPr lang="zh-CN" altLang="en-US" noProof="1"/>
          </a:p>
        </p:txBody>
      </p:sp>
      <p:sp>
        <p:nvSpPr>
          <p:cNvPr id="3" name="内容占位符 2"/>
          <p:cNvSpPr>
            <a:spLocks noGrp="1"/>
          </p:cNvSpPr>
          <p:nvPr>
            <p:ph idx="1"/>
          </p:nvPr>
        </p:nvSpPr>
        <p:spPr>
          <a:xfrm>
            <a:off x="609600" y="1600200"/>
            <a:ext cx="10972800" cy="4526280"/>
          </a:xfrm>
          <a:prstGeom prst="rect">
            <a:avLst/>
          </a:prstGeom>
        </p:spPr>
        <p:txBody>
          <a:bodyPr/>
          <a:lstStyle>
            <a:lvl1pPr>
              <a:defRPr lang="zh-CN" altLang="en-US" sz="2100" kern="1200" noProof="1">
                <a:solidFill>
                  <a:schemeClr val="tx1"/>
                </a:solidFill>
                <a:latin typeface="+mn-lt"/>
                <a:ea typeface="+mn-ea"/>
                <a:cs typeface="+mn-cs"/>
              </a:defRPr>
            </a:lvl1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extLst>
      <p:ext uri="{BB962C8B-B14F-4D97-AF65-F5344CB8AC3E}">
        <p14:creationId xmlns:p14="http://schemas.microsoft.com/office/powerpoint/2010/main" val="292352526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3143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98931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55428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58320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239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77394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72719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61607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84571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5848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3959854"/>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19364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71626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61351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72640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895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1591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30620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9736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85879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0816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39416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2022/1/20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171375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pic>
        <p:nvPicPr>
          <p:cNvPr id="1026" name="图片 9"/>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 y="5445128"/>
            <a:ext cx="12181417" cy="134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ext Box 3"/>
          <p:cNvSpPr txBox="1">
            <a:spLocks noChangeArrowheads="1"/>
          </p:cNvSpPr>
          <p:nvPr/>
        </p:nvSpPr>
        <p:spPr bwMode="auto">
          <a:xfrm>
            <a:off x="0" y="6493330"/>
            <a:ext cx="12202584" cy="366712"/>
          </a:xfrm>
          <a:prstGeom prst="rect">
            <a:avLst/>
          </a:prstGeom>
          <a:solidFill>
            <a:srgbClr val="FF9999"/>
          </a:solidFill>
          <a:ln w="9525">
            <a:noFill/>
            <a:miter lim="800000"/>
          </a:ln>
        </p:spPr>
        <p:txBody>
          <a:bodyPr>
            <a:spAutoFit/>
          </a:bodyPr>
          <a:lstStyle/>
          <a:p>
            <a:pPr>
              <a:defRPr/>
            </a:pPr>
            <a:endParaRPr lang="zh-CN" altLang="en-US"/>
          </a:p>
        </p:txBody>
      </p:sp>
      <p:pic>
        <p:nvPicPr>
          <p:cNvPr id="1028" name="Picture 4" descr="图片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0"/>
            <a:ext cx="12202584"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5" descr="语文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0830984" y="5807075"/>
            <a:ext cx="1352549"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9"/>
          <p:cNvPicPr>
            <a:picLocks noChangeAspect="1" noChangeArrowheads="1"/>
          </p:cNvPicPr>
          <p:nvPr userDrawn="1"/>
        </p:nvPicPr>
        <p:blipFill>
          <a:blip r:embed="rId4">
            <a:extLst>
              <a:ext uri="{28A0092B-C50C-407E-A947-70E740481C1C}">
                <a14:useLocalDpi xmlns:a14="http://schemas.microsoft.com/office/drawing/2010/main"/>
              </a:ext>
            </a:extLst>
          </a:blip>
          <a:srcRect/>
          <a:stretch>
            <a:fillRect/>
          </a:stretch>
        </p:blipFill>
        <p:spPr bwMode="auto">
          <a:xfrm>
            <a:off x="2" y="5445128"/>
            <a:ext cx="12181417" cy="134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descr="图片1"/>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0" y="0"/>
            <a:ext cx="12202584" cy="1125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5" descr="语文1"/>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10830984" y="5807075"/>
            <a:ext cx="1352549"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2238962"/>
      </p:ext>
    </p:extLst>
  </p:cSld>
  <p:clrMap bg1="lt1" tx1="dk1" bg2="lt2" tx2="dk2" accent1="accent1" accent2="accent2" accent3="accent3" accent4="accent4" accent5="accent5" accent6="accent6" hlink="hlink" folHlink="folHlink"/>
  <p:sldLayoutIdLst>
    <p:sldLayoutId id="2147483676" r:id="rId1"/>
    <p:sldLayoutId id="2147483677" r:id="rId2"/>
  </p:sldLayoutIdLst>
  <p:transition>
    <p:fade/>
  </p:transition>
  <p:txStyles>
    <p:titleStyle>
      <a:lvl1pPr algn="ctr" rtl="0" eaLnBrk="1" fontAlgn="base" hangingPunct="1">
        <a:spcBef>
          <a:spcPct val="0"/>
        </a:spcBef>
        <a:spcAft>
          <a:spcPct val="0"/>
        </a:spcAft>
        <a:defRPr sz="4400" kern="12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lvl="1"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lvl="2"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lvl="3"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lvl="4"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Font typeface="Arial" panose="020B0604020202020204" pitchFamily="34" charset="0"/>
        <a:buNone/>
        <a:defRPr sz="1800" b="1"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1"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1"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1"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1"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1"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1"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1"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1" i="0" u="none" kern="1200" baseline="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b="0" smtClean="0">
                <a:solidFill>
                  <a:prstClr val="black">
                    <a:tint val="75000"/>
                  </a:prstClr>
                </a:solidFill>
                <a:latin typeface="Calibri"/>
                <a:ea typeface="宋体"/>
              </a:rPr>
              <a:pPr fontAlgn="auto">
                <a:spcBef>
                  <a:spcPts val="0"/>
                </a:spcBef>
                <a:spcAft>
                  <a:spcPts val="0"/>
                </a:spcAft>
              </a:pPr>
              <a:t>2022/1/20</a:t>
            </a:fld>
            <a:endParaRPr lang="zh-CN" altLang="en-US" b="0">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b="0">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b="0" smtClean="0">
                <a:solidFill>
                  <a:prstClr val="black">
                    <a:tint val="75000"/>
                  </a:prstClr>
                </a:solidFill>
                <a:latin typeface="Calibri"/>
                <a:ea typeface="宋体"/>
              </a:rPr>
              <a:pPr fontAlgn="auto">
                <a:spcBef>
                  <a:spcPts val="0"/>
                </a:spcBef>
                <a:spcAft>
                  <a:spcPts val="0"/>
                </a:spcAft>
              </a:pPr>
              <a:t>‹#›</a:t>
            </a:fld>
            <a:endParaRPr lang="zh-CN" altLang="en-US" b="0">
              <a:solidFill>
                <a:prstClr val="black">
                  <a:tint val="75000"/>
                </a:prstClr>
              </a:solidFill>
              <a:latin typeface="Calibri"/>
              <a:ea typeface="宋体"/>
            </a:endParaRPr>
          </a:p>
        </p:txBody>
      </p:sp>
    </p:spTree>
    <p:extLst>
      <p:ext uri="{BB962C8B-B14F-4D97-AF65-F5344CB8AC3E}">
        <p14:creationId xmlns:p14="http://schemas.microsoft.com/office/powerpoint/2010/main" val="785537249"/>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16E5758D-A3C3-4E88-8AC0-22500507BD7E}" type="datetimeFigureOut">
              <a:rPr lang="zh-CN" altLang="en-US" b="0" smtClean="0">
                <a:solidFill>
                  <a:prstClr val="black">
                    <a:tint val="75000"/>
                  </a:prstClr>
                </a:solidFill>
                <a:latin typeface="Calibri" panose="020F0502020204030204"/>
              </a:rPr>
              <a:pPr fontAlgn="auto">
                <a:spcBef>
                  <a:spcPts val="0"/>
                </a:spcBef>
                <a:spcAft>
                  <a:spcPts val="0"/>
                </a:spcAft>
                <a:buFontTx/>
                <a:buNone/>
              </a:pPr>
              <a:t>2022/1/20</a:t>
            </a:fld>
            <a:endParaRPr lang="zh-CN" altLang="en-US" b="0">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b="0">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AA4E786F-588D-4932-A7B2-AE3451FA4ACA}" type="slidenum">
              <a:rPr lang="zh-CN" altLang="en-US" b="0" smtClean="0">
                <a:solidFill>
                  <a:prstClr val="black">
                    <a:tint val="75000"/>
                  </a:prstClr>
                </a:solidFill>
                <a:latin typeface="Calibri" panose="020F0502020204030204"/>
              </a:rPr>
              <a:pPr fontAlgn="auto">
                <a:spcBef>
                  <a:spcPts val="0"/>
                </a:spcBef>
                <a:spcAft>
                  <a:spcPts val="0"/>
                </a:spcAft>
                <a:buFontTx/>
                <a:buNone/>
              </a:pPr>
              <a:t>‹#›</a:t>
            </a:fld>
            <a:endParaRPr lang="zh-CN" altLang="en-US" b="0">
              <a:solidFill>
                <a:prstClr val="black">
                  <a:tint val="75000"/>
                </a:prstClr>
              </a:solidFill>
              <a:latin typeface="Calibri" panose="020F0502020204030204"/>
            </a:endParaRPr>
          </a:p>
        </p:txBody>
      </p:sp>
    </p:spTree>
    <p:extLst>
      <p:ext uri="{BB962C8B-B14F-4D97-AF65-F5344CB8AC3E}">
        <p14:creationId xmlns:p14="http://schemas.microsoft.com/office/powerpoint/2010/main" val="1268791573"/>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slide" Target="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5.xml"/><Relationship Id="rId1" Type="http://schemas.openxmlformats.org/officeDocument/2006/relationships/slideLayout" Target="../slideLayouts/slideLayout20.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矩形 13321"/>
          <p:cNvSpPr>
            <a:spLocks noChangeArrowheads="1"/>
          </p:cNvSpPr>
          <p:nvPr/>
        </p:nvSpPr>
        <p:spPr bwMode="auto">
          <a:xfrm>
            <a:off x="1517650" y="30511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mn-lt"/>
              <a:ea typeface="+mn-ea"/>
              <a:cs typeface="+mn-ea"/>
              <a:sym typeface="+mn-lt"/>
            </a:endParaRPr>
          </a:p>
        </p:txBody>
      </p:sp>
      <p:sp>
        <p:nvSpPr>
          <p:cNvPr id="2051" name="文本框 6"/>
          <p:cNvSpPr txBox="1">
            <a:spLocks noChangeArrowheads="1"/>
          </p:cNvSpPr>
          <p:nvPr/>
        </p:nvSpPr>
        <p:spPr bwMode="auto">
          <a:xfrm>
            <a:off x="1676400" y="1772885"/>
            <a:ext cx="88265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algn="ctr" eaLnBrk="1" hangingPunct="1"/>
            <a:r>
              <a:rPr lang="zh-CN" altLang="en-US" sz="3200" dirty="0">
                <a:solidFill>
                  <a:srgbClr val="000000"/>
                </a:solidFill>
                <a:latin typeface="+mn-lt"/>
                <a:ea typeface="+mn-ea"/>
                <a:cs typeface="+mn-ea"/>
                <a:sym typeface="+mn-lt"/>
              </a:rPr>
              <a:t>第五单元</a:t>
            </a:r>
          </a:p>
        </p:txBody>
      </p:sp>
      <p:sp>
        <p:nvSpPr>
          <p:cNvPr id="2052" name="文本框 4107"/>
          <p:cNvSpPr txBox="1">
            <a:spLocks noChangeArrowheads="1"/>
          </p:cNvSpPr>
          <p:nvPr/>
        </p:nvSpPr>
        <p:spPr bwMode="auto">
          <a:xfrm>
            <a:off x="1676400" y="2869494"/>
            <a:ext cx="88265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algn="ctr" eaLnBrk="1" hangingPunct="1"/>
            <a:r>
              <a:rPr lang="zh-CN" altLang="zh-CN" sz="4800" dirty="0">
                <a:solidFill>
                  <a:srgbClr val="000000"/>
                </a:solidFill>
                <a:latin typeface="+mn-lt"/>
                <a:ea typeface="+mn-ea"/>
                <a:cs typeface="+mn-ea"/>
                <a:sym typeface="+mn-lt"/>
              </a:rPr>
              <a:t>20.*一滴水经过丽江</a:t>
            </a:r>
          </a:p>
        </p:txBody>
      </p:sp>
      <p:sp>
        <p:nvSpPr>
          <p:cNvPr id="13" name="矩形 12"/>
          <p:cNvSpPr/>
          <p:nvPr/>
        </p:nvSpPr>
        <p:spPr>
          <a:xfrm>
            <a:off x="5413823" y="5301133"/>
            <a:ext cx="1351652" cy="470257"/>
          </a:xfrm>
          <a:prstGeom prst="rect">
            <a:avLst/>
          </a:prstGeom>
        </p:spPr>
        <p:txBody>
          <a:bodyPr wrap="none">
            <a:spAutoFit/>
          </a:bodyPr>
          <a:lstStyle/>
          <a:p>
            <a:pPr marL="342900" indent="-342900" algn="ctr">
              <a:lnSpc>
                <a:spcPct val="110000"/>
              </a:lnSpc>
            </a:pPr>
            <a:r>
              <a:rPr lang="zh-CN" altLang="en-US" sz="2400" b="0" kern="0" dirty="0" smtClean="0">
                <a:solidFill>
                  <a:srgbClr val="000000"/>
                </a:solidFill>
                <a:latin typeface="+mn-lt"/>
                <a:ea typeface="+mn-ea"/>
                <a:cs typeface="+mn-ea"/>
                <a:sym typeface="+mn-lt"/>
              </a:rPr>
              <a:t>优品</a:t>
            </a:r>
            <a:r>
              <a:rPr lang="en-US" altLang="zh-CN" sz="2400" b="0" kern="0" dirty="0" smtClean="0">
                <a:solidFill>
                  <a:srgbClr val="000000"/>
                </a:solidFill>
                <a:latin typeface="+mn-lt"/>
                <a:ea typeface="+mn-ea"/>
                <a:cs typeface="+mn-ea"/>
                <a:sym typeface="+mn-lt"/>
              </a:rPr>
              <a:t>PPT</a:t>
            </a:r>
            <a:endParaRPr lang="en-US" altLang="zh-CN" sz="2400" b="0" kern="0" dirty="0">
              <a:solidFill>
                <a:srgbClr val="000000"/>
              </a:solidFill>
              <a:latin typeface="+mn-lt"/>
              <a:ea typeface="+mn-ea"/>
              <a:cs typeface="+mn-ea"/>
              <a:sym typeface="+mn-lt"/>
            </a:endParaRP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文本框 99"/>
          <p:cNvSpPr txBox="1">
            <a:spLocks noChangeArrowheads="1"/>
          </p:cNvSpPr>
          <p:nvPr/>
        </p:nvSpPr>
        <p:spPr bwMode="auto">
          <a:xfrm>
            <a:off x="1652591" y="955675"/>
            <a:ext cx="8916987"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58800"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3600"/>
              </a:lnSpc>
            </a:pPr>
            <a:r>
              <a:rPr lang="en-US" altLang="zh-CN" sz="2200">
                <a:latin typeface="+mn-lt"/>
                <a:ea typeface="+mn-ea"/>
                <a:cs typeface="+mn-ea"/>
                <a:sym typeface="+mn-lt"/>
              </a:rPr>
              <a:t>4.</a:t>
            </a:r>
            <a:r>
              <a:rPr lang="zh-CN" altLang="en-US" sz="2200" b="0">
                <a:latin typeface="+mn-lt"/>
                <a:ea typeface="+mn-ea"/>
                <a:cs typeface="+mn-ea"/>
                <a:sym typeface="+mn-lt"/>
              </a:rPr>
              <a:t>下列句子组成语段，顺序排列正确的一项是</a:t>
            </a:r>
            <a:r>
              <a:rPr lang="en-US" altLang="zh-CN" sz="2200" b="0">
                <a:latin typeface="+mn-lt"/>
                <a:ea typeface="+mn-ea"/>
                <a:cs typeface="+mn-ea"/>
                <a:sym typeface="+mn-lt"/>
              </a:rPr>
              <a:t>(</a:t>
            </a:r>
            <a:r>
              <a:rPr lang="zh-CN" altLang="en-US" sz="2200" b="0">
                <a:latin typeface="+mn-lt"/>
                <a:ea typeface="+mn-ea"/>
                <a:cs typeface="+mn-ea"/>
                <a:sym typeface="+mn-lt"/>
              </a:rPr>
              <a:t>　　</a:t>
            </a:r>
            <a:r>
              <a:rPr lang="en-US" altLang="zh-CN" sz="2200" b="0">
                <a:latin typeface="+mn-lt"/>
                <a:ea typeface="+mn-ea"/>
                <a:cs typeface="+mn-ea"/>
                <a:sym typeface="+mn-lt"/>
              </a:rPr>
              <a:t>)</a:t>
            </a:r>
          </a:p>
          <a:p>
            <a:pPr eaLnBrk="1" hangingPunct="1">
              <a:lnSpc>
                <a:spcPts val="3600"/>
              </a:lnSpc>
            </a:pPr>
            <a:r>
              <a:rPr lang="en-US" altLang="zh-CN" sz="2200" b="0">
                <a:latin typeface="+mn-lt"/>
                <a:ea typeface="+mn-ea"/>
                <a:cs typeface="+mn-ea"/>
                <a:sym typeface="+mn-lt"/>
              </a:rPr>
              <a:t>①</a:t>
            </a:r>
            <a:r>
              <a:rPr lang="zh-CN" altLang="en-US" sz="2200" b="0">
                <a:latin typeface="+mn-lt"/>
                <a:ea typeface="+mn-ea"/>
                <a:cs typeface="+mn-ea"/>
                <a:sym typeface="+mn-lt"/>
              </a:rPr>
              <a:t>稍远处是一重重长着青冈树的山岗，近处则是一重重种满玉米的丘陵坡地，波浪一般腾向远方。</a:t>
            </a:r>
          </a:p>
          <a:p>
            <a:pPr eaLnBrk="1" hangingPunct="1">
              <a:lnSpc>
                <a:spcPts val="3600"/>
              </a:lnSpc>
            </a:pPr>
            <a:r>
              <a:rPr lang="en-US" altLang="zh-CN" sz="2200" b="0">
                <a:latin typeface="+mn-lt"/>
                <a:ea typeface="+mn-ea"/>
                <a:cs typeface="+mn-ea"/>
                <a:sym typeface="+mn-lt"/>
              </a:rPr>
              <a:t>②</a:t>
            </a:r>
            <a:r>
              <a:rPr lang="zh-CN" altLang="en-US" sz="2200" b="0">
                <a:latin typeface="+mn-lt"/>
                <a:ea typeface="+mn-ea"/>
                <a:cs typeface="+mn-ea"/>
                <a:sym typeface="+mn-lt"/>
              </a:rPr>
              <a:t>我看清周围都是玉米地，密密的青纱郁郁葱葱，一望无际。</a:t>
            </a:r>
          </a:p>
          <a:p>
            <a:pPr eaLnBrk="1" hangingPunct="1">
              <a:lnSpc>
                <a:spcPts val="3600"/>
              </a:lnSpc>
            </a:pPr>
            <a:r>
              <a:rPr lang="en-US" altLang="zh-CN" sz="2200" b="0">
                <a:latin typeface="+mn-lt"/>
                <a:ea typeface="+mn-ea"/>
                <a:cs typeface="+mn-ea"/>
                <a:sym typeface="+mn-lt"/>
              </a:rPr>
              <a:t>③</a:t>
            </a:r>
            <a:r>
              <a:rPr lang="zh-CN" altLang="en-US" sz="2200" b="0">
                <a:latin typeface="+mn-lt"/>
                <a:ea typeface="+mn-ea"/>
                <a:cs typeface="+mn-ea"/>
                <a:sym typeface="+mn-lt"/>
              </a:rPr>
              <a:t>天渐渐亮了，西天起了一层厚厚的云，可是东边的山坡，涌出明亮的朝霞，又是一个炎热的夏日。</a:t>
            </a:r>
          </a:p>
          <a:p>
            <a:pPr eaLnBrk="1" hangingPunct="1">
              <a:lnSpc>
                <a:spcPts val="3600"/>
              </a:lnSpc>
            </a:pPr>
            <a:r>
              <a:rPr lang="en-US" altLang="zh-CN" sz="2200" b="0">
                <a:latin typeface="+mn-lt"/>
                <a:ea typeface="+mn-ea"/>
                <a:cs typeface="+mn-ea"/>
                <a:sym typeface="+mn-lt"/>
              </a:rPr>
              <a:t>④</a:t>
            </a:r>
            <a:r>
              <a:rPr lang="zh-CN" altLang="en-US" sz="2200" b="0">
                <a:latin typeface="+mn-lt"/>
                <a:ea typeface="+mn-ea"/>
                <a:cs typeface="+mn-ea"/>
                <a:sym typeface="+mn-lt"/>
              </a:rPr>
              <a:t>西望，最远处是一派连绵青山，那是县城附近的西山，看起来很近，实际上很远。</a:t>
            </a:r>
          </a:p>
          <a:p>
            <a:pPr eaLnBrk="1" hangingPunct="1">
              <a:lnSpc>
                <a:spcPts val="3600"/>
              </a:lnSpc>
            </a:pPr>
            <a:r>
              <a:rPr lang="en-US" altLang="zh-CN" sz="2200" b="0">
                <a:latin typeface="+mn-lt"/>
                <a:ea typeface="+mn-ea"/>
                <a:cs typeface="+mn-ea"/>
                <a:sym typeface="+mn-lt"/>
              </a:rPr>
              <a:t>⑤</a:t>
            </a:r>
            <a:r>
              <a:rPr lang="zh-CN" altLang="en-US" sz="2200" b="0">
                <a:latin typeface="+mn-lt"/>
                <a:ea typeface="+mn-ea"/>
                <a:cs typeface="+mn-ea"/>
                <a:sym typeface="+mn-lt"/>
              </a:rPr>
              <a:t>丘陵之间，蜿蜒着一条修好了很多年但迟迟未能硬化的乡村土公路，在夏天长满杂草，展现勃勃的生机。</a:t>
            </a:r>
          </a:p>
          <a:p>
            <a:pPr eaLnBrk="1" hangingPunct="1">
              <a:lnSpc>
                <a:spcPts val="3600"/>
              </a:lnSpc>
            </a:pPr>
            <a:r>
              <a:rPr lang="en-US" altLang="zh-CN" sz="2200" b="0">
                <a:latin typeface="+mn-lt"/>
                <a:ea typeface="+mn-ea"/>
                <a:cs typeface="+mn-ea"/>
                <a:sym typeface="+mn-lt"/>
              </a:rPr>
              <a:t>A</a:t>
            </a:r>
            <a:r>
              <a:rPr lang="zh-CN" altLang="en-US" sz="2200" b="0">
                <a:latin typeface="+mn-lt"/>
                <a:ea typeface="+mn-ea"/>
                <a:cs typeface="+mn-ea"/>
                <a:sym typeface="+mn-lt"/>
              </a:rPr>
              <a:t>．</a:t>
            </a:r>
            <a:r>
              <a:rPr lang="en-US" altLang="zh-CN" sz="2200" b="0">
                <a:latin typeface="+mn-lt"/>
                <a:ea typeface="+mn-ea"/>
                <a:cs typeface="+mn-ea"/>
                <a:sym typeface="+mn-lt"/>
              </a:rPr>
              <a:t>①④⑤③②</a:t>
            </a:r>
            <a:r>
              <a:rPr lang="zh-CN" altLang="en-US" sz="2200" b="0">
                <a:latin typeface="+mn-lt"/>
                <a:ea typeface="+mn-ea"/>
                <a:cs typeface="+mn-ea"/>
                <a:sym typeface="+mn-lt"/>
              </a:rPr>
              <a:t>　　　　　　</a:t>
            </a:r>
            <a:r>
              <a:rPr lang="en-US" altLang="zh-CN" sz="2200" b="0">
                <a:latin typeface="+mn-lt"/>
                <a:ea typeface="+mn-ea"/>
                <a:cs typeface="+mn-ea"/>
                <a:sym typeface="+mn-lt"/>
              </a:rPr>
              <a:t>B</a:t>
            </a:r>
            <a:r>
              <a:rPr lang="zh-CN" altLang="en-US" sz="2200" b="0">
                <a:latin typeface="+mn-lt"/>
                <a:ea typeface="+mn-ea"/>
                <a:cs typeface="+mn-ea"/>
                <a:sym typeface="+mn-lt"/>
              </a:rPr>
              <a:t>．</a:t>
            </a:r>
            <a:r>
              <a:rPr lang="en-US" altLang="zh-CN" sz="2200" b="0">
                <a:latin typeface="+mn-lt"/>
                <a:ea typeface="+mn-ea"/>
                <a:cs typeface="+mn-ea"/>
                <a:sym typeface="+mn-lt"/>
              </a:rPr>
              <a:t>②③①④⑤</a:t>
            </a:r>
          </a:p>
          <a:p>
            <a:pPr eaLnBrk="1" hangingPunct="1">
              <a:lnSpc>
                <a:spcPts val="3600"/>
              </a:lnSpc>
            </a:pPr>
            <a:r>
              <a:rPr lang="en-US" altLang="zh-CN" sz="2200" b="0">
                <a:latin typeface="+mn-lt"/>
                <a:ea typeface="+mn-ea"/>
                <a:cs typeface="+mn-ea"/>
                <a:sym typeface="+mn-lt"/>
              </a:rPr>
              <a:t>C</a:t>
            </a:r>
            <a:r>
              <a:rPr lang="zh-CN" altLang="en-US" sz="2200" b="0">
                <a:latin typeface="+mn-lt"/>
                <a:ea typeface="+mn-ea"/>
                <a:cs typeface="+mn-ea"/>
                <a:sym typeface="+mn-lt"/>
              </a:rPr>
              <a:t>．</a:t>
            </a:r>
            <a:r>
              <a:rPr lang="en-US" altLang="zh-CN" sz="2200" b="0">
                <a:latin typeface="+mn-lt"/>
                <a:ea typeface="+mn-ea"/>
                <a:cs typeface="+mn-ea"/>
                <a:sym typeface="+mn-lt"/>
              </a:rPr>
              <a:t>③①④⑤②                        D</a:t>
            </a:r>
            <a:r>
              <a:rPr lang="zh-CN" altLang="en-US" sz="2200" b="0">
                <a:latin typeface="+mn-lt"/>
                <a:ea typeface="+mn-ea"/>
                <a:cs typeface="+mn-ea"/>
                <a:sym typeface="+mn-lt"/>
              </a:rPr>
              <a:t>．</a:t>
            </a:r>
            <a:r>
              <a:rPr lang="en-US" altLang="zh-CN" sz="2200" b="0">
                <a:latin typeface="+mn-lt"/>
                <a:ea typeface="+mn-ea"/>
                <a:cs typeface="+mn-ea"/>
                <a:sym typeface="+mn-lt"/>
              </a:rPr>
              <a:t>②③④①⑤</a:t>
            </a:r>
            <a:endParaRPr lang="zh-CN" altLang="en-US">
              <a:latin typeface="+mn-lt"/>
              <a:ea typeface="+mn-ea"/>
              <a:cs typeface="+mn-ea"/>
              <a:sym typeface="+mn-lt"/>
            </a:endParaRPr>
          </a:p>
        </p:txBody>
      </p:sp>
      <p:sp>
        <p:nvSpPr>
          <p:cNvPr id="5" name="文本框 4"/>
          <p:cNvSpPr txBox="1">
            <a:spLocks noChangeArrowheads="1"/>
          </p:cNvSpPr>
          <p:nvPr/>
        </p:nvSpPr>
        <p:spPr bwMode="auto">
          <a:xfrm>
            <a:off x="7978778" y="1054103"/>
            <a:ext cx="44926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en-US" altLang="zh-CN" sz="2200" b="0">
                <a:solidFill>
                  <a:srgbClr val="FF0000"/>
                </a:solidFill>
                <a:latin typeface="+mn-lt"/>
                <a:ea typeface="+mn-ea"/>
                <a:cs typeface="+mn-ea"/>
                <a:sym typeface="+mn-lt"/>
              </a:rPr>
              <a:t>D</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文本框 99"/>
          <p:cNvSpPr txBox="1">
            <a:spLocks noChangeArrowheads="1"/>
          </p:cNvSpPr>
          <p:nvPr/>
        </p:nvSpPr>
        <p:spPr bwMode="auto">
          <a:xfrm>
            <a:off x="1631953" y="1060453"/>
            <a:ext cx="8969375" cy="419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58800"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zh-CN" altLang="en-US" sz="2200" b="0">
                <a:latin typeface="+mn-lt"/>
                <a:ea typeface="+mn-ea"/>
                <a:cs typeface="+mn-ea"/>
                <a:sym typeface="+mn-lt"/>
              </a:rPr>
              <a:t>二、课文理解</a:t>
            </a:r>
          </a:p>
          <a:p>
            <a:pPr eaLnBrk="1" hangingPunct="1">
              <a:lnSpc>
                <a:spcPts val="4000"/>
              </a:lnSpc>
            </a:pPr>
            <a:r>
              <a:rPr lang="zh-CN" altLang="en-US" sz="2200" b="0">
                <a:latin typeface="+mn-lt"/>
                <a:ea typeface="+mn-ea"/>
                <a:cs typeface="+mn-ea"/>
                <a:sym typeface="+mn-lt"/>
              </a:rPr>
              <a:t>阅读课文，回答</a:t>
            </a:r>
            <a:r>
              <a:rPr lang="en-US" altLang="zh-CN" sz="2200" b="0">
                <a:latin typeface="+mn-lt"/>
                <a:ea typeface="+mn-ea"/>
                <a:cs typeface="+mn-ea"/>
                <a:sym typeface="+mn-lt"/>
              </a:rPr>
              <a:t>1—7</a:t>
            </a:r>
            <a:r>
              <a:rPr lang="zh-CN" altLang="en-US" sz="2200" b="0">
                <a:latin typeface="+mn-lt"/>
                <a:ea typeface="+mn-ea"/>
                <a:cs typeface="+mn-ea"/>
                <a:sym typeface="+mn-lt"/>
              </a:rPr>
              <a:t>题。</a:t>
            </a:r>
          </a:p>
          <a:p>
            <a:pPr eaLnBrk="1" hangingPunct="1">
              <a:lnSpc>
                <a:spcPts val="4000"/>
              </a:lnSpc>
            </a:pPr>
            <a:r>
              <a:rPr lang="en-US" altLang="zh-CN" sz="2200">
                <a:latin typeface="+mn-lt"/>
                <a:ea typeface="+mn-ea"/>
                <a:cs typeface="+mn-ea"/>
                <a:sym typeface="+mn-lt"/>
              </a:rPr>
              <a:t>1</a:t>
            </a:r>
            <a:r>
              <a:rPr lang="zh-CN" altLang="en-US" sz="2200" b="0">
                <a:latin typeface="+mn-lt"/>
                <a:ea typeface="+mn-ea"/>
                <a:cs typeface="+mn-ea"/>
                <a:sym typeface="+mn-lt"/>
              </a:rPr>
              <a:t>．文章以第一人称“我”展开叙写，有何好处？</a:t>
            </a:r>
          </a:p>
          <a:p>
            <a:pPr eaLnBrk="1" hangingPunct="1">
              <a:lnSpc>
                <a:spcPts val="4000"/>
              </a:lnSpc>
            </a:pPr>
            <a:endParaRPr lang="en-US" altLang="zh-CN" sz="2200">
              <a:latin typeface="+mn-lt"/>
              <a:ea typeface="+mn-ea"/>
              <a:cs typeface="+mn-ea"/>
              <a:sym typeface="+mn-lt"/>
            </a:endParaRPr>
          </a:p>
          <a:p>
            <a:pPr eaLnBrk="1" hangingPunct="1">
              <a:lnSpc>
                <a:spcPts val="4000"/>
              </a:lnSpc>
            </a:pPr>
            <a:endParaRPr lang="en-US" altLang="zh-CN" sz="2200">
              <a:latin typeface="+mn-lt"/>
              <a:ea typeface="+mn-ea"/>
              <a:cs typeface="+mn-ea"/>
              <a:sym typeface="+mn-lt"/>
            </a:endParaRPr>
          </a:p>
          <a:p>
            <a:pPr eaLnBrk="1" hangingPunct="1">
              <a:lnSpc>
                <a:spcPts val="4000"/>
              </a:lnSpc>
            </a:pPr>
            <a:r>
              <a:rPr lang="en-US" altLang="zh-CN" sz="2200">
                <a:latin typeface="+mn-lt"/>
                <a:ea typeface="+mn-ea"/>
                <a:cs typeface="+mn-ea"/>
                <a:sym typeface="+mn-lt"/>
              </a:rPr>
              <a:t>2</a:t>
            </a:r>
            <a:r>
              <a:rPr lang="zh-CN" altLang="en-US" sz="2200" b="0">
                <a:latin typeface="+mn-lt"/>
                <a:ea typeface="+mn-ea"/>
                <a:cs typeface="+mn-ea"/>
                <a:sym typeface="+mn-lt"/>
              </a:rPr>
              <a:t>．丽江古城为什么能名扬天下？</a:t>
            </a:r>
          </a:p>
          <a:p>
            <a:pPr eaLnBrk="1" hangingPunct="1">
              <a:lnSpc>
                <a:spcPts val="4000"/>
              </a:lnSpc>
            </a:pPr>
            <a:endParaRPr lang="zh-CN" altLang="en-US">
              <a:latin typeface="+mn-lt"/>
              <a:ea typeface="+mn-ea"/>
              <a:cs typeface="+mn-ea"/>
              <a:sym typeface="+mn-lt"/>
            </a:endParaRPr>
          </a:p>
          <a:p>
            <a:pPr eaLnBrk="1" hangingPunct="1">
              <a:lnSpc>
                <a:spcPts val="4000"/>
              </a:lnSpc>
            </a:pPr>
            <a:endParaRPr lang="zh-CN" altLang="en-US">
              <a:latin typeface="+mn-lt"/>
              <a:ea typeface="+mn-ea"/>
              <a:cs typeface="+mn-ea"/>
              <a:sym typeface="+mn-lt"/>
            </a:endParaRPr>
          </a:p>
        </p:txBody>
      </p:sp>
      <p:sp>
        <p:nvSpPr>
          <p:cNvPr id="8" name="文本框 7"/>
          <p:cNvSpPr txBox="1">
            <a:spLocks noChangeArrowheads="1"/>
          </p:cNvSpPr>
          <p:nvPr/>
        </p:nvSpPr>
        <p:spPr bwMode="auto">
          <a:xfrm>
            <a:off x="1631950" y="2597153"/>
            <a:ext cx="8866188" cy="1118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b="0">
                <a:solidFill>
                  <a:srgbClr val="FF0000"/>
                </a:solidFill>
                <a:latin typeface="+mn-lt"/>
                <a:ea typeface="+mn-ea"/>
                <a:cs typeface="+mn-ea"/>
                <a:sym typeface="+mn-lt"/>
              </a:rPr>
              <a:t>   </a:t>
            </a:r>
            <a:r>
              <a:rPr lang="zh-CN" altLang="zh-CN" sz="2200" b="0" u="sng">
                <a:solidFill>
                  <a:srgbClr val="FF0000"/>
                </a:solidFill>
                <a:latin typeface="+mn-lt"/>
                <a:ea typeface="+mn-ea"/>
                <a:cs typeface="+mn-ea"/>
                <a:sym typeface="+mn-lt"/>
              </a:rPr>
              <a:t>【答案】  运用拟人手法，赋予小水滴以人的情感，生动有趣，同时便于直抒胸臆。</a:t>
            </a:r>
          </a:p>
        </p:txBody>
      </p:sp>
      <p:sp>
        <p:nvSpPr>
          <p:cNvPr id="2" name="文本框 1"/>
          <p:cNvSpPr txBox="1">
            <a:spLocks noChangeArrowheads="1"/>
          </p:cNvSpPr>
          <p:nvPr/>
        </p:nvSpPr>
        <p:spPr bwMode="auto">
          <a:xfrm>
            <a:off x="1603378" y="4108453"/>
            <a:ext cx="8894763" cy="1118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b="0">
                <a:solidFill>
                  <a:srgbClr val="FF0000"/>
                </a:solidFill>
                <a:latin typeface="+mn-lt"/>
                <a:ea typeface="+mn-ea"/>
                <a:cs typeface="+mn-ea"/>
                <a:sym typeface="+mn-lt"/>
              </a:rPr>
              <a:t>   </a:t>
            </a:r>
            <a:r>
              <a:rPr lang="zh-CN" altLang="zh-CN" sz="2200" b="0" u="sng">
                <a:solidFill>
                  <a:srgbClr val="FF0000"/>
                </a:solidFill>
                <a:latin typeface="+mn-lt"/>
                <a:ea typeface="+mn-ea"/>
                <a:cs typeface="+mn-ea"/>
                <a:sym typeface="+mn-lt"/>
              </a:rPr>
              <a:t>【答案】  一方面丽江古城历史悠久，重峦叠嶂，风景优美，景色怡人；另一方面，徐霞客的游记使之四处流传，名扬天下。</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文本框 99"/>
          <p:cNvSpPr txBox="1">
            <a:spLocks noChangeArrowheads="1"/>
          </p:cNvSpPr>
          <p:nvPr/>
        </p:nvSpPr>
        <p:spPr bwMode="auto">
          <a:xfrm>
            <a:off x="1735141" y="1398588"/>
            <a:ext cx="8815387" cy="3681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58800"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a:latin typeface="+mn-lt"/>
                <a:ea typeface="+mn-ea"/>
                <a:cs typeface="+mn-ea"/>
                <a:sym typeface="+mn-lt"/>
              </a:rPr>
              <a:t>3</a:t>
            </a:r>
            <a:r>
              <a:rPr lang="zh-CN" altLang="en-US" sz="2200" b="0">
                <a:latin typeface="+mn-lt"/>
                <a:ea typeface="+mn-ea"/>
                <a:cs typeface="+mn-ea"/>
                <a:sym typeface="+mn-lt"/>
              </a:rPr>
              <a:t>．文章第四段这句话在文中有何作用？</a:t>
            </a:r>
          </a:p>
          <a:p>
            <a:pPr eaLnBrk="1" hangingPunct="1">
              <a:lnSpc>
                <a:spcPts val="4000"/>
              </a:lnSpc>
            </a:pPr>
            <a:endParaRPr lang="zh-CN" altLang="en-US" sz="2200" b="0">
              <a:latin typeface="+mn-lt"/>
              <a:ea typeface="+mn-ea"/>
              <a:cs typeface="+mn-ea"/>
              <a:sym typeface="+mn-lt"/>
            </a:endParaRPr>
          </a:p>
          <a:p>
            <a:pPr eaLnBrk="1" hangingPunct="1">
              <a:lnSpc>
                <a:spcPts val="4000"/>
              </a:lnSpc>
            </a:pPr>
            <a:endParaRPr lang="en-US" altLang="zh-CN" sz="2200">
              <a:latin typeface="+mn-lt"/>
              <a:ea typeface="+mn-ea"/>
              <a:cs typeface="+mn-ea"/>
              <a:sym typeface="+mn-lt"/>
            </a:endParaRPr>
          </a:p>
          <a:p>
            <a:pPr eaLnBrk="1" hangingPunct="1">
              <a:lnSpc>
                <a:spcPts val="4000"/>
              </a:lnSpc>
            </a:pPr>
            <a:r>
              <a:rPr lang="en-US" altLang="zh-CN" sz="2200">
                <a:latin typeface="+mn-lt"/>
                <a:ea typeface="+mn-ea"/>
                <a:cs typeface="+mn-ea"/>
                <a:sym typeface="+mn-lt"/>
              </a:rPr>
              <a:t>4</a:t>
            </a:r>
            <a:r>
              <a:rPr lang="zh-CN" altLang="en-US" sz="2200" b="0">
                <a:latin typeface="+mn-lt"/>
                <a:ea typeface="+mn-ea"/>
                <a:cs typeface="+mn-ea"/>
                <a:sym typeface="+mn-lt"/>
              </a:rPr>
              <a:t>．文章第十一段，作者写道：“在这里，我有些犹豫。”一滴水为什么会犹豫？</a:t>
            </a:r>
          </a:p>
          <a:p>
            <a:pPr eaLnBrk="1" hangingPunct="1">
              <a:lnSpc>
                <a:spcPts val="4000"/>
              </a:lnSpc>
            </a:pPr>
            <a:endParaRPr lang="zh-CN" altLang="en-US">
              <a:latin typeface="+mn-lt"/>
              <a:ea typeface="+mn-ea"/>
              <a:cs typeface="+mn-ea"/>
              <a:sym typeface="+mn-lt"/>
            </a:endParaRPr>
          </a:p>
          <a:p>
            <a:pPr eaLnBrk="1" hangingPunct="1">
              <a:lnSpc>
                <a:spcPts val="4000"/>
              </a:lnSpc>
            </a:pPr>
            <a:endParaRPr lang="zh-CN" altLang="en-US">
              <a:latin typeface="+mn-lt"/>
              <a:ea typeface="+mn-ea"/>
              <a:cs typeface="+mn-ea"/>
              <a:sym typeface="+mn-lt"/>
            </a:endParaRPr>
          </a:p>
        </p:txBody>
      </p:sp>
      <p:sp>
        <p:nvSpPr>
          <p:cNvPr id="8" name="文本框 7"/>
          <p:cNvSpPr txBox="1">
            <a:spLocks noChangeArrowheads="1"/>
          </p:cNvSpPr>
          <p:nvPr/>
        </p:nvSpPr>
        <p:spPr bwMode="auto">
          <a:xfrm>
            <a:off x="1735141" y="1905003"/>
            <a:ext cx="8815387" cy="1118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b="0">
                <a:solidFill>
                  <a:srgbClr val="FF0000"/>
                </a:solidFill>
                <a:latin typeface="+mn-lt"/>
                <a:ea typeface="+mn-ea"/>
                <a:cs typeface="+mn-ea"/>
                <a:sym typeface="+mn-lt"/>
              </a:rPr>
              <a:t>   </a:t>
            </a:r>
            <a:r>
              <a:rPr lang="zh-CN" altLang="zh-CN" sz="2200" b="0" u="sng">
                <a:solidFill>
                  <a:srgbClr val="FF0000"/>
                </a:solidFill>
                <a:latin typeface="+mn-lt"/>
                <a:ea typeface="+mn-ea"/>
                <a:cs typeface="+mn-ea"/>
                <a:sym typeface="+mn-lt"/>
              </a:rPr>
              <a:t>【答案】  写小水滴满怀憧憬，充满信心去旅行，为下文写小水滴在丽江古城的见闻做铺垫。</a:t>
            </a:r>
          </a:p>
        </p:txBody>
      </p:sp>
      <p:sp>
        <p:nvSpPr>
          <p:cNvPr id="2" name="文本框 1"/>
          <p:cNvSpPr txBox="1">
            <a:spLocks noChangeArrowheads="1"/>
          </p:cNvSpPr>
          <p:nvPr/>
        </p:nvSpPr>
        <p:spPr bwMode="auto">
          <a:xfrm>
            <a:off x="1727203" y="3994153"/>
            <a:ext cx="8823325" cy="1118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b="0">
                <a:solidFill>
                  <a:srgbClr val="FF0000"/>
                </a:solidFill>
                <a:latin typeface="+mn-lt"/>
                <a:ea typeface="+mn-ea"/>
                <a:cs typeface="+mn-ea"/>
                <a:sym typeface="+mn-lt"/>
              </a:rPr>
              <a:t>   </a:t>
            </a:r>
            <a:r>
              <a:rPr lang="zh-CN" altLang="zh-CN" sz="2200" b="0" u="sng">
                <a:solidFill>
                  <a:srgbClr val="FF0000"/>
                </a:solidFill>
                <a:latin typeface="+mn-lt"/>
                <a:ea typeface="+mn-ea"/>
                <a:cs typeface="+mn-ea"/>
                <a:sym typeface="+mn-lt"/>
              </a:rPr>
              <a:t>【答案】  丽江古城美景众多，个个都令人流连忘返，使一滴水难以取舍，从侧面说明了丽江古城充满了无穷的魅力。</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文本框 99"/>
          <p:cNvSpPr txBox="1">
            <a:spLocks noChangeArrowheads="1"/>
          </p:cNvSpPr>
          <p:nvPr/>
        </p:nvSpPr>
        <p:spPr bwMode="auto">
          <a:xfrm>
            <a:off x="1631953" y="1171575"/>
            <a:ext cx="8958263" cy="522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58800"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a:latin typeface="+mn-lt"/>
                <a:ea typeface="+mn-ea"/>
                <a:cs typeface="+mn-ea"/>
                <a:sym typeface="+mn-lt"/>
              </a:rPr>
              <a:t>5</a:t>
            </a:r>
            <a:r>
              <a:rPr lang="zh-CN" altLang="en-US" sz="2200" b="0">
                <a:latin typeface="+mn-lt"/>
                <a:ea typeface="+mn-ea"/>
                <a:cs typeface="+mn-ea"/>
                <a:sym typeface="+mn-lt"/>
              </a:rPr>
              <a:t>．下面是摘自文章第十三段的句子，说说这句话表达了作者怎样的期待。</a:t>
            </a:r>
          </a:p>
          <a:p>
            <a:pPr eaLnBrk="1" hangingPunct="1">
              <a:lnSpc>
                <a:spcPts val="4000"/>
              </a:lnSpc>
            </a:pPr>
            <a:r>
              <a:rPr lang="zh-CN" altLang="en-US" sz="2200" b="0">
                <a:latin typeface="+mn-lt"/>
                <a:ea typeface="+mn-ea"/>
                <a:cs typeface="+mn-ea"/>
                <a:sym typeface="+mn-lt"/>
              </a:rPr>
              <a:t>我确实想停下来，想被掺入砚池中，被蘸到笔尖，被写成东巴象形文的“水”，挂在店中，那样，来自全世界的人都看见我了。</a:t>
            </a:r>
          </a:p>
          <a:p>
            <a:pPr eaLnBrk="1" hangingPunct="1">
              <a:lnSpc>
                <a:spcPts val="4000"/>
              </a:lnSpc>
            </a:pPr>
            <a:endParaRPr lang="en-US" altLang="zh-CN" sz="2200">
              <a:latin typeface="+mn-lt"/>
              <a:ea typeface="+mn-ea"/>
              <a:cs typeface="+mn-ea"/>
              <a:sym typeface="+mn-lt"/>
            </a:endParaRPr>
          </a:p>
          <a:p>
            <a:pPr eaLnBrk="1" hangingPunct="1">
              <a:lnSpc>
                <a:spcPts val="4000"/>
              </a:lnSpc>
            </a:pPr>
            <a:endParaRPr lang="en-US" altLang="zh-CN" sz="2200">
              <a:latin typeface="+mn-lt"/>
              <a:ea typeface="+mn-ea"/>
              <a:cs typeface="+mn-ea"/>
              <a:sym typeface="+mn-lt"/>
            </a:endParaRPr>
          </a:p>
          <a:p>
            <a:pPr eaLnBrk="1" hangingPunct="1">
              <a:lnSpc>
                <a:spcPts val="4000"/>
              </a:lnSpc>
            </a:pPr>
            <a:r>
              <a:rPr lang="en-US" altLang="zh-CN" sz="2200">
                <a:latin typeface="+mn-lt"/>
                <a:ea typeface="+mn-ea"/>
                <a:cs typeface="+mn-ea"/>
                <a:sym typeface="+mn-lt"/>
              </a:rPr>
              <a:t>6</a:t>
            </a:r>
            <a:r>
              <a:rPr lang="zh-CN" altLang="en-US" sz="2200" b="0">
                <a:latin typeface="+mn-lt"/>
                <a:ea typeface="+mn-ea"/>
                <a:cs typeface="+mn-ea"/>
                <a:sym typeface="+mn-lt"/>
              </a:rPr>
              <a:t>．文章的最后一句作者说：“我知道，作为一滴水，我终于以水的方式走过了丽江。”结合上下文，说说你对这句话的理解。</a:t>
            </a:r>
          </a:p>
          <a:p>
            <a:pPr eaLnBrk="1" hangingPunct="1">
              <a:lnSpc>
                <a:spcPts val="4000"/>
              </a:lnSpc>
            </a:pPr>
            <a:endParaRPr lang="zh-CN" altLang="en-US">
              <a:latin typeface="+mn-lt"/>
              <a:ea typeface="+mn-ea"/>
              <a:cs typeface="+mn-ea"/>
              <a:sym typeface="+mn-lt"/>
            </a:endParaRPr>
          </a:p>
          <a:p>
            <a:pPr eaLnBrk="1" hangingPunct="1">
              <a:lnSpc>
                <a:spcPts val="4000"/>
              </a:lnSpc>
            </a:pPr>
            <a:endParaRPr lang="zh-CN" altLang="en-US">
              <a:latin typeface="+mn-lt"/>
              <a:ea typeface="+mn-ea"/>
              <a:cs typeface="+mn-ea"/>
              <a:sym typeface="+mn-lt"/>
            </a:endParaRPr>
          </a:p>
        </p:txBody>
      </p:sp>
      <p:sp>
        <p:nvSpPr>
          <p:cNvPr id="8" name="文本框 7"/>
          <p:cNvSpPr txBox="1">
            <a:spLocks noChangeArrowheads="1"/>
          </p:cNvSpPr>
          <p:nvPr/>
        </p:nvSpPr>
        <p:spPr bwMode="auto">
          <a:xfrm>
            <a:off x="1646241" y="3248028"/>
            <a:ext cx="8853487" cy="1118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b="0">
                <a:solidFill>
                  <a:srgbClr val="FF0000"/>
                </a:solidFill>
                <a:latin typeface="+mn-lt"/>
                <a:ea typeface="+mn-ea"/>
                <a:cs typeface="+mn-ea"/>
                <a:sym typeface="+mn-lt"/>
              </a:rPr>
              <a:t>   </a:t>
            </a:r>
            <a:r>
              <a:rPr lang="zh-CN" altLang="zh-CN" sz="2200" b="0" u="sng">
                <a:solidFill>
                  <a:srgbClr val="FF0000"/>
                </a:solidFill>
                <a:latin typeface="+mn-lt"/>
                <a:ea typeface="+mn-ea"/>
                <a:cs typeface="+mn-ea"/>
                <a:sym typeface="+mn-lt"/>
              </a:rPr>
              <a:t>【答案】  借一滴水之口，表达了作者珍惜传统文化，弘扬传统文化，展现中华文明的美好愿望。</a:t>
            </a:r>
          </a:p>
        </p:txBody>
      </p:sp>
      <p:sp>
        <p:nvSpPr>
          <p:cNvPr id="2" name="文本框 1"/>
          <p:cNvSpPr txBox="1">
            <a:spLocks noChangeArrowheads="1"/>
          </p:cNvSpPr>
          <p:nvPr/>
        </p:nvSpPr>
        <p:spPr bwMode="auto">
          <a:xfrm>
            <a:off x="1704975" y="5194303"/>
            <a:ext cx="8866188" cy="1118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b="0">
                <a:solidFill>
                  <a:srgbClr val="FF0000"/>
                </a:solidFill>
                <a:latin typeface="+mn-lt"/>
                <a:ea typeface="+mn-ea"/>
                <a:cs typeface="+mn-ea"/>
                <a:sym typeface="+mn-lt"/>
              </a:rPr>
              <a:t>   </a:t>
            </a:r>
            <a:r>
              <a:rPr lang="zh-CN" altLang="zh-CN" sz="2200" b="0" u="sng">
                <a:solidFill>
                  <a:srgbClr val="FF0000"/>
                </a:solidFill>
                <a:latin typeface="+mn-lt"/>
                <a:ea typeface="+mn-ea"/>
                <a:cs typeface="+mn-ea"/>
                <a:sym typeface="+mn-lt"/>
              </a:rPr>
              <a:t>【答案】  这句话总结全文，紧扣文题，表现了一滴水充满了满足感，表达了作者对丽江古城的眷恋之情。</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文本框 99"/>
          <p:cNvSpPr txBox="1">
            <a:spLocks noChangeArrowheads="1"/>
          </p:cNvSpPr>
          <p:nvPr/>
        </p:nvSpPr>
        <p:spPr bwMode="auto">
          <a:xfrm>
            <a:off x="1673228" y="1690688"/>
            <a:ext cx="8855075"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58800"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a:latin typeface="+mn-lt"/>
                <a:ea typeface="+mn-ea"/>
                <a:cs typeface="+mn-ea"/>
                <a:sym typeface="+mn-lt"/>
              </a:rPr>
              <a:t>7</a:t>
            </a:r>
            <a:r>
              <a:rPr lang="zh-CN" altLang="en-US" sz="2200" b="0">
                <a:latin typeface="+mn-lt"/>
                <a:ea typeface="+mn-ea"/>
                <a:cs typeface="+mn-ea"/>
                <a:sym typeface="+mn-lt"/>
              </a:rPr>
              <a:t>．作者以“一滴水”贯彻全文，这样写有什么好处？</a:t>
            </a:r>
          </a:p>
          <a:p>
            <a:pPr eaLnBrk="1" hangingPunct="1">
              <a:lnSpc>
                <a:spcPts val="4000"/>
              </a:lnSpc>
            </a:pPr>
            <a:endParaRPr lang="zh-CN" altLang="en-US">
              <a:latin typeface="+mn-lt"/>
              <a:ea typeface="+mn-ea"/>
              <a:cs typeface="+mn-ea"/>
              <a:sym typeface="+mn-lt"/>
            </a:endParaRPr>
          </a:p>
          <a:p>
            <a:pPr eaLnBrk="1" hangingPunct="1">
              <a:lnSpc>
                <a:spcPts val="4000"/>
              </a:lnSpc>
            </a:pPr>
            <a:endParaRPr lang="zh-CN" altLang="en-US">
              <a:latin typeface="+mn-lt"/>
              <a:ea typeface="+mn-ea"/>
              <a:cs typeface="+mn-ea"/>
              <a:sym typeface="+mn-lt"/>
            </a:endParaRPr>
          </a:p>
          <a:p>
            <a:pPr eaLnBrk="1" hangingPunct="1">
              <a:lnSpc>
                <a:spcPts val="4000"/>
              </a:lnSpc>
            </a:pPr>
            <a:endParaRPr lang="zh-CN" altLang="en-US">
              <a:latin typeface="+mn-lt"/>
              <a:ea typeface="+mn-ea"/>
              <a:cs typeface="+mn-ea"/>
              <a:sym typeface="+mn-lt"/>
            </a:endParaRPr>
          </a:p>
          <a:p>
            <a:pPr eaLnBrk="1" hangingPunct="1">
              <a:lnSpc>
                <a:spcPts val="4000"/>
              </a:lnSpc>
            </a:pPr>
            <a:endParaRPr lang="zh-CN" altLang="en-US">
              <a:latin typeface="+mn-lt"/>
              <a:ea typeface="+mn-ea"/>
              <a:cs typeface="+mn-ea"/>
              <a:sym typeface="+mn-lt"/>
            </a:endParaRPr>
          </a:p>
          <a:p>
            <a:pPr eaLnBrk="1" hangingPunct="1">
              <a:lnSpc>
                <a:spcPts val="4000"/>
              </a:lnSpc>
            </a:pPr>
            <a:endParaRPr lang="zh-CN" altLang="en-US">
              <a:latin typeface="+mn-lt"/>
              <a:ea typeface="+mn-ea"/>
              <a:cs typeface="+mn-ea"/>
              <a:sym typeface="+mn-lt"/>
            </a:endParaRPr>
          </a:p>
        </p:txBody>
      </p:sp>
      <p:sp>
        <p:nvSpPr>
          <p:cNvPr id="8" name="文本框 7"/>
          <p:cNvSpPr txBox="1">
            <a:spLocks noChangeArrowheads="1"/>
          </p:cNvSpPr>
          <p:nvPr/>
        </p:nvSpPr>
        <p:spPr bwMode="auto">
          <a:xfrm>
            <a:off x="1635128" y="2236791"/>
            <a:ext cx="8893175" cy="265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b="0">
                <a:solidFill>
                  <a:srgbClr val="FF0000"/>
                </a:solidFill>
                <a:latin typeface="+mn-lt"/>
                <a:ea typeface="+mn-ea"/>
                <a:cs typeface="+mn-ea"/>
                <a:sym typeface="+mn-lt"/>
              </a:rPr>
              <a:t>   </a:t>
            </a:r>
            <a:r>
              <a:rPr lang="zh-CN" altLang="zh-CN" sz="2200" b="0" u="sng">
                <a:solidFill>
                  <a:srgbClr val="FF0000"/>
                </a:solidFill>
                <a:latin typeface="+mn-lt"/>
                <a:ea typeface="+mn-ea"/>
                <a:cs typeface="+mn-ea"/>
                <a:sym typeface="+mn-lt"/>
              </a:rPr>
              <a:t>【答案】  ①“一滴水”既贯通古今，又由高而下，能够把时间和空间这两条线索结合起来，使文章形成有机的整体。②“一滴水”能使作者写作时选择自由的视角，可以居高看下，也可以由远而近，还可以升高远望。③“一滴水”既是观察者，也是讲述者，使文章的情感表达更加真挚。</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图片 3" descr="英语4"/>
          <p:cNvPicPr>
            <a:picLocks noChangeAspect="1" noChangeArrowheads="1"/>
          </p:cNvPicPr>
          <p:nvPr/>
        </p:nvPicPr>
        <p:blipFill>
          <a:blip r:embed="rId2">
            <a:lum bright="-12000" contrast="64000"/>
            <a:extLst>
              <a:ext uri="{28A0092B-C50C-407E-A947-70E740481C1C}">
                <a14:useLocalDpi xmlns:a14="http://schemas.microsoft.com/office/drawing/2010/main"/>
              </a:ext>
            </a:extLst>
          </a:blip>
          <a:srcRect/>
          <a:stretch>
            <a:fillRect/>
          </a:stretch>
        </p:blipFill>
        <p:spPr bwMode="auto">
          <a:xfrm>
            <a:off x="1920875" y="1036641"/>
            <a:ext cx="350520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文本框 4">
            <a:hlinkClick r:id="rId3" action="ppaction://hlinksldjump"/>
          </p:cNvPr>
          <p:cNvSpPr txBox="1">
            <a:spLocks noChangeArrowheads="1"/>
          </p:cNvSpPr>
          <p:nvPr/>
        </p:nvSpPr>
        <p:spPr bwMode="auto">
          <a:xfrm>
            <a:off x="2986088" y="1066800"/>
            <a:ext cx="244951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zh-CN" altLang="en-US" sz="2800" dirty="0">
                <a:solidFill>
                  <a:srgbClr val="000000"/>
                </a:solidFill>
                <a:latin typeface="+mn-lt"/>
                <a:ea typeface="+mn-ea"/>
                <a:cs typeface="+mn-ea"/>
                <a:sym typeface="+mn-lt"/>
              </a:rPr>
              <a:t>拓 展 阅 读</a:t>
            </a:r>
          </a:p>
        </p:txBody>
      </p:sp>
      <p:sp>
        <p:nvSpPr>
          <p:cNvPr id="16388" name="文本框 99"/>
          <p:cNvSpPr txBox="1">
            <a:spLocks noChangeArrowheads="1"/>
          </p:cNvSpPr>
          <p:nvPr/>
        </p:nvSpPr>
        <p:spPr bwMode="auto">
          <a:xfrm>
            <a:off x="1766888" y="1685928"/>
            <a:ext cx="8699500"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58800"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b="0">
                <a:latin typeface="+mn-lt"/>
                <a:ea typeface="+mn-ea"/>
                <a:cs typeface="+mn-ea"/>
                <a:sym typeface="+mn-lt"/>
              </a:rPr>
              <a:t>                     </a:t>
            </a:r>
            <a:r>
              <a:rPr lang="zh-CN" altLang="en-US" sz="2200" b="0">
                <a:latin typeface="+mn-lt"/>
                <a:ea typeface="+mn-ea"/>
                <a:cs typeface="+mn-ea"/>
                <a:sym typeface="+mn-lt"/>
              </a:rPr>
              <a:t>消失的故乡</a:t>
            </a:r>
          </a:p>
          <a:p>
            <a:pPr eaLnBrk="1" hangingPunct="1">
              <a:lnSpc>
                <a:spcPts val="4000"/>
              </a:lnSpc>
            </a:pPr>
            <a:r>
              <a:rPr lang="zh-CN" altLang="en-US" sz="2200" b="0">
                <a:latin typeface="+mn-lt"/>
                <a:ea typeface="+mn-ea"/>
                <a:cs typeface="+mn-ea"/>
                <a:sym typeface="+mn-lt"/>
              </a:rPr>
              <a:t>                       谢　冕</a:t>
            </a:r>
          </a:p>
          <a:p>
            <a:pPr eaLnBrk="1" hangingPunct="1">
              <a:lnSpc>
                <a:spcPts val="4000"/>
              </a:lnSpc>
            </a:pPr>
            <a:r>
              <a:rPr lang="en-US" altLang="zh-CN" sz="2200" b="0">
                <a:latin typeface="+mn-lt"/>
                <a:ea typeface="+mn-ea"/>
                <a:cs typeface="+mn-ea"/>
                <a:sym typeface="+mn-lt"/>
              </a:rPr>
              <a:t>①</a:t>
            </a:r>
            <a:r>
              <a:rPr lang="zh-CN" altLang="en-US" sz="2200" b="0">
                <a:latin typeface="+mn-lt"/>
                <a:ea typeface="+mn-ea"/>
                <a:cs typeface="+mn-ea"/>
                <a:sym typeface="+mn-lt"/>
              </a:rPr>
              <a:t>这座曾经长满古榕的城市是我的出生地，我在那里度过了难忘的童年和少年时光，可是如今，我却在日夜思念的家乡迷了路；它变得让我辨认不出来了。通常，人们在说“认不出”某地时，总暗含着“变化真大”的那分欢喜，我不是，我只是失望和遗憾。</a:t>
            </a:r>
          </a:p>
          <a:p>
            <a:pPr eaLnBrk="1" hangingPunct="1">
              <a:lnSpc>
                <a:spcPts val="4000"/>
              </a:lnSpc>
            </a:pPr>
            <a:r>
              <a:rPr lang="en-US" altLang="zh-CN" sz="2200" b="0">
                <a:latin typeface="+mn-lt"/>
                <a:ea typeface="+mn-ea"/>
                <a:cs typeface="+mn-ea"/>
                <a:sym typeface="+mn-lt"/>
              </a:rPr>
              <a:t>②</a:t>
            </a:r>
            <a:r>
              <a:rPr lang="zh-CN" altLang="en-US" sz="2200" b="0">
                <a:latin typeface="+mn-lt"/>
                <a:ea typeface="+mn-ea"/>
                <a:cs typeface="+mn-ea"/>
                <a:sym typeface="+mn-lt"/>
              </a:rPr>
              <a:t>我认不出我熟悉的城市了，不是因为那里盖起了许多过去没有的大楼，也不是那里出现了什么新鲜和豪华，而是，我昔时熟悉并引为骄傲的东西已经消失。</a:t>
            </a:r>
            <a:endParaRPr lang="zh-CN" altLang="en-US">
              <a:latin typeface="+mn-lt"/>
              <a:ea typeface="+mn-ea"/>
              <a:cs typeface="+mn-ea"/>
              <a:sym typeface="+mn-lt"/>
            </a:endParaRP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文本框 99"/>
          <p:cNvSpPr txBox="1">
            <a:spLocks noChangeArrowheads="1"/>
          </p:cNvSpPr>
          <p:nvPr/>
        </p:nvSpPr>
        <p:spPr bwMode="auto">
          <a:xfrm>
            <a:off x="1673228" y="1012828"/>
            <a:ext cx="8804275"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58800"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b="0">
                <a:latin typeface="+mn-lt"/>
                <a:ea typeface="+mn-ea"/>
                <a:cs typeface="+mn-ea"/>
                <a:sym typeface="+mn-lt"/>
              </a:rPr>
              <a:t>③</a:t>
            </a:r>
            <a:r>
              <a:rPr lang="zh-CN" altLang="en-US" sz="2200" b="0">
                <a:latin typeface="+mn-lt"/>
                <a:ea typeface="+mn-ea"/>
                <a:cs typeface="+mn-ea"/>
                <a:sym typeface="+mn-lt"/>
              </a:rPr>
              <a:t>我家后面那一片梅林消失了，那迎着南国凛冽的风霜绽放的梅花消失了。那里变成了嘈杂的市集和杂沓的民居。我在由童年走向青年的熟悉的小径上迷了路。我没有喜悦，也不是悲哀，我似是随着年华的失去而一起失去了什么。</a:t>
            </a:r>
          </a:p>
          <a:p>
            <a:pPr eaLnBrk="1" hangingPunct="1">
              <a:lnSpc>
                <a:spcPts val="4000"/>
              </a:lnSpc>
            </a:pPr>
            <a:r>
              <a:rPr lang="en-US" altLang="zh-CN" sz="2200" b="0">
                <a:latin typeface="+mn-lt"/>
                <a:ea typeface="+mn-ea"/>
                <a:cs typeface="+mn-ea"/>
                <a:sym typeface="+mn-lt"/>
              </a:rPr>
              <a:t>④</a:t>
            </a:r>
            <a:r>
              <a:rPr lang="zh-CN" altLang="en-US" sz="2200" b="0">
                <a:latin typeface="+mn-lt"/>
                <a:ea typeface="+mn-ea"/>
                <a:cs typeface="+mn-ea"/>
                <a:sym typeface="+mn-lt"/>
              </a:rPr>
              <a:t>为了不迷路，那天我特意约请了一位年轻的朋友陪我走。那里有梦中时常出现的三口并排的水井，母亲总在井台上忙碌，她洗菜或洗衣的手总是在冬天的水里冻得通红。【</a:t>
            </a:r>
            <a:r>
              <a:rPr lang="en-US" altLang="zh-CN" sz="2200" b="0">
                <a:latin typeface="+mn-lt"/>
                <a:ea typeface="+mn-ea"/>
                <a:cs typeface="+mn-ea"/>
                <a:sym typeface="+mn-lt"/>
              </a:rPr>
              <a:t>A</a:t>
            </a:r>
            <a:r>
              <a:rPr lang="zh-CN" altLang="en-US" sz="2200" b="0">
                <a:latin typeface="+mn-lt"/>
                <a:ea typeface="+mn-ea"/>
                <a:cs typeface="+mn-ea"/>
                <a:sym typeface="+mn-lt"/>
              </a:rPr>
              <a:t>】</a:t>
            </a:r>
            <a:r>
              <a:rPr lang="zh-CN" altLang="en-US" sz="2200" b="0" u="sng">
                <a:latin typeface="+mn-lt"/>
                <a:ea typeface="+mn-ea"/>
                <a:cs typeface="+mn-ea"/>
                <a:sym typeface="+mn-lt"/>
              </a:rPr>
              <a:t>井台上边，几棵茂密的龙眼树，春天总开着米粒般的小花，树下总卧着农家的水牛。水牛的反刍描写着漫长中午的寂静。</a:t>
            </a:r>
            <a:endParaRPr lang="zh-CN" altLang="en-US">
              <a:latin typeface="+mn-lt"/>
              <a:ea typeface="+mn-ea"/>
              <a:cs typeface="+mn-ea"/>
              <a:sym typeface="+mn-lt"/>
            </a:endParaRP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文本框 99"/>
          <p:cNvSpPr txBox="1">
            <a:spLocks noChangeArrowheads="1"/>
          </p:cNvSpPr>
          <p:nvPr/>
        </p:nvSpPr>
        <p:spPr bwMode="auto">
          <a:xfrm>
            <a:off x="1601791" y="1177928"/>
            <a:ext cx="8988425"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58800"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b="0">
                <a:latin typeface="+mn-lt"/>
                <a:ea typeface="+mn-ea"/>
                <a:cs typeface="+mn-ea"/>
                <a:sym typeface="+mn-lt"/>
              </a:rPr>
              <a:t>⑤</a:t>
            </a:r>
            <a:r>
              <a:rPr lang="zh-CN" altLang="en-US" sz="2200" b="0">
                <a:latin typeface="+mn-lt"/>
                <a:ea typeface="+mn-ea"/>
                <a:cs typeface="+mn-ea"/>
                <a:sym typeface="+mn-lt"/>
              </a:rPr>
              <a:t>那里蜿蜒着长满水草的河渠，有一片碧绿的稻田。我们家坐落在一片乡村景色中。而这里又是城市，而且是一座弥漫着欧陆风情的中国海滨城市。转过龙眼树，便是一条由西式楼房组成的街巷，紫红色的三角梅从院落的墙上垂挂下来。再往前行，是一座遍植高大柠檬桉的山坡，我穿行在遮蔽了天空和阳光的树荫下，透过林间迷蒙的雾气望去，那影影绰绰的院落内植满了鲜花。</a:t>
            </a:r>
          </a:p>
          <a:p>
            <a:pPr eaLnBrk="1" hangingPunct="1">
              <a:lnSpc>
                <a:spcPts val="4000"/>
              </a:lnSpc>
            </a:pPr>
            <a:r>
              <a:rPr lang="en-US" altLang="zh-CN" sz="2200" b="0">
                <a:latin typeface="+mn-lt"/>
                <a:ea typeface="+mn-ea"/>
                <a:cs typeface="+mn-ea"/>
                <a:sym typeface="+mn-lt"/>
              </a:rPr>
              <a:t>⑥</a:t>
            </a:r>
            <a:r>
              <a:rPr lang="zh-CN" altLang="en-US" sz="2200" b="0">
                <a:latin typeface="+mn-lt"/>
                <a:ea typeface="+mn-ea"/>
                <a:cs typeface="+mn-ea"/>
                <a:sym typeface="+mn-lt"/>
              </a:rPr>
              <a:t>那里有一座教堂，有绘着宗教故事的彩色的窗棂，窗内传出圣洁的音乐。这一切，如今只在我的想象中活着，与我同行的年轻的同伴全然不知。失去了的一切只属于我，而我，又似是只拥有一个依稀的梦。</a:t>
            </a:r>
            <a:endParaRPr lang="zh-CN" altLang="en-US">
              <a:latin typeface="+mn-lt"/>
              <a:ea typeface="+mn-ea"/>
              <a:cs typeface="+mn-ea"/>
              <a:sym typeface="+mn-lt"/>
            </a:endParaRP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文本框 99"/>
          <p:cNvSpPr txBox="1">
            <a:spLocks noChangeArrowheads="1"/>
          </p:cNvSpPr>
          <p:nvPr/>
        </p:nvSpPr>
        <p:spPr bwMode="auto">
          <a:xfrm>
            <a:off x="1746250" y="750888"/>
            <a:ext cx="8845550" cy="586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58800"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b="0">
                <a:latin typeface="+mn-lt"/>
                <a:ea typeface="+mn-ea"/>
                <a:cs typeface="+mn-ea"/>
                <a:sym typeface="+mn-lt"/>
              </a:rPr>
              <a:t>⑦</a:t>
            </a:r>
            <a:r>
              <a:rPr lang="zh-CN" altLang="en-US" sz="2200" b="0">
                <a:latin typeface="+mn-lt"/>
                <a:ea typeface="+mn-ea"/>
                <a:cs typeface="+mn-ea"/>
                <a:sym typeface="+mn-lt"/>
              </a:rPr>
              <a:t>我依然顽强地寻找。我记得这鲜花和丛林之中有一条路，从仓前山通往闽江边那条由数百级石阶组成的下坡道。在斜坡的高处，我可以望见闽江的帆影，听见远处传来的轮渡起航的汽笛声。那年北上求学，有人就在那渡口送我，那一声汽笛至今尚在耳畔响着，悠长而缠绵，不知是惆怅还是伤感。可是，可是，我再也找不到那通往江边的路、石阶和汽笛的声音了！</a:t>
            </a:r>
          </a:p>
          <a:p>
            <a:pPr eaLnBrk="1" hangingPunct="1">
              <a:lnSpc>
                <a:spcPts val="3500"/>
              </a:lnSpc>
            </a:pPr>
            <a:r>
              <a:rPr lang="en-US" altLang="zh-CN" sz="2200" b="0">
                <a:latin typeface="+mn-lt"/>
                <a:ea typeface="+mn-ea"/>
                <a:cs typeface="+mn-ea"/>
                <a:sym typeface="+mn-lt"/>
              </a:rPr>
              <a:t>⑧</a:t>
            </a:r>
            <a:r>
              <a:rPr lang="zh-CN" altLang="en-US" sz="2200" b="0">
                <a:latin typeface="+mn-lt"/>
                <a:ea typeface="+mn-ea"/>
                <a:cs typeface="+mn-ea"/>
                <a:sym typeface="+mn-lt"/>
              </a:rPr>
              <a:t>这城市被闽江所切割，闽江流过城市的中心。闽都古城的三坊七巷弥漫着浓郁的传统氛围，那里诞生过林则徐和严复，也诞生过林琴南和冰心。在遍植古榕的街巷深处，埋藏着飘着书香墨韵的深宅大院。而在城市的另一边，闽江深情地拍打着南台岛，那是一座放大了的鼓浪屿，那里荡漾着内地罕见的异域情调。那里有伴我度过童年的并不幸福，却又深深萦念情想的如今已经消失在苍茫风烟中的家。</a:t>
            </a:r>
            <a:endParaRPr lang="zh-CN" altLang="en-US">
              <a:latin typeface="+mn-lt"/>
              <a:ea typeface="+mn-ea"/>
              <a:cs typeface="+mn-ea"/>
              <a:sym typeface="+mn-lt"/>
            </a:endParaRP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文本框 99"/>
          <p:cNvSpPr txBox="1">
            <a:spLocks noChangeArrowheads="1"/>
          </p:cNvSpPr>
          <p:nvPr/>
        </p:nvSpPr>
        <p:spPr bwMode="auto">
          <a:xfrm>
            <a:off x="1631953" y="839788"/>
            <a:ext cx="8918575" cy="573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58800"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b="0">
                <a:latin typeface="+mn-lt"/>
                <a:ea typeface="+mn-ea"/>
                <a:cs typeface="+mn-ea"/>
                <a:sym typeface="+mn-lt"/>
              </a:rPr>
              <a:t>⑨</a:t>
            </a:r>
            <a:r>
              <a:rPr lang="zh-CN" altLang="en-US" sz="2200" b="0">
                <a:latin typeface="+mn-lt"/>
                <a:ea typeface="+mn-ea"/>
                <a:cs typeface="+mn-ea"/>
                <a:sym typeface="+mn-lt"/>
              </a:rPr>
              <a:t>我的家乡是开放的沿海名城，也是重要的港口之一。基督教文化曾以新潮的姿态加入并融汇进原有的佛、儒文化传统中，经历近百年的共生并存，造成了这城市有异于内地的文化形态，也构成了我童年的梦境。然而，那梦境消失在另一种文化改造中。人们按照习惯，清除花园和草坪，用水泥封糊了过去种植花卉和街树的地面。【</a:t>
            </a:r>
            <a:r>
              <a:rPr lang="en-US" altLang="zh-CN" sz="2200" b="0">
                <a:latin typeface="+mn-lt"/>
                <a:ea typeface="+mn-ea"/>
                <a:cs typeface="+mn-ea"/>
                <a:sym typeface="+mn-lt"/>
              </a:rPr>
              <a:t>B</a:t>
            </a:r>
            <a:r>
              <a:rPr lang="zh-CN" altLang="en-US" sz="2200" b="0">
                <a:latin typeface="+mn-lt"/>
                <a:ea typeface="+mn-ea"/>
                <a:cs typeface="+mn-ea"/>
                <a:sym typeface="+mn-lt"/>
              </a:rPr>
              <a:t>】</a:t>
            </a:r>
            <a:r>
              <a:rPr lang="zh-CN" altLang="en-US" sz="2200" b="0" u="sng">
                <a:latin typeface="+mn-lt"/>
                <a:ea typeface="+mn-ea"/>
                <a:cs typeface="+mn-ea"/>
                <a:sym typeface="+mn-lt"/>
              </a:rPr>
              <a:t>把所有的西式建筑物加以千篇一律地改装，草坪和树林腾出的地方，耸起了那些刻板的房屋。</a:t>
            </a:r>
            <a:r>
              <a:rPr lang="zh-CN" altLang="en-US" sz="2200" b="0">
                <a:latin typeface="+mn-lt"/>
                <a:ea typeface="+mn-ea"/>
                <a:cs typeface="+mn-ea"/>
                <a:sym typeface="+mn-lt"/>
              </a:rPr>
              <a:t>人们以自己的方式改变他们所不适应的文化形态，留给我此刻面对的无边的消失。</a:t>
            </a:r>
          </a:p>
          <a:p>
            <a:pPr eaLnBrk="1" hangingPunct="1">
              <a:lnSpc>
                <a:spcPts val="4000"/>
              </a:lnSpc>
            </a:pPr>
            <a:r>
              <a:rPr lang="en-US" altLang="zh-CN" sz="2200" b="0">
                <a:latin typeface="+mn-lt"/>
                <a:ea typeface="+mn-ea"/>
                <a:cs typeface="+mn-ea"/>
                <a:sym typeface="+mn-lt"/>
              </a:rPr>
              <a:t>⑩</a:t>
            </a:r>
            <a:r>
              <a:rPr lang="zh-CN" altLang="en-US" sz="2200" b="0">
                <a:latin typeface="+mn-lt"/>
                <a:ea typeface="+mn-ea"/>
                <a:cs typeface="+mn-ea"/>
                <a:sym typeface="+mn-lt"/>
              </a:rPr>
              <a:t>我在我熟悉的故乡迷了路，我迷失了我早年的梦幻，包括我至亲至爱的故乡。我拥有的怅惘和哀伤是说不清的。</a:t>
            </a:r>
          </a:p>
          <a:p>
            <a:pPr eaLnBrk="1" hangingPunct="1">
              <a:lnSpc>
                <a:spcPts val="4000"/>
              </a:lnSpc>
            </a:pPr>
            <a:r>
              <a:rPr lang="zh-CN" altLang="en-US" sz="2200" b="0">
                <a:latin typeface="+mn-lt"/>
                <a:ea typeface="+mn-ea"/>
                <a:cs typeface="+mn-ea"/>
                <a:sym typeface="+mn-lt"/>
              </a:rPr>
              <a:t>                     </a:t>
            </a:r>
            <a:r>
              <a:rPr lang="en-US" altLang="zh-CN" sz="2200" b="0">
                <a:latin typeface="+mn-lt"/>
                <a:ea typeface="+mn-ea"/>
                <a:cs typeface="+mn-ea"/>
                <a:sym typeface="+mn-lt"/>
              </a:rPr>
              <a:t>(</a:t>
            </a:r>
            <a:r>
              <a:rPr lang="zh-CN" altLang="en-US" sz="2200" b="0">
                <a:latin typeface="+mn-lt"/>
                <a:ea typeface="+mn-ea"/>
                <a:cs typeface="+mn-ea"/>
                <a:sym typeface="+mn-lt"/>
              </a:rPr>
              <a:t>选自谢冕随笔集</a:t>
            </a:r>
            <a:r>
              <a:rPr lang="en-US" altLang="zh-CN" sz="2200" b="0">
                <a:latin typeface="+mn-lt"/>
                <a:ea typeface="+mn-ea"/>
                <a:cs typeface="+mn-ea"/>
                <a:sym typeface="+mn-lt"/>
              </a:rPr>
              <a:t>《</a:t>
            </a:r>
            <a:r>
              <a:rPr lang="zh-CN" altLang="en-US" sz="2200" b="0">
                <a:latin typeface="+mn-lt"/>
                <a:ea typeface="+mn-ea"/>
                <a:cs typeface="+mn-ea"/>
                <a:sym typeface="+mn-lt"/>
              </a:rPr>
              <a:t>流向远方的水</a:t>
            </a:r>
            <a:r>
              <a:rPr lang="en-US" altLang="zh-CN" sz="2200" b="0">
                <a:latin typeface="+mn-lt"/>
                <a:ea typeface="+mn-ea"/>
                <a:cs typeface="+mn-ea"/>
                <a:sym typeface="+mn-lt"/>
              </a:rPr>
              <a:t>》)</a:t>
            </a:r>
            <a:endParaRPr lang="zh-CN" altLang="en-US">
              <a:latin typeface="+mn-lt"/>
              <a:ea typeface="+mn-ea"/>
              <a:cs typeface="+mn-ea"/>
              <a:sym typeface="+mn-lt"/>
            </a:endParaRP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图片 1" descr="英语4"/>
          <p:cNvPicPr>
            <a:picLocks noChangeAspect="1" noChangeArrowheads="1"/>
          </p:cNvPicPr>
          <p:nvPr/>
        </p:nvPicPr>
        <p:blipFill>
          <a:blip r:embed="rId2">
            <a:lum bright="-12000" contrast="64000"/>
            <a:extLst>
              <a:ext uri="{28A0092B-C50C-407E-A947-70E740481C1C}">
                <a14:useLocalDpi xmlns:a14="http://schemas.microsoft.com/office/drawing/2010/main"/>
              </a:ext>
            </a:extLst>
          </a:blip>
          <a:srcRect/>
          <a:stretch>
            <a:fillRect/>
          </a:stretch>
        </p:blipFill>
        <p:spPr bwMode="auto">
          <a:xfrm>
            <a:off x="1852613" y="1274766"/>
            <a:ext cx="350520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文本框 2">
            <a:hlinkClick r:id="rId3" action="ppaction://hlinksldjump"/>
          </p:cNvPr>
          <p:cNvSpPr txBox="1">
            <a:spLocks noChangeArrowheads="1"/>
          </p:cNvSpPr>
          <p:nvPr/>
        </p:nvSpPr>
        <p:spPr bwMode="auto">
          <a:xfrm>
            <a:off x="2989263" y="1304925"/>
            <a:ext cx="244951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zh-CN" altLang="en-US" sz="2800" dirty="0">
                <a:solidFill>
                  <a:srgbClr val="000000"/>
                </a:solidFill>
                <a:latin typeface="+mn-lt"/>
                <a:ea typeface="+mn-ea"/>
                <a:cs typeface="+mn-ea"/>
                <a:sym typeface="+mn-lt"/>
              </a:rPr>
              <a:t>教 读 导 航</a:t>
            </a:r>
            <a:endParaRPr lang="en-US" altLang="zh-CN" sz="2800" dirty="0">
              <a:solidFill>
                <a:srgbClr val="000000"/>
              </a:solidFill>
              <a:latin typeface="+mn-lt"/>
              <a:ea typeface="+mn-ea"/>
              <a:cs typeface="+mn-ea"/>
              <a:sym typeface="+mn-lt"/>
            </a:endParaRPr>
          </a:p>
        </p:txBody>
      </p:sp>
      <p:sp>
        <p:nvSpPr>
          <p:cNvPr id="3076" name="文本框 5142">
            <a:hlinkClick r:id="rId4" action="ppaction://hlinksldjump"/>
          </p:cNvPr>
          <p:cNvSpPr txBox="1">
            <a:spLocks noChangeArrowheads="1"/>
          </p:cNvSpPr>
          <p:nvPr/>
        </p:nvSpPr>
        <p:spPr bwMode="auto">
          <a:xfrm>
            <a:off x="1852613" y="2090741"/>
            <a:ext cx="19431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en-US" altLang="zh-CN" sz="2400" dirty="0">
                <a:solidFill>
                  <a:schemeClr val="accent2"/>
                </a:solidFill>
                <a:latin typeface="+mn-lt"/>
                <a:ea typeface="+mn-ea"/>
                <a:cs typeface="+mn-ea"/>
                <a:sym typeface="+mn-lt"/>
              </a:rPr>
              <a:t>ღ</a:t>
            </a:r>
            <a:r>
              <a:rPr lang="zh-CN" altLang="en-US" sz="2400" dirty="0">
                <a:latin typeface="+mn-lt"/>
                <a:ea typeface="+mn-ea"/>
                <a:cs typeface="+mn-ea"/>
                <a:sym typeface="+mn-lt"/>
              </a:rPr>
              <a:t>走进作者</a:t>
            </a:r>
          </a:p>
        </p:txBody>
      </p:sp>
      <p:sp>
        <p:nvSpPr>
          <p:cNvPr id="3077" name="文本框 99"/>
          <p:cNvSpPr txBox="1">
            <a:spLocks noChangeArrowheads="1"/>
          </p:cNvSpPr>
          <p:nvPr/>
        </p:nvSpPr>
        <p:spPr bwMode="auto">
          <a:xfrm>
            <a:off x="1638300" y="2552700"/>
            <a:ext cx="8859838"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58800"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zh-CN" altLang="en-US" sz="2200" b="0" dirty="0">
                <a:latin typeface="+mn-lt"/>
                <a:ea typeface="+mn-ea"/>
                <a:cs typeface="+mn-ea"/>
                <a:sym typeface="+mn-lt"/>
              </a:rPr>
              <a:t>阿来，</a:t>
            </a:r>
            <a:r>
              <a:rPr lang="en-US" altLang="zh-CN" sz="2200" b="0" dirty="0">
                <a:latin typeface="+mn-lt"/>
                <a:ea typeface="+mn-ea"/>
                <a:cs typeface="+mn-ea"/>
                <a:sym typeface="+mn-lt"/>
              </a:rPr>
              <a:t>1959</a:t>
            </a:r>
            <a:r>
              <a:rPr lang="zh-CN" altLang="en-US" sz="2200" b="0" dirty="0">
                <a:latin typeface="+mn-lt"/>
                <a:ea typeface="+mn-ea"/>
                <a:cs typeface="+mn-ea"/>
                <a:sym typeface="+mn-lt"/>
              </a:rPr>
              <a:t>年生于四川省马尔康县，当代作家，全国人大代表。著名作品有长篇小说</a:t>
            </a:r>
            <a:r>
              <a:rPr lang="en-US" altLang="zh-CN" sz="2200" b="0" dirty="0">
                <a:latin typeface="+mn-lt"/>
                <a:ea typeface="+mn-ea"/>
                <a:cs typeface="+mn-ea"/>
                <a:sym typeface="+mn-lt"/>
              </a:rPr>
              <a:t>《</a:t>
            </a:r>
            <a:r>
              <a:rPr lang="zh-CN" altLang="en-US" sz="2200" b="0" dirty="0">
                <a:latin typeface="+mn-lt"/>
                <a:ea typeface="+mn-ea"/>
                <a:cs typeface="+mn-ea"/>
                <a:sym typeface="+mn-lt"/>
              </a:rPr>
              <a:t>尘埃落定</a:t>
            </a:r>
            <a:r>
              <a:rPr lang="en-US" altLang="zh-CN" sz="2200" b="0" dirty="0">
                <a:latin typeface="+mn-lt"/>
                <a:ea typeface="+mn-ea"/>
                <a:cs typeface="+mn-ea"/>
                <a:sym typeface="+mn-lt"/>
              </a:rPr>
              <a:t>》《</a:t>
            </a:r>
            <a:r>
              <a:rPr lang="zh-CN" altLang="en-US" sz="2200" b="0" dirty="0">
                <a:latin typeface="+mn-lt"/>
                <a:ea typeface="+mn-ea"/>
                <a:cs typeface="+mn-ea"/>
                <a:sym typeface="+mn-lt"/>
              </a:rPr>
              <a:t>空山</a:t>
            </a:r>
            <a:r>
              <a:rPr lang="en-US" altLang="zh-CN" sz="2200" b="0" dirty="0">
                <a:latin typeface="+mn-lt"/>
                <a:ea typeface="+mn-ea"/>
                <a:cs typeface="+mn-ea"/>
                <a:sym typeface="+mn-lt"/>
              </a:rPr>
              <a:t>》《</a:t>
            </a:r>
            <a:r>
              <a:rPr lang="zh-CN" altLang="en-US" sz="2200" b="0" dirty="0">
                <a:latin typeface="+mn-lt"/>
                <a:ea typeface="+mn-ea"/>
                <a:cs typeface="+mn-ea"/>
                <a:sym typeface="+mn-lt"/>
              </a:rPr>
              <a:t>格萨尔王</a:t>
            </a:r>
            <a:r>
              <a:rPr lang="en-US" altLang="zh-CN" sz="2200" b="0" dirty="0">
                <a:latin typeface="+mn-lt"/>
                <a:ea typeface="+mn-ea"/>
                <a:cs typeface="+mn-ea"/>
                <a:sym typeface="+mn-lt"/>
              </a:rPr>
              <a:t>》</a:t>
            </a:r>
            <a:r>
              <a:rPr lang="zh-CN" altLang="en-US" sz="2200" b="0" dirty="0">
                <a:latin typeface="+mn-lt"/>
                <a:ea typeface="+mn-ea"/>
                <a:cs typeface="+mn-ea"/>
                <a:sym typeface="+mn-lt"/>
              </a:rPr>
              <a:t>，散文</a:t>
            </a:r>
            <a:r>
              <a:rPr lang="en-US" altLang="zh-CN" sz="2200" b="0" dirty="0">
                <a:latin typeface="+mn-lt"/>
                <a:ea typeface="+mn-ea"/>
                <a:cs typeface="+mn-ea"/>
                <a:sym typeface="+mn-lt"/>
              </a:rPr>
              <a:t>《</a:t>
            </a:r>
            <a:r>
              <a:rPr lang="zh-CN" altLang="en-US" sz="2200" b="0" dirty="0">
                <a:latin typeface="+mn-lt"/>
                <a:ea typeface="+mn-ea"/>
                <a:cs typeface="+mn-ea"/>
                <a:sym typeface="+mn-lt"/>
              </a:rPr>
              <a:t>大地的阶梯</a:t>
            </a:r>
            <a:r>
              <a:rPr lang="en-US" altLang="zh-CN" sz="2200" b="0" dirty="0">
                <a:latin typeface="+mn-lt"/>
                <a:ea typeface="+mn-ea"/>
                <a:cs typeface="+mn-ea"/>
                <a:sym typeface="+mn-lt"/>
              </a:rPr>
              <a:t>》</a:t>
            </a:r>
            <a:r>
              <a:rPr lang="zh-CN" altLang="en-US" sz="2200" b="0" dirty="0">
                <a:latin typeface="+mn-lt"/>
                <a:ea typeface="+mn-ea"/>
                <a:cs typeface="+mn-ea"/>
                <a:sym typeface="+mn-lt"/>
              </a:rPr>
              <a:t>等。</a:t>
            </a:r>
            <a:r>
              <a:rPr lang="en-US" altLang="zh-CN" sz="2200" b="0" dirty="0">
                <a:latin typeface="+mn-lt"/>
                <a:ea typeface="+mn-ea"/>
                <a:cs typeface="+mn-ea"/>
                <a:sym typeface="+mn-lt"/>
              </a:rPr>
              <a:t>2000</a:t>
            </a:r>
            <a:r>
              <a:rPr lang="zh-CN" altLang="en-US" sz="2200" b="0" dirty="0">
                <a:latin typeface="+mn-lt"/>
                <a:ea typeface="+mn-ea"/>
                <a:cs typeface="+mn-ea"/>
                <a:sym typeface="+mn-lt"/>
              </a:rPr>
              <a:t>年，其第一部长篇小说</a:t>
            </a:r>
            <a:r>
              <a:rPr lang="en-US" altLang="zh-CN" sz="2200" b="0" dirty="0">
                <a:latin typeface="+mn-lt"/>
                <a:ea typeface="+mn-ea"/>
                <a:cs typeface="+mn-ea"/>
                <a:sym typeface="+mn-lt"/>
              </a:rPr>
              <a:t>《</a:t>
            </a:r>
            <a:r>
              <a:rPr lang="zh-CN" altLang="en-US" sz="2200" b="0" dirty="0">
                <a:latin typeface="+mn-lt"/>
                <a:ea typeface="+mn-ea"/>
                <a:cs typeface="+mn-ea"/>
                <a:sym typeface="+mn-lt"/>
              </a:rPr>
              <a:t>尘埃落定</a:t>
            </a:r>
            <a:r>
              <a:rPr lang="en-US" altLang="zh-CN" sz="2200" b="0" dirty="0">
                <a:latin typeface="+mn-lt"/>
                <a:ea typeface="+mn-ea"/>
                <a:cs typeface="+mn-ea"/>
                <a:sym typeface="+mn-lt"/>
              </a:rPr>
              <a:t>》</a:t>
            </a:r>
            <a:r>
              <a:rPr lang="zh-CN" altLang="en-US" sz="2200" b="0" dirty="0">
                <a:latin typeface="+mn-lt"/>
                <a:ea typeface="+mn-ea"/>
                <a:cs typeface="+mn-ea"/>
                <a:sym typeface="+mn-lt"/>
              </a:rPr>
              <a:t>获第</a:t>
            </a:r>
            <a:r>
              <a:rPr lang="en-US" altLang="zh-CN" sz="2200" b="0" dirty="0">
                <a:latin typeface="+mn-lt"/>
                <a:ea typeface="+mn-ea"/>
                <a:cs typeface="+mn-ea"/>
                <a:sym typeface="+mn-lt"/>
              </a:rPr>
              <a:t>5</a:t>
            </a:r>
            <a:r>
              <a:rPr lang="zh-CN" altLang="en-US" sz="2200" b="0" dirty="0">
                <a:latin typeface="+mn-lt"/>
                <a:ea typeface="+mn-ea"/>
                <a:cs typeface="+mn-ea"/>
                <a:sym typeface="+mn-lt"/>
              </a:rPr>
              <a:t>届茅盾文学奖，为该奖项有史以来最年轻得奖者及首位藏族得奖作家。</a:t>
            </a:r>
            <a:r>
              <a:rPr lang="en-US" altLang="zh-CN" sz="2200" b="0" dirty="0">
                <a:latin typeface="+mn-lt"/>
                <a:ea typeface="+mn-ea"/>
                <a:cs typeface="+mn-ea"/>
                <a:sym typeface="+mn-lt"/>
              </a:rPr>
              <a:t>2018</a:t>
            </a:r>
            <a:r>
              <a:rPr lang="zh-CN" altLang="en-US" sz="2200" b="0" dirty="0">
                <a:latin typeface="+mn-lt"/>
                <a:ea typeface="+mn-ea"/>
                <a:cs typeface="+mn-ea"/>
                <a:sym typeface="+mn-lt"/>
              </a:rPr>
              <a:t>年，作品</a:t>
            </a:r>
            <a:r>
              <a:rPr lang="en-US" altLang="zh-CN" sz="2200" b="0" dirty="0">
                <a:latin typeface="+mn-lt"/>
                <a:ea typeface="+mn-ea"/>
                <a:cs typeface="+mn-ea"/>
                <a:sym typeface="+mn-lt"/>
              </a:rPr>
              <a:t>《</a:t>
            </a:r>
            <a:r>
              <a:rPr lang="zh-CN" altLang="en-US" sz="2200" b="0" dirty="0">
                <a:latin typeface="+mn-lt"/>
                <a:ea typeface="+mn-ea"/>
                <a:cs typeface="+mn-ea"/>
                <a:sym typeface="+mn-lt"/>
              </a:rPr>
              <a:t>蘑菇圈</a:t>
            </a:r>
            <a:r>
              <a:rPr lang="en-US" altLang="zh-CN" sz="2200" b="0" dirty="0">
                <a:latin typeface="+mn-lt"/>
                <a:ea typeface="+mn-ea"/>
                <a:cs typeface="+mn-ea"/>
                <a:sym typeface="+mn-lt"/>
              </a:rPr>
              <a:t>》</a:t>
            </a:r>
            <a:r>
              <a:rPr lang="zh-CN" altLang="en-US" sz="2200" b="0" dirty="0">
                <a:latin typeface="+mn-lt"/>
                <a:ea typeface="+mn-ea"/>
                <a:cs typeface="+mn-ea"/>
                <a:sym typeface="+mn-lt"/>
              </a:rPr>
              <a:t>获第七届鲁迅文学奖中篇小说奖。他由此成为四川文学史上首位获得茅奖、鲁奖的双冠王。</a:t>
            </a:r>
            <a:endParaRPr lang="zh-CN" altLang="en-US" dirty="0">
              <a:latin typeface="+mn-lt"/>
              <a:ea typeface="+mn-ea"/>
              <a:cs typeface="+mn-ea"/>
              <a:sym typeface="+mn-lt"/>
            </a:endParaRPr>
          </a:p>
        </p:txBody>
      </p:sp>
      <p:sp>
        <p:nvSpPr>
          <p:cNvPr id="2" name="文本框 1"/>
          <p:cNvSpPr txBox="1"/>
          <p:nvPr/>
        </p:nvSpPr>
        <p:spPr>
          <a:xfrm>
            <a:off x="7608105" y="1052835"/>
            <a:ext cx="2088145" cy="307777"/>
          </a:xfrm>
          <a:prstGeom prst="rect">
            <a:avLst/>
          </a:prstGeom>
          <a:noFill/>
        </p:spPr>
        <p:txBody>
          <a:bodyPr wrap="square" rtlCol="0">
            <a:spAutoFit/>
          </a:bodyPr>
          <a:lstStyle/>
          <a:p>
            <a:r>
              <a:rPr lang="en-US" altLang="zh-CN" sz="1400" dirty="0">
                <a:solidFill>
                  <a:srgbClr val="FFFFFF"/>
                </a:solidFill>
                <a:latin typeface="Times New Roman" panose="02020603050405020304" pitchFamily="18" charset="0"/>
              </a:rPr>
              <a:t>https://www.ypppt.com/</a:t>
            </a:r>
            <a:endParaRPr lang="zh-CN" altLang="en-US" sz="1400" dirty="0" smtClean="0">
              <a:solidFill>
                <a:srgbClr val="FFFFFF"/>
              </a:solidFill>
              <a:latin typeface="Times New Roman" panose="02020603050405020304" pitchFamily="18" charset="0"/>
            </a:endParaRPr>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文本框 1"/>
          <p:cNvSpPr txBox="1">
            <a:spLocks noChangeArrowheads="1"/>
          </p:cNvSpPr>
          <p:nvPr/>
        </p:nvSpPr>
        <p:spPr bwMode="auto">
          <a:xfrm>
            <a:off x="1581153" y="1054100"/>
            <a:ext cx="9040813" cy="521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58800"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a:latin typeface="+mn-lt"/>
                <a:ea typeface="+mn-ea"/>
                <a:cs typeface="+mn-ea"/>
                <a:sym typeface="+mn-lt"/>
              </a:rPr>
              <a:t>1</a:t>
            </a:r>
            <a:r>
              <a:rPr lang="zh-CN" altLang="en-US" sz="2200" b="0">
                <a:latin typeface="+mn-lt"/>
                <a:ea typeface="+mn-ea"/>
                <a:cs typeface="+mn-ea"/>
                <a:sym typeface="+mn-lt"/>
              </a:rPr>
              <a:t>．综观全文，面对“消失的故乡”，作者表达了</a:t>
            </a:r>
            <a:r>
              <a:rPr lang="en-US" altLang="zh-CN" sz="2200" b="0">
                <a:latin typeface="+mn-lt"/>
                <a:ea typeface="+mn-ea"/>
                <a:cs typeface="+mn-ea"/>
                <a:sym typeface="+mn-lt"/>
              </a:rPr>
              <a:t>____</a:t>
            </a:r>
            <a:r>
              <a:rPr lang="zh-CN" altLang="en-US" sz="2200" b="0">
                <a:latin typeface="+mn-lt"/>
                <a:ea typeface="+mn-ea"/>
                <a:cs typeface="+mn-ea"/>
                <a:sym typeface="+mn-lt"/>
              </a:rPr>
              <a:t>、</a:t>
            </a:r>
            <a:r>
              <a:rPr lang="en-US" altLang="zh-CN" sz="2200" b="0">
                <a:latin typeface="+mn-lt"/>
                <a:ea typeface="+mn-ea"/>
                <a:cs typeface="+mn-ea"/>
                <a:sym typeface="+mn-lt"/>
              </a:rPr>
              <a:t>________ ________________________ </a:t>
            </a:r>
            <a:r>
              <a:rPr lang="zh-CN" altLang="en-US" sz="2200" b="0">
                <a:latin typeface="+mn-lt"/>
                <a:ea typeface="+mn-ea"/>
                <a:cs typeface="+mn-ea"/>
                <a:sym typeface="+mn-lt"/>
              </a:rPr>
              <a:t>的情感。</a:t>
            </a:r>
          </a:p>
          <a:p>
            <a:pPr eaLnBrk="1" hangingPunct="1">
              <a:lnSpc>
                <a:spcPts val="4000"/>
              </a:lnSpc>
            </a:pPr>
            <a:r>
              <a:rPr lang="en-US" altLang="zh-CN" sz="2200">
                <a:latin typeface="+mn-lt"/>
                <a:ea typeface="+mn-ea"/>
                <a:cs typeface="+mn-ea"/>
                <a:sym typeface="+mn-lt"/>
              </a:rPr>
              <a:t>2</a:t>
            </a:r>
            <a:r>
              <a:rPr lang="zh-CN" altLang="en-US" sz="2200" b="0">
                <a:latin typeface="+mn-lt"/>
                <a:ea typeface="+mn-ea"/>
                <a:cs typeface="+mn-ea"/>
                <a:sym typeface="+mn-lt"/>
              </a:rPr>
              <a:t>．阅读第</a:t>
            </a:r>
            <a:r>
              <a:rPr lang="en-US" altLang="zh-CN" sz="2200" b="0">
                <a:latin typeface="+mn-lt"/>
                <a:ea typeface="+mn-ea"/>
                <a:cs typeface="+mn-ea"/>
                <a:sym typeface="+mn-lt"/>
              </a:rPr>
              <a:t>③</a:t>
            </a:r>
            <a:r>
              <a:rPr lang="zh-CN" altLang="en-US" sz="2200" b="0">
                <a:latin typeface="+mn-lt"/>
                <a:ea typeface="+mn-ea"/>
                <a:cs typeface="+mn-ea"/>
                <a:sym typeface="+mn-lt"/>
              </a:rPr>
              <a:t>－</a:t>
            </a:r>
            <a:r>
              <a:rPr lang="en-US" altLang="zh-CN" sz="2200" b="0">
                <a:latin typeface="+mn-lt"/>
                <a:ea typeface="+mn-ea"/>
                <a:cs typeface="+mn-ea"/>
                <a:sym typeface="+mn-lt"/>
              </a:rPr>
              <a:t>⑦</a:t>
            </a:r>
            <a:r>
              <a:rPr lang="zh-CN" altLang="en-US" sz="2200" b="0">
                <a:latin typeface="+mn-lt"/>
                <a:ea typeface="+mn-ea"/>
                <a:cs typeface="+mn-ea"/>
                <a:sym typeface="+mn-lt"/>
              </a:rPr>
              <a:t>段文字，将“故乡消失的风物”填写完整。</a:t>
            </a:r>
          </a:p>
          <a:p>
            <a:pPr eaLnBrk="1" hangingPunct="1">
              <a:lnSpc>
                <a:spcPts val="4000"/>
              </a:lnSpc>
            </a:pPr>
            <a:r>
              <a:rPr lang="zh-CN" altLang="en-US" sz="2200" b="0">
                <a:latin typeface="+mn-lt"/>
                <a:ea typeface="+mn-ea"/>
                <a:cs typeface="+mn-ea"/>
                <a:sym typeface="+mn-lt"/>
              </a:rPr>
              <a:t>故乡消失的风物有：老家屋后的梅林，迎着风霜绽放的梅花；妈妈洗菜、洗衣的水井，</a:t>
            </a:r>
            <a:r>
              <a:rPr lang="en-US" altLang="zh-CN" sz="2200" b="0">
                <a:latin typeface="+mn-lt"/>
                <a:ea typeface="+mn-ea"/>
                <a:cs typeface="+mn-ea"/>
                <a:sym typeface="+mn-lt"/>
              </a:rPr>
              <a:t>_____________________</a:t>
            </a:r>
            <a:r>
              <a:rPr lang="zh-CN" altLang="en-US" sz="2200" b="0">
                <a:latin typeface="+mn-lt"/>
                <a:ea typeface="+mn-ea"/>
                <a:cs typeface="+mn-ea"/>
                <a:sym typeface="+mn-lt"/>
              </a:rPr>
              <a:t>，</a:t>
            </a:r>
            <a:r>
              <a:rPr lang="en-US" altLang="zh-CN" sz="2200" b="0">
                <a:latin typeface="+mn-lt"/>
                <a:ea typeface="+mn-ea"/>
                <a:cs typeface="+mn-ea"/>
                <a:sym typeface="+mn-lt"/>
              </a:rPr>
              <a:t>_______________</a:t>
            </a:r>
            <a:r>
              <a:rPr lang="zh-CN" altLang="en-US" sz="2200" b="0">
                <a:latin typeface="+mn-lt"/>
                <a:ea typeface="+mn-ea"/>
                <a:cs typeface="+mn-ea"/>
                <a:sym typeface="+mn-lt"/>
              </a:rPr>
              <a:t>；长满水草的河渠，</a:t>
            </a:r>
            <a:r>
              <a:rPr lang="en-US" altLang="zh-CN" sz="2200" b="0">
                <a:latin typeface="+mn-lt"/>
                <a:ea typeface="+mn-ea"/>
                <a:cs typeface="+mn-ea"/>
                <a:sym typeface="+mn-lt"/>
              </a:rPr>
              <a:t>__________</a:t>
            </a:r>
            <a:r>
              <a:rPr lang="zh-CN" altLang="en-US" sz="2200" b="0">
                <a:latin typeface="+mn-lt"/>
                <a:ea typeface="+mn-ea"/>
                <a:cs typeface="+mn-ea"/>
                <a:sym typeface="+mn-lt"/>
              </a:rPr>
              <a:t>；充满欧陆风情的街巷、教堂；“我”北上求学时走过的通向江边的石阶道，</a:t>
            </a:r>
            <a:r>
              <a:rPr lang="en-US" altLang="zh-CN" sz="2200" b="0">
                <a:latin typeface="+mn-lt"/>
                <a:ea typeface="+mn-ea"/>
                <a:cs typeface="+mn-ea"/>
                <a:sym typeface="+mn-lt"/>
              </a:rPr>
              <a:t>________________________________</a:t>
            </a:r>
            <a:r>
              <a:rPr lang="zh-CN" altLang="en-US" sz="2200" b="0">
                <a:latin typeface="+mn-lt"/>
                <a:ea typeface="+mn-ea"/>
                <a:cs typeface="+mn-ea"/>
                <a:sym typeface="+mn-lt"/>
              </a:rPr>
              <a:t>等。</a:t>
            </a:r>
          </a:p>
          <a:p>
            <a:pPr eaLnBrk="1" hangingPunct="1">
              <a:lnSpc>
                <a:spcPts val="4000"/>
              </a:lnSpc>
            </a:pPr>
            <a:r>
              <a:rPr lang="en-US" altLang="zh-CN" sz="2200">
                <a:latin typeface="+mn-lt"/>
                <a:ea typeface="+mn-ea"/>
                <a:cs typeface="+mn-ea"/>
                <a:sym typeface="+mn-lt"/>
              </a:rPr>
              <a:t>3</a:t>
            </a:r>
            <a:r>
              <a:rPr lang="zh-CN" altLang="en-US" sz="2200" b="0">
                <a:latin typeface="+mn-lt"/>
                <a:ea typeface="+mn-ea"/>
                <a:cs typeface="+mn-ea"/>
                <a:sym typeface="+mn-lt"/>
              </a:rPr>
              <a:t>．根据第</a:t>
            </a:r>
            <a:r>
              <a:rPr lang="en-US" altLang="zh-CN" sz="2200" b="0">
                <a:latin typeface="+mn-lt"/>
                <a:ea typeface="+mn-ea"/>
                <a:cs typeface="+mn-ea"/>
                <a:sym typeface="+mn-lt"/>
              </a:rPr>
              <a:t>⑨</a:t>
            </a:r>
            <a:r>
              <a:rPr lang="zh-CN" altLang="en-US" sz="2200" b="0">
                <a:latin typeface="+mn-lt"/>
                <a:ea typeface="+mn-ea"/>
                <a:cs typeface="+mn-ea"/>
                <a:sym typeface="+mn-lt"/>
              </a:rPr>
              <a:t>段的内容，简要说说是什么“造成了这城市有异于内地的文化形态”。</a:t>
            </a:r>
          </a:p>
          <a:p>
            <a:pPr eaLnBrk="1" hangingPunct="1">
              <a:lnSpc>
                <a:spcPts val="4000"/>
              </a:lnSpc>
            </a:pPr>
            <a:endParaRPr lang="zh-CN" altLang="en-US">
              <a:latin typeface="+mn-lt"/>
              <a:ea typeface="+mn-ea"/>
              <a:cs typeface="+mn-ea"/>
              <a:sym typeface="+mn-lt"/>
            </a:endParaRPr>
          </a:p>
        </p:txBody>
      </p:sp>
      <p:sp>
        <p:nvSpPr>
          <p:cNvPr id="3" name="文本框 2"/>
          <p:cNvSpPr txBox="1">
            <a:spLocks noChangeArrowheads="1"/>
          </p:cNvSpPr>
          <p:nvPr/>
        </p:nvSpPr>
        <p:spPr bwMode="auto">
          <a:xfrm>
            <a:off x="8151813" y="1160463"/>
            <a:ext cx="766762"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zh-CN" altLang="en-US" sz="2200" b="0">
                <a:solidFill>
                  <a:srgbClr val="FF0000"/>
                </a:solidFill>
                <a:latin typeface="+mn-lt"/>
                <a:ea typeface="+mn-ea"/>
                <a:cs typeface="+mn-ea"/>
                <a:sym typeface="+mn-lt"/>
              </a:rPr>
              <a:t>怅惘</a:t>
            </a:r>
          </a:p>
        </p:txBody>
      </p:sp>
      <p:sp>
        <p:nvSpPr>
          <p:cNvPr id="4" name="文本框 3"/>
          <p:cNvSpPr txBox="1">
            <a:spLocks noChangeArrowheads="1"/>
          </p:cNvSpPr>
          <p:nvPr/>
        </p:nvSpPr>
        <p:spPr bwMode="auto">
          <a:xfrm>
            <a:off x="9113841" y="1160463"/>
            <a:ext cx="127317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zh-CN" altLang="en-US" sz="2200" b="0">
                <a:solidFill>
                  <a:srgbClr val="FF0000"/>
                </a:solidFill>
                <a:latin typeface="+mn-lt"/>
                <a:ea typeface="+mn-ea"/>
                <a:cs typeface="+mn-ea"/>
                <a:sym typeface="+mn-lt"/>
              </a:rPr>
              <a:t>哀伤</a:t>
            </a:r>
            <a:r>
              <a:rPr lang="en-US" altLang="zh-CN" sz="2200" b="0">
                <a:solidFill>
                  <a:srgbClr val="FF0000"/>
                </a:solidFill>
                <a:latin typeface="+mn-lt"/>
                <a:ea typeface="+mn-ea"/>
                <a:cs typeface="+mn-ea"/>
                <a:sym typeface="+mn-lt"/>
              </a:rPr>
              <a:t>(</a:t>
            </a:r>
            <a:r>
              <a:rPr lang="zh-CN" altLang="en-US" sz="2200" b="0">
                <a:solidFill>
                  <a:srgbClr val="FF0000"/>
                </a:solidFill>
                <a:latin typeface="+mn-lt"/>
                <a:ea typeface="+mn-ea"/>
                <a:cs typeface="+mn-ea"/>
                <a:sym typeface="+mn-lt"/>
              </a:rPr>
              <a:t>或：</a:t>
            </a:r>
          </a:p>
        </p:txBody>
      </p:sp>
      <p:sp>
        <p:nvSpPr>
          <p:cNvPr id="5" name="文本框 4"/>
          <p:cNvSpPr txBox="1">
            <a:spLocks noChangeArrowheads="1"/>
          </p:cNvSpPr>
          <p:nvPr/>
        </p:nvSpPr>
        <p:spPr bwMode="auto">
          <a:xfrm>
            <a:off x="1708150" y="1666878"/>
            <a:ext cx="33528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zh-CN" altLang="en-US" sz="2200" b="0">
                <a:solidFill>
                  <a:srgbClr val="FF0000"/>
                </a:solidFill>
                <a:latin typeface="+mn-lt"/>
                <a:ea typeface="+mn-ea"/>
                <a:cs typeface="+mn-ea"/>
                <a:sym typeface="+mn-lt"/>
              </a:rPr>
              <a:t>失望、遗憾、怀念、痛惜</a:t>
            </a:r>
            <a:r>
              <a:rPr lang="en-US" altLang="zh-CN" sz="2200" b="0">
                <a:solidFill>
                  <a:srgbClr val="FF0000"/>
                </a:solidFill>
                <a:latin typeface="+mn-lt"/>
                <a:ea typeface="+mn-ea"/>
                <a:cs typeface="+mn-ea"/>
                <a:sym typeface="+mn-lt"/>
              </a:rPr>
              <a:t>)</a:t>
            </a:r>
          </a:p>
        </p:txBody>
      </p:sp>
      <p:sp>
        <p:nvSpPr>
          <p:cNvPr id="6" name="文本框 5"/>
          <p:cNvSpPr txBox="1">
            <a:spLocks noChangeArrowheads="1"/>
          </p:cNvSpPr>
          <p:nvPr/>
        </p:nvSpPr>
        <p:spPr bwMode="auto">
          <a:xfrm>
            <a:off x="4048125" y="3233738"/>
            <a:ext cx="297815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zh-CN" altLang="en-US" sz="2200" b="0">
                <a:solidFill>
                  <a:srgbClr val="FF0000"/>
                </a:solidFill>
                <a:latin typeface="+mn-lt"/>
                <a:ea typeface="+mn-ea"/>
                <a:cs typeface="+mn-ea"/>
                <a:sym typeface="+mn-lt"/>
              </a:rPr>
              <a:t>井边开着小花的龙眼树</a:t>
            </a:r>
          </a:p>
        </p:txBody>
      </p:sp>
      <p:sp>
        <p:nvSpPr>
          <p:cNvPr id="7" name="文本框 6"/>
          <p:cNvSpPr txBox="1">
            <a:spLocks noChangeArrowheads="1"/>
          </p:cNvSpPr>
          <p:nvPr/>
        </p:nvSpPr>
        <p:spPr bwMode="auto">
          <a:xfrm>
            <a:off x="7418388" y="3233738"/>
            <a:ext cx="2233612"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zh-CN" altLang="en-US" sz="2200" b="0">
                <a:solidFill>
                  <a:srgbClr val="FF0000"/>
                </a:solidFill>
                <a:latin typeface="+mn-lt"/>
                <a:ea typeface="+mn-ea"/>
                <a:cs typeface="+mn-ea"/>
                <a:sym typeface="+mn-lt"/>
              </a:rPr>
              <a:t>树下静卧的水牛</a:t>
            </a:r>
          </a:p>
        </p:txBody>
      </p:sp>
      <p:sp>
        <p:nvSpPr>
          <p:cNvPr id="8" name="文本框 7"/>
          <p:cNvSpPr txBox="1">
            <a:spLocks noChangeArrowheads="1"/>
          </p:cNvSpPr>
          <p:nvPr/>
        </p:nvSpPr>
        <p:spPr bwMode="auto">
          <a:xfrm>
            <a:off x="3238500" y="3736978"/>
            <a:ext cx="170815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zh-CN" altLang="en-US" sz="2200" b="0">
                <a:solidFill>
                  <a:srgbClr val="FF0000"/>
                </a:solidFill>
                <a:latin typeface="+mn-lt"/>
                <a:ea typeface="+mn-ea"/>
                <a:cs typeface="+mn-ea"/>
                <a:sym typeface="+mn-lt"/>
              </a:rPr>
              <a:t>碧绿的稻田</a:t>
            </a:r>
          </a:p>
        </p:txBody>
      </p:sp>
      <p:sp>
        <p:nvSpPr>
          <p:cNvPr id="9" name="文本框 8"/>
          <p:cNvSpPr txBox="1">
            <a:spLocks noChangeArrowheads="1"/>
          </p:cNvSpPr>
          <p:nvPr/>
        </p:nvSpPr>
        <p:spPr bwMode="auto">
          <a:xfrm>
            <a:off x="5443538" y="4238628"/>
            <a:ext cx="4748212"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zh-CN" altLang="en-US" sz="2200" b="0">
                <a:solidFill>
                  <a:srgbClr val="FF0000"/>
                </a:solidFill>
                <a:latin typeface="+mn-lt"/>
                <a:ea typeface="+mn-ea"/>
                <a:cs typeface="+mn-ea"/>
                <a:sym typeface="+mn-lt"/>
              </a:rPr>
              <a:t>轮渡起航的汽笛声</a:t>
            </a:r>
            <a:r>
              <a:rPr lang="en-US" altLang="zh-CN" sz="2200" b="0">
                <a:solidFill>
                  <a:srgbClr val="FF0000"/>
                </a:solidFill>
                <a:latin typeface="+mn-lt"/>
                <a:ea typeface="+mn-ea"/>
                <a:cs typeface="+mn-ea"/>
                <a:sym typeface="+mn-lt"/>
              </a:rPr>
              <a:t>(</a:t>
            </a:r>
            <a:r>
              <a:rPr lang="zh-CN" altLang="en-US" sz="2200" b="0">
                <a:solidFill>
                  <a:srgbClr val="FF0000"/>
                </a:solidFill>
                <a:latin typeface="+mn-lt"/>
                <a:ea typeface="+mn-ea"/>
                <a:cs typeface="+mn-ea"/>
                <a:sym typeface="+mn-lt"/>
              </a:rPr>
              <a:t>或：闽江的帆影</a:t>
            </a:r>
            <a:r>
              <a:rPr lang="en-US" altLang="zh-CN" sz="2200" b="0">
                <a:solidFill>
                  <a:srgbClr val="FF0000"/>
                </a:solidFill>
                <a:latin typeface="+mn-lt"/>
                <a:ea typeface="+mn-ea"/>
                <a:cs typeface="+mn-ea"/>
                <a:sym typeface="+mn-lt"/>
              </a:rPr>
              <a:t>)</a:t>
            </a:r>
          </a:p>
        </p:txBody>
      </p:sp>
      <p:sp>
        <p:nvSpPr>
          <p:cNvPr id="11" name="文本框 10"/>
          <p:cNvSpPr txBox="1">
            <a:spLocks noChangeArrowheads="1"/>
          </p:cNvSpPr>
          <p:nvPr/>
        </p:nvSpPr>
        <p:spPr bwMode="auto">
          <a:xfrm>
            <a:off x="1635125" y="5567363"/>
            <a:ext cx="6516688" cy="605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b="0">
                <a:solidFill>
                  <a:srgbClr val="FF0000"/>
                </a:solidFill>
                <a:latin typeface="+mn-lt"/>
                <a:ea typeface="+mn-ea"/>
                <a:cs typeface="+mn-ea"/>
                <a:sym typeface="+mn-lt"/>
              </a:rPr>
              <a:t>   </a:t>
            </a:r>
            <a:r>
              <a:rPr lang="zh-CN" altLang="zh-CN" sz="2200" b="0" u="sng">
                <a:solidFill>
                  <a:srgbClr val="FF0000"/>
                </a:solidFill>
                <a:latin typeface="+mn-lt"/>
                <a:ea typeface="+mn-ea"/>
                <a:cs typeface="+mn-ea"/>
                <a:sym typeface="+mn-lt"/>
              </a:rPr>
              <a:t>【答案】  经历近百年的共生并存的多元文化。</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linds(horizontal)">
                                      <p:cBhvr>
                                        <p:cTn id="13" dur="500"/>
                                        <p:tgtEl>
                                          <p:spTgt spid="5"/>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blinds(horizontal)">
                                      <p:cBhvr>
                                        <p:cTn id="18" dur="500"/>
                                        <p:tgtEl>
                                          <p:spTgt spid="6"/>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linds(horizontal)">
                                      <p:cBhvr>
                                        <p:cTn id="23" dur="500"/>
                                        <p:tgtEl>
                                          <p:spTgt spid="7"/>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blinds(horizontal)">
                                      <p:cBhvr>
                                        <p:cTn id="28" dur="500"/>
                                        <p:tgtEl>
                                          <p:spTgt spid="8"/>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blinds(horizontal)">
                                      <p:cBhvr>
                                        <p:cTn id="33" dur="500"/>
                                        <p:tgtEl>
                                          <p:spTgt spid="9"/>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blinds(horizontal)">
                                      <p:cBhvr>
                                        <p:cTn id="3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文本框 99"/>
          <p:cNvSpPr txBox="1">
            <a:spLocks noChangeArrowheads="1"/>
          </p:cNvSpPr>
          <p:nvPr/>
        </p:nvSpPr>
        <p:spPr bwMode="auto">
          <a:xfrm>
            <a:off x="1654175" y="803278"/>
            <a:ext cx="8896350" cy="547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58800"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3500"/>
              </a:lnSpc>
            </a:pPr>
            <a:r>
              <a:rPr lang="en-US" altLang="zh-CN" sz="2200">
                <a:latin typeface="+mn-lt"/>
                <a:ea typeface="+mn-ea"/>
                <a:cs typeface="+mn-ea"/>
                <a:sym typeface="+mn-lt"/>
              </a:rPr>
              <a:t>4</a:t>
            </a:r>
            <a:r>
              <a:rPr lang="zh-CN" altLang="en-US" sz="2200" b="0">
                <a:latin typeface="+mn-lt"/>
                <a:ea typeface="+mn-ea"/>
                <a:cs typeface="+mn-ea"/>
                <a:sym typeface="+mn-lt"/>
              </a:rPr>
              <a:t>．本文语言富有意蕴，请从</a:t>
            </a:r>
            <a:r>
              <a:rPr lang="en-US" altLang="zh-CN" sz="2200" b="0">
                <a:latin typeface="+mn-lt"/>
                <a:ea typeface="+mn-ea"/>
                <a:cs typeface="+mn-ea"/>
                <a:sym typeface="+mn-lt"/>
              </a:rPr>
              <a:t>A</a:t>
            </a:r>
            <a:r>
              <a:rPr lang="zh-CN" altLang="en-US" sz="2200" b="0">
                <a:latin typeface="+mn-lt"/>
                <a:ea typeface="+mn-ea"/>
                <a:cs typeface="+mn-ea"/>
                <a:sym typeface="+mn-lt"/>
              </a:rPr>
              <a:t>、</a:t>
            </a:r>
            <a:r>
              <a:rPr lang="en-US" altLang="zh-CN" sz="2200" b="0">
                <a:latin typeface="+mn-lt"/>
                <a:ea typeface="+mn-ea"/>
                <a:cs typeface="+mn-ea"/>
                <a:sym typeface="+mn-lt"/>
              </a:rPr>
              <a:t>B</a:t>
            </a:r>
            <a:r>
              <a:rPr lang="zh-CN" altLang="en-US" sz="2200" b="0">
                <a:latin typeface="+mn-lt"/>
                <a:ea typeface="+mn-ea"/>
                <a:cs typeface="+mn-ea"/>
                <a:sym typeface="+mn-lt"/>
              </a:rPr>
              <a:t>两句中任选一句，自选角度，作简要点评。</a:t>
            </a:r>
          </a:p>
          <a:p>
            <a:pPr eaLnBrk="1" hangingPunct="1">
              <a:lnSpc>
                <a:spcPts val="3500"/>
              </a:lnSpc>
            </a:pPr>
            <a:r>
              <a:rPr lang="zh-CN" altLang="en-US" sz="2200" b="0">
                <a:latin typeface="+mn-lt"/>
                <a:ea typeface="+mn-ea"/>
                <a:cs typeface="+mn-ea"/>
                <a:sym typeface="+mn-lt"/>
              </a:rPr>
              <a:t>【</a:t>
            </a:r>
            <a:r>
              <a:rPr lang="en-US" altLang="zh-CN" sz="2200" b="0">
                <a:latin typeface="+mn-lt"/>
                <a:ea typeface="+mn-ea"/>
                <a:cs typeface="+mn-ea"/>
                <a:sym typeface="+mn-lt"/>
              </a:rPr>
              <a:t>A</a:t>
            </a:r>
            <a:r>
              <a:rPr lang="zh-CN" altLang="en-US" sz="2200" b="0">
                <a:latin typeface="+mn-lt"/>
                <a:ea typeface="+mn-ea"/>
                <a:cs typeface="+mn-ea"/>
                <a:sym typeface="+mn-lt"/>
              </a:rPr>
              <a:t>】井台上边，几棵茂密的龙眼树，春天总开着米粒般的小花，树下总卧着农家的水牛。水牛的反刍描写着漫长中午的寂静。</a:t>
            </a:r>
          </a:p>
          <a:p>
            <a:pPr eaLnBrk="1" hangingPunct="1">
              <a:lnSpc>
                <a:spcPts val="3500"/>
              </a:lnSpc>
            </a:pPr>
            <a:r>
              <a:rPr lang="zh-CN" altLang="en-US" sz="2200" b="0">
                <a:latin typeface="+mn-lt"/>
                <a:ea typeface="+mn-ea"/>
                <a:cs typeface="+mn-ea"/>
                <a:sym typeface="+mn-lt"/>
              </a:rPr>
              <a:t>【</a:t>
            </a:r>
            <a:r>
              <a:rPr lang="en-US" altLang="zh-CN" sz="2200" b="0">
                <a:latin typeface="+mn-lt"/>
                <a:ea typeface="+mn-ea"/>
                <a:cs typeface="+mn-ea"/>
                <a:sym typeface="+mn-lt"/>
              </a:rPr>
              <a:t>B</a:t>
            </a:r>
            <a:r>
              <a:rPr lang="zh-CN" altLang="en-US" sz="2200" b="0">
                <a:latin typeface="+mn-lt"/>
                <a:ea typeface="+mn-ea"/>
                <a:cs typeface="+mn-ea"/>
                <a:sym typeface="+mn-lt"/>
              </a:rPr>
              <a:t>】把所有的西式建筑物加以千篇一律地改装，草坪和树林腾出的地方，耸起了那些刻板的房屋。</a:t>
            </a:r>
          </a:p>
          <a:p>
            <a:pPr eaLnBrk="1" hangingPunct="1">
              <a:lnSpc>
                <a:spcPts val="3500"/>
              </a:lnSpc>
            </a:pPr>
            <a:r>
              <a:rPr lang="zh-CN" altLang="en-US" sz="2200" b="0">
                <a:latin typeface="+mn-lt"/>
                <a:ea typeface="+mn-ea"/>
                <a:cs typeface="+mn-ea"/>
                <a:sym typeface="+mn-lt"/>
              </a:rPr>
              <a:t>我选</a:t>
            </a:r>
            <a:r>
              <a:rPr lang="en-US" altLang="zh-CN" sz="2200" b="0">
                <a:latin typeface="+mn-lt"/>
                <a:ea typeface="+mn-ea"/>
                <a:cs typeface="+mn-ea"/>
                <a:sym typeface="+mn-lt"/>
              </a:rPr>
              <a:t>____________</a:t>
            </a:r>
            <a:r>
              <a:rPr lang="zh-CN" altLang="en-US" sz="2200" b="0">
                <a:latin typeface="+mn-lt"/>
                <a:ea typeface="+mn-ea"/>
                <a:cs typeface="+mn-ea"/>
                <a:sym typeface="+mn-lt"/>
              </a:rPr>
              <a:t>句。</a:t>
            </a:r>
            <a:r>
              <a:rPr lang="en-US" altLang="zh-CN" sz="2200" b="0">
                <a:latin typeface="+mn-lt"/>
                <a:ea typeface="+mn-ea"/>
                <a:cs typeface="+mn-ea"/>
                <a:sym typeface="+mn-lt"/>
              </a:rPr>
              <a:t>	</a:t>
            </a:r>
          </a:p>
          <a:p>
            <a:pPr eaLnBrk="1" hangingPunct="1">
              <a:lnSpc>
                <a:spcPts val="3500"/>
              </a:lnSpc>
            </a:pPr>
            <a:endParaRPr lang="zh-CN" altLang="en-US">
              <a:latin typeface="+mn-lt"/>
              <a:ea typeface="+mn-ea"/>
              <a:cs typeface="+mn-ea"/>
              <a:sym typeface="+mn-lt"/>
            </a:endParaRPr>
          </a:p>
          <a:p>
            <a:pPr eaLnBrk="1" hangingPunct="1">
              <a:lnSpc>
                <a:spcPts val="3500"/>
              </a:lnSpc>
            </a:pPr>
            <a:endParaRPr lang="zh-CN" altLang="en-US">
              <a:latin typeface="+mn-lt"/>
              <a:ea typeface="+mn-ea"/>
              <a:cs typeface="+mn-ea"/>
              <a:sym typeface="+mn-lt"/>
            </a:endParaRPr>
          </a:p>
          <a:p>
            <a:pPr eaLnBrk="1" hangingPunct="1">
              <a:lnSpc>
                <a:spcPts val="3500"/>
              </a:lnSpc>
            </a:pPr>
            <a:endParaRPr lang="zh-CN" altLang="en-US">
              <a:latin typeface="+mn-lt"/>
              <a:ea typeface="+mn-ea"/>
              <a:cs typeface="+mn-ea"/>
              <a:sym typeface="+mn-lt"/>
            </a:endParaRPr>
          </a:p>
          <a:p>
            <a:pPr eaLnBrk="1" hangingPunct="1">
              <a:lnSpc>
                <a:spcPts val="3500"/>
              </a:lnSpc>
            </a:pPr>
            <a:endParaRPr lang="zh-CN" altLang="en-US">
              <a:latin typeface="+mn-lt"/>
              <a:ea typeface="+mn-ea"/>
              <a:cs typeface="+mn-ea"/>
              <a:sym typeface="+mn-lt"/>
            </a:endParaRPr>
          </a:p>
          <a:p>
            <a:pPr eaLnBrk="1" hangingPunct="1">
              <a:lnSpc>
                <a:spcPts val="3500"/>
              </a:lnSpc>
            </a:pPr>
            <a:endParaRPr lang="zh-CN" altLang="en-US">
              <a:latin typeface="+mn-lt"/>
              <a:ea typeface="+mn-ea"/>
              <a:cs typeface="+mn-ea"/>
              <a:sym typeface="+mn-lt"/>
            </a:endParaRPr>
          </a:p>
        </p:txBody>
      </p:sp>
      <p:sp>
        <p:nvSpPr>
          <p:cNvPr id="2" name="文本框 1"/>
          <p:cNvSpPr txBox="1">
            <a:spLocks noChangeArrowheads="1"/>
          </p:cNvSpPr>
          <p:nvPr/>
        </p:nvSpPr>
        <p:spPr bwMode="auto">
          <a:xfrm>
            <a:off x="2844800" y="3563938"/>
            <a:ext cx="175895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zh-CN" altLang="en-US" sz="2200" b="0">
                <a:solidFill>
                  <a:srgbClr val="FF0000"/>
                </a:solidFill>
                <a:latin typeface="+mn-lt"/>
                <a:ea typeface="+mn-ea"/>
                <a:cs typeface="+mn-ea"/>
                <a:sym typeface="+mn-lt"/>
              </a:rPr>
              <a:t>【</a:t>
            </a:r>
            <a:r>
              <a:rPr lang="en-US" altLang="zh-CN" sz="2200" b="0">
                <a:solidFill>
                  <a:srgbClr val="FF0000"/>
                </a:solidFill>
                <a:latin typeface="+mn-lt"/>
                <a:ea typeface="+mn-ea"/>
                <a:cs typeface="+mn-ea"/>
                <a:sym typeface="+mn-lt"/>
              </a:rPr>
              <a:t>A</a:t>
            </a:r>
            <a:r>
              <a:rPr lang="zh-CN" altLang="en-US" sz="2200" b="0">
                <a:solidFill>
                  <a:srgbClr val="FF0000"/>
                </a:solidFill>
                <a:latin typeface="+mn-lt"/>
                <a:ea typeface="+mn-ea"/>
                <a:cs typeface="+mn-ea"/>
                <a:sym typeface="+mn-lt"/>
              </a:rPr>
              <a:t>】</a:t>
            </a:r>
            <a:r>
              <a:rPr lang="en-US" altLang="zh-CN" sz="2200" b="0">
                <a:solidFill>
                  <a:srgbClr val="FF0000"/>
                </a:solidFill>
                <a:latin typeface="+mn-lt"/>
                <a:ea typeface="+mn-ea"/>
                <a:cs typeface="+mn-ea"/>
                <a:sym typeface="+mn-lt"/>
              </a:rPr>
              <a:t>/</a:t>
            </a:r>
            <a:r>
              <a:rPr lang="zh-CN" altLang="en-US" sz="2200" b="0">
                <a:solidFill>
                  <a:srgbClr val="FF0000"/>
                </a:solidFill>
                <a:latin typeface="+mn-lt"/>
                <a:ea typeface="+mn-ea"/>
                <a:cs typeface="+mn-ea"/>
                <a:sym typeface="+mn-lt"/>
              </a:rPr>
              <a:t>【</a:t>
            </a:r>
            <a:r>
              <a:rPr lang="en-US" altLang="zh-CN" sz="2200" b="0">
                <a:solidFill>
                  <a:srgbClr val="FF0000"/>
                </a:solidFill>
                <a:latin typeface="+mn-lt"/>
                <a:ea typeface="+mn-ea"/>
                <a:cs typeface="+mn-ea"/>
                <a:sym typeface="+mn-lt"/>
              </a:rPr>
              <a:t>B</a:t>
            </a:r>
            <a:r>
              <a:rPr lang="zh-CN" altLang="en-US" sz="2200" b="0">
                <a:solidFill>
                  <a:srgbClr val="FF0000"/>
                </a:solidFill>
                <a:latin typeface="+mn-lt"/>
                <a:ea typeface="+mn-ea"/>
                <a:cs typeface="+mn-ea"/>
                <a:sym typeface="+mn-lt"/>
              </a:rPr>
              <a:t>】</a:t>
            </a:r>
          </a:p>
        </p:txBody>
      </p:sp>
      <p:sp>
        <p:nvSpPr>
          <p:cNvPr id="8" name="文本框 7"/>
          <p:cNvSpPr txBox="1">
            <a:spLocks noChangeArrowheads="1"/>
          </p:cNvSpPr>
          <p:nvPr/>
        </p:nvSpPr>
        <p:spPr bwMode="auto">
          <a:xfrm>
            <a:off x="1638303" y="3910016"/>
            <a:ext cx="8926513" cy="265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b="0">
                <a:solidFill>
                  <a:srgbClr val="FF0000"/>
                </a:solidFill>
                <a:latin typeface="+mn-lt"/>
                <a:ea typeface="+mn-ea"/>
                <a:cs typeface="+mn-ea"/>
                <a:sym typeface="+mn-lt"/>
              </a:rPr>
              <a:t>   </a:t>
            </a:r>
            <a:r>
              <a:rPr lang="zh-CN" altLang="zh-CN" sz="2200" b="0">
                <a:solidFill>
                  <a:srgbClr val="FF0000"/>
                </a:solidFill>
                <a:latin typeface="+mn-lt"/>
                <a:ea typeface="+mn-ea"/>
                <a:cs typeface="+mn-ea"/>
                <a:sym typeface="+mn-lt"/>
              </a:rPr>
              <a:t> </a:t>
            </a:r>
            <a:r>
              <a:rPr lang="zh-CN" altLang="en-US" sz="2200" b="0" u="sng">
                <a:solidFill>
                  <a:srgbClr val="FF0000"/>
                </a:solidFill>
                <a:latin typeface="+mn-lt"/>
                <a:ea typeface="+mn-ea"/>
                <a:cs typeface="+mn-ea"/>
                <a:sym typeface="+mn-lt"/>
              </a:rPr>
              <a:t>点评：</a:t>
            </a:r>
            <a:r>
              <a:rPr lang="zh-CN" altLang="zh-CN" sz="2200" b="0" u="sng">
                <a:solidFill>
                  <a:srgbClr val="FF0000"/>
                </a:solidFill>
                <a:latin typeface="+mn-lt"/>
                <a:ea typeface="+mn-ea"/>
                <a:cs typeface="+mn-ea"/>
                <a:sym typeface="+mn-lt"/>
              </a:rPr>
              <a:t> 作者通过对枝叶茂密开着米粒般小花的龙眼树和静卧反刍的水牛的描写，渲染了故乡田园般宁静、安详的氛围，表达了作者对往昔故乡深深的眷恋。/句中用“千篇一律”“刻板”等词表现出不合理的改造之后，故乡的建筑失去了原有的特色和美感，变得单调乏味，表达了作者的痛惜之情。</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文本框 99"/>
          <p:cNvSpPr txBox="1">
            <a:spLocks noChangeArrowheads="1"/>
          </p:cNvSpPr>
          <p:nvPr/>
        </p:nvSpPr>
        <p:spPr bwMode="auto">
          <a:xfrm>
            <a:off x="1663700" y="1690691"/>
            <a:ext cx="8832850" cy="317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58800"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a:latin typeface="+mn-lt"/>
                <a:ea typeface="+mn-ea"/>
                <a:cs typeface="+mn-ea"/>
                <a:sym typeface="+mn-lt"/>
              </a:rPr>
              <a:t>5</a:t>
            </a:r>
            <a:r>
              <a:rPr lang="zh-CN" altLang="en-US" sz="2200" b="0">
                <a:latin typeface="+mn-lt"/>
                <a:ea typeface="+mn-ea"/>
                <a:cs typeface="+mn-ea"/>
                <a:sym typeface="+mn-lt"/>
              </a:rPr>
              <a:t>．城乡的开发建设与文化遗产的保护传承难免产生矛盾冲突，对此，你有何感想或思考？</a:t>
            </a:r>
          </a:p>
          <a:p>
            <a:pPr eaLnBrk="1" hangingPunct="1">
              <a:lnSpc>
                <a:spcPts val="4000"/>
              </a:lnSpc>
            </a:pPr>
            <a:endParaRPr lang="zh-CN" altLang="en-US">
              <a:latin typeface="+mn-lt"/>
              <a:ea typeface="+mn-ea"/>
              <a:cs typeface="+mn-ea"/>
              <a:sym typeface="+mn-lt"/>
            </a:endParaRPr>
          </a:p>
          <a:p>
            <a:pPr eaLnBrk="1" hangingPunct="1">
              <a:lnSpc>
                <a:spcPts val="4000"/>
              </a:lnSpc>
            </a:pPr>
            <a:endParaRPr lang="zh-CN" altLang="en-US">
              <a:latin typeface="+mn-lt"/>
              <a:ea typeface="+mn-ea"/>
              <a:cs typeface="+mn-ea"/>
              <a:sym typeface="+mn-lt"/>
            </a:endParaRPr>
          </a:p>
          <a:p>
            <a:pPr eaLnBrk="1" hangingPunct="1">
              <a:lnSpc>
                <a:spcPts val="4000"/>
              </a:lnSpc>
            </a:pPr>
            <a:endParaRPr lang="zh-CN" altLang="en-US">
              <a:latin typeface="+mn-lt"/>
              <a:ea typeface="+mn-ea"/>
              <a:cs typeface="+mn-ea"/>
              <a:sym typeface="+mn-lt"/>
            </a:endParaRPr>
          </a:p>
          <a:p>
            <a:pPr eaLnBrk="1" hangingPunct="1">
              <a:lnSpc>
                <a:spcPts val="4000"/>
              </a:lnSpc>
            </a:pPr>
            <a:endParaRPr lang="zh-CN" altLang="en-US">
              <a:latin typeface="+mn-lt"/>
              <a:ea typeface="+mn-ea"/>
              <a:cs typeface="+mn-ea"/>
              <a:sym typeface="+mn-lt"/>
            </a:endParaRPr>
          </a:p>
        </p:txBody>
      </p:sp>
      <p:sp>
        <p:nvSpPr>
          <p:cNvPr id="8" name="文本框 7"/>
          <p:cNvSpPr txBox="1">
            <a:spLocks noChangeArrowheads="1"/>
          </p:cNvSpPr>
          <p:nvPr/>
        </p:nvSpPr>
        <p:spPr bwMode="auto">
          <a:xfrm>
            <a:off x="1657350" y="2660653"/>
            <a:ext cx="8839200"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b="0">
                <a:solidFill>
                  <a:srgbClr val="FF0000"/>
                </a:solidFill>
                <a:latin typeface="+mn-lt"/>
                <a:ea typeface="+mn-ea"/>
                <a:cs typeface="+mn-ea"/>
                <a:sym typeface="+mn-lt"/>
              </a:rPr>
              <a:t>   </a:t>
            </a:r>
            <a:r>
              <a:rPr lang="zh-CN" altLang="zh-CN" sz="2200" b="0" u="sng">
                <a:solidFill>
                  <a:srgbClr val="FF0000"/>
                </a:solidFill>
                <a:latin typeface="+mn-lt"/>
                <a:ea typeface="+mn-ea"/>
                <a:cs typeface="+mn-ea"/>
                <a:sym typeface="+mn-lt"/>
              </a:rPr>
              <a:t>【答案】  示例一：文化遗产是人类的宝贵财富，保护文化遗产就是留住了历史的源、民族的魂、文化的根。示例二：面对开发与保护的矛盾，我们要充分重视文化遗产的保护，不能只顾眼前利益，而毁掉不可再生的文化遗产，留下永久的遗憾。</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buFontTx/>
              <a:buNone/>
              <a:defRPr/>
            </a:pPr>
            <a:r>
              <a:rPr lang="en-US" altLang="zh-CN" sz="2800" b="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b="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buFontTx/>
              <a:buNone/>
              <a:defRPr/>
            </a:pPr>
            <a:r>
              <a:rPr lang="zh-CN" altLang="en-US" sz="2800" b="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b="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buFontTx/>
              <a:buNone/>
            </a:pPr>
            <a:r>
              <a:rPr lang="en-US" altLang="zh-CN" sz="1200" b="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b="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b="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b="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b="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b="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b="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b="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b="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en-US" altLang="zh-CN" sz="1200" b="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b="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b="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b="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b="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b="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b="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en-US" altLang="zh-CN" sz="1200" b="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b="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b="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b="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b="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b="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b="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zh-CN" altLang="en-US" sz="1200" b="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b="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b="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b="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b="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buFontTx/>
              <a:buNone/>
            </a:pPr>
            <a:r>
              <a:rPr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b="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b="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b="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761411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hlinkClick r:id="rId2" action="ppaction://hlinksldjump"/>
          </p:cNvPr>
          <p:cNvSpPr txBox="1"/>
          <p:nvPr/>
        </p:nvSpPr>
        <p:spPr>
          <a:xfrm>
            <a:off x="1852613" y="1355728"/>
            <a:ext cx="1943100" cy="460375"/>
          </a:xfrm>
          <a:prstGeom prst="rect">
            <a:avLst/>
          </a:prstGeom>
          <a:noFill/>
          <a:ln w="9525">
            <a:noFill/>
          </a:ln>
        </p:spPr>
        <p:txBody>
          <a:bodyPr>
            <a:spAutoFit/>
          </a:bodyPr>
          <a:lstStyle/>
          <a:p>
            <a:pPr>
              <a:defRPr/>
            </a:pPr>
            <a:r>
              <a:rPr lang="en-US" altLang="zh-CN" sz="2400" noProof="1">
                <a:solidFill>
                  <a:schemeClr val="accent2"/>
                </a:solidFill>
                <a:effectLst>
                  <a:outerShdw blurRad="38100" dist="25400" dir="5400000" algn="ctr" rotWithShape="0">
                    <a:srgbClr val="6E747A">
                      <a:alpha val="43000"/>
                    </a:srgbClr>
                  </a:outerShdw>
                </a:effectLst>
                <a:latin typeface="+mn-lt"/>
                <a:ea typeface="+mn-ea"/>
                <a:cs typeface="+mn-ea"/>
                <a:sym typeface="+mn-lt"/>
              </a:rPr>
              <a:t>ღ</a:t>
            </a:r>
            <a:r>
              <a:rPr lang="zh-CN" altLang="en-US" sz="2400" noProof="1">
                <a:solidFill>
                  <a:srgbClr val="000000"/>
                </a:solidFill>
                <a:latin typeface="+mn-lt"/>
                <a:ea typeface="+mn-ea"/>
                <a:cs typeface="+mn-ea"/>
                <a:sym typeface="+mn-lt"/>
              </a:rPr>
              <a:t>阅读指导</a:t>
            </a:r>
          </a:p>
        </p:txBody>
      </p:sp>
      <p:sp>
        <p:nvSpPr>
          <p:cNvPr id="4099" name="文本框 99"/>
          <p:cNvSpPr txBox="1">
            <a:spLocks noChangeArrowheads="1"/>
          </p:cNvSpPr>
          <p:nvPr/>
        </p:nvSpPr>
        <p:spPr bwMode="auto">
          <a:xfrm>
            <a:off x="1852613" y="2028825"/>
            <a:ext cx="8602662" cy="265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58800"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zh-CN" altLang="en-US" sz="2200" b="0" dirty="0">
                <a:latin typeface="+mn-lt"/>
                <a:ea typeface="+mn-ea"/>
                <a:cs typeface="+mn-ea"/>
                <a:sym typeface="+mn-lt"/>
              </a:rPr>
              <a:t>本文以第一人称讲述了一滴水经过漫长的等待终于游过丽江的一段旅程，展现了丽江的优美自然景观和悠闲的人文风情，抒发了作者对丽江的向往与热爱。</a:t>
            </a:r>
          </a:p>
          <a:p>
            <a:pPr eaLnBrk="1" hangingPunct="1">
              <a:lnSpc>
                <a:spcPts val="4000"/>
              </a:lnSpc>
            </a:pPr>
            <a:r>
              <a:rPr lang="zh-CN" altLang="en-US" sz="2200" b="0" dirty="0">
                <a:latin typeface="+mn-lt"/>
                <a:ea typeface="+mn-ea"/>
                <a:cs typeface="+mn-ea"/>
                <a:sym typeface="+mn-lt"/>
              </a:rPr>
              <a:t>阅读本文时，首先掌握文中“水”的行踪，弄清文章的层次结构，其次体会文章充满艺术魅力的语言和新颖的构思。</a:t>
            </a:r>
            <a:endParaRPr lang="zh-CN" altLang="en-US" dirty="0">
              <a:latin typeface="+mn-lt"/>
              <a:ea typeface="+mn-ea"/>
              <a:cs typeface="+mn-ea"/>
              <a:sym typeface="+mn-lt"/>
            </a:endParaRP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hlinkClick r:id="rId3" action="ppaction://hlinksldjump"/>
          </p:cNvPr>
          <p:cNvSpPr txBox="1"/>
          <p:nvPr/>
        </p:nvSpPr>
        <p:spPr>
          <a:xfrm>
            <a:off x="1852613" y="1211266"/>
            <a:ext cx="1943100" cy="460375"/>
          </a:xfrm>
          <a:prstGeom prst="rect">
            <a:avLst/>
          </a:prstGeom>
          <a:noFill/>
          <a:ln w="9525">
            <a:noFill/>
          </a:ln>
        </p:spPr>
        <p:txBody>
          <a:bodyPr>
            <a:spAutoFit/>
          </a:bodyPr>
          <a:lstStyle/>
          <a:p>
            <a:pPr>
              <a:defRPr/>
            </a:pPr>
            <a:r>
              <a:rPr lang="en-US" altLang="zh-CN" sz="2400" noProof="1">
                <a:solidFill>
                  <a:schemeClr val="accent2"/>
                </a:solidFill>
                <a:effectLst>
                  <a:outerShdw blurRad="38100" dist="25400" dir="5400000" algn="ctr" rotWithShape="0">
                    <a:srgbClr val="6E747A">
                      <a:alpha val="43000"/>
                    </a:srgbClr>
                  </a:outerShdw>
                </a:effectLst>
                <a:latin typeface="+mn-lt"/>
                <a:ea typeface="+mn-ea"/>
                <a:cs typeface="+mn-ea"/>
                <a:sym typeface="+mn-lt"/>
              </a:rPr>
              <a:t>ღ</a:t>
            </a:r>
            <a:r>
              <a:rPr lang="zh-CN" altLang="en-US" sz="2400" noProof="1">
                <a:solidFill>
                  <a:srgbClr val="000000"/>
                </a:solidFill>
                <a:latin typeface="+mn-lt"/>
                <a:ea typeface="+mn-ea"/>
                <a:cs typeface="+mn-ea"/>
                <a:sym typeface="+mn-lt"/>
              </a:rPr>
              <a:t>字词积累</a:t>
            </a:r>
          </a:p>
        </p:txBody>
      </p:sp>
      <p:sp>
        <p:nvSpPr>
          <p:cNvPr id="5123" name="文本框 99"/>
          <p:cNvSpPr txBox="1">
            <a:spLocks noChangeArrowheads="1"/>
          </p:cNvSpPr>
          <p:nvPr/>
        </p:nvSpPr>
        <p:spPr bwMode="auto">
          <a:xfrm>
            <a:off x="1755778" y="1911350"/>
            <a:ext cx="8607425"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58800"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a:latin typeface="+mn-lt"/>
                <a:ea typeface="+mn-ea"/>
                <a:cs typeface="+mn-ea"/>
                <a:sym typeface="+mn-lt"/>
              </a:rPr>
              <a:t>1</a:t>
            </a:r>
            <a:r>
              <a:rPr lang="zh-CN" altLang="en-US" sz="2200" b="0">
                <a:latin typeface="+mn-lt"/>
                <a:ea typeface="+mn-ea"/>
                <a:cs typeface="+mn-ea"/>
                <a:sym typeface="+mn-lt"/>
              </a:rPr>
              <a:t>．给下面词语中加点的字注音，或根据注音正确书写汉字。</a:t>
            </a:r>
          </a:p>
          <a:p>
            <a:pPr eaLnBrk="1" hangingPunct="1">
              <a:lnSpc>
                <a:spcPts val="4000"/>
              </a:lnSpc>
            </a:pPr>
            <a:r>
              <a:rPr lang="zh-CN" altLang="en-US" sz="2200" b="0">
                <a:latin typeface="+mn-lt"/>
                <a:ea typeface="+mn-ea"/>
                <a:cs typeface="+mn-ea"/>
                <a:sym typeface="+mn-lt"/>
              </a:rPr>
              <a:t>闸口</a:t>
            </a:r>
            <a:r>
              <a:rPr lang="en-US" altLang="zh-CN" sz="2200" b="0">
                <a:latin typeface="+mn-lt"/>
                <a:ea typeface="+mn-ea"/>
                <a:cs typeface="+mn-ea"/>
                <a:sym typeface="+mn-lt"/>
              </a:rPr>
              <a:t>(</a:t>
            </a:r>
            <a:r>
              <a:rPr lang="zh-CN" altLang="en-US" sz="2200" b="0">
                <a:latin typeface="+mn-lt"/>
                <a:ea typeface="+mn-ea"/>
                <a:cs typeface="+mn-ea"/>
                <a:sym typeface="+mn-lt"/>
              </a:rPr>
              <a:t>　　</a:t>
            </a:r>
            <a:r>
              <a:rPr lang="en-US" altLang="zh-CN" sz="2200" b="0">
                <a:latin typeface="+mn-lt"/>
                <a:ea typeface="+mn-ea"/>
                <a:cs typeface="+mn-ea"/>
                <a:sym typeface="+mn-lt"/>
              </a:rPr>
              <a:t>)</a:t>
            </a:r>
            <a:r>
              <a:rPr lang="zh-CN" altLang="en-US" sz="2200" b="0">
                <a:latin typeface="+mn-lt"/>
                <a:ea typeface="+mn-ea"/>
                <a:cs typeface="+mn-ea"/>
                <a:sym typeface="+mn-lt"/>
              </a:rPr>
              <a:t> 　　             </a:t>
            </a:r>
            <a:r>
              <a:rPr lang="en-US" altLang="zh-CN" sz="2200" b="0">
                <a:latin typeface="+mn-lt"/>
                <a:ea typeface="+mn-ea"/>
                <a:cs typeface="+mn-ea"/>
                <a:sym typeface="+mn-lt"/>
              </a:rPr>
              <a:t>xuān(</a:t>
            </a:r>
            <a:r>
              <a:rPr lang="zh-CN" altLang="en-US" sz="2200" b="0">
                <a:latin typeface="+mn-lt"/>
                <a:ea typeface="+mn-ea"/>
                <a:cs typeface="+mn-ea"/>
                <a:sym typeface="+mn-lt"/>
              </a:rPr>
              <a:t>　　</a:t>
            </a:r>
            <a:r>
              <a:rPr lang="en-US" altLang="zh-CN" sz="2200" b="0">
                <a:latin typeface="+mn-lt"/>
                <a:ea typeface="+mn-ea"/>
                <a:cs typeface="+mn-ea"/>
                <a:sym typeface="+mn-lt"/>
              </a:rPr>
              <a:t>)</a:t>
            </a:r>
            <a:r>
              <a:rPr lang="zh-CN" altLang="en-US" sz="2200" b="0">
                <a:latin typeface="+mn-lt"/>
                <a:ea typeface="+mn-ea"/>
                <a:cs typeface="+mn-ea"/>
                <a:sym typeface="+mn-lt"/>
              </a:rPr>
              <a:t>哗</a:t>
            </a:r>
          </a:p>
          <a:p>
            <a:pPr eaLnBrk="1" hangingPunct="1">
              <a:lnSpc>
                <a:spcPts val="4000"/>
              </a:lnSpc>
            </a:pPr>
            <a:r>
              <a:rPr lang="zh-CN" altLang="en-US" sz="2200" b="0">
                <a:latin typeface="+mn-lt"/>
                <a:ea typeface="+mn-ea"/>
                <a:cs typeface="+mn-ea"/>
                <a:sym typeface="+mn-lt"/>
              </a:rPr>
              <a:t>笔砚</a:t>
            </a:r>
            <a:r>
              <a:rPr lang="en-US" altLang="zh-CN" sz="2200" b="0">
                <a:latin typeface="+mn-lt"/>
                <a:ea typeface="+mn-ea"/>
                <a:cs typeface="+mn-ea"/>
                <a:sym typeface="+mn-lt"/>
              </a:rPr>
              <a:t>(</a:t>
            </a:r>
            <a:r>
              <a:rPr lang="zh-CN" altLang="en-US" sz="2200" b="0">
                <a:latin typeface="+mn-lt"/>
                <a:ea typeface="+mn-ea"/>
                <a:cs typeface="+mn-ea"/>
                <a:sym typeface="+mn-lt"/>
              </a:rPr>
              <a:t>　　　</a:t>
            </a:r>
            <a:r>
              <a:rPr lang="en-US" altLang="zh-CN" sz="2200" b="0">
                <a:latin typeface="+mn-lt"/>
                <a:ea typeface="+mn-ea"/>
                <a:cs typeface="+mn-ea"/>
                <a:sym typeface="+mn-lt"/>
              </a:rPr>
              <a:t>)</a:t>
            </a:r>
            <a:r>
              <a:rPr lang="zh-CN" altLang="en-US" sz="2200" b="0">
                <a:latin typeface="+mn-lt"/>
                <a:ea typeface="+mn-ea"/>
                <a:cs typeface="+mn-ea"/>
                <a:sym typeface="+mn-lt"/>
              </a:rPr>
              <a:t>　              </a:t>
            </a:r>
            <a:r>
              <a:rPr lang="en-US" altLang="zh-CN" sz="2200" b="0">
                <a:latin typeface="+mn-lt"/>
                <a:ea typeface="+mn-ea"/>
                <a:cs typeface="+mn-ea"/>
                <a:sym typeface="+mn-lt"/>
              </a:rPr>
              <a:t>chù(</a:t>
            </a:r>
            <a:r>
              <a:rPr lang="zh-CN" altLang="en-US" sz="2200" b="0">
                <a:latin typeface="+mn-lt"/>
                <a:ea typeface="+mn-ea"/>
                <a:cs typeface="+mn-ea"/>
                <a:sym typeface="+mn-lt"/>
              </a:rPr>
              <a:t>　　</a:t>
            </a:r>
            <a:r>
              <a:rPr lang="en-US" altLang="zh-CN" sz="2200" b="0">
                <a:latin typeface="+mn-lt"/>
                <a:ea typeface="+mn-ea"/>
                <a:cs typeface="+mn-ea"/>
                <a:sym typeface="+mn-lt"/>
              </a:rPr>
              <a:t>)</a:t>
            </a:r>
            <a:r>
              <a:rPr lang="zh-CN" altLang="en-US" sz="2200" b="0">
                <a:latin typeface="+mn-lt"/>
                <a:ea typeface="+mn-ea"/>
                <a:cs typeface="+mn-ea"/>
                <a:sym typeface="+mn-lt"/>
              </a:rPr>
              <a:t>立</a:t>
            </a:r>
          </a:p>
          <a:p>
            <a:pPr eaLnBrk="1" hangingPunct="1">
              <a:lnSpc>
                <a:spcPts val="4000"/>
              </a:lnSpc>
            </a:pPr>
            <a:r>
              <a:rPr lang="zh-CN" altLang="en-US" sz="2200" b="0">
                <a:latin typeface="+mn-lt"/>
                <a:ea typeface="+mn-ea"/>
                <a:cs typeface="+mn-ea"/>
                <a:sym typeface="+mn-lt"/>
              </a:rPr>
              <a:t>苍劲</a:t>
            </a:r>
            <a:r>
              <a:rPr lang="en-US" altLang="zh-CN" sz="2200" b="0">
                <a:latin typeface="+mn-lt"/>
                <a:ea typeface="+mn-ea"/>
                <a:cs typeface="+mn-ea"/>
                <a:sym typeface="+mn-lt"/>
              </a:rPr>
              <a:t>(</a:t>
            </a:r>
            <a:r>
              <a:rPr lang="zh-CN" altLang="en-US" sz="2200" b="0">
                <a:latin typeface="+mn-lt"/>
                <a:ea typeface="+mn-ea"/>
                <a:cs typeface="+mn-ea"/>
                <a:sym typeface="+mn-lt"/>
              </a:rPr>
              <a:t>　　　</a:t>
            </a:r>
            <a:r>
              <a:rPr lang="en-US" altLang="zh-CN" sz="2200" b="0">
                <a:latin typeface="+mn-lt"/>
                <a:ea typeface="+mn-ea"/>
                <a:cs typeface="+mn-ea"/>
                <a:sym typeface="+mn-lt"/>
              </a:rPr>
              <a:t>)                            </a:t>
            </a:r>
            <a:r>
              <a:rPr lang="zh-CN" altLang="en-US" sz="2200" b="0">
                <a:latin typeface="+mn-lt"/>
                <a:ea typeface="+mn-ea"/>
                <a:cs typeface="+mn-ea"/>
                <a:sym typeface="+mn-lt"/>
              </a:rPr>
              <a:t>　</a:t>
            </a:r>
            <a:r>
              <a:rPr lang="en-US" altLang="zh-CN" sz="2200" b="0">
                <a:latin typeface="+mn-lt"/>
                <a:ea typeface="+mn-ea"/>
                <a:cs typeface="+mn-ea"/>
                <a:sym typeface="+mn-lt"/>
              </a:rPr>
              <a:t>fěi(</a:t>
            </a:r>
            <a:r>
              <a:rPr lang="zh-CN" altLang="en-US" sz="2200" b="0">
                <a:latin typeface="+mn-lt"/>
                <a:ea typeface="+mn-ea"/>
                <a:cs typeface="+mn-ea"/>
                <a:sym typeface="+mn-lt"/>
              </a:rPr>
              <a:t>　　</a:t>
            </a:r>
            <a:r>
              <a:rPr lang="en-US" altLang="zh-CN" sz="2200" b="0">
                <a:latin typeface="+mn-lt"/>
                <a:ea typeface="+mn-ea"/>
                <a:cs typeface="+mn-ea"/>
                <a:sym typeface="+mn-lt"/>
              </a:rPr>
              <a:t>)</a:t>
            </a:r>
            <a:r>
              <a:rPr lang="zh-CN" altLang="en-US" sz="2200" b="0">
                <a:latin typeface="+mn-lt"/>
                <a:ea typeface="+mn-ea"/>
                <a:cs typeface="+mn-ea"/>
                <a:sym typeface="+mn-lt"/>
              </a:rPr>
              <a:t>翠</a:t>
            </a:r>
          </a:p>
          <a:p>
            <a:pPr eaLnBrk="1" hangingPunct="1">
              <a:lnSpc>
                <a:spcPts val="4000"/>
              </a:lnSpc>
            </a:pPr>
            <a:r>
              <a:rPr lang="zh-CN" altLang="en-US" sz="2200" b="0">
                <a:latin typeface="+mn-lt"/>
                <a:ea typeface="+mn-ea"/>
                <a:cs typeface="+mn-ea"/>
                <a:sym typeface="+mn-lt"/>
              </a:rPr>
              <a:t>擦拭</a:t>
            </a:r>
            <a:r>
              <a:rPr lang="en-US" altLang="zh-CN" sz="2200" b="0">
                <a:latin typeface="+mn-lt"/>
                <a:ea typeface="+mn-ea"/>
                <a:cs typeface="+mn-ea"/>
                <a:sym typeface="+mn-lt"/>
              </a:rPr>
              <a:t>(</a:t>
            </a:r>
            <a:r>
              <a:rPr lang="zh-CN" altLang="en-US" sz="2200" b="0">
                <a:latin typeface="+mn-lt"/>
                <a:ea typeface="+mn-ea"/>
                <a:cs typeface="+mn-ea"/>
                <a:sym typeface="+mn-lt"/>
              </a:rPr>
              <a:t>　　</a:t>
            </a:r>
            <a:r>
              <a:rPr lang="en-US" altLang="zh-CN" sz="2200" b="0">
                <a:latin typeface="+mn-lt"/>
                <a:ea typeface="+mn-ea"/>
                <a:cs typeface="+mn-ea"/>
                <a:sym typeface="+mn-lt"/>
              </a:rPr>
              <a:t>)</a:t>
            </a:r>
            <a:r>
              <a:rPr lang="zh-CN" altLang="en-US" sz="2200" b="0">
                <a:latin typeface="+mn-lt"/>
                <a:ea typeface="+mn-ea"/>
                <a:cs typeface="+mn-ea"/>
                <a:sym typeface="+mn-lt"/>
              </a:rPr>
              <a:t>      　          </a:t>
            </a:r>
            <a:r>
              <a:rPr lang="en-US" altLang="zh-CN" sz="2200" b="0">
                <a:latin typeface="+mn-lt"/>
                <a:ea typeface="+mn-ea"/>
                <a:cs typeface="+mn-ea"/>
                <a:sym typeface="+mn-lt"/>
              </a:rPr>
              <a:t>tiào(</a:t>
            </a:r>
            <a:r>
              <a:rPr lang="zh-CN" altLang="en-US" sz="2200" b="0">
                <a:latin typeface="+mn-lt"/>
                <a:ea typeface="+mn-ea"/>
                <a:cs typeface="+mn-ea"/>
                <a:sym typeface="+mn-lt"/>
              </a:rPr>
              <a:t>　　</a:t>
            </a:r>
            <a:r>
              <a:rPr lang="en-US" altLang="zh-CN" sz="2200" b="0">
                <a:latin typeface="+mn-lt"/>
                <a:ea typeface="+mn-ea"/>
                <a:cs typeface="+mn-ea"/>
                <a:sym typeface="+mn-lt"/>
              </a:rPr>
              <a:t>)</a:t>
            </a:r>
            <a:r>
              <a:rPr lang="zh-CN" altLang="en-US" sz="2200" b="0">
                <a:latin typeface="+mn-lt"/>
                <a:ea typeface="+mn-ea"/>
                <a:cs typeface="+mn-ea"/>
                <a:sym typeface="+mn-lt"/>
              </a:rPr>
              <a:t>望</a:t>
            </a:r>
          </a:p>
          <a:p>
            <a:pPr eaLnBrk="1" hangingPunct="1">
              <a:lnSpc>
                <a:spcPts val="4000"/>
              </a:lnSpc>
            </a:pPr>
            <a:r>
              <a:rPr lang="zh-CN" altLang="en-US" sz="2200" b="0">
                <a:latin typeface="+mn-lt"/>
                <a:ea typeface="+mn-ea"/>
                <a:cs typeface="+mn-ea"/>
                <a:sym typeface="+mn-lt"/>
              </a:rPr>
              <a:t>喧腾</a:t>
            </a:r>
            <a:r>
              <a:rPr lang="en-US" altLang="zh-CN" sz="2200" b="0">
                <a:latin typeface="+mn-lt"/>
                <a:ea typeface="+mn-ea"/>
                <a:cs typeface="+mn-ea"/>
                <a:sym typeface="+mn-lt"/>
              </a:rPr>
              <a:t>(</a:t>
            </a:r>
            <a:r>
              <a:rPr lang="zh-CN" altLang="en-US" sz="2200" b="0">
                <a:latin typeface="+mn-lt"/>
                <a:ea typeface="+mn-ea"/>
                <a:cs typeface="+mn-ea"/>
                <a:sym typeface="+mn-lt"/>
              </a:rPr>
              <a:t>　　　</a:t>
            </a:r>
            <a:r>
              <a:rPr lang="en-US" altLang="zh-CN" sz="2200" b="0">
                <a:latin typeface="+mn-lt"/>
                <a:ea typeface="+mn-ea"/>
                <a:cs typeface="+mn-ea"/>
                <a:sym typeface="+mn-lt"/>
              </a:rPr>
              <a:t>)</a:t>
            </a:r>
            <a:r>
              <a:rPr lang="zh-CN" altLang="en-US" sz="2200" b="0">
                <a:latin typeface="+mn-lt"/>
                <a:ea typeface="+mn-ea"/>
                <a:cs typeface="+mn-ea"/>
                <a:sym typeface="+mn-lt"/>
              </a:rPr>
              <a:t>               目</a:t>
            </a:r>
            <a:r>
              <a:rPr lang="en-US" altLang="zh-CN" sz="2200" b="0">
                <a:latin typeface="+mn-lt"/>
                <a:ea typeface="+mn-ea"/>
                <a:cs typeface="+mn-ea"/>
                <a:sym typeface="+mn-lt"/>
              </a:rPr>
              <a:t>xuàn(</a:t>
            </a:r>
            <a:r>
              <a:rPr lang="zh-CN" altLang="en-US" sz="2200" b="0">
                <a:latin typeface="+mn-lt"/>
                <a:ea typeface="+mn-ea"/>
                <a:cs typeface="+mn-ea"/>
                <a:sym typeface="+mn-lt"/>
              </a:rPr>
              <a:t>　　</a:t>
            </a:r>
            <a:r>
              <a:rPr lang="en-US" altLang="zh-CN" sz="2200" b="0">
                <a:latin typeface="+mn-lt"/>
                <a:ea typeface="+mn-ea"/>
                <a:cs typeface="+mn-ea"/>
                <a:sym typeface="+mn-lt"/>
              </a:rPr>
              <a:t>)</a:t>
            </a:r>
            <a:r>
              <a:rPr lang="zh-CN" altLang="en-US" sz="2200" b="0">
                <a:latin typeface="+mn-lt"/>
                <a:ea typeface="+mn-ea"/>
                <a:cs typeface="+mn-ea"/>
                <a:sym typeface="+mn-lt"/>
              </a:rPr>
              <a:t>神迷</a:t>
            </a:r>
            <a:endParaRPr lang="zh-CN" altLang="en-US">
              <a:latin typeface="+mn-lt"/>
              <a:ea typeface="+mn-ea"/>
              <a:cs typeface="+mn-ea"/>
              <a:sym typeface="+mn-lt"/>
            </a:endParaRPr>
          </a:p>
        </p:txBody>
      </p:sp>
      <p:sp>
        <p:nvSpPr>
          <p:cNvPr id="5124" name="文本框 65"/>
          <p:cNvSpPr txBox="1">
            <a:spLocks noChangeArrowheads="1"/>
          </p:cNvSpPr>
          <p:nvPr/>
        </p:nvSpPr>
        <p:spPr bwMode="auto">
          <a:xfrm>
            <a:off x="2419350" y="2628900"/>
            <a:ext cx="2730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en-US" altLang="zh-CN" sz="2800">
                <a:latin typeface="+mn-lt"/>
                <a:ea typeface="+mn-ea"/>
                <a:cs typeface="+mn-ea"/>
                <a:sym typeface="+mn-lt"/>
              </a:rPr>
              <a:t>.</a:t>
            </a:r>
          </a:p>
        </p:txBody>
      </p:sp>
      <p:sp>
        <p:nvSpPr>
          <p:cNvPr id="5125" name="文本框 65"/>
          <p:cNvSpPr txBox="1">
            <a:spLocks noChangeArrowheads="1"/>
          </p:cNvSpPr>
          <p:nvPr/>
        </p:nvSpPr>
        <p:spPr bwMode="auto">
          <a:xfrm>
            <a:off x="2687638" y="3151191"/>
            <a:ext cx="2730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en-US" altLang="zh-CN" sz="2800">
                <a:latin typeface="+mn-lt"/>
                <a:ea typeface="+mn-ea"/>
                <a:cs typeface="+mn-ea"/>
                <a:sym typeface="+mn-lt"/>
              </a:rPr>
              <a:t>.</a:t>
            </a:r>
          </a:p>
        </p:txBody>
      </p:sp>
      <p:sp>
        <p:nvSpPr>
          <p:cNvPr id="5126" name="文本框 65"/>
          <p:cNvSpPr txBox="1">
            <a:spLocks noChangeArrowheads="1"/>
          </p:cNvSpPr>
          <p:nvPr/>
        </p:nvSpPr>
        <p:spPr bwMode="auto">
          <a:xfrm>
            <a:off x="2692400" y="3673475"/>
            <a:ext cx="2730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en-US" altLang="zh-CN" sz="2800">
                <a:latin typeface="+mn-lt"/>
                <a:ea typeface="+mn-ea"/>
                <a:cs typeface="+mn-ea"/>
                <a:sym typeface="+mn-lt"/>
              </a:rPr>
              <a:t>.</a:t>
            </a:r>
          </a:p>
        </p:txBody>
      </p:sp>
      <p:sp>
        <p:nvSpPr>
          <p:cNvPr id="5127" name="文本框 65"/>
          <p:cNvSpPr txBox="1">
            <a:spLocks noChangeArrowheads="1"/>
          </p:cNvSpPr>
          <p:nvPr/>
        </p:nvSpPr>
        <p:spPr bwMode="auto">
          <a:xfrm>
            <a:off x="2419350" y="4197350"/>
            <a:ext cx="2730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en-US" altLang="zh-CN" sz="2800">
                <a:latin typeface="+mn-lt"/>
                <a:ea typeface="+mn-ea"/>
                <a:cs typeface="+mn-ea"/>
                <a:sym typeface="+mn-lt"/>
              </a:rPr>
              <a:t>.</a:t>
            </a:r>
          </a:p>
        </p:txBody>
      </p:sp>
      <p:sp>
        <p:nvSpPr>
          <p:cNvPr id="5128" name="文本框 65"/>
          <p:cNvSpPr txBox="1">
            <a:spLocks noChangeArrowheads="1"/>
          </p:cNvSpPr>
          <p:nvPr/>
        </p:nvSpPr>
        <p:spPr bwMode="auto">
          <a:xfrm>
            <a:off x="2687638" y="4657725"/>
            <a:ext cx="2730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en-US" altLang="zh-CN" sz="2800">
                <a:latin typeface="+mn-lt"/>
                <a:ea typeface="+mn-ea"/>
                <a:cs typeface="+mn-ea"/>
                <a:sym typeface="+mn-lt"/>
              </a:rPr>
              <a:t>.</a:t>
            </a:r>
          </a:p>
        </p:txBody>
      </p:sp>
      <p:sp>
        <p:nvSpPr>
          <p:cNvPr id="7" name="文本框 6"/>
          <p:cNvSpPr txBox="1">
            <a:spLocks noChangeArrowheads="1"/>
          </p:cNvSpPr>
          <p:nvPr/>
        </p:nvSpPr>
        <p:spPr bwMode="auto">
          <a:xfrm>
            <a:off x="3028953" y="2557463"/>
            <a:ext cx="76676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zh-CN" altLang="zh-CN" sz="2200" b="0">
                <a:solidFill>
                  <a:srgbClr val="FF0000"/>
                </a:solidFill>
                <a:latin typeface="+mn-lt"/>
                <a:ea typeface="+mn-ea"/>
                <a:cs typeface="+mn-ea"/>
                <a:sym typeface="+mn-lt"/>
              </a:rPr>
              <a:t>zhá</a:t>
            </a:r>
          </a:p>
        </p:txBody>
      </p:sp>
      <p:sp>
        <p:nvSpPr>
          <p:cNvPr id="8" name="文本框 7"/>
          <p:cNvSpPr txBox="1">
            <a:spLocks noChangeArrowheads="1"/>
          </p:cNvSpPr>
          <p:nvPr/>
        </p:nvSpPr>
        <p:spPr bwMode="auto">
          <a:xfrm>
            <a:off x="6900863" y="2557463"/>
            <a:ext cx="766762"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zh-CN" altLang="zh-CN" sz="2200" b="0">
                <a:solidFill>
                  <a:srgbClr val="FF0000"/>
                </a:solidFill>
                <a:latin typeface="+mn-lt"/>
                <a:ea typeface="+mn-ea"/>
                <a:cs typeface="+mn-ea"/>
                <a:sym typeface="+mn-lt"/>
              </a:rPr>
              <a:t>喧</a:t>
            </a:r>
          </a:p>
        </p:txBody>
      </p:sp>
      <p:sp>
        <p:nvSpPr>
          <p:cNvPr id="9" name="文本框 8"/>
          <p:cNvSpPr txBox="1">
            <a:spLocks noChangeArrowheads="1"/>
          </p:cNvSpPr>
          <p:nvPr/>
        </p:nvSpPr>
        <p:spPr bwMode="auto">
          <a:xfrm>
            <a:off x="3028953" y="3074988"/>
            <a:ext cx="76676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zh-CN" altLang="zh-CN" sz="2200" b="0">
                <a:solidFill>
                  <a:srgbClr val="FF0000"/>
                </a:solidFill>
                <a:latin typeface="+mn-lt"/>
                <a:ea typeface="+mn-ea"/>
                <a:cs typeface="+mn-ea"/>
                <a:sym typeface="+mn-lt"/>
              </a:rPr>
              <a:t>yàn</a:t>
            </a:r>
          </a:p>
        </p:txBody>
      </p:sp>
      <p:sp>
        <p:nvSpPr>
          <p:cNvPr id="10" name="文本框 9"/>
          <p:cNvSpPr txBox="1">
            <a:spLocks noChangeArrowheads="1"/>
          </p:cNvSpPr>
          <p:nvPr/>
        </p:nvSpPr>
        <p:spPr bwMode="auto">
          <a:xfrm>
            <a:off x="6756403" y="3074988"/>
            <a:ext cx="766763"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zh-CN" altLang="zh-CN" sz="2200" b="0">
                <a:solidFill>
                  <a:srgbClr val="FF0000"/>
                </a:solidFill>
                <a:latin typeface="+mn-lt"/>
                <a:ea typeface="+mn-ea"/>
                <a:cs typeface="+mn-ea"/>
                <a:sym typeface="+mn-lt"/>
              </a:rPr>
              <a:t>矗</a:t>
            </a:r>
          </a:p>
        </p:txBody>
      </p:sp>
      <p:sp>
        <p:nvSpPr>
          <p:cNvPr id="11" name="文本框 10"/>
          <p:cNvSpPr txBox="1">
            <a:spLocks noChangeArrowheads="1"/>
          </p:cNvSpPr>
          <p:nvPr/>
        </p:nvSpPr>
        <p:spPr bwMode="auto">
          <a:xfrm>
            <a:off x="3028950" y="3571878"/>
            <a:ext cx="103505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zh-CN" altLang="zh-CN" sz="2200" b="0">
                <a:solidFill>
                  <a:srgbClr val="FF0000"/>
                </a:solidFill>
                <a:latin typeface="+mn-lt"/>
                <a:ea typeface="+mn-ea"/>
                <a:cs typeface="+mn-ea"/>
                <a:sym typeface="+mn-lt"/>
              </a:rPr>
              <a:t>jìng</a:t>
            </a:r>
          </a:p>
        </p:txBody>
      </p:sp>
      <p:sp>
        <p:nvSpPr>
          <p:cNvPr id="12" name="文本框 11"/>
          <p:cNvSpPr txBox="1">
            <a:spLocks noChangeArrowheads="1"/>
          </p:cNvSpPr>
          <p:nvPr/>
        </p:nvSpPr>
        <p:spPr bwMode="auto">
          <a:xfrm>
            <a:off x="6642103" y="3571878"/>
            <a:ext cx="766763"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zh-CN" altLang="zh-CN" sz="2200" b="0">
                <a:solidFill>
                  <a:srgbClr val="FF0000"/>
                </a:solidFill>
                <a:latin typeface="+mn-lt"/>
                <a:ea typeface="+mn-ea"/>
                <a:cs typeface="+mn-ea"/>
                <a:sym typeface="+mn-lt"/>
              </a:rPr>
              <a:t>翡</a:t>
            </a:r>
          </a:p>
        </p:txBody>
      </p:sp>
      <p:sp>
        <p:nvSpPr>
          <p:cNvPr id="13" name="文本框 12"/>
          <p:cNvSpPr txBox="1">
            <a:spLocks noChangeArrowheads="1"/>
          </p:cNvSpPr>
          <p:nvPr/>
        </p:nvSpPr>
        <p:spPr bwMode="auto">
          <a:xfrm>
            <a:off x="3028953" y="4098928"/>
            <a:ext cx="766763"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zh-CN" altLang="zh-CN" sz="2200" b="0">
                <a:solidFill>
                  <a:srgbClr val="FF0000"/>
                </a:solidFill>
                <a:latin typeface="+mn-lt"/>
                <a:ea typeface="+mn-ea"/>
                <a:cs typeface="+mn-ea"/>
                <a:sym typeface="+mn-lt"/>
              </a:rPr>
              <a:t>cā</a:t>
            </a:r>
          </a:p>
        </p:txBody>
      </p:sp>
      <p:sp>
        <p:nvSpPr>
          <p:cNvPr id="14" name="文本框 13"/>
          <p:cNvSpPr txBox="1">
            <a:spLocks noChangeArrowheads="1"/>
          </p:cNvSpPr>
          <p:nvPr/>
        </p:nvSpPr>
        <p:spPr bwMode="auto">
          <a:xfrm>
            <a:off x="6827838" y="4098928"/>
            <a:ext cx="766762"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zh-CN" altLang="zh-CN" sz="2200" b="0">
                <a:solidFill>
                  <a:srgbClr val="FF0000"/>
                </a:solidFill>
                <a:latin typeface="+mn-lt"/>
                <a:ea typeface="+mn-ea"/>
                <a:cs typeface="+mn-ea"/>
                <a:sym typeface="+mn-lt"/>
              </a:rPr>
              <a:t>眺</a:t>
            </a:r>
          </a:p>
        </p:txBody>
      </p:sp>
      <p:sp>
        <p:nvSpPr>
          <p:cNvPr id="15" name="文本框 14"/>
          <p:cNvSpPr txBox="1">
            <a:spLocks noChangeArrowheads="1"/>
          </p:cNvSpPr>
          <p:nvPr/>
        </p:nvSpPr>
        <p:spPr bwMode="auto">
          <a:xfrm>
            <a:off x="3028950" y="4651378"/>
            <a:ext cx="103505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zh-CN" altLang="zh-CN" sz="2200" b="0">
                <a:solidFill>
                  <a:srgbClr val="FF0000"/>
                </a:solidFill>
                <a:latin typeface="+mn-lt"/>
                <a:ea typeface="+mn-ea"/>
                <a:cs typeface="+mn-ea"/>
                <a:sym typeface="+mn-lt"/>
              </a:rPr>
              <a:t>téng</a:t>
            </a:r>
          </a:p>
        </p:txBody>
      </p:sp>
      <p:sp>
        <p:nvSpPr>
          <p:cNvPr id="16" name="文本框 15"/>
          <p:cNvSpPr txBox="1">
            <a:spLocks noChangeArrowheads="1"/>
          </p:cNvSpPr>
          <p:nvPr/>
        </p:nvSpPr>
        <p:spPr bwMode="auto">
          <a:xfrm>
            <a:off x="7086603" y="4651378"/>
            <a:ext cx="766763"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zh-CN" altLang="zh-CN" sz="2200" b="0">
                <a:solidFill>
                  <a:srgbClr val="FF0000"/>
                </a:solidFill>
                <a:latin typeface="+mn-lt"/>
                <a:ea typeface="+mn-ea"/>
                <a:cs typeface="+mn-ea"/>
                <a:sym typeface="+mn-lt"/>
              </a:rPr>
              <a:t>眩</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linds(horizontal)">
                                      <p:cBhvr>
                                        <p:cTn id="27" dur="500"/>
                                        <p:tgtEl>
                                          <p:spTgt spid="1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linds(horizontal)">
                                      <p:cBhvr>
                                        <p:cTn id="32" dur="500"/>
                                        <p:tgtEl>
                                          <p:spTgt spid="12"/>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blinds(horizontal)">
                                      <p:cBhvr>
                                        <p:cTn id="37" dur="500"/>
                                        <p:tgtEl>
                                          <p:spTgt spid="13"/>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blinds(horizontal)">
                                      <p:cBhvr>
                                        <p:cTn id="42" dur="500"/>
                                        <p:tgtEl>
                                          <p:spTgt spid="14"/>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blinds(horizontal)">
                                      <p:cBhvr>
                                        <p:cTn id="47" dur="500"/>
                                        <p:tgtEl>
                                          <p:spTgt spid="15"/>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blinds(horizontal)">
                                      <p:cBhvr>
                                        <p:cTn id="5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P spid="14"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文本框 99"/>
          <p:cNvSpPr txBox="1">
            <a:spLocks noChangeArrowheads="1"/>
          </p:cNvSpPr>
          <p:nvPr/>
        </p:nvSpPr>
        <p:spPr bwMode="auto">
          <a:xfrm>
            <a:off x="1735141" y="1028700"/>
            <a:ext cx="8783637" cy="522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58800"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a:latin typeface="+mn-lt"/>
                <a:ea typeface="+mn-ea"/>
                <a:cs typeface="+mn-ea"/>
                <a:sym typeface="+mn-lt"/>
              </a:rPr>
              <a:t>2</a:t>
            </a:r>
            <a:r>
              <a:rPr lang="zh-CN" altLang="en-US" sz="2200" b="0">
                <a:latin typeface="+mn-lt"/>
                <a:ea typeface="+mn-ea"/>
                <a:cs typeface="+mn-ea"/>
                <a:sym typeface="+mn-lt"/>
              </a:rPr>
              <a:t>．查阅工具书，辨析下面三组近义词。</a:t>
            </a:r>
          </a:p>
          <a:p>
            <a:pPr eaLnBrk="1" hangingPunct="1">
              <a:lnSpc>
                <a:spcPts val="4000"/>
              </a:lnSpc>
            </a:pPr>
            <a:r>
              <a:rPr lang="en-US" altLang="zh-CN" sz="2200" b="0">
                <a:latin typeface="+mn-lt"/>
                <a:ea typeface="+mn-ea"/>
                <a:cs typeface="+mn-ea"/>
                <a:sym typeface="+mn-lt"/>
              </a:rPr>
              <a:t>(1)</a:t>
            </a:r>
            <a:r>
              <a:rPr lang="zh-CN" altLang="en-US" sz="2200" b="0">
                <a:latin typeface="+mn-lt"/>
                <a:ea typeface="+mn-ea"/>
                <a:cs typeface="+mn-ea"/>
                <a:sym typeface="+mn-lt"/>
              </a:rPr>
              <a:t>喧腾　喧哗</a:t>
            </a:r>
          </a:p>
          <a:p>
            <a:pPr eaLnBrk="1" hangingPunct="1">
              <a:lnSpc>
                <a:spcPts val="4000"/>
              </a:lnSpc>
            </a:pPr>
            <a:endParaRPr lang="zh-CN" altLang="en-US" sz="2200" b="0">
              <a:latin typeface="+mn-lt"/>
              <a:ea typeface="+mn-ea"/>
              <a:cs typeface="+mn-ea"/>
              <a:sym typeface="+mn-lt"/>
            </a:endParaRPr>
          </a:p>
          <a:p>
            <a:pPr eaLnBrk="1" hangingPunct="1">
              <a:lnSpc>
                <a:spcPts val="4000"/>
              </a:lnSpc>
            </a:pPr>
            <a:endParaRPr lang="en-US" altLang="zh-CN" sz="2200" b="0">
              <a:latin typeface="+mn-lt"/>
              <a:ea typeface="+mn-ea"/>
              <a:cs typeface="+mn-ea"/>
              <a:sym typeface="+mn-lt"/>
            </a:endParaRPr>
          </a:p>
          <a:p>
            <a:pPr eaLnBrk="1" hangingPunct="1">
              <a:lnSpc>
                <a:spcPts val="4000"/>
              </a:lnSpc>
            </a:pPr>
            <a:r>
              <a:rPr lang="en-US" altLang="zh-CN" sz="2200" b="0">
                <a:latin typeface="+mn-lt"/>
                <a:ea typeface="+mn-ea"/>
                <a:cs typeface="+mn-ea"/>
                <a:sym typeface="+mn-lt"/>
              </a:rPr>
              <a:t>(2)</a:t>
            </a:r>
            <a:r>
              <a:rPr lang="zh-CN" altLang="en-US" sz="2200" b="0">
                <a:latin typeface="+mn-lt"/>
                <a:ea typeface="+mn-ea"/>
                <a:cs typeface="+mn-ea"/>
                <a:sym typeface="+mn-lt"/>
              </a:rPr>
              <a:t>张望　眺望</a:t>
            </a:r>
          </a:p>
          <a:p>
            <a:pPr eaLnBrk="1" hangingPunct="1">
              <a:lnSpc>
                <a:spcPts val="4000"/>
              </a:lnSpc>
            </a:pPr>
            <a:endParaRPr lang="zh-CN" altLang="en-US" sz="2200" b="0">
              <a:latin typeface="+mn-lt"/>
              <a:ea typeface="+mn-ea"/>
              <a:cs typeface="+mn-ea"/>
              <a:sym typeface="+mn-lt"/>
            </a:endParaRPr>
          </a:p>
          <a:p>
            <a:pPr eaLnBrk="1" hangingPunct="1">
              <a:lnSpc>
                <a:spcPts val="4000"/>
              </a:lnSpc>
            </a:pPr>
            <a:r>
              <a:rPr lang="en-US" altLang="zh-CN" sz="2200" b="0">
                <a:latin typeface="+mn-lt"/>
                <a:ea typeface="+mn-ea"/>
                <a:cs typeface="+mn-ea"/>
                <a:sym typeface="+mn-lt"/>
              </a:rPr>
              <a:t>(3)</a:t>
            </a:r>
            <a:r>
              <a:rPr lang="zh-CN" altLang="en-US" sz="2200" b="0">
                <a:latin typeface="+mn-lt"/>
                <a:ea typeface="+mn-ea"/>
                <a:cs typeface="+mn-ea"/>
                <a:sym typeface="+mn-lt"/>
              </a:rPr>
              <a:t>五彩斑斓　五颜六色</a:t>
            </a:r>
          </a:p>
          <a:p>
            <a:pPr eaLnBrk="1" hangingPunct="1">
              <a:lnSpc>
                <a:spcPts val="4000"/>
              </a:lnSpc>
            </a:pPr>
            <a:endParaRPr lang="zh-CN" altLang="en-US" sz="2200" b="0">
              <a:latin typeface="+mn-lt"/>
              <a:ea typeface="+mn-ea"/>
              <a:cs typeface="+mn-ea"/>
              <a:sym typeface="+mn-lt"/>
            </a:endParaRPr>
          </a:p>
          <a:p>
            <a:pPr eaLnBrk="1" hangingPunct="1">
              <a:lnSpc>
                <a:spcPts val="4000"/>
              </a:lnSpc>
            </a:pPr>
            <a:endParaRPr lang="zh-CN" altLang="en-US">
              <a:latin typeface="+mn-lt"/>
              <a:ea typeface="+mn-ea"/>
              <a:cs typeface="+mn-ea"/>
              <a:sym typeface="+mn-lt"/>
            </a:endParaRPr>
          </a:p>
          <a:p>
            <a:pPr eaLnBrk="1" hangingPunct="1">
              <a:lnSpc>
                <a:spcPts val="4000"/>
              </a:lnSpc>
            </a:pPr>
            <a:endParaRPr lang="zh-CN" altLang="en-US">
              <a:latin typeface="+mn-lt"/>
              <a:ea typeface="+mn-ea"/>
              <a:cs typeface="+mn-ea"/>
              <a:sym typeface="+mn-lt"/>
            </a:endParaRPr>
          </a:p>
        </p:txBody>
      </p:sp>
      <p:sp>
        <p:nvSpPr>
          <p:cNvPr id="8" name="文本框 7"/>
          <p:cNvSpPr txBox="1">
            <a:spLocks noChangeArrowheads="1"/>
          </p:cNvSpPr>
          <p:nvPr/>
        </p:nvSpPr>
        <p:spPr bwMode="auto">
          <a:xfrm>
            <a:off x="1735141" y="1987550"/>
            <a:ext cx="8783637" cy="605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b="0">
                <a:solidFill>
                  <a:srgbClr val="FF0000"/>
                </a:solidFill>
                <a:latin typeface="+mn-lt"/>
                <a:ea typeface="+mn-ea"/>
                <a:cs typeface="+mn-ea"/>
                <a:sym typeface="+mn-lt"/>
              </a:rPr>
              <a:t>   </a:t>
            </a:r>
            <a:r>
              <a:rPr lang="zh-CN" altLang="zh-CN" sz="2200" b="0">
                <a:solidFill>
                  <a:srgbClr val="FF0000"/>
                </a:solidFill>
                <a:latin typeface="+mn-lt"/>
                <a:ea typeface="+mn-ea"/>
                <a:cs typeface="+mn-ea"/>
                <a:sym typeface="+mn-lt"/>
              </a:rPr>
              <a:t>【答案】  喧腾：形容声音杂乱像开了锅似的。喧哗：声音大而杂乱。</a:t>
            </a:r>
          </a:p>
        </p:txBody>
      </p:sp>
      <p:sp>
        <p:nvSpPr>
          <p:cNvPr id="2" name="文本框 1"/>
          <p:cNvSpPr txBox="1">
            <a:spLocks noChangeArrowheads="1"/>
          </p:cNvSpPr>
          <p:nvPr/>
        </p:nvSpPr>
        <p:spPr bwMode="auto">
          <a:xfrm>
            <a:off x="1735141" y="3592513"/>
            <a:ext cx="8275637" cy="605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b="0">
                <a:solidFill>
                  <a:srgbClr val="FF0000"/>
                </a:solidFill>
                <a:latin typeface="+mn-lt"/>
                <a:ea typeface="+mn-ea"/>
                <a:cs typeface="+mn-ea"/>
                <a:sym typeface="+mn-lt"/>
              </a:rPr>
              <a:t>   </a:t>
            </a:r>
            <a:r>
              <a:rPr lang="zh-CN" altLang="zh-CN" sz="2200" b="0">
                <a:solidFill>
                  <a:srgbClr val="FF0000"/>
                </a:solidFill>
                <a:latin typeface="+mn-lt"/>
                <a:ea typeface="+mn-ea"/>
                <a:cs typeface="+mn-ea"/>
                <a:sym typeface="+mn-lt"/>
              </a:rPr>
              <a:t>【答案】  张望：向四周或远处看。眺望：从高处往远处看。</a:t>
            </a:r>
          </a:p>
        </p:txBody>
      </p:sp>
      <p:sp>
        <p:nvSpPr>
          <p:cNvPr id="3" name="文本框 2"/>
          <p:cNvSpPr txBox="1">
            <a:spLocks noChangeArrowheads="1"/>
          </p:cNvSpPr>
          <p:nvPr/>
        </p:nvSpPr>
        <p:spPr bwMode="auto">
          <a:xfrm>
            <a:off x="1735141" y="4583113"/>
            <a:ext cx="8783637" cy="163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b="0">
                <a:solidFill>
                  <a:srgbClr val="FF0000"/>
                </a:solidFill>
                <a:latin typeface="+mn-lt"/>
                <a:ea typeface="+mn-ea"/>
                <a:cs typeface="+mn-ea"/>
                <a:sym typeface="+mn-lt"/>
              </a:rPr>
              <a:t>   </a:t>
            </a:r>
            <a:r>
              <a:rPr lang="zh-CN" altLang="zh-CN" sz="2200" b="0">
                <a:solidFill>
                  <a:srgbClr val="FF0000"/>
                </a:solidFill>
                <a:latin typeface="+mn-lt"/>
                <a:ea typeface="+mn-ea"/>
                <a:cs typeface="+mn-ea"/>
                <a:sym typeface="+mn-lt"/>
              </a:rPr>
              <a:t>【答案】  五彩斑斓：表示颜色非常好看，色彩相当丰富。侧重于颜色错杂。斑斓，颜色驳杂，灿烂多彩。__五颜六色：指各种颜色，侧重于颜色的种类多。</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1" descr="英语4"/>
          <p:cNvPicPr>
            <a:picLocks noChangeAspect="1" noChangeArrowheads="1"/>
          </p:cNvPicPr>
          <p:nvPr/>
        </p:nvPicPr>
        <p:blipFill>
          <a:blip r:embed="rId2">
            <a:lum bright="-12000" contrast="64000"/>
            <a:extLst>
              <a:ext uri="{28A0092B-C50C-407E-A947-70E740481C1C}">
                <a14:useLocalDpi xmlns:a14="http://schemas.microsoft.com/office/drawing/2010/main"/>
              </a:ext>
            </a:extLst>
          </a:blip>
          <a:srcRect/>
          <a:stretch>
            <a:fillRect/>
          </a:stretch>
        </p:blipFill>
        <p:spPr bwMode="auto">
          <a:xfrm>
            <a:off x="1852613" y="1274766"/>
            <a:ext cx="350520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文本框 2">
            <a:hlinkClick r:id="rId3" action="ppaction://hlinksldjump"/>
          </p:cNvPr>
          <p:cNvSpPr txBox="1">
            <a:spLocks noChangeArrowheads="1"/>
          </p:cNvSpPr>
          <p:nvPr/>
        </p:nvSpPr>
        <p:spPr bwMode="auto">
          <a:xfrm>
            <a:off x="2989263" y="1304925"/>
            <a:ext cx="244951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zh-CN" altLang="en-US" sz="2800" dirty="0">
                <a:solidFill>
                  <a:srgbClr val="000000"/>
                </a:solidFill>
                <a:latin typeface="+mn-lt"/>
                <a:ea typeface="+mn-ea"/>
                <a:cs typeface="+mn-ea"/>
                <a:sym typeface="+mn-lt"/>
              </a:rPr>
              <a:t>课 前 预 习</a:t>
            </a:r>
            <a:endParaRPr lang="en-US" altLang="zh-CN" sz="2800" dirty="0">
              <a:solidFill>
                <a:srgbClr val="000000"/>
              </a:solidFill>
              <a:latin typeface="+mn-lt"/>
              <a:ea typeface="+mn-ea"/>
              <a:cs typeface="+mn-ea"/>
              <a:sym typeface="+mn-lt"/>
            </a:endParaRPr>
          </a:p>
        </p:txBody>
      </p:sp>
      <p:sp>
        <p:nvSpPr>
          <p:cNvPr id="7172" name="文本框 99"/>
          <p:cNvSpPr txBox="1">
            <a:spLocks noChangeArrowheads="1"/>
          </p:cNvSpPr>
          <p:nvPr/>
        </p:nvSpPr>
        <p:spPr bwMode="auto">
          <a:xfrm>
            <a:off x="1695453" y="2120900"/>
            <a:ext cx="8874125"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58800"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a:latin typeface="+mn-lt"/>
                <a:ea typeface="+mn-ea"/>
                <a:cs typeface="+mn-ea"/>
                <a:sym typeface="+mn-lt"/>
              </a:rPr>
              <a:t>1.</a:t>
            </a:r>
            <a:r>
              <a:rPr lang="zh-CN" altLang="en-US" sz="2200" b="0">
                <a:latin typeface="+mn-lt"/>
                <a:ea typeface="+mn-ea"/>
                <a:cs typeface="+mn-ea"/>
                <a:sym typeface="+mn-lt"/>
              </a:rPr>
              <a:t>根据你对丽江的了解，说说你对丽江的印象。</a:t>
            </a:r>
          </a:p>
          <a:p>
            <a:pPr eaLnBrk="1" hangingPunct="1">
              <a:lnSpc>
                <a:spcPts val="4000"/>
              </a:lnSpc>
            </a:pPr>
            <a:endParaRPr lang="en-US" altLang="zh-CN" sz="2200">
              <a:latin typeface="+mn-lt"/>
              <a:ea typeface="+mn-ea"/>
              <a:cs typeface="+mn-ea"/>
              <a:sym typeface="+mn-lt"/>
            </a:endParaRPr>
          </a:p>
          <a:p>
            <a:pPr eaLnBrk="1" hangingPunct="1">
              <a:lnSpc>
                <a:spcPts val="4000"/>
              </a:lnSpc>
            </a:pPr>
            <a:r>
              <a:rPr lang="en-US" altLang="zh-CN" sz="2200">
                <a:latin typeface="+mn-lt"/>
                <a:ea typeface="+mn-ea"/>
                <a:cs typeface="+mn-ea"/>
                <a:sym typeface="+mn-lt"/>
              </a:rPr>
              <a:t>2</a:t>
            </a:r>
            <a:r>
              <a:rPr lang="zh-CN" altLang="en-US" sz="2200" b="0">
                <a:latin typeface="+mn-lt"/>
                <a:ea typeface="+mn-ea"/>
                <a:cs typeface="+mn-ea"/>
                <a:sym typeface="+mn-lt"/>
              </a:rPr>
              <a:t>．思考：文题为“一滴水经过丽江”，有什么含义？</a:t>
            </a:r>
          </a:p>
          <a:p>
            <a:pPr eaLnBrk="1" hangingPunct="1">
              <a:lnSpc>
                <a:spcPts val="4000"/>
              </a:lnSpc>
            </a:pPr>
            <a:endParaRPr lang="zh-CN" altLang="en-US">
              <a:latin typeface="+mn-lt"/>
              <a:ea typeface="+mn-ea"/>
              <a:cs typeface="+mn-ea"/>
              <a:sym typeface="+mn-lt"/>
            </a:endParaRPr>
          </a:p>
          <a:p>
            <a:pPr eaLnBrk="1" hangingPunct="1">
              <a:lnSpc>
                <a:spcPts val="4000"/>
              </a:lnSpc>
            </a:pPr>
            <a:endParaRPr lang="zh-CN" altLang="en-US">
              <a:latin typeface="+mn-lt"/>
              <a:ea typeface="+mn-ea"/>
              <a:cs typeface="+mn-ea"/>
              <a:sym typeface="+mn-lt"/>
            </a:endParaRPr>
          </a:p>
          <a:p>
            <a:pPr eaLnBrk="1" hangingPunct="1">
              <a:lnSpc>
                <a:spcPts val="4000"/>
              </a:lnSpc>
            </a:pPr>
            <a:endParaRPr lang="zh-CN" altLang="en-US">
              <a:latin typeface="+mn-lt"/>
              <a:ea typeface="+mn-ea"/>
              <a:cs typeface="+mn-ea"/>
              <a:sym typeface="+mn-lt"/>
            </a:endParaRPr>
          </a:p>
        </p:txBody>
      </p:sp>
      <p:sp>
        <p:nvSpPr>
          <p:cNvPr id="8" name="文本框 7"/>
          <p:cNvSpPr txBox="1">
            <a:spLocks noChangeArrowheads="1"/>
          </p:cNvSpPr>
          <p:nvPr/>
        </p:nvSpPr>
        <p:spPr bwMode="auto">
          <a:xfrm>
            <a:off x="1695450" y="2659063"/>
            <a:ext cx="2730500" cy="605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b="0">
                <a:solidFill>
                  <a:srgbClr val="FF0000"/>
                </a:solidFill>
                <a:latin typeface="+mn-lt"/>
                <a:ea typeface="+mn-ea"/>
                <a:cs typeface="+mn-ea"/>
                <a:sym typeface="+mn-lt"/>
              </a:rPr>
              <a:t>   </a:t>
            </a:r>
            <a:r>
              <a:rPr lang="zh-CN" altLang="zh-CN" sz="2200" b="0">
                <a:solidFill>
                  <a:srgbClr val="FF0000"/>
                </a:solidFill>
                <a:latin typeface="+mn-lt"/>
                <a:ea typeface="+mn-ea"/>
                <a:cs typeface="+mn-ea"/>
                <a:sym typeface="+mn-lt"/>
              </a:rPr>
              <a:t>【答案】  略。</a:t>
            </a:r>
          </a:p>
        </p:txBody>
      </p:sp>
      <p:sp>
        <p:nvSpPr>
          <p:cNvPr id="2" name="文本框 1"/>
          <p:cNvSpPr txBox="1">
            <a:spLocks noChangeArrowheads="1"/>
          </p:cNvSpPr>
          <p:nvPr/>
        </p:nvSpPr>
        <p:spPr bwMode="auto">
          <a:xfrm>
            <a:off x="1695453" y="3705228"/>
            <a:ext cx="8759825" cy="163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b="0">
                <a:solidFill>
                  <a:srgbClr val="FF0000"/>
                </a:solidFill>
                <a:latin typeface="+mn-lt"/>
                <a:ea typeface="+mn-ea"/>
                <a:cs typeface="+mn-ea"/>
                <a:sym typeface="+mn-lt"/>
              </a:rPr>
              <a:t>   </a:t>
            </a:r>
            <a:r>
              <a:rPr lang="zh-CN" altLang="zh-CN" sz="2200" b="0">
                <a:solidFill>
                  <a:srgbClr val="FF0000"/>
                </a:solidFill>
                <a:latin typeface="+mn-lt"/>
                <a:ea typeface="+mn-ea"/>
                <a:cs typeface="+mn-ea"/>
                <a:sym typeface="+mn-lt"/>
              </a:rPr>
              <a:t>【答案】  示例：“一滴水”象征着作者自己，作者以第一人称写这滴水的丽江之旅。题目点明了文章的内容与地点，多角度展现丽江的自然与人文景观，意义深远。</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组合 1"/>
          <p:cNvGrpSpPr>
            <a:grpSpLocks/>
          </p:cNvGrpSpPr>
          <p:nvPr/>
        </p:nvGrpSpPr>
        <p:grpSpPr bwMode="auto">
          <a:xfrm>
            <a:off x="1852613" y="1114425"/>
            <a:ext cx="3586162" cy="560388"/>
            <a:chOff x="518" y="2008"/>
            <a:chExt cx="5646" cy="884"/>
          </a:xfrm>
        </p:grpSpPr>
        <p:pic>
          <p:nvPicPr>
            <p:cNvPr id="8208" name="图片 1" descr="英语4"/>
            <p:cNvPicPr>
              <a:picLocks noChangeAspect="1" noChangeArrowheads="1"/>
            </p:cNvPicPr>
            <p:nvPr/>
          </p:nvPicPr>
          <p:blipFill>
            <a:blip r:embed="rId2">
              <a:lum bright="-12000" contrast="64000"/>
              <a:extLst>
                <a:ext uri="{28A0092B-C50C-407E-A947-70E740481C1C}">
                  <a14:useLocalDpi xmlns:a14="http://schemas.microsoft.com/office/drawing/2010/main"/>
                </a:ext>
              </a:extLst>
            </a:blip>
            <a:srcRect/>
            <a:stretch>
              <a:fillRect/>
            </a:stretch>
          </p:blipFill>
          <p:spPr bwMode="auto">
            <a:xfrm>
              <a:off x="517" y="2007"/>
              <a:ext cx="5520" cy="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9" name="文本框 2">
              <a:hlinkClick r:id="rId3" action="ppaction://hlinksldjump"/>
            </p:cNvPr>
            <p:cNvSpPr txBox="1">
              <a:spLocks noChangeArrowheads="1"/>
            </p:cNvSpPr>
            <p:nvPr/>
          </p:nvSpPr>
          <p:spPr bwMode="auto">
            <a:xfrm>
              <a:off x="2307" y="2055"/>
              <a:ext cx="3857" cy="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zh-CN" altLang="en-US" sz="2800" dirty="0">
                  <a:solidFill>
                    <a:srgbClr val="000000"/>
                  </a:solidFill>
                  <a:latin typeface="+mn-lt"/>
                  <a:ea typeface="+mn-ea"/>
                  <a:cs typeface="+mn-ea"/>
                  <a:sym typeface="+mn-lt"/>
                </a:rPr>
                <a:t>课 堂 实 践</a:t>
              </a:r>
            </a:p>
          </p:txBody>
        </p:sp>
      </p:grpSp>
      <p:sp>
        <p:nvSpPr>
          <p:cNvPr id="8195" name="文本框 99"/>
          <p:cNvSpPr txBox="1">
            <a:spLocks noChangeArrowheads="1"/>
          </p:cNvSpPr>
          <p:nvPr/>
        </p:nvSpPr>
        <p:spPr bwMode="auto">
          <a:xfrm>
            <a:off x="1571625" y="1931988"/>
            <a:ext cx="8986838" cy="3681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58800"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zh-CN" altLang="en-US" sz="2200" b="0">
                <a:latin typeface="+mn-lt"/>
                <a:ea typeface="+mn-ea"/>
                <a:cs typeface="+mn-ea"/>
                <a:sym typeface="+mn-lt"/>
              </a:rPr>
              <a:t>一、基础知识积累与运用</a:t>
            </a:r>
            <a:endParaRPr lang="zh-CN" altLang="en-US" sz="2200">
              <a:latin typeface="+mn-lt"/>
              <a:ea typeface="+mn-ea"/>
              <a:cs typeface="+mn-ea"/>
              <a:sym typeface="+mn-lt"/>
            </a:endParaRPr>
          </a:p>
          <a:p>
            <a:pPr eaLnBrk="1" hangingPunct="1">
              <a:lnSpc>
                <a:spcPts val="4000"/>
              </a:lnSpc>
            </a:pPr>
            <a:r>
              <a:rPr lang="en-US" altLang="zh-CN" sz="2200">
                <a:latin typeface="+mn-lt"/>
                <a:ea typeface="+mn-ea"/>
                <a:cs typeface="+mn-ea"/>
                <a:sym typeface="+mn-lt"/>
              </a:rPr>
              <a:t>1</a:t>
            </a:r>
            <a:r>
              <a:rPr lang="zh-CN" altLang="en-US" sz="2200" b="0">
                <a:latin typeface="+mn-lt"/>
                <a:ea typeface="+mn-ea"/>
                <a:cs typeface="+mn-ea"/>
                <a:sym typeface="+mn-lt"/>
              </a:rPr>
              <a:t>．下列各项中的字形和加点字的读音，完全正确的一项是</a:t>
            </a:r>
            <a:r>
              <a:rPr lang="en-US" altLang="zh-CN" sz="2200" b="0">
                <a:latin typeface="+mn-lt"/>
                <a:ea typeface="+mn-ea"/>
                <a:cs typeface="+mn-ea"/>
                <a:sym typeface="+mn-lt"/>
              </a:rPr>
              <a:t>(</a:t>
            </a:r>
            <a:r>
              <a:rPr lang="zh-CN" altLang="en-US" sz="2200" b="0">
                <a:latin typeface="+mn-lt"/>
                <a:ea typeface="+mn-ea"/>
                <a:cs typeface="+mn-ea"/>
                <a:sym typeface="+mn-lt"/>
              </a:rPr>
              <a:t>　　</a:t>
            </a:r>
            <a:r>
              <a:rPr lang="en-US" altLang="zh-CN" sz="2200" b="0">
                <a:latin typeface="+mn-lt"/>
                <a:ea typeface="+mn-ea"/>
                <a:cs typeface="+mn-ea"/>
                <a:sym typeface="+mn-lt"/>
              </a:rPr>
              <a:t>)</a:t>
            </a:r>
          </a:p>
          <a:p>
            <a:pPr eaLnBrk="1" hangingPunct="1">
              <a:lnSpc>
                <a:spcPts val="4000"/>
              </a:lnSpc>
            </a:pPr>
            <a:r>
              <a:rPr lang="en-US" altLang="zh-CN" sz="2200" b="0">
                <a:latin typeface="+mn-lt"/>
                <a:ea typeface="+mn-ea"/>
                <a:cs typeface="+mn-ea"/>
                <a:sym typeface="+mn-lt"/>
              </a:rPr>
              <a:t>A</a:t>
            </a:r>
            <a:r>
              <a:rPr lang="zh-CN" altLang="en-US" sz="2200" b="0">
                <a:latin typeface="+mn-lt"/>
                <a:ea typeface="+mn-ea"/>
                <a:cs typeface="+mn-ea"/>
                <a:sym typeface="+mn-lt"/>
              </a:rPr>
              <a:t>．闸门</a:t>
            </a:r>
            <a:r>
              <a:rPr lang="en-US" altLang="zh-CN" sz="2200" b="0">
                <a:latin typeface="+mn-lt"/>
                <a:ea typeface="+mn-ea"/>
                <a:cs typeface="+mn-ea"/>
                <a:sym typeface="+mn-lt"/>
              </a:rPr>
              <a:t>(zhá)</a:t>
            </a:r>
            <a:r>
              <a:rPr lang="zh-CN" altLang="en-US" sz="2200" b="0">
                <a:latin typeface="+mn-lt"/>
                <a:ea typeface="+mn-ea"/>
                <a:cs typeface="+mn-ea"/>
                <a:sym typeface="+mn-lt"/>
              </a:rPr>
              <a:t>　　　砚台</a:t>
            </a:r>
            <a:r>
              <a:rPr lang="en-US" altLang="zh-CN" sz="2200" b="0">
                <a:latin typeface="+mn-lt"/>
                <a:ea typeface="+mn-ea"/>
                <a:cs typeface="+mn-ea"/>
                <a:sym typeface="+mn-lt"/>
              </a:rPr>
              <a:t>(yàn)</a:t>
            </a:r>
            <a:r>
              <a:rPr lang="zh-CN" altLang="en-US" sz="2200" b="0">
                <a:latin typeface="+mn-lt"/>
                <a:ea typeface="+mn-ea"/>
                <a:cs typeface="+mn-ea"/>
                <a:sym typeface="+mn-lt"/>
              </a:rPr>
              <a:t>　　　翡翠　　　喧腾</a:t>
            </a:r>
          </a:p>
          <a:p>
            <a:pPr eaLnBrk="1" hangingPunct="1">
              <a:lnSpc>
                <a:spcPts val="4000"/>
              </a:lnSpc>
            </a:pPr>
            <a:r>
              <a:rPr lang="en-US" altLang="zh-CN" sz="2200" b="0">
                <a:latin typeface="+mn-lt"/>
                <a:ea typeface="+mn-ea"/>
                <a:cs typeface="+mn-ea"/>
                <a:sym typeface="+mn-lt"/>
              </a:rPr>
              <a:t>B</a:t>
            </a:r>
            <a:r>
              <a:rPr lang="zh-CN" altLang="en-US" sz="2200" b="0">
                <a:latin typeface="+mn-lt"/>
                <a:ea typeface="+mn-ea"/>
                <a:cs typeface="+mn-ea"/>
                <a:sym typeface="+mn-lt"/>
              </a:rPr>
              <a:t>．赢家</a:t>
            </a:r>
            <a:r>
              <a:rPr lang="en-US" altLang="zh-CN" sz="2200" b="0">
                <a:latin typeface="+mn-lt"/>
                <a:ea typeface="+mn-ea"/>
                <a:cs typeface="+mn-ea"/>
                <a:sym typeface="+mn-lt"/>
              </a:rPr>
              <a:t>(yíng)          </a:t>
            </a:r>
            <a:r>
              <a:rPr lang="zh-CN" altLang="en-US" sz="2200" b="0">
                <a:latin typeface="+mn-lt"/>
                <a:ea typeface="+mn-ea"/>
                <a:cs typeface="+mn-ea"/>
                <a:sym typeface="+mn-lt"/>
              </a:rPr>
              <a:t>眺望</a:t>
            </a:r>
            <a:r>
              <a:rPr lang="en-US" altLang="zh-CN" sz="2200" b="0">
                <a:latin typeface="+mn-lt"/>
                <a:ea typeface="+mn-ea"/>
                <a:cs typeface="+mn-ea"/>
                <a:sym typeface="+mn-lt"/>
              </a:rPr>
              <a:t>(tiào)            </a:t>
            </a:r>
            <a:r>
              <a:rPr lang="zh-CN" altLang="en-US" sz="2200" b="0">
                <a:latin typeface="+mn-lt"/>
                <a:ea typeface="+mn-ea"/>
                <a:cs typeface="+mn-ea"/>
                <a:sym typeface="+mn-lt"/>
              </a:rPr>
              <a:t>暄哗      草甸</a:t>
            </a:r>
          </a:p>
          <a:p>
            <a:pPr eaLnBrk="1" hangingPunct="1">
              <a:lnSpc>
                <a:spcPts val="4000"/>
              </a:lnSpc>
            </a:pPr>
            <a:r>
              <a:rPr lang="en-US" altLang="zh-CN" sz="2200" b="0">
                <a:latin typeface="+mn-lt"/>
                <a:ea typeface="+mn-ea"/>
                <a:cs typeface="+mn-ea"/>
                <a:sym typeface="+mn-lt"/>
              </a:rPr>
              <a:t>C</a:t>
            </a:r>
            <a:r>
              <a:rPr lang="zh-CN" altLang="en-US" sz="2200" b="0">
                <a:latin typeface="+mn-lt"/>
                <a:ea typeface="+mn-ea"/>
                <a:cs typeface="+mn-ea"/>
                <a:sym typeface="+mn-lt"/>
              </a:rPr>
              <a:t>．矗立</a:t>
            </a:r>
            <a:r>
              <a:rPr lang="en-US" altLang="zh-CN" sz="2200" b="0">
                <a:latin typeface="+mn-lt"/>
                <a:ea typeface="+mn-ea"/>
                <a:cs typeface="+mn-ea"/>
                <a:sym typeface="+mn-lt"/>
              </a:rPr>
              <a:t>(chù)           </a:t>
            </a:r>
            <a:r>
              <a:rPr lang="zh-CN" altLang="en-US" sz="2200" b="0">
                <a:latin typeface="+mn-lt"/>
                <a:ea typeface="+mn-ea"/>
                <a:cs typeface="+mn-ea"/>
                <a:sym typeface="+mn-lt"/>
              </a:rPr>
              <a:t>擦拭</a:t>
            </a:r>
            <a:r>
              <a:rPr lang="en-US" altLang="zh-CN" sz="2200" b="0">
                <a:latin typeface="+mn-lt"/>
                <a:ea typeface="+mn-ea"/>
                <a:cs typeface="+mn-ea"/>
                <a:sym typeface="+mn-lt"/>
              </a:rPr>
              <a:t>(chā)             </a:t>
            </a:r>
            <a:r>
              <a:rPr lang="zh-CN" altLang="en-US" sz="2200" b="0">
                <a:latin typeface="+mn-lt"/>
                <a:ea typeface="+mn-ea"/>
                <a:cs typeface="+mn-ea"/>
                <a:sym typeface="+mn-lt"/>
              </a:rPr>
              <a:t>奔流            目眩神迷</a:t>
            </a:r>
          </a:p>
          <a:p>
            <a:pPr eaLnBrk="1" hangingPunct="1">
              <a:lnSpc>
                <a:spcPts val="4000"/>
              </a:lnSpc>
            </a:pPr>
            <a:r>
              <a:rPr lang="en-US" altLang="zh-CN" sz="2200" b="0">
                <a:latin typeface="+mn-lt"/>
                <a:ea typeface="+mn-ea"/>
                <a:cs typeface="+mn-ea"/>
                <a:sym typeface="+mn-lt"/>
              </a:rPr>
              <a:t>D</a:t>
            </a:r>
            <a:r>
              <a:rPr lang="zh-CN" altLang="en-US" sz="2200" b="0">
                <a:latin typeface="+mn-lt"/>
                <a:ea typeface="+mn-ea"/>
                <a:cs typeface="+mn-ea"/>
                <a:sym typeface="+mn-lt"/>
              </a:rPr>
              <a:t>．苍劲</a:t>
            </a:r>
            <a:r>
              <a:rPr lang="en-US" altLang="zh-CN" sz="2200" b="0">
                <a:latin typeface="+mn-lt"/>
                <a:ea typeface="+mn-ea"/>
                <a:cs typeface="+mn-ea"/>
                <a:sym typeface="+mn-lt"/>
              </a:rPr>
              <a:t>(jìn)            </a:t>
            </a:r>
            <a:r>
              <a:rPr lang="zh-CN" altLang="en-US" sz="2200" b="0">
                <a:latin typeface="+mn-lt"/>
                <a:ea typeface="+mn-ea"/>
                <a:cs typeface="+mn-ea"/>
                <a:sym typeface="+mn-lt"/>
              </a:rPr>
              <a:t>硕大</a:t>
            </a:r>
            <a:r>
              <a:rPr lang="en-US" altLang="zh-CN" sz="2200" b="0">
                <a:latin typeface="+mn-lt"/>
                <a:ea typeface="+mn-ea"/>
                <a:cs typeface="+mn-ea"/>
                <a:sym typeface="+mn-lt"/>
              </a:rPr>
              <a:t>(shuò)            </a:t>
            </a:r>
            <a:r>
              <a:rPr lang="zh-CN" altLang="en-US" sz="2200" b="0">
                <a:latin typeface="+mn-lt"/>
                <a:ea typeface="+mn-ea"/>
                <a:cs typeface="+mn-ea"/>
                <a:sym typeface="+mn-lt"/>
              </a:rPr>
              <a:t>映照      亭台楼阁</a:t>
            </a:r>
          </a:p>
          <a:p>
            <a:pPr eaLnBrk="1" hangingPunct="1">
              <a:lnSpc>
                <a:spcPts val="4000"/>
              </a:lnSpc>
            </a:pPr>
            <a:endParaRPr lang="zh-CN" altLang="en-US">
              <a:latin typeface="+mn-lt"/>
              <a:ea typeface="+mn-ea"/>
              <a:cs typeface="+mn-ea"/>
              <a:sym typeface="+mn-lt"/>
            </a:endParaRPr>
          </a:p>
        </p:txBody>
      </p:sp>
      <p:sp>
        <p:nvSpPr>
          <p:cNvPr id="3" name="文本框 2"/>
          <p:cNvSpPr txBox="1">
            <a:spLocks noChangeArrowheads="1"/>
          </p:cNvSpPr>
          <p:nvPr/>
        </p:nvSpPr>
        <p:spPr bwMode="auto">
          <a:xfrm>
            <a:off x="9539288" y="2605088"/>
            <a:ext cx="45085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en-US" altLang="zh-CN" sz="2200" b="0">
                <a:solidFill>
                  <a:srgbClr val="FF0000"/>
                </a:solidFill>
                <a:latin typeface="+mn-lt"/>
                <a:ea typeface="+mn-ea"/>
                <a:cs typeface="+mn-ea"/>
                <a:sym typeface="+mn-lt"/>
              </a:rPr>
              <a:t>A</a:t>
            </a:r>
          </a:p>
        </p:txBody>
      </p:sp>
      <p:sp>
        <p:nvSpPr>
          <p:cNvPr id="8197" name="文本框 65"/>
          <p:cNvSpPr txBox="1">
            <a:spLocks noChangeArrowheads="1"/>
          </p:cNvSpPr>
          <p:nvPr/>
        </p:nvSpPr>
        <p:spPr bwMode="auto">
          <a:xfrm>
            <a:off x="2727325" y="3167066"/>
            <a:ext cx="2730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en-US" altLang="zh-CN" sz="2800">
                <a:latin typeface="+mn-lt"/>
                <a:ea typeface="+mn-ea"/>
                <a:cs typeface="+mn-ea"/>
                <a:sym typeface="+mn-lt"/>
              </a:rPr>
              <a:t>.</a:t>
            </a:r>
          </a:p>
        </p:txBody>
      </p:sp>
      <p:sp>
        <p:nvSpPr>
          <p:cNvPr id="8198" name="文本框 65"/>
          <p:cNvSpPr txBox="1">
            <a:spLocks noChangeArrowheads="1"/>
          </p:cNvSpPr>
          <p:nvPr/>
        </p:nvSpPr>
        <p:spPr bwMode="auto">
          <a:xfrm>
            <a:off x="4702175" y="3167066"/>
            <a:ext cx="2730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en-US" altLang="zh-CN" sz="2800">
                <a:latin typeface="+mn-lt"/>
                <a:ea typeface="+mn-ea"/>
                <a:cs typeface="+mn-ea"/>
                <a:sym typeface="+mn-lt"/>
              </a:rPr>
              <a:t>.</a:t>
            </a:r>
          </a:p>
        </p:txBody>
      </p:sp>
      <p:sp>
        <p:nvSpPr>
          <p:cNvPr id="8199" name="文本框 65"/>
          <p:cNvSpPr txBox="1">
            <a:spLocks noChangeArrowheads="1"/>
          </p:cNvSpPr>
          <p:nvPr/>
        </p:nvSpPr>
        <p:spPr bwMode="auto">
          <a:xfrm>
            <a:off x="2727325" y="3689350"/>
            <a:ext cx="2730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en-US" altLang="zh-CN" sz="2800">
                <a:latin typeface="+mn-lt"/>
                <a:ea typeface="+mn-ea"/>
                <a:cs typeface="+mn-ea"/>
                <a:sym typeface="+mn-lt"/>
              </a:rPr>
              <a:t>.</a:t>
            </a:r>
          </a:p>
        </p:txBody>
      </p:sp>
      <p:sp>
        <p:nvSpPr>
          <p:cNvPr id="8200" name="文本框 65"/>
          <p:cNvSpPr txBox="1">
            <a:spLocks noChangeArrowheads="1"/>
          </p:cNvSpPr>
          <p:nvPr/>
        </p:nvSpPr>
        <p:spPr bwMode="auto">
          <a:xfrm>
            <a:off x="4630738" y="3689350"/>
            <a:ext cx="2730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en-US" altLang="zh-CN" sz="2800">
                <a:latin typeface="+mn-lt"/>
                <a:ea typeface="+mn-ea"/>
                <a:cs typeface="+mn-ea"/>
                <a:sym typeface="+mn-lt"/>
              </a:rPr>
              <a:t>.</a:t>
            </a:r>
          </a:p>
        </p:txBody>
      </p:sp>
      <p:sp>
        <p:nvSpPr>
          <p:cNvPr id="8201" name="文本框 65"/>
          <p:cNvSpPr txBox="1">
            <a:spLocks noChangeArrowheads="1"/>
          </p:cNvSpPr>
          <p:nvPr/>
        </p:nvSpPr>
        <p:spPr bwMode="auto">
          <a:xfrm>
            <a:off x="2727325" y="4213225"/>
            <a:ext cx="2730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en-US" altLang="zh-CN" sz="2800">
                <a:latin typeface="+mn-lt"/>
                <a:ea typeface="+mn-ea"/>
                <a:cs typeface="+mn-ea"/>
                <a:sym typeface="+mn-lt"/>
              </a:rPr>
              <a:t>.</a:t>
            </a:r>
          </a:p>
        </p:txBody>
      </p:sp>
      <p:sp>
        <p:nvSpPr>
          <p:cNvPr id="8202" name="文本框 65"/>
          <p:cNvSpPr txBox="1">
            <a:spLocks noChangeArrowheads="1"/>
          </p:cNvSpPr>
          <p:nvPr/>
        </p:nvSpPr>
        <p:spPr bwMode="auto">
          <a:xfrm>
            <a:off x="4630738" y="4213225"/>
            <a:ext cx="2730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en-US" altLang="zh-CN" sz="2800">
                <a:latin typeface="+mn-lt"/>
                <a:ea typeface="+mn-ea"/>
                <a:cs typeface="+mn-ea"/>
                <a:sym typeface="+mn-lt"/>
              </a:rPr>
              <a:t>.</a:t>
            </a:r>
          </a:p>
        </p:txBody>
      </p:sp>
      <p:sp>
        <p:nvSpPr>
          <p:cNvPr id="8203" name="文本框 65"/>
          <p:cNvSpPr txBox="1">
            <a:spLocks noChangeArrowheads="1"/>
          </p:cNvSpPr>
          <p:nvPr/>
        </p:nvSpPr>
        <p:spPr bwMode="auto">
          <a:xfrm>
            <a:off x="3000375" y="4735516"/>
            <a:ext cx="2730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en-US" altLang="zh-CN" sz="2800">
                <a:latin typeface="+mn-lt"/>
                <a:ea typeface="+mn-ea"/>
                <a:cs typeface="+mn-ea"/>
                <a:sym typeface="+mn-lt"/>
              </a:rPr>
              <a:t>.</a:t>
            </a:r>
          </a:p>
        </p:txBody>
      </p:sp>
      <p:sp>
        <p:nvSpPr>
          <p:cNvPr id="8204" name="文本框 65"/>
          <p:cNvSpPr txBox="1">
            <a:spLocks noChangeArrowheads="1"/>
          </p:cNvSpPr>
          <p:nvPr/>
        </p:nvSpPr>
        <p:spPr bwMode="auto">
          <a:xfrm>
            <a:off x="4630738" y="4667250"/>
            <a:ext cx="2730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en-US" altLang="zh-CN" sz="2800">
                <a:latin typeface="+mn-lt"/>
                <a:ea typeface="+mn-ea"/>
                <a:cs typeface="+mn-ea"/>
                <a:sym typeface="+mn-lt"/>
              </a:rPr>
              <a:t>.</a:t>
            </a:r>
          </a:p>
        </p:txBody>
      </p:sp>
      <p:sp>
        <p:nvSpPr>
          <p:cNvPr id="8" name="文本框 7"/>
          <p:cNvSpPr txBox="1">
            <a:spLocks noChangeArrowheads="1"/>
          </p:cNvSpPr>
          <p:nvPr/>
        </p:nvSpPr>
        <p:spPr bwMode="auto">
          <a:xfrm>
            <a:off x="1571625" y="5080000"/>
            <a:ext cx="8866188" cy="605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b="0">
                <a:solidFill>
                  <a:srgbClr val="FF0000"/>
                </a:solidFill>
                <a:latin typeface="+mn-lt"/>
                <a:ea typeface="+mn-ea"/>
                <a:cs typeface="+mn-ea"/>
                <a:sym typeface="+mn-lt"/>
              </a:rPr>
              <a:t>   </a:t>
            </a:r>
            <a:r>
              <a:rPr lang="zh-CN" altLang="zh-CN" sz="2200" b="0">
                <a:solidFill>
                  <a:srgbClr val="FF0000"/>
                </a:solidFill>
                <a:latin typeface="+mn-lt"/>
                <a:ea typeface="+mn-ea"/>
                <a:cs typeface="+mn-ea"/>
                <a:sym typeface="+mn-lt"/>
              </a:rPr>
              <a:t>【解析】  B项，喧哗；C项，擦拭(ｃā)；D项，苍劲(ｊìｎɡ)。</a:t>
            </a:r>
          </a:p>
        </p:txBody>
      </p:sp>
      <p:sp>
        <p:nvSpPr>
          <p:cNvPr id="7" name="文本框 65"/>
          <p:cNvSpPr txBox="1">
            <a:spLocks noChangeArrowheads="1"/>
          </p:cNvSpPr>
          <p:nvPr/>
        </p:nvSpPr>
        <p:spPr bwMode="auto">
          <a:xfrm>
            <a:off x="5710238" y="5324475"/>
            <a:ext cx="2730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en-US" altLang="zh-CN" sz="2800">
                <a:latin typeface="+mn-lt"/>
                <a:ea typeface="+mn-ea"/>
                <a:cs typeface="+mn-ea"/>
                <a:sym typeface="+mn-lt"/>
              </a:rPr>
              <a:t>.</a:t>
            </a:r>
          </a:p>
        </p:txBody>
      </p:sp>
      <p:sp>
        <p:nvSpPr>
          <p:cNvPr id="2" name="文本框 65"/>
          <p:cNvSpPr txBox="1">
            <a:spLocks noChangeArrowheads="1"/>
          </p:cNvSpPr>
          <p:nvPr/>
        </p:nvSpPr>
        <p:spPr bwMode="auto">
          <a:xfrm>
            <a:off x="8348663" y="5324475"/>
            <a:ext cx="2730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en-US" altLang="zh-CN" sz="2800">
                <a:latin typeface="+mn-lt"/>
                <a:ea typeface="+mn-ea"/>
                <a:cs typeface="+mn-ea"/>
                <a:sym typeface="+mn-lt"/>
              </a:rPr>
              <a: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down)">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7" grpId="0"/>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文本框 99"/>
          <p:cNvSpPr txBox="1">
            <a:spLocks noChangeArrowheads="1"/>
          </p:cNvSpPr>
          <p:nvPr/>
        </p:nvSpPr>
        <p:spPr bwMode="auto">
          <a:xfrm>
            <a:off x="1663700" y="1012825"/>
            <a:ext cx="8896350" cy="522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58800"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4000"/>
              </a:lnSpc>
            </a:pPr>
            <a:r>
              <a:rPr lang="en-US" altLang="zh-CN" sz="2200">
                <a:latin typeface="+mn-lt"/>
                <a:ea typeface="+mn-ea"/>
                <a:cs typeface="+mn-ea"/>
                <a:sym typeface="+mn-lt"/>
              </a:rPr>
              <a:t>2</a:t>
            </a:r>
            <a:r>
              <a:rPr lang="zh-CN" altLang="en-US" sz="2200" b="0">
                <a:latin typeface="+mn-lt"/>
                <a:ea typeface="+mn-ea"/>
                <a:cs typeface="+mn-ea"/>
                <a:sym typeface="+mn-lt"/>
              </a:rPr>
              <a:t>．依次填入下面句中横线上的词语，恰当的一项是</a:t>
            </a:r>
            <a:r>
              <a:rPr lang="en-US" altLang="zh-CN" sz="2200" b="0">
                <a:latin typeface="+mn-lt"/>
                <a:ea typeface="+mn-ea"/>
                <a:cs typeface="+mn-ea"/>
                <a:sym typeface="+mn-lt"/>
              </a:rPr>
              <a:t>(</a:t>
            </a:r>
            <a:r>
              <a:rPr lang="zh-CN" altLang="en-US" sz="2200" b="0">
                <a:latin typeface="+mn-lt"/>
                <a:ea typeface="+mn-ea"/>
                <a:cs typeface="+mn-ea"/>
                <a:sym typeface="+mn-lt"/>
              </a:rPr>
              <a:t>　　</a:t>
            </a:r>
            <a:r>
              <a:rPr lang="en-US" altLang="zh-CN" sz="2200" b="0">
                <a:latin typeface="+mn-lt"/>
                <a:ea typeface="+mn-ea"/>
                <a:cs typeface="+mn-ea"/>
                <a:sym typeface="+mn-lt"/>
              </a:rPr>
              <a:t>)</a:t>
            </a:r>
          </a:p>
          <a:p>
            <a:pPr eaLnBrk="1" hangingPunct="1">
              <a:lnSpc>
                <a:spcPts val="4000"/>
              </a:lnSpc>
            </a:pPr>
            <a:r>
              <a:rPr lang="en-US" altLang="zh-CN" sz="2200" b="0">
                <a:latin typeface="+mn-lt"/>
                <a:ea typeface="+mn-ea"/>
                <a:cs typeface="+mn-ea"/>
                <a:sym typeface="+mn-lt"/>
              </a:rPr>
              <a:t>(1)</a:t>
            </a:r>
            <a:r>
              <a:rPr lang="zh-CN" altLang="en-US" sz="2200" b="0">
                <a:latin typeface="+mn-lt"/>
                <a:ea typeface="+mn-ea"/>
                <a:cs typeface="+mn-ea"/>
                <a:sym typeface="+mn-lt"/>
              </a:rPr>
              <a:t>我望见了山下绿色的盆地</a:t>
            </a:r>
            <a:r>
              <a:rPr lang="en-US" altLang="zh-CN" sz="2200" b="0">
                <a:latin typeface="+mn-lt"/>
                <a:ea typeface="+mn-ea"/>
                <a:cs typeface="+mn-ea"/>
                <a:sym typeface="+mn-lt"/>
              </a:rPr>
              <a:t>——</a:t>
            </a:r>
            <a:r>
              <a:rPr lang="zh-CN" altLang="en-US" sz="2200" b="0">
                <a:latin typeface="+mn-lt"/>
                <a:ea typeface="+mn-ea"/>
                <a:cs typeface="+mn-ea"/>
                <a:sym typeface="+mn-lt"/>
              </a:rPr>
              <a:t>丽江坝，望见了森林、田野和村庄，张望的时候，我被阳光</a:t>
            </a:r>
            <a:r>
              <a:rPr lang="en-US" altLang="zh-CN" sz="2200" b="0">
                <a:latin typeface="+mn-lt"/>
                <a:ea typeface="+mn-ea"/>
                <a:cs typeface="+mn-ea"/>
                <a:sym typeface="+mn-lt"/>
              </a:rPr>
              <a:t>________</a:t>
            </a:r>
            <a:r>
              <a:rPr lang="zh-CN" altLang="en-US" sz="2200" b="0">
                <a:latin typeface="+mn-lt"/>
                <a:ea typeface="+mn-ea"/>
                <a:cs typeface="+mn-ea"/>
                <a:sym typeface="+mn-lt"/>
              </a:rPr>
              <a:t>成了一滴水。</a:t>
            </a:r>
          </a:p>
          <a:p>
            <a:pPr eaLnBrk="1" hangingPunct="1">
              <a:lnSpc>
                <a:spcPts val="4000"/>
              </a:lnSpc>
            </a:pPr>
            <a:r>
              <a:rPr lang="en-US" altLang="zh-CN" sz="2200" b="0">
                <a:latin typeface="+mn-lt"/>
                <a:ea typeface="+mn-ea"/>
                <a:cs typeface="+mn-ea"/>
                <a:sym typeface="+mn-lt"/>
              </a:rPr>
              <a:t>(2)</a:t>
            </a:r>
            <a:r>
              <a:rPr lang="zh-CN" altLang="en-US" sz="2200" b="0">
                <a:latin typeface="+mn-lt"/>
                <a:ea typeface="+mn-ea"/>
                <a:cs typeface="+mn-ea"/>
                <a:sym typeface="+mn-lt"/>
              </a:rPr>
              <a:t>一个名叫徐霞客的远游人来了，把玉龙雪山写进了书里，把丽江古城写进了书里，让它们的名字四处</a:t>
            </a:r>
            <a:r>
              <a:rPr lang="en-US" altLang="zh-CN" sz="2200" b="0">
                <a:latin typeface="+mn-lt"/>
                <a:ea typeface="+mn-ea"/>
                <a:cs typeface="+mn-ea"/>
                <a:sym typeface="+mn-lt"/>
              </a:rPr>
              <a:t>________</a:t>
            </a:r>
            <a:r>
              <a:rPr lang="zh-CN" altLang="en-US" sz="2200" b="0">
                <a:latin typeface="+mn-lt"/>
                <a:ea typeface="+mn-ea"/>
                <a:cs typeface="+mn-ea"/>
                <a:sym typeface="+mn-lt"/>
              </a:rPr>
              <a:t>。</a:t>
            </a:r>
          </a:p>
          <a:p>
            <a:pPr eaLnBrk="1" hangingPunct="1">
              <a:lnSpc>
                <a:spcPts val="4000"/>
              </a:lnSpc>
            </a:pPr>
            <a:r>
              <a:rPr lang="en-US" altLang="zh-CN" sz="2200" b="0">
                <a:latin typeface="+mn-lt"/>
                <a:ea typeface="+mn-ea"/>
                <a:cs typeface="+mn-ea"/>
                <a:sym typeface="+mn-lt"/>
              </a:rPr>
              <a:t>(3)</a:t>
            </a:r>
            <a:r>
              <a:rPr lang="zh-CN" altLang="en-US" sz="2200" b="0">
                <a:latin typeface="+mn-lt"/>
                <a:ea typeface="+mn-ea"/>
                <a:cs typeface="+mn-ea"/>
                <a:sym typeface="+mn-lt"/>
              </a:rPr>
              <a:t>黄昏时，古城五彩的灯光把渠水辉映得</a:t>
            </a:r>
            <a:r>
              <a:rPr lang="en-US" altLang="zh-CN" sz="2200" b="0">
                <a:latin typeface="+mn-lt"/>
                <a:ea typeface="+mn-ea"/>
                <a:cs typeface="+mn-ea"/>
                <a:sym typeface="+mn-lt"/>
              </a:rPr>
              <a:t>________</a:t>
            </a:r>
            <a:r>
              <a:rPr lang="zh-CN" altLang="en-US" sz="2200" b="0">
                <a:latin typeface="+mn-lt"/>
                <a:ea typeface="+mn-ea"/>
                <a:cs typeface="+mn-ea"/>
                <a:sym typeface="+mn-lt"/>
              </a:rPr>
              <a:t>。</a:t>
            </a:r>
          </a:p>
          <a:p>
            <a:pPr eaLnBrk="1" hangingPunct="1">
              <a:lnSpc>
                <a:spcPts val="4000"/>
              </a:lnSpc>
            </a:pPr>
            <a:r>
              <a:rPr lang="en-US" altLang="zh-CN" sz="2200" b="0">
                <a:latin typeface="+mn-lt"/>
                <a:ea typeface="+mn-ea"/>
                <a:cs typeface="+mn-ea"/>
                <a:sym typeface="+mn-lt"/>
              </a:rPr>
              <a:t>A</a:t>
            </a:r>
            <a:r>
              <a:rPr lang="zh-CN" altLang="en-US" sz="2200" b="0">
                <a:latin typeface="+mn-lt"/>
                <a:ea typeface="+mn-ea"/>
                <a:cs typeface="+mn-ea"/>
                <a:sym typeface="+mn-lt"/>
              </a:rPr>
              <a:t>．融化　　　传诵　　　五颜六色</a:t>
            </a:r>
          </a:p>
          <a:p>
            <a:pPr eaLnBrk="1" hangingPunct="1">
              <a:lnSpc>
                <a:spcPts val="4000"/>
              </a:lnSpc>
            </a:pPr>
            <a:r>
              <a:rPr lang="en-US" altLang="zh-CN" sz="2200" b="0">
                <a:latin typeface="+mn-lt"/>
                <a:ea typeface="+mn-ea"/>
                <a:cs typeface="+mn-ea"/>
                <a:sym typeface="+mn-lt"/>
              </a:rPr>
              <a:t>B</a:t>
            </a:r>
            <a:r>
              <a:rPr lang="zh-CN" altLang="en-US" sz="2200" b="0">
                <a:latin typeface="+mn-lt"/>
                <a:ea typeface="+mn-ea"/>
                <a:cs typeface="+mn-ea"/>
                <a:sym typeface="+mn-lt"/>
              </a:rPr>
              <a:t>．溶化　　　传诵　　　五彩斑斓</a:t>
            </a:r>
          </a:p>
          <a:p>
            <a:pPr eaLnBrk="1" hangingPunct="1">
              <a:lnSpc>
                <a:spcPts val="4000"/>
              </a:lnSpc>
            </a:pPr>
            <a:r>
              <a:rPr lang="en-US" altLang="zh-CN" sz="2200" b="0">
                <a:latin typeface="+mn-lt"/>
                <a:ea typeface="+mn-ea"/>
                <a:cs typeface="+mn-ea"/>
                <a:sym typeface="+mn-lt"/>
              </a:rPr>
              <a:t>C</a:t>
            </a:r>
            <a:r>
              <a:rPr lang="zh-CN" altLang="en-US" sz="2200" b="0">
                <a:latin typeface="+mn-lt"/>
                <a:ea typeface="+mn-ea"/>
                <a:cs typeface="+mn-ea"/>
                <a:sym typeface="+mn-lt"/>
              </a:rPr>
              <a:t>．融化　　　流传　　　五彩斑斓</a:t>
            </a:r>
          </a:p>
          <a:p>
            <a:pPr eaLnBrk="1" hangingPunct="1">
              <a:lnSpc>
                <a:spcPts val="4000"/>
              </a:lnSpc>
            </a:pPr>
            <a:r>
              <a:rPr lang="en-US" altLang="zh-CN" sz="2200" b="0">
                <a:latin typeface="+mn-lt"/>
                <a:ea typeface="+mn-ea"/>
                <a:cs typeface="+mn-ea"/>
                <a:sym typeface="+mn-lt"/>
              </a:rPr>
              <a:t>D</a:t>
            </a:r>
            <a:r>
              <a:rPr lang="zh-CN" altLang="en-US" sz="2200" b="0">
                <a:latin typeface="+mn-lt"/>
                <a:ea typeface="+mn-ea"/>
                <a:cs typeface="+mn-ea"/>
                <a:sym typeface="+mn-lt"/>
              </a:rPr>
              <a:t>．溶化　　　流传　　　目眩神迷</a:t>
            </a:r>
            <a:endParaRPr lang="zh-CN" altLang="en-US">
              <a:latin typeface="+mn-lt"/>
              <a:ea typeface="+mn-ea"/>
              <a:cs typeface="+mn-ea"/>
              <a:sym typeface="+mn-lt"/>
            </a:endParaRPr>
          </a:p>
        </p:txBody>
      </p:sp>
      <p:sp>
        <p:nvSpPr>
          <p:cNvPr id="2" name="文本框 1"/>
          <p:cNvSpPr txBox="1">
            <a:spLocks noChangeArrowheads="1"/>
          </p:cNvSpPr>
          <p:nvPr/>
        </p:nvSpPr>
        <p:spPr bwMode="auto">
          <a:xfrm>
            <a:off x="8786813" y="1157288"/>
            <a:ext cx="449262"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zh-CN" altLang="en-US" sz="2200" b="0">
                <a:solidFill>
                  <a:srgbClr val="FF0000"/>
                </a:solidFill>
                <a:latin typeface="+mn-lt"/>
                <a:ea typeface="+mn-ea"/>
                <a:cs typeface="+mn-ea"/>
                <a:sym typeface="+mn-lt"/>
              </a:rPr>
              <a:t>C</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文本框 99"/>
          <p:cNvSpPr txBox="1">
            <a:spLocks noChangeArrowheads="1"/>
          </p:cNvSpPr>
          <p:nvPr/>
        </p:nvSpPr>
        <p:spPr bwMode="auto">
          <a:xfrm>
            <a:off x="1797050" y="869953"/>
            <a:ext cx="8669338" cy="413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558800"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3500"/>
              </a:lnSpc>
            </a:pPr>
            <a:r>
              <a:rPr lang="en-US" altLang="zh-CN" sz="2200">
                <a:latin typeface="+mn-lt"/>
                <a:ea typeface="+mn-ea"/>
                <a:cs typeface="+mn-ea"/>
                <a:sym typeface="+mn-lt"/>
              </a:rPr>
              <a:t>3</a:t>
            </a:r>
            <a:r>
              <a:rPr lang="zh-CN" altLang="en-US" sz="2200" b="0">
                <a:latin typeface="+mn-lt"/>
                <a:ea typeface="+mn-ea"/>
                <a:cs typeface="+mn-ea"/>
                <a:sym typeface="+mn-lt"/>
              </a:rPr>
              <a:t>．下列语句中没有语病的一项是</a:t>
            </a:r>
            <a:r>
              <a:rPr lang="en-US" altLang="zh-CN" sz="2200" b="0">
                <a:latin typeface="+mn-lt"/>
                <a:ea typeface="+mn-ea"/>
                <a:cs typeface="+mn-ea"/>
                <a:sym typeface="+mn-lt"/>
              </a:rPr>
              <a:t>(</a:t>
            </a:r>
            <a:r>
              <a:rPr lang="zh-CN" altLang="en-US" sz="2200" b="0">
                <a:latin typeface="+mn-lt"/>
                <a:ea typeface="+mn-ea"/>
                <a:cs typeface="+mn-ea"/>
                <a:sym typeface="+mn-lt"/>
              </a:rPr>
              <a:t>　　</a:t>
            </a:r>
            <a:r>
              <a:rPr lang="en-US" altLang="zh-CN" sz="2200" b="0">
                <a:latin typeface="+mn-lt"/>
                <a:ea typeface="+mn-ea"/>
                <a:cs typeface="+mn-ea"/>
                <a:sym typeface="+mn-lt"/>
              </a:rPr>
              <a:t>)</a:t>
            </a:r>
          </a:p>
          <a:p>
            <a:pPr eaLnBrk="1" hangingPunct="1">
              <a:lnSpc>
                <a:spcPts val="3500"/>
              </a:lnSpc>
            </a:pPr>
            <a:r>
              <a:rPr lang="en-US" altLang="zh-CN" sz="2200" b="0">
                <a:latin typeface="+mn-lt"/>
                <a:ea typeface="+mn-ea"/>
                <a:cs typeface="+mn-ea"/>
                <a:sym typeface="+mn-lt"/>
              </a:rPr>
              <a:t>A</a:t>
            </a:r>
            <a:r>
              <a:rPr lang="zh-CN" altLang="en-US" sz="2200" b="0">
                <a:latin typeface="+mn-lt"/>
                <a:ea typeface="+mn-ea"/>
                <a:cs typeface="+mn-ea"/>
                <a:sym typeface="+mn-lt"/>
              </a:rPr>
              <a:t>．川航机组突遇险情，成功备降，强烈地震撼着网友的心，纷纷为他们的专业素养点赞。</a:t>
            </a:r>
          </a:p>
          <a:p>
            <a:pPr eaLnBrk="1" hangingPunct="1">
              <a:lnSpc>
                <a:spcPts val="3500"/>
              </a:lnSpc>
            </a:pPr>
            <a:r>
              <a:rPr lang="en-US" altLang="zh-CN" sz="2200" b="0">
                <a:latin typeface="+mn-lt"/>
                <a:ea typeface="+mn-ea"/>
                <a:cs typeface="+mn-ea"/>
                <a:sym typeface="+mn-lt"/>
              </a:rPr>
              <a:t>B</a:t>
            </a:r>
            <a:r>
              <a:rPr lang="zh-CN" altLang="en-US" sz="2200" b="0">
                <a:latin typeface="+mn-lt"/>
                <a:ea typeface="+mn-ea"/>
                <a:cs typeface="+mn-ea"/>
                <a:sym typeface="+mn-lt"/>
              </a:rPr>
              <a:t>．按照田园城市的建设标准，规划者首先考虑的是，让市民“看得见山水，记得住乡愁”。</a:t>
            </a:r>
          </a:p>
          <a:p>
            <a:pPr eaLnBrk="1" hangingPunct="1">
              <a:lnSpc>
                <a:spcPts val="3500"/>
              </a:lnSpc>
            </a:pPr>
            <a:r>
              <a:rPr lang="en-US" altLang="zh-CN" sz="2200" b="0">
                <a:latin typeface="+mn-lt"/>
                <a:ea typeface="+mn-ea"/>
                <a:cs typeface="+mn-ea"/>
                <a:sym typeface="+mn-lt"/>
              </a:rPr>
              <a:t>C</a:t>
            </a:r>
            <a:r>
              <a:rPr lang="zh-CN" altLang="en-US" sz="2200" b="0">
                <a:latin typeface="+mn-lt"/>
                <a:ea typeface="+mn-ea"/>
                <a:cs typeface="+mn-ea"/>
                <a:sym typeface="+mn-lt"/>
              </a:rPr>
              <a:t>．多所学校举行世界环境日教育活动，其目的是让学生了解、学习环保知识和环保意识。</a:t>
            </a:r>
          </a:p>
          <a:p>
            <a:pPr eaLnBrk="1" hangingPunct="1">
              <a:lnSpc>
                <a:spcPts val="3500"/>
              </a:lnSpc>
            </a:pPr>
            <a:r>
              <a:rPr lang="en-US" altLang="zh-CN" sz="2200" b="0">
                <a:latin typeface="+mn-lt"/>
                <a:ea typeface="+mn-ea"/>
                <a:cs typeface="+mn-ea"/>
                <a:sym typeface="+mn-lt"/>
              </a:rPr>
              <a:t>D</a:t>
            </a:r>
            <a:r>
              <a:rPr lang="zh-CN" altLang="en-US" sz="2200" b="0">
                <a:latin typeface="+mn-lt"/>
                <a:ea typeface="+mn-ea"/>
                <a:cs typeface="+mn-ea"/>
                <a:sym typeface="+mn-lt"/>
              </a:rPr>
              <a:t>．本期“文翁大讲堂”的听众，除成都教师外，还有资阳、攀枝花等外地教师也参与其中。</a:t>
            </a:r>
            <a:endParaRPr lang="zh-CN" altLang="en-US">
              <a:latin typeface="+mn-lt"/>
              <a:ea typeface="+mn-ea"/>
              <a:cs typeface="+mn-ea"/>
              <a:sym typeface="+mn-lt"/>
            </a:endParaRPr>
          </a:p>
        </p:txBody>
      </p:sp>
      <p:sp>
        <p:nvSpPr>
          <p:cNvPr id="4" name="文本框 3"/>
          <p:cNvSpPr txBox="1">
            <a:spLocks noChangeArrowheads="1"/>
          </p:cNvSpPr>
          <p:nvPr/>
        </p:nvSpPr>
        <p:spPr bwMode="auto">
          <a:xfrm>
            <a:off x="6650038" y="860428"/>
            <a:ext cx="449262"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r>
              <a:rPr lang="en-US" altLang="zh-CN" sz="2200" b="0">
                <a:solidFill>
                  <a:srgbClr val="FF0000"/>
                </a:solidFill>
                <a:latin typeface="+mn-lt"/>
                <a:ea typeface="+mn-ea"/>
                <a:cs typeface="+mn-ea"/>
                <a:sym typeface="+mn-lt"/>
              </a:rPr>
              <a:t>B</a:t>
            </a:r>
          </a:p>
        </p:txBody>
      </p:sp>
      <p:sp>
        <p:nvSpPr>
          <p:cNvPr id="8" name="文本框 7"/>
          <p:cNvSpPr txBox="1">
            <a:spLocks noChangeArrowheads="1"/>
          </p:cNvSpPr>
          <p:nvPr/>
        </p:nvSpPr>
        <p:spPr bwMode="auto">
          <a:xfrm>
            <a:off x="1663700" y="4979991"/>
            <a:ext cx="8866188"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宋体" pitchFamily="2" charset="-122"/>
              </a:defRPr>
            </a:lvl1pPr>
            <a:lvl2pPr marL="742950" indent="-285750" eaLnBrk="0" hangingPunct="0">
              <a:defRPr b="1">
                <a:solidFill>
                  <a:schemeClr val="tx1"/>
                </a:solidFill>
                <a:latin typeface="Arial" pitchFamily="34" charset="0"/>
                <a:ea typeface="宋体" pitchFamily="2" charset="-122"/>
              </a:defRPr>
            </a:lvl2pPr>
            <a:lvl3pPr marL="1143000" indent="-228600" eaLnBrk="0" hangingPunct="0">
              <a:defRPr b="1">
                <a:solidFill>
                  <a:schemeClr val="tx1"/>
                </a:solidFill>
                <a:latin typeface="Arial" pitchFamily="34" charset="0"/>
                <a:ea typeface="宋体" pitchFamily="2" charset="-122"/>
              </a:defRPr>
            </a:lvl3pPr>
            <a:lvl4pPr marL="1600200" indent="-228600" eaLnBrk="0" hangingPunct="0">
              <a:defRPr b="1">
                <a:solidFill>
                  <a:schemeClr val="tx1"/>
                </a:solidFill>
                <a:latin typeface="Arial" pitchFamily="34" charset="0"/>
                <a:ea typeface="宋体" pitchFamily="2" charset="-122"/>
              </a:defRPr>
            </a:lvl4pPr>
            <a:lvl5pPr marL="2057400" indent="-228600" eaLnBrk="0" hangingPunct="0">
              <a:defRPr b="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b="1">
                <a:solidFill>
                  <a:schemeClr val="tx1"/>
                </a:solidFill>
                <a:latin typeface="Arial" pitchFamily="34" charset="0"/>
                <a:ea typeface="宋体" pitchFamily="2" charset="-122"/>
              </a:defRPr>
            </a:lvl9pPr>
          </a:lstStyle>
          <a:p>
            <a:pPr eaLnBrk="1" hangingPunct="1">
              <a:lnSpc>
                <a:spcPts val="3500"/>
              </a:lnSpc>
            </a:pPr>
            <a:r>
              <a:rPr lang="en-US" altLang="zh-CN" sz="2200" b="0">
                <a:solidFill>
                  <a:srgbClr val="FF0000"/>
                </a:solidFill>
                <a:latin typeface="+mn-lt"/>
                <a:ea typeface="+mn-ea"/>
                <a:cs typeface="+mn-ea"/>
                <a:sym typeface="+mn-lt"/>
              </a:rPr>
              <a:t>   </a:t>
            </a:r>
            <a:r>
              <a:rPr lang="zh-CN" altLang="zh-CN" sz="2200" b="0">
                <a:solidFill>
                  <a:srgbClr val="FF0000"/>
                </a:solidFill>
                <a:latin typeface="+mn-lt"/>
                <a:ea typeface="+mn-ea"/>
                <a:cs typeface="+mn-ea"/>
                <a:sym typeface="+mn-lt"/>
              </a:rPr>
              <a:t>【解析】  A项，成分残缺，应在“纷纷”的前边补充上“网友们”；C项，“了解、学习”与“环保意识”搭配不当，应在“环保意识”前加“提高”或“树立”；D项，句式杂糅，应该删去“也参与其中”。</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theme/theme1.xml><?xml version="1.0" encoding="utf-8"?>
<a:theme xmlns:a="http://schemas.openxmlformats.org/drawingml/2006/main" name="主题2">
  <a:themeElements>
    <a:clrScheme name="">
      <a:dk1>
        <a:srgbClr val="000000"/>
      </a:dk1>
      <a:lt1>
        <a:srgbClr val="FFFFFF"/>
      </a:lt1>
      <a:dk2>
        <a:srgbClr val="666666"/>
      </a:dk2>
      <a:lt2>
        <a:srgbClr val="D2D2D2"/>
      </a:lt2>
      <a:accent1>
        <a:srgbClr val="FF388C"/>
      </a:accent1>
      <a:accent2>
        <a:srgbClr val="E40059"/>
      </a:accent2>
      <a:accent3>
        <a:srgbClr val="FFFFFF"/>
      </a:accent3>
      <a:accent4>
        <a:srgbClr val="000000"/>
      </a:accent4>
      <a:accent5>
        <a:srgbClr val="FFAEC5"/>
      </a:accent5>
      <a:accent6>
        <a:srgbClr val="CC004F"/>
      </a:accent6>
      <a:hlink>
        <a:srgbClr val="0000FF"/>
      </a:hlink>
      <a:folHlink>
        <a:srgbClr val="FF79C2"/>
      </a:folHlink>
    </a:clrScheme>
    <a:fontScheme name="qyyn055x">
      <a:majorFont>
        <a:latin typeface="微软雅黑"/>
        <a:ea typeface="微软雅黑"/>
        <a:cs typeface=""/>
      </a:majorFont>
      <a:minorFont>
        <a:latin typeface="微软雅黑"/>
        <a:ea typeface="微软雅黑"/>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2100" dirty="0" smtClean="0">
            <a:solidFill>
              <a:srgbClr val="FF0000"/>
            </a:solidFill>
            <a:latin typeface="Times New Roman" panose="02020603050405020304" pitchFamily="18" charset="0"/>
          </a:defRPr>
        </a:defPPr>
      </a:lstStyle>
    </a:tx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FF"/>
        </a:hlink>
        <a:folHlink>
          <a:srgbClr val="0000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主题2" id="{1D5A700B-3B8B-4DEE-BFB9-71C852B0918D}" vid="{B27DDE0B-DDF1-48DB-AC9F-9CEEB1562467}"/>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qyyn055x">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3C1DA"/>
      </a:accent5>
      <a:accent6>
        <a:srgbClr val="AC4744"/>
      </a:accent6>
      <a:hlink>
        <a:srgbClr val="0000FF"/>
      </a:hlink>
      <a:folHlink>
        <a:srgbClr val="80008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TotalTime>
  <Pages>0</Pages>
  <Words>2394</Words>
  <Characters>0</Characters>
  <Application>Microsoft Office PowerPoint</Application>
  <DocSecurity>0</DocSecurity>
  <PresentationFormat>宽屏</PresentationFormat>
  <Lines>0</Lines>
  <Paragraphs>170</Paragraphs>
  <Slides>23</Slides>
  <Notes>5</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23</vt:i4>
      </vt:variant>
    </vt:vector>
  </HeadingPairs>
  <TitlesOfParts>
    <vt:vector size="33" baseType="lpstr">
      <vt:lpstr>Meiryo</vt:lpstr>
      <vt:lpstr>宋体</vt:lpstr>
      <vt:lpstr>微软雅黑</vt:lpstr>
      <vt:lpstr>Arial</vt:lpstr>
      <vt:lpstr>Calibri</vt:lpstr>
      <vt:lpstr>Calibri Light</vt:lpstr>
      <vt:lpstr>Times New Roman</vt:lpstr>
      <vt:lpstr>主题2</vt:lpstr>
      <vt:lpstr>1_Office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562</cp:revision>
  <dcterms:created xsi:type="dcterms:W3CDTF">2012-01-05T11:03:00Z</dcterms:created>
  <dcterms:modified xsi:type="dcterms:W3CDTF">2022-01-20T02:07:45Z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2052-11.1.0.8214</vt:lpwstr>
  </property>
</Properties>
</file>