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19"/>
  </p:notesMasterIdLst>
  <p:sldIdLst>
    <p:sldId id="256" r:id="rId3"/>
    <p:sldId id="318" r:id="rId4"/>
    <p:sldId id="403" r:id="rId5"/>
    <p:sldId id="261" r:id="rId6"/>
    <p:sldId id="424" r:id="rId7"/>
    <p:sldId id="348" r:id="rId8"/>
    <p:sldId id="349" r:id="rId9"/>
    <p:sldId id="390" r:id="rId10"/>
    <p:sldId id="404" r:id="rId11"/>
    <p:sldId id="274" r:id="rId12"/>
    <p:sldId id="309" r:id="rId13"/>
    <p:sldId id="419" r:id="rId14"/>
    <p:sldId id="266" r:id="rId15"/>
    <p:sldId id="284" r:id="rId16"/>
    <p:sldId id="267" r:id="rId17"/>
    <p:sldId id="425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6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.xkb1.com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064"/>
        <p:guide pos="3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 smtClean="0"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D2A48B96-639E-45A3-A0BA-2464DFDB1FAA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幼圆" pitchFamily="49" charset="-122"/>
              </a:defRPr>
            </a:lvl1pPr>
          </a:lstStyle>
          <a:p>
            <a:fld id="{72B4BAAA-B734-45C8-8027-5F32D7712DA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1590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1392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8439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BAAA-B734-45C8-8027-5F32D7712DA1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2475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3310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347588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08900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860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F951E6D5-B539-4D32-B1CC-28561F77CE9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926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8D57A718-BE4E-49DE-BCCA-083B3A27E48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765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CB8115C0-BD38-4870-943D-CC5091B7FAE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381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6BA53DCD-778B-4A36-A4B6-2E219A7F789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0058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00275A89-A13E-440F-9EFC-83372A0A414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9980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A2F1BF89-6EA2-4AFF-ABA9-83B94827DA1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00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A4158395-18C8-4BA4-BE6E-31F1E927038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3300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  <a:pPr/>
              <a:t>2022/1/20</a:t>
            </a:fld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5F73E28-51E7-48DA-8C26-895979D535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25985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  <a:pPr/>
              <a:t>2022/1/20</a:t>
            </a:fld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47D1CE1-427A-4DEE-955A-DE092C4534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86411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98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1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B2F35A81-70F5-4A94-AA5B-93443BF1FEE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8315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610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20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64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836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9366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1422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605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7822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87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88D26D0E-032D-41F3-A17E-66DD67A5700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780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D51B1AA3-90AC-4086-9CB2-57814058149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675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AD7BED68-87D7-4F79-92AF-040BF3AE3CC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95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2329FF84-590B-46DD-8C88-B55EF5E1083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146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FE3F58E5-776A-4BE7-8D11-6431AFD4B1F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052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015186C8-DCEE-4B91-AC89-1115A733DA9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147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2C465609-E136-47BF-BF5F-E53D1577D8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596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pic>
        <p:nvPicPr>
          <p:cNvPr id="1028" name="图片 2" descr="C:\Users\Administrator\Desktop\2019春PPT模板\宇恒PPT版式9.jpg宇恒PPT版式9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17" y="9525"/>
            <a:ext cx="12211898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730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1524001" y="2357121"/>
            <a:ext cx="9135745" cy="692149"/>
          </a:xfrm>
          <a:ln>
            <a:miter/>
          </a:ln>
        </p:spPr>
        <p:txBody>
          <a:bodyPr anchor="ctr">
            <a:normAutofit fontScale="90000"/>
          </a:bodyPr>
          <a:lstStyle/>
          <a:p>
            <a:pPr defTabSz="685800" fontAlgn="auto">
              <a:spcAft>
                <a:spcPts val="0"/>
              </a:spcAft>
              <a:defRPr/>
            </a:pPr>
            <a:r>
              <a:rPr lang="zh-CN" altLang="zh-CN" sz="4800" b="1" noProof="1">
                <a:latin typeface="+mn-lt"/>
                <a:ea typeface="+mn-ea"/>
                <a:cs typeface="+mn-ea"/>
                <a:sym typeface="+mn-lt"/>
              </a:rPr>
              <a:t>一 滴 水 经 过 丽 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60975" y="3359152"/>
            <a:ext cx="1760538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AC411D"/>
                </a:solidFill>
                <a:latin typeface="+mn-lt"/>
                <a:ea typeface="+mn-ea"/>
                <a:cs typeface="+mn-ea"/>
                <a:sym typeface="+mn-lt"/>
              </a:rPr>
              <a:t>阿来</a:t>
            </a:r>
          </a:p>
        </p:txBody>
      </p:sp>
      <p:sp>
        <p:nvSpPr>
          <p:cNvPr id="8" name="流程图: 数据 7"/>
          <p:cNvSpPr/>
          <p:nvPr/>
        </p:nvSpPr>
        <p:spPr>
          <a:xfrm>
            <a:off x="1524000" y="1419226"/>
            <a:ext cx="3403600" cy="430213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>
                <a:solidFill>
                  <a:srgbClr val="FFFFFF"/>
                </a:solidFill>
                <a:cs typeface="+mn-ea"/>
                <a:sym typeface="+mn-lt"/>
              </a:rPr>
              <a:t>人教版八年级下册</a:t>
            </a:r>
          </a:p>
        </p:txBody>
      </p:sp>
      <p:sp>
        <p:nvSpPr>
          <p:cNvPr id="7" name="矩形 6"/>
          <p:cNvSpPr/>
          <p:nvPr/>
        </p:nvSpPr>
        <p:spPr>
          <a:xfrm>
            <a:off x="1524000" y="5468596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  <p:bldP spid="5" grpId="7"/>
      <p:bldP spid="5" grpId="8"/>
      <p:bldP spid="5" grpId="9" bldLvl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4" name="矩形 3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问题·探究</a:t>
              </a:r>
            </a:p>
          </p:txBody>
        </p:sp>
        <p:sp>
          <p:nvSpPr>
            <p:cNvPr id="5" name="等腰三角形 4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3667" name="副标题 113666"/>
          <p:cNvSpPr>
            <a:spLocks noGrp="1" noChangeArrowheads="1"/>
          </p:cNvSpPr>
          <p:nvPr/>
        </p:nvSpPr>
        <p:spPr bwMode="auto">
          <a:xfrm>
            <a:off x="1714500" y="1577976"/>
            <a:ext cx="522763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SzPct val="100000"/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1.第6段中“几百年”有什么作用？</a:t>
            </a:r>
          </a:p>
          <a:p>
            <a:pPr>
              <a:spcBef>
                <a:spcPct val="20000"/>
              </a:spcBef>
              <a:buSzPct val="100000"/>
            </a:pPr>
            <a:endParaRPr lang="en-US" altLang="zh-CN" sz="24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790700" y="2543175"/>
            <a:ext cx="601345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2.游客在丽江心境有什么变化？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790700" y="3114675"/>
            <a:ext cx="83820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这些人来自远方，在那些地方，即便是寂静时分，他们的内心也很喧哗。在这里，尽情欢歌处，夜凉如水，他们的心像一滴水一样晶莹。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790701" y="2052639"/>
            <a:ext cx="7191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点明“我”沉睡的时间之长，暗示丽江将会发生巨大变化。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790700" y="4406901"/>
            <a:ext cx="661193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.作者为什么要采用“一滴水”的口吻来叙述故事？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714500" y="5235576"/>
            <a:ext cx="83724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0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作者以“一滴水”的口吻，采用第一人称来讲述自己流过丽江的经历，将自己所见景色娓娓道来，富有浪漫和童趣，构思新颖，给人耳目一新的感觉。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741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5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问题·探究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82763" y="1544638"/>
            <a:ext cx="7281862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.学了课文，你知道了哪些关于丽江的知识？</a:t>
            </a:r>
            <a:endParaRPr lang="zh-CN" altLang="en-US" sz="200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11325" y="2047876"/>
            <a:ext cx="8604250" cy="405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）丽江历史悠久。明代，纳西族的首领木氏家族率领百姓筑起了名扬世界的四方街。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）丽江风景优美多彩。有蓝天下的玉龙雪山，绿色的盆地，绿色的松、杉、草甸，翠绿的象山、凤凰山、笔架山，碧绿的深潭，红色的杜鹃、白色的马帮驿道、青瓦色的四方街等。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）丽江建筑富有地域特色。丽江是少数民族古镇，城里的街道、宫殿、水车、小桥，都具有鲜明的地域特色。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）丽江民俗丰富而融合。丽江人赶路、建设、放牧、经商、拉琴、浇花、闲聊、畅游、集聚、唱歌，马帮的往来，银匠的敲打银器，玉器店、字画店、东巴文字、纳西古乐，这些都极富民族特色。“很多不同模样的人”“说着不同的语言”“全中国全世界的人都要来丽江”构成了一幅游客欢乐民俗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品析·语言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6739" name="副标题 116738"/>
          <p:cNvSpPr>
            <a:spLocks noGrp="1" noChangeArrowheads="1"/>
          </p:cNvSpPr>
          <p:nvPr/>
        </p:nvSpPr>
        <p:spPr bwMode="auto">
          <a:xfrm>
            <a:off x="1627188" y="1841500"/>
            <a:ext cx="7554912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5000"/>
              </a:lnSpc>
              <a:spcBef>
                <a:spcPct val="20000"/>
              </a:spcBef>
              <a:buSzPct val="100000"/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在高山上，我们沉默了那么久，终于可以敞开喉咙大声喧哗。</a:t>
            </a:r>
            <a:r>
              <a:rPr 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endParaRPr lang="zh-CN" altLang="en-US" sz="3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5000"/>
              </a:lnSpc>
              <a:spcBef>
                <a:spcPct val="20000"/>
              </a:spcBef>
              <a:buSzPct val="100000"/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    用拟人手法表现流水的欢快。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60526" y="3717925"/>
            <a:ext cx="75596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“一些薄云掠过月亮时，就像丽江古城中，一个银匠，正在擦拭一只硕大的银盘。”</a:t>
            </a:r>
            <a:endParaRPr lang="zh-CN" altLang="en-US" sz="1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698626" y="5184776"/>
            <a:ext cx="74834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用“硕大的银盘”比喻月亮，形象生动，表现丽江月色的美丽。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175376" y="190501"/>
            <a:ext cx="1476375" cy="771525"/>
            <a:chOff x="1309009" y="2422670"/>
            <a:chExt cx="889080" cy="772001"/>
          </a:xfrm>
        </p:grpSpPr>
        <p:sp>
          <p:nvSpPr>
            <p:cNvPr id="5" name="矩形 4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拓展·延伸</a:t>
              </a:r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22825" y="2355849"/>
            <a:ext cx="511175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玉龙雪山古称耸雪山、雪山、雪岭，位于云南省丽江市玉龙纳西族自治县境内，丽江市区北面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15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公里外，玉龙雪山最高海拔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5596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米，面积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455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平方公里，雪山的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13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峰终年积雪不化，如一条矫健的玉龙横卧山巅，有一跃而入金沙江之势，故名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玉龙雪山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613" y="2641600"/>
            <a:ext cx="30861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484938" y="273051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写作·特色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255964" y="1884363"/>
            <a:ext cx="43910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SzPct val="100000"/>
            </a:pP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1.构思新颖，视角独特</a:t>
            </a:r>
          </a:p>
          <a:p>
            <a:pPr>
              <a:buSzPct val="100000"/>
            </a:pPr>
            <a:endParaRPr lang="zh-CN" altLang="en-US" sz="3200">
              <a:latin typeface="+mn-lt"/>
              <a:ea typeface="+mn-ea"/>
              <a:cs typeface="+mn-ea"/>
              <a:sym typeface="+mn-lt"/>
            </a:endParaRPr>
          </a:p>
          <a:p>
            <a:pPr>
              <a:buSzPct val="100000"/>
            </a:pP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2.语言富有诗意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0825" y="3803650"/>
            <a:ext cx="25400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矩形 149505"/>
          <p:cNvSpPr>
            <a:spLocks noChangeArrowheads="1"/>
          </p:cNvSpPr>
          <p:nvPr/>
        </p:nvSpPr>
        <p:spPr bwMode="auto">
          <a:xfrm>
            <a:off x="2012951" y="1844675"/>
            <a:ext cx="81311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这篇课文以“一滴水”的身份，讲述自己由雪变成冰川，再变成一滴水，再由一滴水经过驿道、纳西族村庄、草甸、落水洞等地方，最后奔流到金沙江的经历，表现了丽江古城的历史变迁和风物人情。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354764" y="261939"/>
            <a:ext cx="1476375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课堂·小结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8676" y="3857625"/>
            <a:ext cx="30464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72" b="8057"/>
          <a:stretch>
            <a:fillRect/>
          </a:stretch>
        </p:blipFill>
        <p:spPr bwMode="auto">
          <a:xfrm>
            <a:off x="5321300" y="3857625"/>
            <a:ext cx="327025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290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524626" y="295276"/>
            <a:ext cx="1476375" cy="771525"/>
            <a:chOff x="1309009" y="2422561"/>
            <a:chExt cx="889080" cy="772110"/>
          </a:xfrm>
        </p:grpSpPr>
        <p:sp>
          <p:nvSpPr>
            <p:cNvPr id="10" name="矩形 9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课堂·导入</a:t>
              </a:r>
            </a:p>
          </p:txBody>
        </p:sp>
        <p:sp>
          <p:nvSpPr>
            <p:cNvPr id="2" name="等腰三角形 1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935163" y="1543050"/>
            <a:ext cx="4493538" cy="5724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2400" dirty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rPr>
              <a:t>观察以下图片，你发现了什么？</a:t>
            </a: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425" y="2187576"/>
            <a:ext cx="40449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426" y="4294188"/>
            <a:ext cx="3044825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1551" y="2173289"/>
            <a:ext cx="2625725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51" y="4294188"/>
            <a:ext cx="3986213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518082" y="932155"/>
            <a:ext cx="2121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CFCFC"/>
                </a:solidFill>
              </a:rPr>
              <a:t>https://www.ypppt.com/</a:t>
            </a:r>
            <a:endParaRPr lang="zh-CN" altLang="en-US" sz="1400" dirty="0">
              <a:solidFill>
                <a:srgbClr val="FCFCFC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74760" descr="Ar_00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0" y="5445126"/>
            <a:ext cx="755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524626" y="295276"/>
            <a:ext cx="1476375" cy="771525"/>
            <a:chOff x="1309009" y="2422561"/>
            <a:chExt cx="889080" cy="772110"/>
          </a:xfrm>
        </p:grpSpPr>
        <p:sp>
          <p:nvSpPr>
            <p:cNvPr id="10" name="矩形 9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课堂·导入</a:t>
              </a:r>
            </a:p>
          </p:txBody>
        </p:sp>
        <p:sp>
          <p:nvSpPr>
            <p:cNvPr id="2" name="等腰三角形 1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781175" y="1695451"/>
            <a:ext cx="849630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丽江古城，静美得像一片散淡的云朵，雅致得像一幅写意的丹青，独特得像一首凝固的诗行，静静地沉睡在祖国大西南的崇山峻岭之中。你想知道丽江古城的历史变迁、自然景物和人文风情吗？请你跟随着阿来的一滴水游历丽江吧！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588" y="4089400"/>
            <a:ext cx="3429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文本框 135169"/>
          <p:cNvSpPr txBox="1">
            <a:spLocks noChangeArrowheads="1"/>
          </p:cNvSpPr>
          <p:nvPr/>
        </p:nvSpPr>
        <p:spPr bwMode="auto">
          <a:xfrm>
            <a:off x="4408488" y="1476375"/>
            <a:ext cx="5802312" cy="40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阿来，当代中年作家，藏族，1959年出生于四川西北部阿坝藏区的马尔康县，俗称“四土”，即四个土司统辖之地。毕业于马尔康师范学院，现任成都《科幻世界》杂志主编，1982年开始诗歌创作，80年代中后期转向小说创作。主要作品有诗集《棱磨河》，小说集《旧年的血迹》、《月光下的银匠》，长篇小说《尘埃落定》，长篇散文《大地的阶梯》。　　</a:t>
            </a:r>
            <a:endParaRPr lang="zh-CN" altLang="en-US" sz="2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535739" y="368301"/>
            <a:ext cx="1476375" cy="771525"/>
            <a:chOff x="1309009" y="2422561"/>
            <a:chExt cx="889080" cy="772110"/>
          </a:xfrm>
        </p:grpSpPr>
        <p:sp>
          <p:nvSpPr>
            <p:cNvPr id="5" name="矩形 4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作者·简介</a:t>
              </a:r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338" y="2579689"/>
            <a:ext cx="2851150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14525" y="1936751"/>
            <a:ext cx="833437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作者自述：武威行后，又到丽江，其实都在作关于藏文化边缘区的一些相关调查。说调查也不准确，因为材料多从书面上来，但从书上搜得材料后，还要想到这些事实的曾经的发生地，感受一番。不意，当地政府知道我到了丽江，邀我写一篇适合小学生读的关于丽江的文字。这是很不好写的文字，试着写了。交卷给丽江当地外，也贴在这里，聊作丽江之行的一个纪念。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535739" y="368301"/>
            <a:ext cx="1476375" cy="771525"/>
            <a:chOff x="1309009" y="2422561"/>
            <a:chExt cx="889080" cy="772110"/>
          </a:xfrm>
        </p:grpSpPr>
        <p:sp>
          <p:nvSpPr>
            <p:cNvPr id="5" name="矩形 4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写作·背景</a:t>
              </a:r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2354264" y="2628900"/>
            <a:ext cx="7483475" cy="2527300"/>
          </a:xfrm>
        </p:spPr>
        <p:txBody>
          <a:bodyPr/>
          <a:lstStyle/>
          <a:p>
            <a:pPr marL="365125" indent="-254000">
              <a:lnSpc>
                <a:spcPct val="80000"/>
              </a:lnSpc>
              <a:buNone/>
            </a:pPr>
            <a:r>
              <a:rPr lang="zh-CN" altLang="en-US" smtClean="0">
                <a:cs typeface="+mn-ea"/>
                <a:sym typeface="+mn-lt"/>
              </a:rPr>
              <a:t>草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甸</a:t>
            </a:r>
            <a:r>
              <a:rPr lang="zh-CN" altLang="en-US" smtClean="0">
                <a:cs typeface="+mn-ea"/>
                <a:sym typeface="+mn-lt"/>
              </a:rPr>
              <a:t>（</a:t>
            </a:r>
            <a:r>
              <a:rPr lang="en-US" altLang="zh-CN" smtClean="0">
                <a:cs typeface="+mn-ea"/>
                <a:sym typeface="+mn-lt"/>
              </a:rPr>
              <a:t>diàn</a:t>
            </a:r>
            <a:r>
              <a:rPr lang="zh-CN" altLang="en-US" smtClean="0">
                <a:cs typeface="+mn-ea"/>
                <a:sym typeface="+mn-lt"/>
              </a:rPr>
              <a:t>）          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 矗</a:t>
            </a:r>
            <a:r>
              <a:rPr lang="zh-CN" altLang="en-US" smtClean="0">
                <a:cs typeface="+mn-ea"/>
                <a:sym typeface="+mn-lt"/>
              </a:rPr>
              <a:t>立（</a:t>
            </a:r>
            <a:r>
              <a:rPr lang="en-US" altLang="zh-CN" smtClean="0">
                <a:cs typeface="+mn-ea"/>
                <a:sym typeface="+mn-lt"/>
              </a:rPr>
              <a:t>chù</a:t>
            </a:r>
            <a:r>
              <a:rPr lang="zh-CN" altLang="en-US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闸</a:t>
            </a:r>
            <a:r>
              <a:rPr lang="zh-CN" altLang="en-US" smtClean="0">
                <a:cs typeface="+mn-ea"/>
                <a:sym typeface="+mn-lt"/>
              </a:rPr>
              <a:t>口（</a:t>
            </a:r>
            <a:r>
              <a:rPr lang="en-US" altLang="zh-CN" smtClean="0">
                <a:cs typeface="+mn-ea"/>
                <a:sym typeface="+mn-lt"/>
              </a:rPr>
              <a:t>zhá</a:t>
            </a:r>
            <a:r>
              <a:rPr lang="zh-CN" altLang="en-US" smtClean="0">
                <a:cs typeface="+mn-ea"/>
                <a:sym typeface="+mn-lt"/>
              </a:rPr>
              <a:t>）            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翡</a:t>
            </a:r>
            <a:r>
              <a:rPr lang="zh-CN" altLang="en-US" smtClean="0">
                <a:cs typeface="+mn-ea"/>
                <a:sym typeface="+mn-lt"/>
              </a:rPr>
              <a:t>翠（</a:t>
            </a:r>
            <a:r>
              <a:rPr lang="en-US" altLang="zh-CN" smtClean="0">
                <a:cs typeface="+mn-ea"/>
                <a:sym typeface="+mn-lt"/>
              </a:rPr>
              <a:t>fěi</a:t>
            </a:r>
            <a:r>
              <a:rPr lang="zh-CN" altLang="en-US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眺</a:t>
            </a:r>
            <a:r>
              <a:rPr lang="zh-CN" altLang="en-US" smtClean="0">
                <a:cs typeface="+mn-ea"/>
                <a:sym typeface="+mn-lt"/>
              </a:rPr>
              <a:t>望（</a:t>
            </a:r>
            <a:r>
              <a:rPr lang="en-US" altLang="zh-CN" smtClean="0">
                <a:cs typeface="+mn-ea"/>
                <a:sym typeface="+mn-lt"/>
              </a:rPr>
              <a:t>tiào</a:t>
            </a:r>
            <a:r>
              <a:rPr lang="zh-CN" altLang="en-US" smtClean="0">
                <a:cs typeface="+mn-ea"/>
                <a:sym typeface="+mn-lt"/>
              </a:rPr>
              <a:t>）           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砚</a:t>
            </a:r>
            <a:r>
              <a:rPr lang="zh-CN" altLang="en-US" smtClean="0">
                <a:cs typeface="+mn-ea"/>
                <a:sym typeface="+mn-lt"/>
              </a:rPr>
              <a:t>池（</a:t>
            </a:r>
            <a:r>
              <a:rPr lang="en-US" altLang="zh-CN" smtClean="0">
                <a:cs typeface="+mn-ea"/>
                <a:sym typeface="+mn-lt"/>
              </a:rPr>
              <a:t>yàn</a:t>
            </a:r>
            <a:r>
              <a:rPr lang="zh-CN" altLang="en-US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smtClean="0">
                <a:cs typeface="+mn-ea"/>
                <a:sym typeface="+mn-lt"/>
              </a:rPr>
              <a:t>擦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拭</a:t>
            </a:r>
            <a:r>
              <a:rPr lang="zh-CN" altLang="en-US" smtClean="0">
                <a:cs typeface="+mn-ea"/>
                <a:sym typeface="+mn-lt"/>
              </a:rPr>
              <a:t>（</a:t>
            </a:r>
            <a:r>
              <a:rPr lang="en-US" altLang="zh-CN" smtClean="0">
                <a:cs typeface="+mn-ea"/>
                <a:sym typeface="+mn-lt"/>
              </a:rPr>
              <a:t>shì</a:t>
            </a:r>
            <a:r>
              <a:rPr lang="zh-CN" altLang="en-US" smtClean="0">
                <a:cs typeface="+mn-ea"/>
                <a:sym typeface="+mn-lt"/>
              </a:rPr>
              <a:t>）           目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眩</a:t>
            </a:r>
            <a:r>
              <a:rPr lang="zh-CN" altLang="en-US" smtClean="0">
                <a:cs typeface="+mn-ea"/>
                <a:sym typeface="+mn-lt"/>
              </a:rPr>
              <a:t>神迷（</a:t>
            </a:r>
            <a:r>
              <a:rPr lang="en-US" altLang="zh-CN" smtClean="0">
                <a:cs typeface="+mn-ea"/>
                <a:sym typeface="+mn-lt"/>
              </a:rPr>
              <a:t>xuàn</a:t>
            </a:r>
            <a:r>
              <a:rPr lang="zh-CN" altLang="en-US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smtClean="0">
                <a:cs typeface="+mn-ea"/>
                <a:sym typeface="+mn-lt"/>
              </a:rPr>
              <a:t>五彩斑</a:t>
            </a:r>
            <a:r>
              <a:rPr lang="zh-CN" altLang="en-US" smtClean="0">
                <a:solidFill>
                  <a:srgbClr val="00B0F0"/>
                </a:solidFill>
                <a:cs typeface="+mn-ea"/>
                <a:sym typeface="+mn-lt"/>
              </a:rPr>
              <a:t>斓</a:t>
            </a:r>
            <a:r>
              <a:rPr lang="zh-CN" altLang="en-US" smtClean="0">
                <a:cs typeface="+mn-ea"/>
                <a:sym typeface="+mn-lt"/>
              </a:rPr>
              <a:t>（</a:t>
            </a:r>
            <a:r>
              <a:rPr lang="en-US" altLang="zh-CN" smtClean="0">
                <a:cs typeface="+mn-ea"/>
                <a:sym typeface="+mn-lt"/>
              </a:rPr>
              <a:t>lán</a:t>
            </a:r>
            <a:r>
              <a:rPr lang="zh-CN" altLang="en-US" smtClean="0">
                <a:cs typeface="+mn-ea"/>
                <a:sym typeface="+mn-lt"/>
              </a:rPr>
              <a:t>）</a:t>
            </a:r>
          </a:p>
        </p:txBody>
      </p:sp>
      <p:sp>
        <p:nvSpPr>
          <p:cNvPr id="29698" name="AutoShape 13"/>
          <p:cNvSpPr>
            <a:spLocks/>
          </p:cNvSpPr>
          <p:nvPr/>
        </p:nvSpPr>
        <p:spPr bwMode="auto">
          <a:xfrm>
            <a:off x="2921001" y="4668839"/>
            <a:ext cx="112713" cy="1235075"/>
          </a:xfrm>
          <a:prstGeom prst="leftBrace">
            <a:avLst>
              <a:gd name="adj1" fmla="val 9126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699" name="AutoShape 18"/>
          <p:cNvSpPr>
            <a:spLocks/>
          </p:cNvSpPr>
          <p:nvPr/>
        </p:nvSpPr>
        <p:spPr bwMode="auto">
          <a:xfrm>
            <a:off x="7867651" y="4716464"/>
            <a:ext cx="111125" cy="1216025"/>
          </a:xfrm>
          <a:prstGeom prst="leftBrace">
            <a:avLst>
              <a:gd name="adj1" fmla="val 9114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0" name="矩形 136194"/>
          <p:cNvSpPr>
            <a:spLocks noChangeArrowheads="1"/>
          </p:cNvSpPr>
          <p:nvPr/>
        </p:nvSpPr>
        <p:spPr bwMode="auto">
          <a:xfrm>
            <a:off x="2032000" y="1670051"/>
            <a:ext cx="14160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BBE0E3"/>
              </a:buClr>
            </a:pPr>
            <a:r>
              <a:rPr lang="zh-CN" altLang="zh-CN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注音</a:t>
            </a:r>
          </a:p>
        </p:txBody>
      </p:sp>
      <p:grpSp>
        <p:nvGrpSpPr>
          <p:cNvPr id="7179" name="组合 3"/>
          <p:cNvGrpSpPr>
            <a:grpSpLocks/>
          </p:cNvGrpSpPr>
          <p:nvPr/>
        </p:nvGrpSpPr>
        <p:grpSpPr bwMode="auto">
          <a:xfrm>
            <a:off x="6248401" y="268288"/>
            <a:ext cx="1509713" cy="785812"/>
            <a:chOff x="1309009" y="2425886"/>
            <a:chExt cx="889080" cy="768785"/>
          </a:xfrm>
        </p:grpSpPr>
        <p:sp>
          <p:nvSpPr>
            <p:cNvPr id="2" name="矩形 1"/>
            <p:cNvSpPr/>
            <p:nvPr/>
          </p:nvSpPr>
          <p:spPr>
            <a:xfrm>
              <a:off x="1309009" y="2425886"/>
              <a:ext cx="889080" cy="2702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字·词·音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794"/>
              <a:ext cx="889080" cy="288877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75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34" grpId="1" build="p"/>
      <p:bldP spid="18434" grpId="2" build="p"/>
      <p:bldP spid="18434" grpId="3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993900"/>
            <a:ext cx="7227888" cy="4584700"/>
          </a:xfrm>
        </p:spPr>
        <p:txBody>
          <a:bodyPr>
            <a:normAutofit/>
          </a:bodyPr>
          <a:lstStyle/>
          <a:p>
            <a:pPr marL="566738" indent="-457200"/>
            <a:r>
              <a:rPr lang="zh-CN" altLang="en-US" smtClean="0">
                <a:cs typeface="+mn-ea"/>
                <a:sym typeface="+mn-lt"/>
              </a:rPr>
              <a:t>轻盈：形容人或物（女子、蝴蝶等）动作、姿态轻柔优美漂亮。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喧哗：声音大而杂乱。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驿道：中国古代为传递政府文书、驿马通行而开辟的交通大道。沿途按一定距离设置驿站。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矗立：高耸直立。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苍劲：老练刚劲。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映照：光线照射。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闸口：闸门开时水流通过的孔道。</a:t>
            </a:r>
          </a:p>
        </p:txBody>
      </p:sp>
      <p:sp>
        <p:nvSpPr>
          <p:cNvPr id="30722" name="矩形 136194"/>
          <p:cNvSpPr>
            <a:spLocks noChangeArrowheads="1"/>
          </p:cNvSpPr>
          <p:nvPr/>
        </p:nvSpPr>
        <p:spPr bwMode="auto">
          <a:xfrm>
            <a:off x="1846263" y="1327151"/>
            <a:ext cx="22209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BBE0E3"/>
              </a:buClr>
            </a:pPr>
            <a:r>
              <a:rPr lang="zh-CN" altLang="zh-CN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2.理解词义</a:t>
            </a:r>
            <a:endParaRPr lang="zh-CN" altLang="en-US" sz="2800" noProof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723" name="组合 3"/>
          <p:cNvGrpSpPr>
            <a:grpSpLocks/>
          </p:cNvGrpSpPr>
          <p:nvPr/>
        </p:nvGrpSpPr>
        <p:grpSpPr bwMode="auto">
          <a:xfrm>
            <a:off x="6391276" y="244475"/>
            <a:ext cx="1509713" cy="787400"/>
            <a:chOff x="1309009" y="2425886"/>
            <a:chExt cx="889080" cy="768785"/>
          </a:xfrm>
        </p:grpSpPr>
        <p:sp>
          <p:nvSpPr>
            <p:cNvPr id="5" name="矩形 4"/>
            <p:cNvSpPr/>
            <p:nvPr/>
          </p:nvSpPr>
          <p:spPr>
            <a:xfrm>
              <a:off x="1309009" y="2425886"/>
              <a:ext cx="889080" cy="2696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字·词·音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6377"/>
              <a:ext cx="889080" cy="28829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75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524001" y="2100264"/>
            <a:ext cx="7477125" cy="4478337"/>
          </a:xfrm>
        </p:spPr>
        <p:txBody>
          <a:bodyPr>
            <a:normAutofit/>
          </a:bodyPr>
          <a:lstStyle/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犹豫：犹移。迟疑不决。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翡翠：也称翡翠玉、翠玉、缅甸玉，是玉的一种。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眺望：从高处远望。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硕大：非常大、特别大。硕，大。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亭台楼阁：泛指多种供游赏、休息的建筑物。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目眩神迷：眼花缭乱，心神摇荡。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五彩斑斓：表示颜色非常好看，色彩相当丰富。斑斓，颜色驳杂，灿烂多彩。</a:t>
            </a:r>
          </a:p>
        </p:txBody>
      </p:sp>
      <p:sp>
        <p:nvSpPr>
          <p:cNvPr id="31746" name="矩形 136194"/>
          <p:cNvSpPr>
            <a:spLocks noChangeArrowheads="1"/>
          </p:cNvSpPr>
          <p:nvPr/>
        </p:nvSpPr>
        <p:spPr bwMode="auto">
          <a:xfrm>
            <a:off x="1584325" y="1327151"/>
            <a:ext cx="29606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BBE0E3"/>
              </a:buClr>
              <a:buFont typeface="Arial" pitchFamily="34" charset="0"/>
              <a:buChar char="•"/>
            </a:pPr>
            <a:r>
              <a:rPr lang="zh-CN" altLang="zh-CN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2.理解词义</a:t>
            </a:r>
            <a:endParaRPr lang="zh-CN" altLang="en-US" sz="2800" noProof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179" name="组合 3"/>
          <p:cNvGrpSpPr>
            <a:grpSpLocks/>
          </p:cNvGrpSpPr>
          <p:nvPr/>
        </p:nvGrpSpPr>
        <p:grpSpPr bwMode="auto">
          <a:xfrm>
            <a:off x="6391276" y="244475"/>
            <a:ext cx="1509713" cy="787400"/>
            <a:chOff x="1309009" y="2425886"/>
            <a:chExt cx="889080" cy="768785"/>
          </a:xfrm>
        </p:grpSpPr>
        <p:sp>
          <p:nvSpPr>
            <p:cNvPr id="5" name="矩形 4"/>
            <p:cNvSpPr/>
            <p:nvPr/>
          </p:nvSpPr>
          <p:spPr>
            <a:xfrm>
              <a:off x="1309009" y="2425886"/>
              <a:ext cx="889080" cy="2696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字·词·音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6377"/>
              <a:ext cx="889080" cy="28829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75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275389" y="244476"/>
            <a:ext cx="1476375" cy="771525"/>
            <a:chOff x="1309009" y="2422670"/>
            <a:chExt cx="889080" cy="772001"/>
          </a:xfrm>
        </p:grpSpPr>
        <p:sp>
          <p:nvSpPr>
            <p:cNvPr id="4" name="矩形 3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新课·讲解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62151" y="2060575"/>
            <a:ext cx="7667625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第一部分（第1-5段）：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写“我”几百年前看到的丽江。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62151" y="2708275"/>
            <a:ext cx="83724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第二部分（第6-14段）：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写“我”几百年后流过丽江看到的景象。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1600200" y="2286001"/>
            <a:ext cx="361950" cy="21066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826" y="4505325"/>
            <a:ext cx="34274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1962151" y="3759201"/>
            <a:ext cx="8372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第三部分（第15~16段）：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写“我”流出丽江来到了金沙江，奔向大海。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y3fihbc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1288</Words>
  <Characters>0</Characters>
  <Application>Microsoft Office PowerPoint</Application>
  <DocSecurity>0</DocSecurity>
  <PresentationFormat>宽屏</PresentationFormat>
  <Lines>0</Lines>
  <Paragraphs>79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一 滴 水 经 过 丽 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222</cp:revision>
  <dcterms:created xsi:type="dcterms:W3CDTF">2015-11-16T01:00:00Z</dcterms:created>
  <dcterms:modified xsi:type="dcterms:W3CDTF">2022-01-20T01:35:25Z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