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1" r:id="rId2"/>
  </p:sldMasterIdLst>
  <p:notesMasterIdLst>
    <p:notesMasterId r:id="rId19"/>
  </p:notesMasterIdLst>
  <p:sldIdLst>
    <p:sldId id="256" r:id="rId3"/>
    <p:sldId id="318" r:id="rId4"/>
    <p:sldId id="403" r:id="rId5"/>
    <p:sldId id="261" r:id="rId6"/>
    <p:sldId id="348" r:id="rId7"/>
    <p:sldId id="349" r:id="rId8"/>
    <p:sldId id="390" r:id="rId9"/>
    <p:sldId id="404" r:id="rId10"/>
    <p:sldId id="274" r:id="rId11"/>
    <p:sldId id="309" r:id="rId12"/>
    <p:sldId id="379" r:id="rId13"/>
    <p:sldId id="419" r:id="rId14"/>
    <p:sldId id="266" r:id="rId15"/>
    <p:sldId id="284" r:id="rId16"/>
    <p:sldId id="267" r:id="rId17"/>
    <p:sldId id="420" r:id="rId18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4" userDrawn="1">
          <p15:clr>
            <a:srgbClr val="A4A3A4"/>
          </p15:clr>
        </p15:guide>
        <p15:guide id="2" pos="367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ww.xkb1.com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BFB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114"/>
      </p:cViewPr>
      <p:guideLst>
        <p:guide orient="horz" pos="2064"/>
        <p:guide pos="36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Tx/>
              <a:buNone/>
              <a:defRPr sz="1200"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Tx/>
              <a:buNone/>
              <a:defRPr sz="1200" smtClean="0"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D2A48B96-639E-45A3-A0BA-2464DFDB1FAA}" type="datetimeFigureOut">
              <a:rPr lang="zh-CN" altLang="en-US"/>
              <a:pPr>
                <a:defRPr/>
              </a:pPr>
              <a:t>2022/1/19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Tx/>
              <a:buNone/>
              <a:defRPr sz="1200"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幼圆" pitchFamily="49" charset="-122"/>
              </a:defRPr>
            </a:lvl1pPr>
          </a:lstStyle>
          <a:p>
            <a:fld id="{6F2275CE-CDCB-4ABA-AECE-7F9F709325B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539981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55861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0499999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2275CE-CDCB-4ABA-AECE-7F9F709325B7}" type="slidenum">
              <a:rPr lang="zh-CN" altLang="en-US" smtClean="0"/>
              <a:pPr/>
              <a:t>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94027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1181904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8291652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2611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964546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C6F93E7F-7B31-4D19-A6FA-4B7CDB9BEC3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39116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DCCEF974-E638-4FD1-B5DA-0D247E7D8B3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62734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320EB3E7-480D-429A-8B47-EA96C6A90B2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98675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DA08CE09-DE48-4C89-ABCE-EF535AD4E31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097980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06EDFECA-098B-4F83-A98D-258E42C1171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7753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AC3D2C1F-61BD-4CCB-BA59-AD4FD2D6D90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704335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7EA4C654-8CB4-49BE-8ED0-2B09F832DD9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470860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B962C8B-B14F-4D97-AF65-F5344CB8AC3E}" type="datetime1">
              <a:rPr lang="zh-CN" altLang="en-US"/>
              <a:pPr/>
              <a:t>2022/1/19</a:t>
            </a:fld>
            <a:endParaRPr lang="zh-CN" alt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0995F3F3-4A5A-4E12-A012-1B05A723572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379197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BB962C8B-B14F-4D97-AF65-F5344CB8AC3E}" type="datetime1">
              <a:rPr lang="zh-CN" altLang="en-US"/>
              <a:pPr/>
              <a:t>2022/1/19</a:t>
            </a:fld>
            <a:endParaRPr lang="zh-CN" alt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733747B5-5C64-4445-9C33-7F352037C4E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7815548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307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236023BB-EB78-46AF-ADB7-002DD7E0ACB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873062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1131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6807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7201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0681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0362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4775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1646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8474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5899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900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E86F8DB3-F58D-4D14-B8B7-80D50AADA9A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79894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61B9CC33-0C85-4693-ADB5-E2908722794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85846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F734F4F8-0B8D-4B49-AF8E-CCB40141280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91511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D0C470D6-F438-45B7-B329-E5994388A47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03615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940A5B9A-4F99-4BCC-BD09-97A2A6A8430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09443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B7A178D6-6636-411F-AF85-B63CAF92DA1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90644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6"/>
            <a:ext cx="140208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1"/>
            <a:ext cx="36576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fld id="{263DB197-84B0-484E-9C0F-88358ECCB797}" type="datetimeFigureOut">
              <a:rPr lang="zh-CN" altLang="en-US"/>
              <a:pPr>
                <a:defRPr/>
              </a:pPr>
              <a:t>2022/1/19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1"/>
            <a:ext cx="5486400" cy="365125"/>
          </a:xfrm>
        </p:spPr>
        <p:txBody>
          <a:bodyPr/>
          <a:lstStyle>
            <a:lvl1pPr>
              <a:buFontTx/>
              <a:buNone/>
              <a:defRPr>
                <a:latin typeface="Times New Roman" pitchFamily="18" charset="0"/>
                <a:ea typeface="幼圆" panose="020105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1"/>
            <a:ext cx="3657600" cy="3651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幼圆" pitchFamily="49" charset="-122"/>
              </a:defRPr>
            </a:lvl1pPr>
          </a:lstStyle>
          <a:p>
            <a:fld id="{0E10D896-67F0-4FC4-9FD1-7BC6CC701B0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7738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TEMPLATE" hidden="1"/>
          <p:cNvSpPr/>
          <p:nvPr/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pic>
        <p:nvPicPr>
          <p:cNvPr id="1028" name="图片 2" descr="C:\Users\Administrator\Desktop\2019春PPT模板\宇恒PPT版式9.jpg宇恒PPT版式9"/>
          <p:cNvPicPr>
            <a:picLocks noChangeAspect="1" noChangeArrowheads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17" y="9525"/>
            <a:ext cx="12211898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0" r:id="rId18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2022/1/19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70742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1524000" y="2606040"/>
            <a:ext cx="9144000" cy="692150"/>
          </a:xfrm>
          <a:ln>
            <a:miter/>
          </a:ln>
        </p:spPr>
        <p:txBody>
          <a:bodyPr anchor="ctr">
            <a:normAutofit fontScale="90000"/>
          </a:bodyPr>
          <a:lstStyle/>
          <a:p>
            <a:pPr defTabSz="685800" fontAlgn="auto">
              <a:spcAft>
                <a:spcPts val="0"/>
              </a:spcAft>
              <a:defRPr/>
            </a:pPr>
            <a:r>
              <a:rPr lang="zh-CN" altLang="zh-CN" b="1" noProof="1">
                <a:latin typeface="+mn-lt"/>
                <a:ea typeface="+mn-ea"/>
                <a:cs typeface="+mn-ea"/>
                <a:sym typeface="+mn-lt"/>
              </a:rPr>
              <a:t>在长江源头格拉丹冬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281612" y="3775173"/>
            <a:ext cx="1628775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200" b="1" dirty="0">
                <a:solidFill>
                  <a:srgbClr val="AC411D"/>
                </a:solidFill>
                <a:latin typeface="+mn-lt"/>
                <a:ea typeface="+mn-ea"/>
                <a:cs typeface="+mn-ea"/>
                <a:sym typeface="+mn-lt"/>
              </a:rPr>
              <a:t>马丽华</a:t>
            </a:r>
          </a:p>
        </p:txBody>
      </p:sp>
      <p:sp>
        <p:nvSpPr>
          <p:cNvPr id="8" name="流程图: 数据 7"/>
          <p:cNvSpPr/>
          <p:nvPr/>
        </p:nvSpPr>
        <p:spPr>
          <a:xfrm>
            <a:off x="1524000" y="1395413"/>
            <a:ext cx="3403600" cy="430212"/>
          </a:xfrm>
          <a:prstGeom prst="flowChartInputOutpu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noProof="1" smtClean="0">
                <a:solidFill>
                  <a:srgbClr val="FFFFFF"/>
                </a:solidFill>
                <a:cs typeface="+mn-ea"/>
                <a:sym typeface="+mn-lt"/>
              </a:rPr>
              <a:t>部编版</a:t>
            </a:r>
            <a:r>
              <a:rPr lang="zh-CN" altLang="en-US" noProof="1">
                <a:solidFill>
                  <a:srgbClr val="FFFFFF"/>
                </a:solidFill>
                <a:cs typeface="+mn-ea"/>
                <a:sym typeface="+mn-lt"/>
              </a:rPr>
              <a:t>八年级下册</a:t>
            </a:r>
          </a:p>
        </p:txBody>
      </p:sp>
      <p:sp>
        <p:nvSpPr>
          <p:cNvPr id="7" name="矩形 6"/>
          <p:cNvSpPr/>
          <p:nvPr/>
        </p:nvSpPr>
        <p:spPr>
          <a:xfrm>
            <a:off x="1524000" y="5544796"/>
            <a:ext cx="9144000" cy="470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  <p:bldP spid="5" grpId="3"/>
      <p:bldP spid="5" grpId="4"/>
      <p:bldP spid="5" grpId="5"/>
      <p:bldP spid="5" grpId="6"/>
      <p:bldP spid="5" grpId="7"/>
      <p:bldP spid="5" grpId="8"/>
      <p:bldP spid="5" grpId="9" bldLvl="0" animBg="1"/>
      <p:bldP spid="6" grpId="0"/>
      <p:bldP spid="6" grpId="1"/>
      <p:bldP spid="6" grpId="2"/>
      <p:bldP spid="6" grpId="3"/>
      <p:bldP spid="6" grpId="4"/>
      <p:bldP spid="6" grpId="5"/>
      <p:bldP spid="6" grpId="6"/>
      <p:bldP spid="6" grpId="7"/>
      <p:bldP spid="6" grpId="8"/>
      <p:bldP spid="6" grpId="9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2463800" y="1704976"/>
            <a:ext cx="66103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.文章记述自己游历各拉丹冬的经历，为什么时时插入自己的感受？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463800" y="2584451"/>
            <a:ext cx="7067550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</a:t>
            </a:r>
            <a:r>
              <a:rPr lang="zh-CN" altLang="en-US" sz="200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文章不但描写了在各拉丹冬见到的奇特壮美的景色，还写了自己的感受，这样丰富了文章的内容，使读者有身临其境之感，容易产生情感上的共鸣。</a:t>
            </a:r>
          </a:p>
        </p:txBody>
      </p:sp>
      <p:grpSp>
        <p:nvGrpSpPr>
          <p:cNvPr id="34819" name="组合 5"/>
          <p:cNvGrpSpPr>
            <a:grpSpLocks/>
          </p:cNvGrpSpPr>
          <p:nvPr/>
        </p:nvGrpSpPr>
        <p:grpSpPr bwMode="auto">
          <a:xfrm>
            <a:off x="6376988" y="238126"/>
            <a:ext cx="1477962" cy="771525"/>
            <a:chOff x="1309009" y="2422670"/>
            <a:chExt cx="889080" cy="772001"/>
          </a:xfrm>
        </p:grpSpPr>
        <p:sp>
          <p:nvSpPr>
            <p:cNvPr id="10" name="矩形 9"/>
            <p:cNvSpPr/>
            <p:nvPr/>
          </p:nvSpPr>
          <p:spPr>
            <a:xfrm>
              <a:off x="1309009" y="2422670"/>
              <a:ext cx="889080" cy="2763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问题·探究</a:t>
              </a:r>
            </a:p>
          </p:txBody>
        </p:sp>
        <p:sp>
          <p:nvSpPr>
            <p:cNvPr id="11" name="等腰三角形 10"/>
            <p:cNvSpPr/>
            <p:nvPr/>
          </p:nvSpPr>
          <p:spPr>
            <a:xfrm flipH="1" flipV="1">
              <a:off x="1309009" y="2905568"/>
              <a:ext cx="889080" cy="289103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00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463801" y="3660775"/>
            <a:ext cx="7280275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.怎样理解文章最后一段？</a:t>
            </a:r>
            <a:endParaRPr lang="zh-CN" altLang="en-US" sz="2000">
              <a:solidFill>
                <a:srgbClr val="0070C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463801" y="4230689"/>
            <a:ext cx="7172325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文章最后一段写坚冰之下的流水，议论抒情。各拉丹冬这片雪域高原辽阔寒冷，但是在坚硬的冰面下却有汩汩的流水，这水从这里流出，源源不断，汇聚成了长江，给这人迹罕至的地方带来了生命的活力，表达了作者对自然神奇伟力的赞美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7417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6376988" y="238126"/>
            <a:ext cx="1477962" cy="771525"/>
            <a:chOff x="1309009" y="2422670"/>
            <a:chExt cx="889080" cy="772001"/>
          </a:xfrm>
        </p:grpSpPr>
        <p:sp>
          <p:nvSpPr>
            <p:cNvPr id="10" name="矩形 9"/>
            <p:cNvSpPr/>
            <p:nvPr/>
          </p:nvSpPr>
          <p:spPr>
            <a:xfrm>
              <a:off x="1309009" y="2422670"/>
              <a:ext cx="889080" cy="2763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品析·语言</a:t>
              </a:r>
            </a:p>
          </p:txBody>
        </p:sp>
        <p:sp>
          <p:nvSpPr>
            <p:cNvPr id="11" name="等腰三角形 10"/>
            <p:cNvSpPr/>
            <p:nvPr/>
          </p:nvSpPr>
          <p:spPr>
            <a:xfrm flipH="1" flipV="1">
              <a:off x="1309009" y="2905568"/>
              <a:ext cx="889080" cy="289103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00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6739" name="副标题 116738"/>
          <p:cNvSpPr>
            <a:spLocks noGrp="1" noChangeArrowheads="1"/>
          </p:cNvSpPr>
          <p:nvPr/>
        </p:nvSpPr>
        <p:spPr bwMode="auto">
          <a:xfrm>
            <a:off x="2259013" y="1759970"/>
            <a:ext cx="7554912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5000"/>
              </a:lnSpc>
              <a:spcBef>
                <a:spcPct val="20000"/>
              </a:spcBef>
              <a:buSzPct val="100000"/>
            </a:pP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的确，阳光使这位身披白色披风的巨人变化多端：融雪处裸露出大山黧黑的骨骼，有如刀削一般，棱角与层次毕现，富有雕塑感。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endParaRPr lang="zh-CN" altLang="en-US" sz="3200" b="1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25000"/>
              </a:lnSpc>
              <a:spcBef>
                <a:spcPct val="20000"/>
              </a:spcBef>
              <a:buSzPct val="100000"/>
            </a:pPr>
            <a:r>
              <a:rPr lang="zh-CN" altLang="en-US" sz="2000" dirty="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    采用比喻和拟人的修辞手法，生动形象地写出了各拉丹冬山峰的壮美。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352676" y="4120582"/>
            <a:ext cx="7459663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2.</a:t>
            </a:r>
            <a:r>
              <a:rPr lang="zh-CN" altLang="en-US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“那些冰塔、冰柱、冰洞、冰廊、冰壁上徐徐垂挂冰的流苏，像长发披肩。小小的我便蜷卧在这巨人之发下。”</a:t>
            </a:r>
            <a:endParaRPr lang="zh-CN" altLang="en-US" sz="1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425701" y="5650933"/>
            <a:ext cx="738822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“我”的“小”和这里冰塔林的巨大形成对比，表现自然的伟力。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charRg st="57" end="9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16739">
                                            <p:txEl>
                                              <p:charRg st="57" end="9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89" name="组合 5"/>
          <p:cNvGrpSpPr>
            <a:grpSpLocks/>
          </p:cNvGrpSpPr>
          <p:nvPr/>
        </p:nvGrpSpPr>
        <p:grpSpPr bwMode="auto">
          <a:xfrm>
            <a:off x="6376988" y="238126"/>
            <a:ext cx="1477962" cy="771525"/>
            <a:chOff x="1309009" y="2422670"/>
            <a:chExt cx="889080" cy="772001"/>
          </a:xfrm>
        </p:grpSpPr>
        <p:sp>
          <p:nvSpPr>
            <p:cNvPr id="10" name="矩形 9"/>
            <p:cNvSpPr/>
            <p:nvPr/>
          </p:nvSpPr>
          <p:spPr>
            <a:xfrm>
              <a:off x="1309009" y="2422670"/>
              <a:ext cx="889080" cy="2763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品析·语言</a:t>
              </a:r>
            </a:p>
          </p:txBody>
        </p:sp>
        <p:sp>
          <p:nvSpPr>
            <p:cNvPr id="11" name="等腰三角形 10"/>
            <p:cNvSpPr/>
            <p:nvPr/>
          </p:nvSpPr>
          <p:spPr>
            <a:xfrm flipH="1" flipV="1">
              <a:off x="1309009" y="2905568"/>
              <a:ext cx="889080" cy="289103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00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6739" name="副标题 116738"/>
          <p:cNvSpPr>
            <a:spLocks noGrp="1" noChangeArrowheads="1"/>
          </p:cNvSpPr>
          <p:nvPr/>
        </p:nvSpPr>
        <p:spPr bwMode="auto">
          <a:xfrm>
            <a:off x="2201863" y="1908175"/>
            <a:ext cx="7554912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25000"/>
              </a:lnSpc>
              <a:spcBef>
                <a:spcPct val="20000"/>
              </a:spcBef>
              <a:buSzPct val="100000"/>
            </a:pPr>
            <a:r>
              <a:rPr lang="en-US" altLang="zh-CN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.</a:t>
            </a:r>
            <a:r>
              <a:rPr lang="en-US" altLang="zh-CN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端详着冰山上纵横的裂纹，环绕冰山的波状皱褶，想象着在漫长的时光里，冰川的前进和后退，冰山的高低消长，这波纹是否就是年轮。</a:t>
            </a:r>
            <a:r>
              <a:rPr lang="en-US" altLang="zh-CN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”</a:t>
            </a:r>
            <a:endParaRPr lang="zh-CN" altLang="en-US" sz="3200" b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25000"/>
              </a:lnSpc>
              <a:spcBef>
                <a:spcPct val="20000"/>
              </a:spcBef>
              <a:buSzPct val="100000"/>
            </a:pPr>
            <a:r>
              <a:rPr lang="zh-CN" altLang="en-US" sz="200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    心理描写，由冰山的波状皱褶想象冰山的形成过程，表现在漫长的时间里大自然对冰山的雕塑。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355851" y="4321175"/>
            <a:ext cx="7140575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4.</a:t>
            </a:r>
            <a:r>
              <a:rPr lang="zh-CN" altLang="en-US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“……活动时只能以极轻极慢动作进行，犹如霹雳舞的</a:t>
            </a:r>
            <a:r>
              <a:rPr lang="en-US" altLang="zh-CN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‘</a:t>
            </a:r>
            <a:r>
              <a:rPr lang="zh-CN" altLang="en-US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太空步</a:t>
            </a:r>
            <a:r>
              <a:rPr lang="en-US" altLang="zh-CN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’</a:t>
            </a:r>
            <a:r>
              <a:rPr lang="zh-CN" altLang="en-US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。”</a:t>
            </a:r>
            <a:endParaRPr lang="zh-CN" altLang="en-US" sz="140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355850" y="5529264"/>
            <a:ext cx="5499100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形象地写出了在这里活动的艰难和动作的缓慢。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charRg st="57" end="10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16739">
                                            <p:txEl>
                                              <p:charRg st="57" end="10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6175376" y="190501"/>
            <a:ext cx="1476375" cy="771525"/>
            <a:chOff x="1309009" y="2422670"/>
            <a:chExt cx="889080" cy="772001"/>
          </a:xfrm>
        </p:grpSpPr>
        <p:sp>
          <p:nvSpPr>
            <p:cNvPr id="5" name="矩形 4"/>
            <p:cNvSpPr/>
            <p:nvPr/>
          </p:nvSpPr>
          <p:spPr>
            <a:xfrm>
              <a:off x="1309009" y="2422670"/>
              <a:ext cx="889080" cy="2763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拓展·延伸</a:t>
              </a:r>
            </a:p>
          </p:txBody>
        </p:sp>
        <p:sp>
          <p:nvSpPr>
            <p:cNvPr id="7" name="等腰三角形 6"/>
            <p:cNvSpPr/>
            <p:nvPr/>
          </p:nvSpPr>
          <p:spPr>
            <a:xfrm flipH="1" flipV="1">
              <a:off x="1309009" y="2905568"/>
              <a:ext cx="889080" cy="289103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00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5300663" y="2041525"/>
            <a:ext cx="4222750" cy="415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沱沱河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: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位于格尔木市南域唐古拉山镇，是长江源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通天河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的主源，在可可西里山脉以南。它从格拉丹东雪山的姜根迪如冰川发源时，是一些冰川、冰斗的融水汇成的小溪流，这时的水面宽只有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米，深只有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20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多厘米，然后向北流过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9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千多米长的距离，众多河流交汇后，形成了河道开阔，水流交织的长江上源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--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沱沱河。</a:t>
            </a: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2739" y="2771776"/>
            <a:ext cx="3394075" cy="2220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6484938" y="273051"/>
            <a:ext cx="1477962" cy="771525"/>
            <a:chOff x="1309009" y="2422670"/>
            <a:chExt cx="889080" cy="772001"/>
          </a:xfrm>
        </p:grpSpPr>
        <p:sp>
          <p:nvSpPr>
            <p:cNvPr id="10" name="矩形 9"/>
            <p:cNvSpPr/>
            <p:nvPr/>
          </p:nvSpPr>
          <p:spPr>
            <a:xfrm>
              <a:off x="1309009" y="2422670"/>
              <a:ext cx="889080" cy="2763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写作·特色</a:t>
              </a:r>
            </a:p>
          </p:txBody>
        </p:sp>
        <p:sp>
          <p:nvSpPr>
            <p:cNvPr id="11" name="等腰三角形 10"/>
            <p:cNvSpPr/>
            <p:nvPr/>
          </p:nvSpPr>
          <p:spPr>
            <a:xfrm flipH="1" flipV="1">
              <a:off x="1309009" y="2905568"/>
              <a:ext cx="889080" cy="289103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00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271838" y="1900238"/>
            <a:ext cx="5815012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SzPct val="100000"/>
            </a:pP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1.生动形象的描述</a:t>
            </a:r>
          </a:p>
          <a:p>
            <a:pPr>
              <a:buSzPct val="100000"/>
            </a:pPr>
            <a:endParaRPr lang="zh-CN" altLang="en-US" sz="3200" dirty="0">
              <a:latin typeface="+mn-lt"/>
              <a:ea typeface="+mn-ea"/>
              <a:cs typeface="+mn-ea"/>
              <a:sym typeface="+mn-lt"/>
            </a:endParaRPr>
          </a:p>
          <a:p>
            <a:pPr>
              <a:buSzPct val="100000"/>
            </a:pP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2.客观的描述和自己的感受相结合</a:t>
            </a:r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5251" y="4146550"/>
            <a:ext cx="3438525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矩形 149505"/>
          <p:cNvSpPr>
            <a:spLocks noChangeArrowheads="1"/>
          </p:cNvSpPr>
          <p:nvPr/>
        </p:nvSpPr>
        <p:spPr bwMode="auto">
          <a:xfrm>
            <a:off x="2192338" y="1978025"/>
            <a:ext cx="7646987" cy="1495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zh-CN" altLang="en-US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这篇文章记叙了作者跟随摄制组在各拉丹冬游览的经历，描绘了各拉丹冬独特的气候和地域特点，展现了它的雄奇、壮美，表达了对大自然神奇伟力的赞美。</a:t>
            </a:r>
          </a:p>
        </p:txBody>
      </p: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6354764" y="261939"/>
            <a:ext cx="1476375" cy="771525"/>
            <a:chOff x="1309009" y="2422670"/>
            <a:chExt cx="889080" cy="772001"/>
          </a:xfrm>
        </p:grpSpPr>
        <p:sp>
          <p:nvSpPr>
            <p:cNvPr id="10" name="矩形 9"/>
            <p:cNvSpPr/>
            <p:nvPr/>
          </p:nvSpPr>
          <p:spPr>
            <a:xfrm>
              <a:off x="1309009" y="2422670"/>
              <a:ext cx="889080" cy="2763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课堂·小结</a:t>
              </a:r>
            </a:p>
          </p:txBody>
        </p:sp>
        <p:sp>
          <p:nvSpPr>
            <p:cNvPr id="11" name="等腰三角形 10"/>
            <p:cNvSpPr/>
            <p:nvPr/>
          </p:nvSpPr>
          <p:spPr>
            <a:xfrm flipH="1" flipV="1">
              <a:off x="1309009" y="2905568"/>
              <a:ext cx="889080" cy="289103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00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3776" y="3751263"/>
            <a:ext cx="347821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3750" y="3751263"/>
            <a:ext cx="34099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9882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图片 74760" descr="Ar_009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0" y="5445126"/>
            <a:ext cx="75565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6524626" y="295276"/>
            <a:ext cx="1476375" cy="771525"/>
            <a:chOff x="1309009" y="2422561"/>
            <a:chExt cx="889080" cy="772110"/>
          </a:xfrm>
        </p:grpSpPr>
        <p:sp>
          <p:nvSpPr>
            <p:cNvPr id="10" name="矩形 9"/>
            <p:cNvSpPr/>
            <p:nvPr/>
          </p:nvSpPr>
          <p:spPr>
            <a:xfrm>
              <a:off x="1309009" y="2422561"/>
              <a:ext cx="889080" cy="2764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 noProof="1">
                  <a:solidFill>
                    <a:schemeClr val="bg1"/>
                  </a:solidFill>
                  <a:cs typeface="+mn-ea"/>
                  <a:sym typeface="+mn-lt"/>
                </a:rPr>
                <a:t>课堂·导入</a:t>
              </a:r>
            </a:p>
          </p:txBody>
        </p:sp>
        <p:sp>
          <p:nvSpPr>
            <p:cNvPr id="2" name="等腰三角形 1"/>
            <p:cNvSpPr/>
            <p:nvPr/>
          </p:nvSpPr>
          <p:spPr>
            <a:xfrm flipH="1" flipV="1">
              <a:off x="1309009" y="2905527"/>
              <a:ext cx="889080" cy="289144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00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 noProof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1935163" y="1647825"/>
            <a:ext cx="4493538" cy="5724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  <a:buFontTx/>
              <a:buNone/>
              <a:defRPr/>
            </a:pPr>
            <a:r>
              <a:rPr lang="zh-CN" altLang="en-US" sz="2400" dirty="0">
                <a:solidFill>
                  <a:schemeClr val="accent6"/>
                </a:solidFill>
                <a:latin typeface="+mn-lt"/>
                <a:ea typeface="+mn-ea"/>
                <a:cs typeface="+mn-ea"/>
                <a:sym typeface="+mn-lt"/>
              </a:rPr>
              <a:t>观察以下图片，你发现了什么？</a:t>
            </a:r>
          </a:p>
        </p:txBody>
      </p:sp>
      <p:pic>
        <p:nvPicPr>
          <p:cNvPr id="11" name="图片 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9425" y="4244976"/>
            <a:ext cx="4514850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1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5676" y="2217738"/>
            <a:ext cx="2879725" cy="190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7826" y="2217739"/>
            <a:ext cx="2938463" cy="197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/>
          <p:nvPr/>
        </p:nvSpPr>
        <p:spPr>
          <a:xfrm>
            <a:off x="1935163" y="1066801"/>
            <a:ext cx="22639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BFBFB"/>
                </a:solidFill>
              </a:rPr>
              <a:t>https://www.ypppt.com/</a:t>
            </a:r>
            <a:endParaRPr lang="zh-CN" altLang="en-US" sz="1400" dirty="0">
              <a:solidFill>
                <a:srgbClr val="FBFBFB"/>
              </a:solidFill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74760" descr="Ar_009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6450" y="5445126"/>
            <a:ext cx="755650" cy="32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6524626" y="295276"/>
            <a:ext cx="1476375" cy="771525"/>
            <a:chOff x="1309009" y="2422561"/>
            <a:chExt cx="889080" cy="772110"/>
          </a:xfrm>
        </p:grpSpPr>
        <p:sp>
          <p:nvSpPr>
            <p:cNvPr id="10" name="矩形 9"/>
            <p:cNvSpPr/>
            <p:nvPr/>
          </p:nvSpPr>
          <p:spPr>
            <a:xfrm>
              <a:off x="1309009" y="2422561"/>
              <a:ext cx="889080" cy="2764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 noProof="1">
                  <a:solidFill>
                    <a:schemeClr val="bg1"/>
                  </a:solidFill>
                  <a:cs typeface="+mn-ea"/>
                  <a:sym typeface="+mn-lt"/>
                </a:rPr>
                <a:t>课堂·导入</a:t>
              </a:r>
            </a:p>
          </p:txBody>
        </p:sp>
        <p:sp>
          <p:nvSpPr>
            <p:cNvPr id="2" name="等腰三角形 1"/>
            <p:cNvSpPr/>
            <p:nvPr/>
          </p:nvSpPr>
          <p:spPr>
            <a:xfrm flipH="1" flipV="1">
              <a:off x="1309009" y="2905527"/>
              <a:ext cx="889080" cy="289144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00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 noProof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739900" y="1738313"/>
            <a:ext cx="8108950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长江，她以自己的源远流长、磅礴大气和她的风光万千，为我们构筑了永恒的大江之美，启发着一代又一代华夏儿女的激情与灵感，赢得了世人发自肺腑的赞美和感叹。今天我们来学习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《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在长江源头各拉丹冬</a:t>
            </a:r>
            <a:r>
              <a:rPr lang="en-US" altLang="zh-CN" sz="2400" dirty="0">
                <a:latin typeface="+mn-lt"/>
                <a:ea typeface="+mn-ea"/>
                <a:cs typeface="+mn-ea"/>
                <a:sym typeface="+mn-lt"/>
              </a:rPr>
              <a:t>》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这篇文章，欣赏长江的源头各拉丹冬这片雪域高原的壮美景色。</a:t>
            </a:r>
          </a:p>
        </p:txBody>
      </p: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2576" y="4232275"/>
            <a:ext cx="342741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文本框 135169"/>
          <p:cNvSpPr txBox="1">
            <a:spLocks noChangeArrowheads="1"/>
          </p:cNvSpPr>
          <p:nvPr/>
        </p:nvSpPr>
        <p:spPr bwMode="auto">
          <a:xfrm>
            <a:off x="4327525" y="1749425"/>
            <a:ext cx="5588000" cy="4099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500" b="1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马丽华，汉族，1953年4月28日出生于中国山东济南市，1976年毕业于山东临沂师专中文系，1990年毕业于北京大学中文系作家班。一级作家、编审，现任中国藏学出版社总编辑。其于1976年进藏、在西藏工作和生活了27年，曾经写过10多本关于西藏人文地理的纪实作品，代表作有《走进西藏》等，被誉为“西藏的歌者和行者”。　　</a:t>
            </a:r>
            <a:endParaRPr lang="zh-CN" altLang="en-US" sz="24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6535739" y="368301"/>
            <a:ext cx="1476375" cy="771525"/>
            <a:chOff x="1309009" y="2422561"/>
            <a:chExt cx="889080" cy="772110"/>
          </a:xfrm>
        </p:grpSpPr>
        <p:sp>
          <p:nvSpPr>
            <p:cNvPr id="5" name="矩形 4"/>
            <p:cNvSpPr/>
            <p:nvPr/>
          </p:nvSpPr>
          <p:spPr>
            <a:xfrm>
              <a:off x="1309009" y="2422561"/>
              <a:ext cx="889080" cy="27643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 noProof="1">
                  <a:solidFill>
                    <a:schemeClr val="bg1"/>
                  </a:solidFill>
                  <a:cs typeface="+mn-ea"/>
                  <a:sym typeface="+mn-lt"/>
                </a:rPr>
                <a:t>作者·简介</a:t>
              </a:r>
            </a:p>
          </p:txBody>
        </p:sp>
        <p:sp>
          <p:nvSpPr>
            <p:cNvPr id="7" name="等腰三角形 6"/>
            <p:cNvSpPr/>
            <p:nvPr/>
          </p:nvSpPr>
          <p:spPr>
            <a:xfrm flipH="1" flipV="1">
              <a:off x="1309009" y="2905527"/>
              <a:ext cx="889080" cy="289144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00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 noProof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7189" y="2836863"/>
            <a:ext cx="2700337" cy="1890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35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0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idx="1"/>
          </p:nvPr>
        </p:nvSpPr>
        <p:spPr>
          <a:xfrm>
            <a:off x="2292350" y="2112964"/>
            <a:ext cx="7607300" cy="4429125"/>
          </a:xfrm>
        </p:spPr>
        <p:txBody>
          <a:bodyPr/>
          <a:lstStyle/>
          <a:p>
            <a:pPr marL="365125" indent="-254000">
              <a:lnSpc>
                <a:spcPct val="80000"/>
              </a:lnSpc>
              <a:buNone/>
            </a:pPr>
            <a:r>
              <a:rPr lang="zh-CN" altLang="en-US" dirty="0" smtClean="0">
                <a:solidFill>
                  <a:srgbClr val="00B0F0"/>
                </a:solidFill>
                <a:cs typeface="+mn-ea"/>
                <a:sym typeface="+mn-lt"/>
              </a:rPr>
              <a:t>黧</a:t>
            </a:r>
            <a:r>
              <a:rPr lang="zh-CN" altLang="en-US" dirty="0" smtClean="0">
                <a:cs typeface="+mn-ea"/>
                <a:sym typeface="+mn-lt"/>
              </a:rPr>
              <a:t>黑（</a:t>
            </a:r>
            <a:r>
              <a:rPr lang="en-US" altLang="zh-CN" dirty="0" err="1" smtClean="0">
                <a:cs typeface="+mn-ea"/>
                <a:sym typeface="+mn-lt"/>
              </a:rPr>
              <a:t>lí</a:t>
            </a:r>
            <a:r>
              <a:rPr lang="zh-CN" altLang="en-US" dirty="0" smtClean="0">
                <a:cs typeface="+mn-ea"/>
                <a:sym typeface="+mn-lt"/>
              </a:rPr>
              <a:t>）              </a:t>
            </a:r>
            <a:r>
              <a:rPr lang="zh-CN" altLang="en-US" dirty="0" smtClean="0">
                <a:solidFill>
                  <a:srgbClr val="00B0F0"/>
                </a:solidFill>
                <a:cs typeface="+mn-ea"/>
                <a:sym typeface="+mn-lt"/>
              </a:rPr>
              <a:t>磅礴</a:t>
            </a:r>
            <a:r>
              <a:rPr lang="zh-CN" altLang="en-US" dirty="0" smtClean="0">
                <a:cs typeface="+mn-ea"/>
                <a:sym typeface="+mn-lt"/>
              </a:rPr>
              <a:t>（</a:t>
            </a:r>
            <a:r>
              <a:rPr lang="en-US" altLang="zh-CN" dirty="0" err="1" smtClean="0">
                <a:cs typeface="+mn-ea"/>
                <a:sym typeface="+mn-lt"/>
              </a:rPr>
              <a:t>páng</a:t>
            </a:r>
            <a:r>
              <a:rPr lang="en-US" altLang="zh-CN" dirty="0" smtClean="0">
                <a:cs typeface="+mn-ea"/>
                <a:sym typeface="+mn-lt"/>
              </a:rPr>
              <a:t> </a:t>
            </a:r>
            <a:r>
              <a:rPr lang="en-US" altLang="zh-CN" dirty="0" err="1" smtClean="0">
                <a:cs typeface="+mn-ea"/>
                <a:sym typeface="+mn-lt"/>
              </a:rPr>
              <a:t>bó</a:t>
            </a:r>
            <a:r>
              <a:rPr lang="zh-CN" altLang="en-US" dirty="0" smtClean="0">
                <a:cs typeface="+mn-ea"/>
                <a:sym typeface="+mn-lt"/>
              </a:rPr>
              <a:t>）</a:t>
            </a:r>
          </a:p>
          <a:p>
            <a:pPr marL="365125" indent="-254000">
              <a:lnSpc>
                <a:spcPct val="80000"/>
              </a:lnSpc>
              <a:buNone/>
            </a:pPr>
            <a:r>
              <a:rPr lang="zh-CN" altLang="en-US" dirty="0" smtClean="0">
                <a:solidFill>
                  <a:srgbClr val="00B0F0"/>
                </a:solidFill>
                <a:cs typeface="+mn-ea"/>
                <a:sym typeface="+mn-lt"/>
              </a:rPr>
              <a:t>酝酿</a:t>
            </a:r>
            <a:r>
              <a:rPr lang="zh-CN" altLang="en-US" dirty="0" smtClean="0">
                <a:cs typeface="+mn-ea"/>
                <a:sym typeface="+mn-lt"/>
              </a:rPr>
              <a:t>（</a:t>
            </a:r>
            <a:r>
              <a:rPr lang="en-US" altLang="zh-CN" dirty="0" err="1" smtClean="0">
                <a:cs typeface="+mn-ea"/>
                <a:sym typeface="+mn-lt"/>
              </a:rPr>
              <a:t>yùn</a:t>
            </a:r>
            <a:r>
              <a:rPr lang="en-US" altLang="zh-CN" dirty="0" smtClean="0">
                <a:cs typeface="+mn-ea"/>
                <a:sym typeface="+mn-lt"/>
              </a:rPr>
              <a:t> </a:t>
            </a:r>
            <a:r>
              <a:rPr lang="en-US" altLang="zh-CN" dirty="0" err="1" smtClean="0">
                <a:cs typeface="+mn-ea"/>
                <a:sym typeface="+mn-lt"/>
              </a:rPr>
              <a:t>niàng</a:t>
            </a:r>
            <a:r>
              <a:rPr lang="zh-CN" altLang="en-US" dirty="0" smtClean="0">
                <a:cs typeface="+mn-ea"/>
                <a:sym typeface="+mn-lt"/>
              </a:rPr>
              <a:t>） 冻</a:t>
            </a:r>
            <a:r>
              <a:rPr lang="zh-CN" altLang="en-US" dirty="0" smtClean="0">
                <a:solidFill>
                  <a:srgbClr val="00B0F0"/>
                </a:solidFill>
                <a:cs typeface="+mn-ea"/>
                <a:sym typeface="+mn-lt"/>
              </a:rPr>
              <a:t>疮</a:t>
            </a:r>
            <a:r>
              <a:rPr lang="zh-CN" altLang="en-US" dirty="0" smtClean="0">
                <a:cs typeface="+mn-ea"/>
                <a:sym typeface="+mn-lt"/>
              </a:rPr>
              <a:t>（</a:t>
            </a:r>
            <a:r>
              <a:rPr lang="en-US" altLang="zh-CN" dirty="0" err="1" smtClean="0">
                <a:cs typeface="+mn-ea"/>
                <a:sym typeface="+mn-lt"/>
              </a:rPr>
              <a:t>chuāng</a:t>
            </a:r>
            <a:r>
              <a:rPr lang="zh-CN" altLang="en-US" dirty="0" smtClean="0">
                <a:cs typeface="+mn-ea"/>
                <a:sym typeface="+mn-lt"/>
              </a:rPr>
              <a:t>）</a:t>
            </a:r>
          </a:p>
          <a:p>
            <a:pPr marL="365125" indent="-254000">
              <a:lnSpc>
                <a:spcPct val="80000"/>
              </a:lnSpc>
              <a:buNone/>
            </a:pPr>
            <a:r>
              <a:rPr lang="zh-CN" altLang="en-US" dirty="0" smtClean="0">
                <a:solidFill>
                  <a:srgbClr val="00B0F0"/>
                </a:solidFill>
                <a:cs typeface="+mn-ea"/>
                <a:sym typeface="+mn-lt"/>
              </a:rPr>
              <a:t>霹雳</a:t>
            </a:r>
            <a:r>
              <a:rPr lang="zh-CN" altLang="en-US" dirty="0" smtClean="0">
                <a:cs typeface="+mn-ea"/>
                <a:sym typeface="+mn-lt"/>
              </a:rPr>
              <a:t>（</a:t>
            </a:r>
            <a:r>
              <a:rPr lang="en-US" altLang="zh-CN" dirty="0" err="1" smtClean="0">
                <a:cs typeface="+mn-ea"/>
                <a:sym typeface="+mn-lt"/>
              </a:rPr>
              <a:t>pī</a:t>
            </a:r>
            <a:r>
              <a:rPr lang="en-US" altLang="zh-CN" dirty="0" smtClean="0">
                <a:cs typeface="+mn-ea"/>
                <a:sym typeface="+mn-lt"/>
              </a:rPr>
              <a:t> </a:t>
            </a:r>
            <a:r>
              <a:rPr lang="en-US" altLang="zh-CN" dirty="0" err="1" smtClean="0">
                <a:cs typeface="+mn-ea"/>
                <a:sym typeface="+mn-lt"/>
              </a:rPr>
              <a:t>lì</a:t>
            </a:r>
            <a:r>
              <a:rPr lang="zh-CN" altLang="en-US" dirty="0" smtClean="0">
                <a:cs typeface="+mn-ea"/>
                <a:sym typeface="+mn-lt"/>
              </a:rPr>
              <a:t>）           </a:t>
            </a:r>
            <a:r>
              <a:rPr lang="zh-CN" altLang="en-US" dirty="0" smtClean="0">
                <a:solidFill>
                  <a:srgbClr val="00B0F0"/>
                </a:solidFill>
                <a:cs typeface="+mn-ea"/>
                <a:sym typeface="+mn-lt"/>
              </a:rPr>
              <a:t>砾</a:t>
            </a:r>
            <a:r>
              <a:rPr lang="zh-CN" altLang="en-US" dirty="0" smtClean="0">
                <a:cs typeface="+mn-ea"/>
                <a:sym typeface="+mn-lt"/>
              </a:rPr>
              <a:t>石（</a:t>
            </a:r>
            <a:r>
              <a:rPr lang="en-US" altLang="zh-CN" dirty="0" err="1" smtClean="0">
                <a:cs typeface="+mn-ea"/>
                <a:sym typeface="+mn-lt"/>
              </a:rPr>
              <a:t>lì</a:t>
            </a:r>
            <a:r>
              <a:rPr lang="zh-CN" altLang="en-US" dirty="0" smtClean="0">
                <a:cs typeface="+mn-ea"/>
                <a:sym typeface="+mn-lt"/>
              </a:rPr>
              <a:t>）</a:t>
            </a:r>
          </a:p>
          <a:p>
            <a:pPr marL="365125" indent="-254000">
              <a:lnSpc>
                <a:spcPct val="80000"/>
              </a:lnSpc>
              <a:buNone/>
            </a:pPr>
            <a:r>
              <a:rPr lang="zh-CN" altLang="en-US" dirty="0" smtClean="0">
                <a:solidFill>
                  <a:srgbClr val="00B0F0"/>
                </a:solidFill>
                <a:cs typeface="+mn-ea"/>
                <a:sym typeface="+mn-lt"/>
              </a:rPr>
              <a:t>虔</a:t>
            </a:r>
            <a:r>
              <a:rPr lang="zh-CN" altLang="en-US" dirty="0" smtClean="0">
                <a:cs typeface="+mn-ea"/>
                <a:sym typeface="+mn-lt"/>
              </a:rPr>
              <a:t>诚（</a:t>
            </a:r>
            <a:r>
              <a:rPr lang="en-US" altLang="zh-CN" dirty="0" err="1" smtClean="0">
                <a:cs typeface="+mn-ea"/>
                <a:sym typeface="+mn-lt"/>
              </a:rPr>
              <a:t>qián</a:t>
            </a:r>
            <a:r>
              <a:rPr lang="zh-CN" altLang="en-US" dirty="0" smtClean="0">
                <a:cs typeface="+mn-ea"/>
                <a:sym typeface="+mn-lt"/>
              </a:rPr>
              <a:t>）          </a:t>
            </a:r>
            <a:r>
              <a:rPr lang="zh-CN" altLang="en-US" dirty="0" smtClean="0">
                <a:solidFill>
                  <a:srgbClr val="00B0F0"/>
                </a:solidFill>
                <a:cs typeface="+mn-ea"/>
                <a:sym typeface="+mn-lt"/>
              </a:rPr>
              <a:t>诅</a:t>
            </a:r>
            <a:r>
              <a:rPr lang="zh-CN" altLang="en-US" dirty="0" smtClean="0">
                <a:cs typeface="+mn-ea"/>
                <a:sym typeface="+mn-lt"/>
              </a:rPr>
              <a:t>咒（</a:t>
            </a:r>
            <a:r>
              <a:rPr lang="en-US" altLang="zh-CN" dirty="0" err="1" smtClean="0">
                <a:cs typeface="+mn-ea"/>
                <a:sym typeface="+mn-lt"/>
              </a:rPr>
              <a:t>zǔ</a:t>
            </a:r>
            <a:r>
              <a:rPr lang="zh-CN" altLang="en-US" dirty="0" smtClean="0">
                <a:cs typeface="+mn-ea"/>
                <a:sym typeface="+mn-lt"/>
              </a:rPr>
              <a:t>）</a:t>
            </a:r>
          </a:p>
          <a:p>
            <a:pPr marL="365125" indent="-254000">
              <a:lnSpc>
                <a:spcPct val="80000"/>
              </a:lnSpc>
              <a:buNone/>
            </a:pPr>
            <a:r>
              <a:rPr lang="zh-CN" altLang="en-US" dirty="0" smtClean="0">
                <a:solidFill>
                  <a:srgbClr val="00B0F0"/>
                </a:solidFill>
                <a:cs typeface="+mn-ea"/>
                <a:sym typeface="+mn-lt"/>
              </a:rPr>
              <a:t>蠕</a:t>
            </a:r>
            <a:r>
              <a:rPr lang="zh-CN" altLang="en-US" dirty="0" smtClean="0">
                <a:cs typeface="+mn-ea"/>
                <a:sym typeface="+mn-lt"/>
              </a:rPr>
              <a:t>动（</a:t>
            </a:r>
            <a:r>
              <a:rPr lang="en-US" altLang="zh-CN" dirty="0" err="1" smtClean="0">
                <a:cs typeface="+mn-ea"/>
                <a:sym typeface="+mn-lt"/>
              </a:rPr>
              <a:t>rú</a:t>
            </a:r>
            <a:r>
              <a:rPr lang="zh-CN" altLang="en-US" dirty="0" smtClean="0">
                <a:cs typeface="+mn-ea"/>
                <a:sym typeface="+mn-lt"/>
              </a:rPr>
              <a:t>）              </a:t>
            </a:r>
            <a:r>
              <a:rPr lang="zh-CN" altLang="en-US" dirty="0" smtClean="0">
                <a:solidFill>
                  <a:srgbClr val="00B0F0"/>
                </a:solidFill>
                <a:cs typeface="+mn-ea"/>
                <a:sym typeface="+mn-lt"/>
              </a:rPr>
              <a:t>眩</a:t>
            </a:r>
            <a:r>
              <a:rPr lang="zh-CN" altLang="en-US" dirty="0" smtClean="0">
                <a:cs typeface="+mn-ea"/>
                <a:sym typeface="+mn-lt"/>
              </a:rPr>
              <a:t>晕（</a:t>
            </a:r>
            <a:r>
              <a:rPr lang="en-US" altLang="zh-CN" dirty="0" err="1" smtClean="0">
                <a:cs typeface="+mn-ea"/>
                <a:sym typeface="+mn-lt"/>
              </a:rPr>
              <a:t>xuàn</a:t>
            </a:r>
            <a:r>
              <a:rPr lang="zh-CN" altLang="en-US" dirty="0" smtClean="0">
                <a:cs typeface="+mn-ea"/>
                <a:sym typeface="+mn-lt"/>
              </a:rPr>
              <a:t>）</a:t>
            </a:r>
          </a:p>
          <a:p>
            <a:pPr marL="365125" indent="-254000">
              <a:lnSpc>
                <a:spcPct val="80000"/>
              </a:lnSpc>
              <a:buNone/>
            </a:pPr>
            <a:r>
              <a:rPr lang="zh-CN" altLang="en-US" dirty="0" smtClean="0">
                <a:solidFill>
                  <a:srgbClr val="00B0F0"/>
                </a:solidFill>
                <a:cs typeface="+mn-ea"/>
                <a:sym typeface="+mn-lt"/>
              </a:rPr>
              <a:t>蜷</a:t>
            </a:r>
            <a:r>
              <a:rPr lang="zh-CN" altLang="en-US" dirty="0" smtClean="0">
                <a:cs typeface="+mn-ea"/>
                <a:sym typeface="+mn-lt"/>
              </a:rPr>
              <a:t>卧（</a:t>
            </a:r>
            <a:r>
              <a:rPr lang="en-US" altLang="zh-CN" dirty="0" err="1" smtClean="0">
                <a:cs typeface="+mn-ea"/>
                <a:sym typeface="+mn-lt"/>
              </a:rPr>
              <a:t>quán</a:t>
            </a:r>
            <a:r>
              <a:rPr lang="zh-CN" altLang="en-US" dirty="0" smtClean="0">
                <a:cs typeface="+mn-ea"/>
                <a:sym typeface="+mn-lt"/>
              </a:rPr>
              <a:t>）         </a:t>
            </a:r>
            <a:r>
              <a:rPr lang="zh-CN" altLang="en-US" dirty="0" smtClean="0">
                <a:solidFill>
                  <a:srgbClr val="00B0F0"/>
                </a:solidFill>
                <a:cs typeface="+mn-ea"/>
                <a:sym typeface="+mn-lt"/>
              </a:rPr>
              <a:t>腈</a:t>
            </a:r>
            <a:r>
              <a:rPr lang="zh-CN" altLang="en-US" dirty="0" smtClean="0">
                <a:cs typeface="+mn-ea"/>
                <a:sym typeface="+mn-lt"/>
              </a:rPr>
              <a:t>纶（</a:t>
            </a:r>
            <a:r>
              <a:rPr lang="en-US" altLang="zh-CN" dirty="0" err="1" smtClean="0">
                <a:cs typeface="+mn-ea"/>
                <a:sym typeface="+mn-lt"/>
              </a:rPr>
              <a:t>jīng</a:t>
            </a:r>
            <a:r>
              <a:rPr lang="zh-CN" altLang="en-US" dirty="0" smtClean="0">
                <a:cs typeface="+mn-ea"/>
                <a:sym typeface="+mn-lt"/>
              </a:rPr>
              <a:t>）</a:t>
            </a:r>
          </a:p>
          <a:p>
            <a:pPr marL="365125" indent="-254000">
              <a:lnSpc>
                <a:spcPct val="80000"/>
              </a:lnSpc>
              <a:buNone/>
            </a:pPr>
            <a:r>
              <a:rPr lang="zh-CN" altLang="en-US" dirty="0" smtClean="0">
                <a:cs typeface="+mn-ea"/>
                <a:sym typeface="+mn-lt"/>
              </a:rPr>
              <a:t>皱</a:t>
            </a:r>
            <a:r>
              <a:rPr lang="zh-CN" altLang="en-US" dirty="0" smtClean="0">
                <a:solidFill>
                  <a:srgbClr val="00B0F0"/>
                </a:solidFill>
                <a:cs typeface="+mn-ea"/>
                <a:sym typeface="+mn-lt"/>
              </a:rPr>
              <a:t>褶</a:t>
            </a:r>
            <a:r>
              <a:rPr lang="zh-CN" altLang="en-US" dirty="0" smtClean="0">
                <a:cs typeface="+mn-ea"/>
                <a:sym typeface="+mn-lt"/>
              </a:rPr>
              <a:t>（</a:t>
            </a:r>
            <a:r>
              <a:rPr lang="en-US" altLang="zh-CN" dirty="0" err="1" smtClean="0">
                <a:cs typeface="+mn-ea"/>
                <a:sym typeface="+mn-lt"/>
              </a:rPr>
              <a:t>zhě</a:t>
            </a:r>
            <a:r>
              <a:rPr lang="zh-CN" altLang="en-US" dirty="0" smtClean="0">
                <a:cs typeface="+mn-ea"/>
                <a:sym typeface="+mn-lt"/>
              </a:rPr>
              <a:t>）             演</a:t>
            </a:r>
            <a:r>
              <a:rPr lang="zh-CN" altLang="en-US" dirty="0" smtClean="0">
                <a:solidFill>
                  <a:srgbClr val="00B0F0"/>
                </a:solidFill>
                <a:cs typeface="+mn-ea"/>
                <a:sym typeface="+mn-lt"/>
              </a:rPr>
              <a:t>绎</a:t>
            </a:r>
            <a:r>
              <a:rPr lang="zh-CN" altLang="en-US" dirty="0" smtClean="0">
                <a:cs typeface="+mn-ea"/>
                <a:sym typeface="+mn-lt"/>
              </a:rPr>
              <a:t>（</a:t>
            </a:r>
            <a:r>
              <a:rPr lang="en-US" altLang="zh-CN" dirty="0" err="1" smtClean="0">
                <a:cs typeface="+mn-ea"/>
                <a:sym typeface="+mn-lt"/>
              </a:rPr>
              <a:t>yì</a:t>
            </a:r>
            <a:r>
              <a:rPr lang="zh-CN" altLang="en-US" dirty="0" smtClean="0">
                <a:cs typeface="+mn-ea"/>
                <a:sym typeface="+mn-lt"/>
              </a:rPr>
              <a:t>）</a:t>
            </a:r>
          </a:p>
          <a:p>
            <a:pPr marL="365125" indent="-254000">
              <a:lnSpc>
                <a:spcPct val="80000"/>
              </a:lnSpc>
              <a:buNone/>
            </a:pPr>
            <a:r>
              <a:rPr lang="zh-CN" altLang="en-US" dirty="0" smtClean="0">
                <a:solidFill>
                  <a:srgbClr val="00B0F0"/>
                </a:solidFill>
                <a:cs typeface="+mn-ea"/>
                <a:sym typeface="+mn-lt"/>
              </a:rPr>
              <a:t>懈怠</a:t>
            </a:r>
            <a:r>
              <a:rPr lang="zh-CN" altLang="en-US" dirty="0" smtClean="0">
                <a:cs typeface="+mn-ea"/>
                <a:sym typeface="+mn-lt"/>
              </a:rPr>
              <a:t>（</a:t>
            </a:r>
            <a:r>
              <a:rPr lang="en-US" altLang="zh-CN" dirty="0" err="1" smtClean="0">
                <a:cs typeface="+mn-ea"/>
                <a:sym typeface="+mn-lt"/>
              </a:rPr>
              <a:t>xiè</a:t>
            </a:r>
            <a:r>
              <a:rPr lang="en-US" altLang="zh-CN" dirty="0" smtClean="0">
                <a:cs typeface="+mn-ea"/>
                <a:sym typeface="+mn-lt"/>
              </a:rPr>
              <a:t> </a:t>
            </a:r>
            <a:r>
              <a:rPr lang="en-US" altLang="zh-CN" dirty="0" err="1" smtClean="0">
                <a:cs typeface="+mn-ea"/>
                <a:sym typeface="+mn-lt"/>
              </a:rPr>
              <a:t>dài</a:t>
            </a:r>
            <a:r>
              <a:rPr lang="zh-CN" altLang="en-US" dirty="0" smtClean="0">
                <a:cs typeface="+mn-ea"/>
                <a:sym typeface="+mn-lt"/>
              </a:rPr>
              <a:t>）         </a:t>
            </a:r>
            <a:r>
              <a:rPr lang="zh-CN" altLang="en-US" dirty="0" smtClean="0">
                <a:solidFill>
                  <a:srgbClr val="00B0F0"/>
                </a:solidFill>
                <a:cs typeface="+mn-ea"/>
                <a:sym typeface="+mn-lt"/>
              </a:rPr>
              <a:t>敦</a:t>
            </a:r>
            <a:r>
              <a:rPr lang="zh-CN" altLang="en-US" dirty="0" smtClean="0">
                <a:cs typeface="+mn-ea"/>
                <a:sym typeface="+mn-lt"/>
              </a:rPr>
              <a:t>实（</a:t>
            </a:r>
            <a:r>
              <a:rPr lang="en-US" altLang="zh-CN" dirty="0" err="1" smtClean="0">
                <a:cs typeface="+mn-ea"/>
                <a:sym typeface="+mn-lt"/>
              </a:rPr>
              <a:t>dūn</a:t>
            </a:r>
            <a:r>
              <a:rPr lang="zh-CN" altLang="en-US" dirty="0" smtClean="0">
                <a:cs typeface="+mn-ea"/>
                <a:sym typeface="+mn-lt"/>
              </a:rPr>
              <a:t>）</a:t>
            </a:r>
          </a:p>
          <a:p>
            <a:pPr marL="365125" indent="-254000">
              <a:lnSpc>
                <a:spcPct val="80000"/>
              </a:lnSpc>
              <a:buNone/>
            </a:pPr>
            <a:r>
              <a:rPr lang="zh-CN" altLang="en-US" dirty="0" smtClean="0">
                <a:cs typeface="+mn-ea"/>
                <a:sym typeface="+mn-lt"/>
              </a:rPr>
              <a:t>接</a:t>
            </a:r>
            <a:r>
              <a:rPr lang="zh-CN" altLang="en-US" dirty="0" smtClean="0">
                <a:solidFill>
                  <a:srgbClr val="00B0F0"/>
                </a:solidFill>
                <a:cs typeface="+mn-ea"/>
                <a:sym typeface="+mn-lt"/>
              </a:rPr>
              <a:t>踵</a:t>
            </a:r>
            <a:r>
              <a:rPr lang="zh-CN" altLang="en-US" dirty="0" smtClean="0">
                <a:cs typeface="+mn-ea"/>
                <a:sym typeface="+mn-lt"/>
              </a:rPr>
              <a:t>而至（</a:t>
            </a:r>
            <a:r>
              <a:rPr lang="en-US" altLang="zh-CN" dirty="0" err="1" smtClean="0">
                <a:cs typeface="+mn-ea"/>
                <a:sym typeface="+mn-lt"/>
              </a:rPr>
              <a:t>zhǒng</a:t>
            </a:r>
            <a:r>
              <a:rPr lang="zh-CN" altLang="en-US" dirty="0" smtClean="0">
                <a:cs typeface="+mn-ea"/>
                <a:sym typeface="+mn-lt"/>
              </a:rPr>
              <a:t>）   </a:t>
            </a:r>
            <a:r>
              <a:rPr lang="zh-CN" altLang="en-US" dirty="0" smtClean="0">
                <a:solidFill>
                  <a:srgbClr val="00B0F0"/>
                </a:solidFill>
                <a:cs typeface="+mn-ea"/>
                <a:sym typeface="+mn-lt"/>
              </a:rPr>
              <a:t>熠</a:t>
            </a:r>
            <a:r>
              <a:rPr lang="zh-CN" altLang="en-US" dirty="0" smtClean="0">
                <a:cs typeface="+mn-ea"/>
                <a:sym typeface="+mn-lt"/>
              </a:rPr>
              <a:t>熠烁烁（</a:t>
            </a:r>
            <a:r>
              <a:rPr lang="en-US" altLang="zh-CN" dirty="0" err="1" smtClean="0">
                <a:cs typeface="+mn-ea"/>
                <a:sym typeface="+mn-lt"/>
              </a:rPr>
              <a:t>yì</a:t>
            </a:r>
            <a:r>
              <a:rPr lang="zh-CN" altLang="en-US" dirty="0" smtClean="0">
                <a:cs typeface="+mn-ea"/>
                <a:sym typeface="+mn-lt"/>
              </a:rPr>
              <a:t>）     </a:t>
            </a:r>
          </a:p>
        </p:txBody>
      </p:sp>
      <p:sp>
        <p:nvSpPr>
          <p:cNvPr id="28674" name="AutoShape 13"/>
          <p:cNvSpPr>
            <a:spLocks/>
          </p:cNvSpPr>
          <p:nvPr/>
        </p:nvSpPr>
        <p:spPr bwMode="auto">
          <a:xfrm>
            <a:off x="2921001" y="4668839"/>
            <a:ext cx="112713" cy="1235075"/>
          </a:xfrm>
          <a:prstGeom prst="leftBrace">
            <a:avLst>
              <a:gd name="adj1" fmla="val 91263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675" name="AutoShape 18"/>
          <p:cNvSpPr>
            <a:spLocks/>
          </p:cNvSpPr>
          <p:nvPr/>
        </p:nvSpPr>
        <p:spPr bwMode="auto">
          <a:xfrm>
            <a:off x="7867651" y="4716464"/>
            <a:ext cx="111125" cy="1216025"/>
          </a:xfrm>
          <a:prstGeom prst="leftBrace">
            <a:avLst>
              <a:gd name="adj1" fmla="val 91140"/>
              <a:gd name="adj2" fmla="val 50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676" name="矩形 136194"/>
          <p:cNvSpPr>
            <a:spLocks noChangeArrowheads="1"/>
          </p:cNvSpPr>
          <p:nvPr/>
        </p:nvSpPr>
        <p:spPr bwMode="auto">
          <a:xfrm>
            <a:off x="1938339" y="1289051"/>
            <a:ext cx="14176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buClr>
                <a:srgbClr val="BBE0E3"/>
              </a:buClr>
            </a:pPr>
            <a:r>
              <a:rPr lang="zh-CN" altLang="zh-CN" sz="3200" b="1" noProof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1.</a:t>
            </a:r>
            <a:r>
              <a:rPr lang="zh-CN" altLang="en-US" sz="3200" b="1" noProof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注音</a:t>
            </a:r>
          </a:p>
        </p:txBody>
      </p:sp>
      <p:grpSp>
        <p:nvGrpSpPr>
          <p:cNvPr id="7179" name="组合 3"/>
          <p:cNvGrpSpPr>
            <a:grpSpLocks/>
          </p:cNvGrpSpPr>
          <p:nvPr/>
        </p:nvGrpSpPr>
        <p:grpSpPr bwMode="auto">
          <a:xfrm>
            <a:off x="6248401" y="268288"/>
            <a:ext cx="1509713" cy="785812"/>
            <a:chOff x="1309009" y="2425886"/>
            <a:chExt cx="889080" cy="768785"/>
          </a:xfrm>
        </p:grpSpPr>
        <p:sp>
          <p:nvSpPr>
            <p:cNvPr id="2" name="矩形 1"/>
            <p:cNvSpPr/>
            <p:nvPr/>
          </p:nvSpPr>
          <p:spPr>
            <a:xfrm>
              <a:off x="1309009" y="2425886"/>
              <a:ext cx="889080" cy="27024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 noProof="1">
                  <a:solidFill>
                    <a:schemeClr val="bg1"/>
                  </a:solidFill>
                  <a:cs typeface="+mn-ea"/>
                  <a:sym typeface="+mn-lt"/>
                </a:rPr>
                <a:t>字·词·音</a:t>
              </a:r>
            </a:p>
          </p:txBody>
        </p:sp>
        <p:sp>
          <p:nvSpPr>
            <p:cNvPr id="11" name="等腰三角形 10"/>
            <p:cNvSpPr/>
            <p:nvPr/>
          </p:nvSpPr>
          <p:spPr>
            <a:xfrm flipH="1" flipV="1">
              <a:off x="1309009" y="2905794"/>
              <a:ext cx="889080" cy="288877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75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 noProof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843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  <p:bldP spid="18434" grpId="1" build="p"/>
      <p:bldP spid="18434" grpId="2" build="p"/>
      <p:bldP spid="18434" grpId="3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/>
          </p:cNvSpPr>
          <p:nvPr>
            <p:ph idx="1"/>
          </p:nvPr>
        </p:nvSpPr>
        <p:spPr>
          <a:xfrm>
            <a:off x="1524000" y="2216150"/>
            <a:ext cx="6891338" cy="4584700"/>
          </a:xfrm>
          <a:ln>
            <a:miter/>
          </a:ln>
        </p:spPr>
        <p:txBody>
          <a:bodyPr>
            <a:normAutofit/>
          </a:bodyPr>
          <a:lstStyle/>
          <a:p>
            <a:pPr marL="566738" indent="-457200"/>
            <a:r>
              <a:rPr lang="zh-CN" altLang="en-US" smtClean="0">
                <a:cs typeface="+mn-ea"/>
                <a:sym typeface="+mn-lt"/>
              </a:rPr>
              <a:t>黧黑：形容黑。</a:t>
            </a:r>
          </a:p>
          <a:p>
            <a:pPr marL="566738" indent="-457200"/>
            <a:r>
              <a:rPr lang="zh-CN" altLang="en-US" smtClean="0">
                <a:cs typeface="+mn-ea"/>
                <a:sym typeface="+mn-lt"/>
              </a:rPr>
              <a:t>明媚：明丽妩媚。</a:t>
            </a:r>
          </a:p>
          <a:p>
            <a:pPr marL="566738" indent="-457200"/>
            <a:r>
              <a:rPr lang="zh-CN" altLang="en-US" smtClean="0">
                <a:cs typeface="+mn-ea"/>
                <a:sym typeface="+mn-lt"/>
              </a:rPr>
              <a:t>酝酿：造酒的发酵过程，比喻做准备工作。</a:t>
            </a:r>
          </a:p>
          <a:p>
            <a:pPr marL="566738" indent="-457200"/>
            <a:r>
              <a:rPr lang="zh-CN" altLang="en-US" smtClean="0">
                <a:cs typeface="+mn-ea"/>
                <a:sym typeface="+mn-lt"/>
              </a:rPr>
              <a:t>虔诚：恭敬而有诚意。</a:t>
            </a:r>
          </a:p>
          <a:p>
            <a:pPr marL="566738" indent="-457200" algn="just"/>
            <a:r>
              <a:rPr lang="zh-CN" altLang="en-US" smtClean="0">
                <a:cs typeface="+mn-ea"/>
                <a:sym typeface="+mn-lt"/>
              </a:rPr>
              <a:t>劲旅：精锐的军队；强有力的队伍。</a:t>
            </a:r>
          </a:p>
          <a:p>
            <a:pPr marL="566738" indent="-457200" algn="just"/>
            <a:r>
              <a:rPr lang="zh-CN" altLang="en-US" smtClean="0">
                <a:cs typeface="+mn-ea"/>
                <a:sym typeface="+mn-lt"/>
              </a:rPr>
              <a:t>眩晕：头晕目眩。</a:t>
            </a:r>
          </a:p>
          <a:p>
            <a:pPr marL="566738" indent="-457200"/>
            <a:r>
              <a:rPr lang="zh-CN" altLang="en-US" smtClean="0">
                <a:cs typeface="+mn-ea"/>
                <a:sym typeface="+mn-lt"/>
              </a:rPr>
              <a:t>豁然：一下子彻底晓悟；开阔；顿时通达。</a:t>
            </a:r>
          </a:p>
          <a:p>
            <a:pPr marL="566738" indent="-457200"/>
            <a:r>
              <a:rPr lang="zh-CN" altLang="en-US" smtClean="0">
                <a:cs typeface="+mn-ea"/>
                <a:sym typeface="+mn-lt"/>
              </a:rPr>
              <a:t>琼瑶：比喻似玉的雪。</a:t>
            </a:r>
            <a:endParaRPr lang="zh-CN" altLang="en-US" b="1" smtClean="0">
              <a:effectLst>
                <a:outerShdw blurRad="38100" dist="38100" dir="2700000" algn="tl">
                  <a:srgbClr val="C0C0C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29698" name="矩形 136194"/>
          <p:cNvSpPr>
            <a:spLocks noChangeArrowheads="1"/>
          </p:cNvSpPr>
          <p:nvPr/>
        </p:nvSpPr>
        <p:spPr bwMode="auto">
          <a:xfrm>
            <a:off x="1592264" y="1385889"/>
            <a:ext cx="29606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Clr>
                <a:srgbClr val="BBE0E3"/>
              </a:buClr>
              <a:buFont typeface="Arial" pitchFamily="34" charset="0"/>
              <a:buChar char="•"/>
            </a:pPr>
            <a:r>
              <a:rPr lang="zh-CN" altLang="zh-CN" sz="3200" b="1" noProof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2.理解词义</a:t>
            </a:r>
            <a:endParaRPr lang="zh-CN" altLang="en-US" sz="2800" noProof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179" name="组合 3"/>
          <p:cNvGrpSpPr>
            <a:grpSpLocks/>
          </p:cNvGrpSpPr>
          <p:nvPr/>
        </p:nvGrpSpPr>
        <p:grpSpPr bwMode="auto">
          <a:xfrm>
            <a:off x="6391276" y="244475"/>
            <a:ext cx="1509713" cy="787400"/>
            <a:chOff x="1309009" y="2425886"/>
            <a:chExt cx="889080" cy="768785"/>
          </a:xfrm>
        </p:grpSpPr>
        <p:sp>
          <p:nvSpPr>
            <p:cNvPr id="5" name="矩形 4"/>
            <p:cNvSpPr/>
            <p:nvPr/>
          </p:nvSpPr>
          <p:spPr>
            <a:xfrm>
              <a:off x="1309009" y="2425886"/>
              <a:ext cx="889080" cy="2696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 noProof="1">
                  <a:solidFill>
                    <a:schemeClr val="bg1"/>
                  </a:solidFill>
                  <a:cs typeface="+mn-ea"/>
                  <a:sym typeface="+mn-lt"/>
                </a:rPr>
                <a:t>字·词·音</a:t>
              </a:r>
            </a:p>
          </p:txBody>
        </p:sp>
        <p:sp>
          <p:nvSpPr>
            <p:cNvPr id="11" name="等腰三角形 10"/>
            <p:cNvSpPr/>
            <p:nvPr/>
          </p:nvSpPr>
          <p:spPr>
            <a:xfrm flipH="1" flipV="1">
              <a:off x="1309009" y="2906377"/>
              <a:ext cx="889080" cy="288294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75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 noProof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48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2216150"/>
            <a:ext cx="7327900" cy="4114800"/>
          </a:xfrm>
        </p:spPr>
        <p:txBody>
          <a:bodyPr/>
          <a:lstStyle/>
          <a:p>
            <a:pPr marL="566738" indent="-457200"/>
            <a:r>
              <a:rPr lang="zh-CN" altLang="en-US" smtClean="0">
                <a:cs typeface="+mn-ea"/>
                <a:sym typeface="+mn-lt"/>
              </a:rPr>
              <a:t>静穆：安静而严肃。    </a:t>
            </a:r>
          </a:p>
          <a:p>
            <a:pPr marL="566738" indent="-457200"/>
            <a:r>
              <a:rPr lang="zh-CN" altLang="en-US" smtClean="0">
                <a:cs typeface="+mn-ea"/>
                <a:sym typeface="+mn-lt"/>
              </a:rPr>
              <a:t>敦实：结实，粗壮；敦厚诚实。</a:t>
            </a:r>
          </a:p>
          <a:p>
            <a:pPr marL="566738" indent="-457200"/>
            <a:r>
              <a:rPr lang="zh-CN" altLang="en-US" smtClean="0">
                <a:cs typeface="+mn-ea"/>
                <a:sym typeface="+mn-lt"/>
              </a:rPr>
              <a:t>皱褶：皱纹，文中指冰山上的波形纹。</a:t>
            </a:r>
          </a:p>
          <a:p>
            <a:pPr marL="566738" indent="-457200"/>
            <a:r>
              <a:rPr lang="zh-CN" altLang="en-US" smtClean="0">
                <a:cs typeface="+mn-ea"/>
                <a:sym typeface="+mn-lt"/>
              </a:rPr>
              <a:t>漫溢：指水满向外流。</a:t>
            </a:r>
          </a:p>
          <a:p>
            <a:pPr marL="566738" indent="-457200"/>
            <a:r>
              <a:rPr lang="zh-CN" altLang="en-US" smtClean="0">
                <a:cs typeface="+mn-ea"/>
                <a:sym typeface="+mn-lt"/>
              </a:rPr>
              <a:t>演绎：铺陈，推断，阐发。</a:t>
            </a:r>
          </a:p>
          <a:p>
            <a:pPr marL="566738" indent="-457200"/>
            <a:r>
              <a:rPr lang="zh-CN" altLang="en-US" smtClean="0">
                <a:cs typeface="+mn-ea"/>
                <a:sym typeface="+mn-lt"/>
              </a:rPr>
              <a:t>安营扎寨：指部队驻扎下来。也比喻建立临时的劳动或工作基地。安、扎，建立，安置；寨，防守用的栅栏。</a:t>
            </a:r>
          </a:p>
        </p:txBody>
      </p:sp>
      <p:sp>
        <p:nvSpPr>
          <p:cNvPr id="30722" name="矩形 136194"/>
          <p:cNvSpPr>
            <a:spLocks noChangeArrowheads="1"/>
          </p:cNvSpPr>
          <p:nvPr/>
        </p:nvSpPr>
        <p:spPr bwMode="auto">
          <a:xfrm>
            <a:off x="1592264" y="1385889"/>
            <a:ext cx="29606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457200" indent="-457200">
              <a:lnSpc>
                <a:spcPct val="150000"/>
              </a:lnSpc>
              <a:buClr>
                <a:srgbClr val="BBE0E3"/>
              </a:buClr>
              <a:buFont typeface="Arial" pitchFamily="34" charset="0"/>
              <a:buChar char="•"/>
            </a:pPr>
            <a:r>
              <a:rPr lang="zh-CN" altLang="zh-CN" sz="3200" b="1" noProof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2.理解词义</a:t>
            </a:r>
            <a:endParaRPr lang="zh-CN" altLang="en-US" sz="2800" noProof="1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7179" name="组合 3"/>
          <p:cNvGrpSpPr>
            <a:grpSpLocks/>
          </p:cNvGrpSpPr>
          <p:nvPr/>
        </p:nvGrpSpPr>
        <p:grpSpPr bwMode="auto">
          <a:xfrm>
            <a:off x="6391276" y="244475"/>
            <a:ext cx="1509713" cy="787400"/>
            <a:chOff x="1309009" y="2425886"/>
            <a:chExt cx="889080" cy="768785"/>
          </a:xfrm>
        </p:grpSpPr>
        <p:sp>
          <p:nvSpPr>
            <p:cNvPr id="5" name="矩形 4"/>
            <p:cNvSpPr/>
            <p:nvPr/>
          </p:nvSpPr>
          <p:spPr>
            <a:xfrm>
              <a:off x="1309009" y="2425886"/>
              <a:ext cx="889080" cy="2696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 noProof="1">
                  <a:solidFill>
                    <a:schemeClr val="bg1"/>
                  </a:solidFill>
                  <a:cs typeface="+mn-ea"/>
                  <a:sym typeface="+mn-lt"/>
                </a:rPr>
                <a:t>字·词·音</a:t>
              </a:r>
            </a:p>
          </p:txBody>
        </p:sp>
        <p:sp>
          <p:nvSpPr>
            <p:cNvPr id="11" name="等腰三角形 10"/>
            <p:cNvSpPr/>
            <p:nvPr/>
          </p:nvSpPr>
          <p:spPr>
            <a:xfrm flipH="1" flipV="1">
              <a:off x="1309009" y="2906377"/>
              <a:ext cx="889080" cy="288294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75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 noProof="1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204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04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2048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6275389" y="244476"/>
            <a:ext cx="1476375" cy="771525"/>
            <a:chOff x="1309009" y="2422670"/>
            <a:chExt cx="889080" cy="772001"/>
          </a:xfrm>
        </p:grpSpPr>
        <p:sp>
          <p:nvSpPr>
            <p:cNvPr id="4" name="矩形 3"/>
            <p:cNvSpPr/>
            <p:nvPr/>
          </p:nvSpPr>
          <p:spPr>
            <a:xfrm>
              <a:off x="1309009" y="2422670"/>
              <a:ext cx="889080" cy="2763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新课·讲解</a:t>
              </a:r>
            </a:p>
          </p:txBody>
        </p:sp>
        <p:sp>
          <p:nvSpPr>
            <p:cNvPr id="11" name="等腰三角形 10"/>
            <p:cNvSpPr/>
            <p:nvPr/>
          </p:nvSpPr>
          <p:spPr>
            <a:xfrm flipH="1" flipV="1">
              <a:off x="1309009" y="2905568"/>
              <a:ext cx="889080" cy="289103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00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832101" y="1958975"/>
            <a:ext cx="5173663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第一部分（第1段）：</a:t>
            </a: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到达各拉丹冬。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832100" y="2798763"/>
            <a:ext cx="6451600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第二部分（第2</a:t>
            </a:r>
            <a:r>
              <a:rPr lang="en-US" altLang="zh-CN" sz="240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-</a:t>
            </a:r>
            <a:r>
              <a:rPr lang="zh-CN" altLang="en-US" sz="240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en-US" altLang="zh-CN" sz="240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240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段）：</a:t>
            </a:r>
            <a:r>
              <a:rPr lang="zh-CN" altLang="en-US" sz="2400">
                <a:latin typeface="+mn-lt"/>
                <a:ea typeface="+mn-ea"/>
                <a:cs typeface="+mn-ea"/>
                <a:sym typeface="+mn-lt"/>
              </a:rPr>
              <a:t>在各拉丹冬所见所感。</a:t>
            </a:r>
          </a:p>
        </p:txBody>
      </p:sp>
      <p:sp>
        <p:nvSpPr>
          <p:cNvPr id="8" name="左大括号 7"/>
          <p:cNvSpPr/>
          <p:nvPr/>
        </p:nvSpPr>
        <p:spPr>
          <a:xfrm>
            <a:off x="2468564" y="2244726"/>
            <a:ext cx="363537" cy="95567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2588" y="3676650"/>
            <a:ext cx="527685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6376988" y="238126"/>
            <a:ext cx="1477962" cy="771525"/>
            <a:chOff x="1309009" y="2422670"/>
            <a:chExt cx="889080" cy="772001"/>
          </a:xfrm>
        </p:grpSpPr>
        <p:sp>
          <p:nvSpPr>
            <p:cNvPr id="4" name="矩形 3"/>
            <p:cNvSpPr/>
            <p:nvPr/>
          </p:nvSpPr>
          <p:spPr>
            <a:xfrm>
              <a:off x="1309009" y="2422670"/>
              <a:ext cx="889080" cy="27639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spAutoFit/>
            </a:bodyPr>
            <a:lstStyle/>
            <a:p>
              <a:pPr algn="ctr">
                <a:buFontTx/>
                <a:buNone/>
                <a:defRPr/>
              </a:pPr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问题·探究</a:t>
              </a:r>
            </a:p>
          </p:txBody>
        </p:sp>
        <p:sp>
          <p:nvSpPr>
            <p:cNvPr id="5" name="等腰三角形 4"/>
            <p:cNvSpPr/>
            <p:nvPr/>
          </p:nvSpPr>
          <p:spPr>
            <a:xfrm flipH="1" flipV="1">
              <a:off x="1309009" y="2905568"/>
              <a:ext cx="889080" cy="289103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60000" lnSpcReduction="20000"/>
            </a:bodyPr>
            <a:lstStyle/>
            <a:p>
              <a:pPr algn="ctr">
                <a:buFontTx/>
                <a:buNone/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3667" name="副标题 113666"/>
          <p:cNvSpPr>
            <a:spLocks noGrp="1" noChangeArrowheads="1"/>
          </p:cNvSpPr>
          <p:nvPr/>
        </p:nvSpPr>
        <p:spPr bwMode="auto">
          <a:xfrm>
            <a:off x="2281044" y="1938339"/>
            <a:ext cx="7450138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  <a:buSzPct val="100000"/>
            </a:pP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1.怎么理解“远方白色金字塔的各拉丹冬统领着冰雪劲旅”？</a:t>
            </a:r>
          </a:p>
          <a:p>
            <a:pPr>
              <a:spcBef>
                <a:spcPct val="20000"/>
              </a:spcBef>
              <a:buSzPct val="100000"/>
            </a:pPr>
            <a:endParaRPr lang="en-US" altLang="zh-CN" sz="2400" dirty="0">
              <a:solidFill>
                <a:srgbClr val="0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366770" y="4162425"/>
            <a:ext cx="4132863" cy="57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>
                <a:solidFill>
                  <a:srgbClr val="000000"/>
                </a:solidFill>
                <a:latin typeface="+mn-lt"/>
                <a:ea typeface="+mn-ea"/>
                <a:cs typeface="+mn-ea"/>
                <a:sym typeface="+mn-lt"/>
              </a:rPr>
              <a:t>2.为什么要写各拉丹冬的风？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366769" y="4967289"/>
            <a:ext cx="7132638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用“辨不清风何来何往”表现各拉丹冬的空旷；用“仿佛自地球形成以来它就在这里川流不息”表现这里给人的久远感；用“扫荡”表现风的威力。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366770" y="2863850"/>
            <a:ext cx="7191375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>
                <a:solidFill>
                  <a:srgbClr val="0070C0"/>
                </a:solidFill>
                <a:latin typeface="+mn-lt"/>
                <a:ea typeface="+mn-ea"/>
                <a:cs typeface="+mn-ea"/>
                <a:sym typeface="+mn-lt"/>
              </a:rPr>
              <a:t>把各拉丹冬比作首领，把冰塔林比作“冰雪劲旅”，表现这里冰塔的繁多，慨叹大自然的巨大创造力。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3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7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dqeeoeu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Pages>0</Pages>
  <Words>1209</Words>
  <Characters>0</Characters>
  <Application>Microsoft Office PowerPoint</Application>
  <DocSecurity>0</DocSecurity>
  <PresentationFormat>宽屏</PresentationFormat>
  <Lines>0</Lines>
  <Paragraphs>82</Paragraphs>
  <Slides>16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Meiryo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第一PPT模板网-WWW.1PPT.COM</vt:lpstr>
      <vt:lpstr>Office Theme</vt:lpstr>
      <vt:lpstr>在长江源头格拉丹冬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193</cp:revision>
  <dcterms:created xsi:type="dcterms:W3CDTF">2015-11-16T01:00:00Z</dcterms:created>
  <dcterms:modified xsi:type="dcterms:W3CDTF">2022-01-19T08:30:36Z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2052-10.8.0.5391</vt:lpwstr>
  </property>
</Properties>
</file>