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3" r:id="rId2"/>
  </p:sldMasterIdLst>
  <p:notesMasterIdLst>
    <p:notesMasterId r:id="rId42"/>
  </p:notesMasterIdLst>
  <p:sldIdLst>
    <p:sldId id="257" r:id="rId3"/>
    <p:sldId id="256"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showGuides="1">
      <p:cViewPr varScale="1">
        <p:scale>
          <a:sx n="143" d="100"/>
          <a:sy n="143" d="100"/>
        </p:scale>
        <p:origin x="684" y="120"/>
      </p:cViewPr>
      <p:guideLst>
        <p:guide orient="horz" pos="1620"/>
        <p:guide pos="2880"/>
      </p:guideLst>
    </p:cSldViewPr>
  </p:slideViewPr>
  <p:notesTextViewPr>
    <p:cViewPr>
      <p:scale>
        <a:sx n="1" d="1"/>
        <a:sy n="1" d="1"/>
      </p:scale>
      <p:origin x="0" y="0"/>
    </p:cViewPr>
  </p:notesTextViewPr>
  <p:sorterViewPr>
    <p:cViewPr>
      <p:scale>
        <a:sx n="168" d="100"/>
        <a:sy n="168"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slide" Target="slides/slide3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9682" name="页眉占位符 199681"/>
          <p:cNvSpPr>
            <a:spLocks noGrp="1"/>
          </p:cNvSpPr>
          <p:nvPr>
            <p:ph type="hdr" sz="quarter"/>
          </p:nvPr>
        </p:nvSpPr>
        <p:spPr>
          <a:xfrm>
            <a:off x="0" y="0"/>
            <a:ext cx="2971800" cy="457200"/>
          </a:xfrm>
          <a:prstGeom prst="rect">
            <a:avLst/>
          </a:prstGeom>
          <a:noFill/>
          <a:ln w="9525">
            <a:noFill/>
          </a:ln>
        </p:spPr>
        <p:txBody>
          <a:bodyPr/>
          <a:lstStyle/>
          <a:p>
            <a:pPr lvl="0" fontAlgn="base"/>
            <a:endParaRPr lang="zh-CN" altLang="en-US" sz="1200" strike="noStrike" noProof="1"/>
          </a:p>
        </p:txBody>
      </p:sp>
      <p:sp>
        <p:nvSpPr>
          <p:cNvPr id="199683" name="日期占位符 199682"/>
          <p:cNvSpPr>
            <a:spLocks noGrp="1"/>
          </p:cNvSpPr>
          <p:nvPr>
            <p:ph type="dt" idx="1"/>
          </p:nvPr>
        </p:nvSpPr>
        <p:spPr>
          <a:xfrm>
            <a:off x="3884613" y="0"/>
            <a:ext cx="2971800" cy="457200"/>
          </a:xfrm>
          <a:prstGeom prst="rect">
            <a:avLst/>
          </a:prstGeom>
          <a:noFill/>
          <a:ln w="9525">
            <a:noFill/>
          </a:ln>
        </p:spPr>
        <p:txBody>
          <a:bodyPr/>
          <a:lstStyle/>
          <a:p>
            <a:pPr lvl="0" algn="r" fontAlgn="base"/>
            <a:fld id="{BB962C8B-B14F-4D97-AF65-F5344CB8AC3E}" type="datetimeFigureOut">
              <a:rPr lang="zh-CN" altLang="en-US" sz="1200" strike="noStrike" noProof="1" dirty="0">
                <a:latin typeface="Arial" panose="020B0604020202020204" pitchFamily="34" charset="0"/>
                <a:ea typeface="宋体" panose="02010600030101010101" pitchFamily="2" charset="-122"/>
                <a:cs typeface="+mn-cs"/>
              </a:rPr>
              <a:t>2022/1/18</a:t>
            </a:fld>
            <a:endParaRPr lang="zh-CN" altLang="en-US" sz="1200" strike="noStrike" noProof="1">
              <a:latin typeface="Arial" panose="020B0604020202020204" pitchFamily="34" charset="0"/>
              <a:ea typeface="宋体" panose="02010600030101010101" pitchFamily="2" charset="-122"/>
              <a:cs typeface="+mn-cs"/>
            </a:endParaRPr>
          </a:p>
        </p:txBody>
      </p:sp>
      <p:sp>
        <p:nvSpPr>
          <p:cNvPr id="2052" name="幻灯片图像占位符 199683"/>
          <p:cNvSpPr>
            <a:spLocks noGrp="1" noRot="1" noChangeAspect="1" noTextEdit="1"/>
          </p:cNvSpPr>
          <p:nvPr>
            <p:ph type="sldImg"/>
          </p:nvPr>
        </p:nvSpPr>
        <p:spPr>
          <a:xfrm>
            <a:off x="381000" y="685800"/>
            <a:ext cx="6096000" cy="3429000"/>
          </a:xfrm>
          <a:prstGeom prst="rect">
            <a:avLst/>
          </a:prstGeom>
          <a:noFill/>
          <a:ln w="9525" cap="flat" cmpd="sng">
            <a:solidFill>
              <a:srgbClr val="000000"/>
            </a:solidFill>
            <a:prstDash val="solid"/>
            <a:miter/>
            <a:headEnd type="none" w="med" len="med"/>
            <a:tailEnd type="none" w="med" len="med"/>
          </a:ln>
        </p:spPr>
      </p:sp>
      <p:sp>
        <p:nvSpPr>
          <p:cNvPr id="2053" name="文本占位符 199684"/>
          <p:cNvSpPr>
            <a:spLocks noGrp="1"/>
          </p:cNvSpPr>
          <p:nvPr>
            <p:ph type="body" sz="quarter"/>
          </p:nvPr>
        </p:nvSpPr>
        <p:spPr>
          <a:xfrm>
            <a:off x="685800" y="4343400"/>
            <a:ext cx="5486400" cy="4114800"/>
          </a:xfrm>
          <a:prstGeom prst="rect">
            <a:avLst/>
          </a:prstGeom>
          <a:noFill/>
          <a:ln w="9525">
            <a:noFill/>
          </a:ln>
        </p:spPr>
        <p:txBody>
          <a:bodyPr anchor="t"/>
          <a:lstStyle/>
          <a:p>
            <a:pPr lvl="0"/>
            <a:r>
              <a:rPr lang="zh-CN" altLang="en-US" dirty="0"/>
              <a:t>单击此处编辑母版文本样式</a:t>
            </a:r>
          </a:p>
          <a:p>
            <a:pPr lvl="1" indent="0"/>
            <a:r>
              <a:rPr lang="zh-CN" altLang="en-US" dirty="0"/>
              <a:t>第二级</a:t>
            </a:r>
          </a:p>
          <a:p>
            <a:pPr lvl="2" indent="0"/>
            <a:r>
              <a:rPr lang="zh-CN" altLang="en-US" dirty="0"/>
              <a:t>第三级</a:t>
            </a:r>
          </a:p>
          <a:p>
            <a:pPr lvl="3" indent="0"/>
            <a:r>
              <a:rPr lang="zh-CN" altLang="en-US" dirty="0"/>
              <a:t>第四级</a:t>
            </a:r>
          </a:p>
          <a:p>
            <a:pPr lvl="4" indent="0"/>
            <a:r>
              <a:rPr lang="zh-CN" altLang="en-US" dirty="0"/>
              <a:t>第五级</a:t>
            </a:r>
          </a:p>
        </p:txBody>
      </p:sp>
      <p:sp>
        <p:nvSpPr>
          <p:cNvPr id="199686" name="页脚占位符 199685"/>
          <p:cNvSpPr>
            <a:spLocks noGrp="1"/>
          </p:cNvSpPr>
          <p:nvPr>
            <p:ph type="ftr" sz="quarter" idx="4"/>
          </p:nvPr>
        </p:nvSpPr>
        <p:spPr>
          <a:xfrm>
            <a:off x="0" y="8685213"/>
            <a:ext cx="2971800" cy="457200"/>
          </a:xfrm>
          <a:prstGeom prst="rect">
            <a:avLst/>
          </a:prstGeom>
          <a:noFill/>
          <a:ln w="9525">
            <a:noFill/>
          </a:ln>
        </p:spPr>
        <p:txBody>
          <a:bodyPr anchor="b"/>
          <a:lstStyle/>
          <a:p>
            <a:pPr lvl="0" fontAlgn="base"/>
            <a:endParaRPr lang="zh-CN" altLang="en-US" sz="1200" strike="noStrike" noProof="1"/>
          </a:p>
        </p:txBody>
      </p:sp>
      <p:sp>
        <p:nvSpPr>
          <p:cNvPr id="199687" name="灯片编号占位符 199686"/>
          <p:cNvSpPr>
            <a:spLocks noGrp="1"/>
          </p:cNvSpPr>
          <p:nvPr>
            <p:ph type="sldNum" sz="quarter" idx="5"/>
          </p:nvPr>
        </p:nvSpPr>
        <p:spPr>
          <a:xfrm>
            <a:off x="3884613" y="8685213"/>
            <a:ext cx="2971800" cy="457200"/>
          </a:xfrm>
          <a:prstGeom prst="rect">
            <a:avLst/>
          </a:prstGeom>
          <a:noFill/>
          <a:ln w="9525">
            <a:noFill/>
          </a:ln>
        </p:spPr>
        <p:txBody>
          <a:bodyPr anchor="b"/>
          <a:lstStyle/>
          <a:p>
            <a:pPr lvl="0" algn="r" fontAlgn="base"/>
            <a:fld id="{9A0DB2DC-4C9A-4742-B13C-FB6460FD3503}" type="slidenum">
              <a:rPr lang="zh-CN" altLang="en-US" sz="1200" strike="noStrike" noProof="1" dirty="0">
                <a:latin typeface="Arial" panose="020B0604020202020204" pitchFamily="34" charset="0"/>
                <a:ea typeface="宋体" panose="02010600030101010101" pitchFamily="2" charset="-122"/>
                <a:cs typeface="+mn-cs"/>
              </a:rPr>
              <a:t>‹#›</a:t>
            </a:fld>
            <a:endParaRPr lang="zh-CN" altLang="en-US" sz="1200" strike="noStrike" noProof="1"/>
          </a:p>
        </p:txBody>
      </p:sp>
    </p:spTree>
    <p:extLst>
      <p:ext uri="{BB962C8B-B14F-4D97-AF65-F5344CB8AC3E}">
        <p14:creationId xmlns:p14="http://schemas.microsoft.com/office/powerpoint/2010/main" val="390168182"/>
      </p:ext>
    </p:extLst>
  </p:cSld>
  <p:clrMap bg1="lt1" tx1="dk1" bg2="lt2" tx2="dk2" accent1="accent1" accent2="accent2" accent3="accent3" accent4="accent4" accent5="accent5" accent6="accent6" hlink="hlink" folHlink="folHlink"/>
  <p:hf sldNum="0" hdr="0" ftr="0" dt="0"/>
  <p:notes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Calibri" panose="020F050202020403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Calibri" panose="020F0502020204030204" pitchFamily="34" charset="0"/>
        <a:ea typeface="宋体" panose="02010600030101010101" pitchFamily="2" charset="-122"/>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Calibri" panose="020F0502020204030204" pitchFamily="34" charset="0"/>
        <a:ea typeface="宋体" panose="02010600030101010101" pitchFamily="2" charset="-122"/>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Calibri" panose="020F0502020204030204" pitchFamily="34" charset="0"/>
        <a:ea typeface="宋体" panose="02010600030101010101" pitchFamily="2" charset="-122"/>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Calibri" panose="020F0502020204030204" pitchFamily="34" charset="0"/>
        <a:ea typeface="宋体" panose="02010600030101010101" pitchFamily="2" charset="-122"/>
      </a:defRPr>
    </a:lvl5pPr>
    <a:lvl6pPr marL="2286000" lvl="5"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Calibri" panose="020F0502020204030204" pitchFamily="34" charset="0"/>
        <a:ea typeface="宋体" panose="02010600030101010101" pitchFamily="2" charset="-122"/>
      </a:defRPr>
    </a:lvl6pPr>
    <a:lvl7pPr marL="2743200" lvl="6"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Calibri" panose="020F0502020204030204" pitchFamily="34" charset="0"/>
        <a:ea typeface="宋体" panose="02010600030101010101" pitchFamily="2" charset="-122"/>
      </a:defRPr>
    </a:lvl7pPr>
    <a:lvl8pPr marL="3200400" lvl="7"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Calibri" panose="020F0502020204030204" pitchFamily="34" charset="0"/>
        <a:ea typeface="宋体" panose="02010600030101010101" pitchFamily="2" charset="-122"/>
      </a:defRPr>
    </a:lvl8pPr>
    <a:lvl9pPr marL="3657600" lvl="8"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Calibri" panose="020F0502020204030204" pitchFamily="34" charset="0"/>
        <a:ea typeface="宋体" panose="02010600030101010101" pitchFamily="2" charset="-122"/>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8663027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Tree>
    <p:extLst>
      <p:ext uri="{BB962C8B-B14F-4D97-AF65-F5344CB8AC3E}">
        <p14:creationId xmlns:p14="http://schemas.microsoft.com/office/powerpoint/2010/main" val="24418079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pPr marL="0" indent="0"/>
            <a:r>
              <a:rPr lang="zh-CN" altLang="zh-CN" sz="1200" b="1" dirty="0">
                <a:solidFill>
                  <a:srgbClr val="0000FF"/>
                </a:solidFill>
                <a:latin typeface="宋体" panose="02010600030101010101" pitchFamily="2" charset="-122"/>
                <a:cs typeface="宋体" panose="02010600030101010101" pitchFamily="2" charset="-122"/>
                <a:sym typeface="+mn-ea"/>
              </a:rPr>
              <a:t>解析</a:t>
            </a:r>
            <a:r>
              <a:rPr lang="zh-CN" altLang="en-US" sz="1200" b="1" dirty="0">
                <a:solidFill>
                  <a:srgbClr val="0000FF"/>
                </a:solidFill>
                <a:latin typeface="宋体" panose="02010600030101010101" pitchFamily="2" charset="-122"/>
                <a:cs typeface="宋体" panose="02010600030101010101" pitchFamily="2" charset="-122"/>
                <a:sym typeface="+mn-ea"/>
              </a:rPr>
              <a:t>：</a:t>
            </a:r>
            <a:r>
              <a:rPr lang="en-US" altLang="zh-CN" sz="1200" b="1" dirty="0">
                <a:solidFill>
                  <a:srgbClr val="0000FF"/>
                </a:solidFill>
                <a:latin typeface="宋体" panose="02010600030101010101" pitchFamily="2" charset="-122"/>
                <a:cs typeface="宋体" panose="02010600030101010101" pitchFamily="2" charset="-122"/>
                <a:sym typeface="+mn-ea"/>
              </a:rPr>
              <a:t>A</a:t>
            </a:r>
            <a:r>
              <a:rPr lang="zh-CN" altLang="zh-CN" sz="1200" b="1" dirty="0">
                <a:solidFill>
                  <a:srgbClr val="0000FF"/>
                </a:solidFill>
                <a:latin typeface="宋体" panose="02010600030101010101" pitchFamily="2" charset="-122"/>
                <a:cs typeface="宋体" panose="02010600030101010101" pitchFamily="2" charset="-122"/>
                <a:sym typeface="+mn-ea"/>
              </a:rPr>
              <a:t>项</a:t>
            </a:r>
            <a:r>
              <a:rPr lang="en-US" altLang="zh-CN" sz="1200" b="1" dirty="0">
                <a:solidFill>
                  <a:srgbClr val="0000FF"/>
                </a:solidFill>
                <a:latin typeface="宋体" panose="02010600030101010101" pitchFamily="2" charset="-122"/>
                <a:cs typeface="宋体" panose="02010600030101010101" pitchFamily="2" charset="-122"/>
                <a:sym typeface="+mn-ea"/>
              </a:rPr>
              <a:t>，</a:t>
            </a:r>
            <a:r>
              <a:rPr lang="zh-CN" altLang="zh-CN" sz="1200" b="1" dirty="0">
                <a:solidFill>
                  <a:srgbClr val="0000FF"/>
                </a:solidFill>
                <a:latin typeface="宋体" panose="02010600030101010101" pitchFamily="2" charset="-122"/>
                <a:cs typeface="宋体" panose="02010600030101010101" pitchFamily="2" charset="-122"/>
                <a:sym typeface="+mn-ea"/>
              </a:rPr>
              <a:t>用词不当</a:t>
            </a:r>
            <a:r>
              <a:rPr lang="en-US" altLang="zh-CN" sz="1200" b="1" dirty="0">
                <a:solidFill>
                  <a:srgbClr val="0000FF"/>
                </a:solidFill>
                <a:latin typeface="宋体" panose="02010600030101010101" pitchFamily="2" charset="-122"/>
                <a:cs typeface="宋体" panose="02010600030101010101" pitchFamily="2" charset="-122"/>
                <a:sym typeface="+mn-ea"/>
              </a:rPr>
              <a:t>，</a:t>
            </a:r>
            <a:r>
              <a:rPr lang="zh-CN" altLang="zh-CN" sz="1200" b="1" dirty="0">
                <a:solidFill>
                  <a:srgbClr val="0000FF"/>
                </a:solidFill>
                <a:latin typeface="宋体" panose="02010600030101010101" pitchFamily="2" charset="-122"/>
                <a:cs typeface="宋体" panose="02010600030101010101" pitchFamily="2" charset="-122"/>
                <a:sym typeface="+mn-ea"/>
              </a:rPr>
              <a:t>将“发扬”改为“发挥”。</a:t>
            </a:r>
            <a:r>
              <a:rPr lang="en-US" altLang="zh-CN" sz="1200" b="1" dirty="0">
                <a:solidFill>
                  <a:srgbClr val="0000FF"/>
                </a:solidFill>
                <a:latin typeface="宋体" panose="02010600030101010101" pitchFamily="2" charset="-122"/>
                <a:cs typeface="宋体" panose="02010600030101010101" pitchFamily="2" charset="-122"/>
                <a:sym typeface="+mn-ea"/>
              </a:rPr>
              <a:t>B</a:t>
            </a:r>
            <a:r>
              <a:rPr lang="zh-CN" altLang="zh-CN" sz="1200" b="1" dirty="0">
                <a:solidFill>
                  <a:srgbClr val="0000FF"/>
                </a:solidFill>
                <a:latin typeface="宋体" panose="02010600030101010101" pitchFamily="2" charset="-122"/>
                <a:cs typeface="宋体" panose="02010600030101010101" pitchFamily="2" charset="-122"/>
                <a:sym typeface="+mn-ea"/>
              </a:rPr>
              <a:t>项</a:t>
            </a:r>
            <a:r>
              <a:rPr lang="en-US" altLang="zh-CN" sz="1200" b="1" dirty="0">
                <a:solidFill>
                  <a:srgbClr val="0000FF"/>
                </a:solidFill>
                <a:latin typeface="宋体" panose="02010600030101010101" pitchFamily="2" charset="-122"/>
                <a:cs typeface="宋体" panose="02010600030101010101" pitchFamily="2" charset="-122"/>
                <a:sym typeface="+mn-ea"/>
              </a:rPr>
              <a:t>，</a:t>
            </a:r>
            <a:r>
              <a:rPr lang="zh-CN" altLang="zh-CN" sz="1200" b="1" dirty="0">
                <a:solidFill>
                  <a:srgbClr val="0000FF"/>
                </a:solidFill>
                <a:latin typeface="宋体" panose="02010600030101010101" pitchFamily="2" charset="-122"/>
                <a:cs typeface="宋体" panose="02010600030101010101" pitchFamily="2" charset="-122"/>
                <a:sym typeface="+mn-ea"/>
              </a:rPr>
              <a:t>语序不当</a:t>
            </a:r>
            <a:r>
              <a:rPr lang="en-US" altLang="zh-CN" sz="1200" b="1" dirty="0">
                <a:solidFill>
                  <a:srgbClr val="0000FF"/>
                </a:solidFill>
                <a:latin typeface="宋体" panose="02010600030101010101" pitchFamily="2" charset="-122"/>
                <a:cs typeface="宋体" panose="02010600030101010101" pitchFamily="2" charset="-122"/>
                <a:sym typeface="+mn-ea"/>
              </a:rPr>
              <a:t>，</a:t>
            </a:r>
            <a:r>
              <a:rPr lang="zh-CN" altLang="zh-CN" sz="1200" b="1" dirty="0">
                <a:solidFill>
                  <a:srgbClr val="0000FF"/>
                </a:solidFill>
                <a:latin typeface="宋体" panose="02010600030101010101" pitchFamily="2" charset="-122"/>
                <a:cs typeface="宋体" panose="02010600030101010101" pitchFamily="2" charset="-122"/>
                <a:sym typeface="+mn-ea"/>
              </a:rPr>
              <a:t>把“干预”和“发现”的位置互换。</a:t>
            </a:r>
            <a:r>
              <a:rPr lang="en-US" altLang="zh-CN" sz="1200" b="1" dirty="0">
                <a:solidFill>
                  <a:srgbClr val="0000FF"/>
                </a:solidFill>
                <a:latin typeface="宋体" panose="02010600030101010101" pitchFamily="2" charset="-122"/>
                <a:cs typeface="宋体" panose="02010600030101010101" pitchFamily="2" charset="-122"/>
                <a:sym typeface="+mn-ea"/>
              </a:rPr>
              <a:t>D</a:t>
            </a:r>
            <a:r>
              <a:rPr lang="zh-CN" altLang="zh-CN" sz="1200" b="1" dirty="0">
                <a:solidFill>
                  <a:srgbClr val="0000FF"/>
                </a:solidFill>
                <a:latin typeface="宋体" panose="02010600030101010101" pitchFamily="2" charset="-122"/>
                <a:cs typeface="宋体" panose="02010600030101010101" pitchFamily="2" charset="-122"/>
                <a:sym typeface="+mn-ea"/>
              </a:rPr>
              <a:t>项</a:t>
            </a:r>
            <a:r>
              <a:rPr lang="en-US" altLang="zh-CN" sz="1200" b="1" dirty="0">
                <a:solidFill>
                  <a:srgbClr val="0000FF"/>
                </a:solidFill>
                <a:latin typeface="宋体" panose="02010600030101010101" pitchFamily="2" charset="-122"/>
                <a:cs typeface="宋体" panose="02010600030101010101" pitchFamily="2" charset="-122"/>
                <a:sym typeface="+mn-ea"/>
              </a:rPr>
              <a:t>，</a:t>
            </a:r>
            <a:r>
              <a:rPr lang="zh-CN" altLang="zh-CN" sz="1200" b="1" dirty="0">
                <a:solidFill>
                  <a:srgbClr val="0000FF"/>
                </a:solidFill>
                <a:latin typeface="宋体" panose="02010600030101010101" pitchFamily="2" charset="-122"/>
                <a:cs typeface="宋体" panose="02010600030101010101" pitchFamily="2" charset="-122"/>
                <a:sym typeface="+mn-ea"/>
              </a:rPr>
              <a:t>有歧义。“两年一直没赢过的飞虎队”有两种意思</a:t>
            </a:r>
            <a:r>
              <a:rPr lang="en-US" altLang="zh-CN" sz="1200" b="1" dirty="0">
                <a:solidFill>
                  <a:srgbClr val="0000FF"/>
                </a:solidFill>
                <a:latin typeface="宋体" panose="02010600030101010101" pitchFamily="2" charset="-122"/>
                <a:cs typeface="宋体" panose="02010600030101010101" pitchFamily="2" charset="-122"/>
                <a:sym typeface="+mn-ea"/>
              </a:rPr>
              <a:t>：</a:t>
            </a:r>
            <a:r>
              <a:rPr lang="zh-CN" altLang="zh-CN" sz="1200" b="1" dirty="0">
                <a:solidFill>
                  <a:srgbClr val="0000FF"/>
                </a:solidFill>
                <a:latin typeface="宋体" panose="02010600030101010101" pitchFamily="2" charset="-122"/>
                <a:cs typeface="宋体" panose="02010600030101010101" pitchFamily="2" charset="-122"/>
                <a:sym typeface="+mn-ea"/>
              </a:rPr>
              <a:t>一种是飞虎队一直没赢</a:t>
            </a:r>
            <a:r>
              <a:rPr lang="en-US" altLang="zh-CN" sz="1200" b="1" dirty="0">
                <a:solidFill>
                  <a:srgbClr val="0000FF"/>
                </a:solidFill>
                <a:latin typeface="宋体" panose="02010600030101010101" pitchFamily="2" charset="-122"/>
                <a:cs typeface="宋体" panose="02010600030101010101" pitchFamily="2" charset="-122"/>
                <a:sym typeface="+mn-ea"/>
              </a:rPr>
              <a:t>；</a:t>
            </a:r>
            <a:r>
              <a:rPr lang="zh-CN" altLang="zh-CN" sz="1200" b="1" dirty="0">
                <a:solidFill>
                  <a:srgbClr val="0000FF"/>
                </a:solidFill>
                <a:latin typeface="宋体" panose="02010600030101010101" pitchFamily="2" charset="-122"/>
                <a:cs typeface="宋体" panose="02010600030101010101" pitchFamily="2" charset="-122"/>
                <a:sym typeface="+mn-ea"/>
              </a:rPr>
              <a:t>另一种是海燕队没赢过飞虎队。据此</a:t>
            </a:r>
            <a:r>
              <a:rPr lang="en-US" altLang="zh-CN" sz="1200" b="1" dirty="0">
                <a:solidFill>
                  <a:srgbClr val="0000FF"/>
                </a:solidFill>
                <a:latin typeface="宋体" panose="02010600030101010101" pitchFamily="2" charset="-122"/>
                <a:cs typeface="宋体" panose="02010600030101010101" pitchFamily="2" charset="-122"/>
                <a:sym typeface="+mn-ea"/>
              </a:rPr>
              <a:t>，</a:t>
            </a:r>
            <a:r>
              <a:rPr lang="zh-CN" altLang="zh-CN" sz="1200" b="1" dirty="0">
                <a:solidFill>
                  <a:srgbClr val="0000FF"/>
                </a:solidFill>
                <a:latin typeface="宋体" panose="02010600030101010101" pitchFamily="2" charset="-122"/>
                <a:cs typeface="宋体" panose="02010600030101010101" pitchFamily="2" charset="-122"/>
                <a:sym typeface="+mn-ea"/>
              </a:rPr>
              <a:t>答案为</a:t>
            </a:r>
            <a:r>
              <a:rPr lang="en-US" altLang="zh-CN" sz="1200" b="1" dirty="0">
                <a:solidFill>
                  <a:srgbClr val="0000FF"/>
                </a:solidFill>
                <a:latin typeface="宋体" panose="02010600030101010101" pitchFamily="2" charset="-122"/>
                <a:cs typeface="宋体" panose="02010600030101010101" pitchFamily="2" charset="-122"/>
                <a:sym typeface="+mn-ea"/>
              </a:rPr>
              <a:t>C</a:t>
            </a:r>
            <a:r>
              <a:rPr lang="zh-CN" altLang="zh-CN" sz="1200" b="1" dirty="0">
                <a:solidFill>
                  <a:srgbClr val="0000FF"/>
                </a:solidFill>
                <a:latin typeface="宋体" panose="02010600030101010101" pitchFamily="2" charset="-122"/>
                <a:cs typeface="宋体" panose="02010600030101010101" pitchFamily="2" charset="-122"/>
                <a:sym typeface="+mn-ea"/>
              </a:rPr>
              <a:t>项。</a:t>
            </a:r>
            <a:endParaRPr lang="zh-CN" altLang="en-US" sz="1200" b="1" dirty="0">
              <a:solidFill>
                <a:srgbClr val="0000FF"/>
              </a:solidFill>
              <a:latin typeface="宋体" panose="02010600030101010101" pitchFamily="2" charset="-122"/>
              <a:cs typeface="宋体" panose="02010600030101010101" pitchFamily="2" charset="-122"/>
              <a:sym typeface="+mn-ea"/>
            </a:endParaRPr>
          </a:p>
        </p:txBody>
      </p:sp>
    </p:spTree>
    <p:extLst>
      <p:ext uri="{BB962C8B-B14F-4D97-AF65-F5344CB8AC3E}">
        <p14:creationId xmlns:p14="http://schemas.microsoft.com/office/powerpoint/2010/main" val="23244448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39</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0904511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p>
        </p:txBody>
      </p:sp>
      <p:sp>
        <p:nvSpPr>
          <p:cNvPr id="5" name="页脚占位符 4"/>
          <p:cNvSpPr>
            <a:spLocks noGrp="1"/>
          </p:cNvSpPr>
          <p:nvPr>
            <p:ph type="ftr" sz="quarter" idx="11"/>
          </p:nvPr>
        </p:nvSpPr>
        <p:spPr/>
        <p:txBody>
          <a:bodyPr/>
          <a:lstStyle/>
          <a:p>
            <a:pPr lvl="0" fontAlgn="base"/>
            <a:endParaRPr lang="zh-CN" strike="noStrike" noProof="1"/>
          </a:p>
        </p:txBody>
      </p:sp>
      <p:sp>
        <p:nvSpPr>
          <p:cNvPr id="6" name="灯片编号占位符 5"/>
          <p:cNvSpPr>
            <a:spLocks noGrp="1"/>
          </p:cNvSpPr>
          <p:nvPr>
            <p:ph type="sldNum" sz="quarter" idx="12"/>
          </p:nvPr>
        </p:nvSpPr>
        <p:spPr/>
        <p:txBody>
          <a:body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t>‹#›</a:t>
            </a:fld>
            <a:endParaRPr lang="zh-CN" strike="noStrike"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p>
        </p:txBody>
      </p:sp>
      <p:sp>
        <p:nvSpPr>
          <p:cNvPr id="5" name="页脚占位符 4"/>
          <p:cNvSpPr>
            <a:spLocks noGrp="1"/>
          </p:cNvSpPr>
          <p:nvPr>
            <p:ph type="ftr" sz="quarter" idx="11"/>
          </p:nvPr>
        </p:nvSpPr>
        <p:spPr/>
        <p:txBody>
          <a:bodyPr/>
          <a:lstStyle/>
          <a:p>
            <a:pPr lvl="0" fontAlgn="base"/>
            <a:endParaRPr lang="zh-CN" strike="noStrike" noProof="1"/>
          </a:p>
        </p:txBody>
      </p:sp>
      <p:sp>
        <p:nvSpPr>
          <p:cNvPr id="6" name="灯片编号占位符 5"/>
          <p:cNvSpPr>
            <a:spLocks noGrp="1"/>
          </p:cNvSpPr>
          <p:nvPr>
            <p:ph type="sldNum" sz="quarter" idx="12"/>
          </p:nvPr>
        </p:nvSpPr>
        <p:spPr/>
        <p:txBody>
          <a:body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t>‹#›</a:t>
            </a:fld>
            <a:endParaRPr lang="zh-CN" strike="noStrike" noProof="1"/>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205979"/>
            <a:ext cx="6052930" cy="4388644"/>
          </a:xfrm>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p>
        </p:txBody>
      </p:sp>
      <p:sp>
        <p:nvSpPr>
          <p:cNvPr id="5" name="页脚占位符 4"/>
          <p:cNvSpPr>
            <a:spLocks noGrp="1"/>
          </p:cNvSpPr>
          <p:nvPr>
            <p:ph type="ftr" sz="quarter" idx="11"/>
          </p:nvPr>
        </p:nvSpPr>
        <p:spPr/>
        <p:txBody>
          <a:bodyPr/>
          <a:lstStyle/>
          <a:p>
            <a:pPr lvl="0" fontAlgn="base"/>
            <a:endParaRPr lang="zh-CN" strike="noStrike" noProof="1"/>
          </a:p>
        </p:txBody>
      </p:sp>
      <p:sp>
        <p:nvSpPr>
          <p:cNvPr id="6" name="灯片编号占位符 5"/>
          <p:cNvSpPr>
            <a:spLocks noGrp="1"/>
          </p:cNvSpPr>
          <p:nvPr>
            <p:ph type="sldNum" sz="quarter" idx="12"/>
          </p:nvPr>
        </p:nvSpPr>
        <p:spPr/>
        <p:txBody>
          <a:body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t>‹#›</a:t>
            </a:fld>
            <a:endParaRPr lang="zh-CN" strike="noStrike" noProof="1"/>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Tree>
  </p:cSld>
  <p:clrMapOvr>
    <a:masterClrMapping/>
  </p:clrMapOvr>
  <p:transition spd="slow">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内页">
    <p:spTree>
      <p:nvGrpSpPr>
        <p:cNvPr id="1" name=""/>
        <p:cNvGrpSpPr/>
        <p:nvPr/>
      </p:nvGrpSpPr>
      <p:grpSpPr>
        <a:xfrm>
          <a:off x="0" y="0"/>
          <a:ext cx="0" cy="0"/>
          <a:chOff x="0" y="0"/>
          <a:chExt cx="0" cy="0"/>
        </a:xfrm>
      </p:grpSpPr>
    </p:spTree>
  </p:cSld>
  <p:clrMapOvr>
    <a:masterClrMapping/>
  </p:clrMapOvr>
  <p:transition spd="slow">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Tree>
  </p:cSld>
  <p:clrMapOvr>
    <a:masterClrMapping/>
  </p:clrMapOvr>
  <p:transition spd="slow">
    <p:rand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43708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29667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37217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80604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29916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8" name="矩形 7"/>
          <p:cNvSpPr/>
          <p:nvPr userDrawn="1"/>
        </p:nvSpPr>
        <p:spPr>
          <a:xfrm>
            <a:off x="1619672" y="1347614"/>
            <a:ext cx="735006" cy="241289"/>
          </a:xfrm>
          <a:prstGeom prst="rect">
            <a:avLst/>
          </a:prstGeom>
          <a:no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模板：</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www.1ppt.com/moban/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素材：</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背景：</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www.1ppt.com/beijing/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图表：</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www.1ppt.com/xiazai/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教程： </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资料下载：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www.1ppt.com/ziliao/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个人简历：</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www.1ppt.com/jianli/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试卷下载：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www.1ppt.com/shiti/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教案下载：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手抄报：</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www.1ppt.com/shouchaobao/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语文课件：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www.1ppt.com/kejian/yuwen/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数学课件：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www.1ppt.com/kejian/shuxue/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英语课件：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www.1ppt.com/kejian/yingyu/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美术课件：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www.1ppt.com/kejian/meishu/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科学课件：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www.1ppt.com/kejian/kexue/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物理课件：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www.1ppt.com/kejian/wuli/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化学课件：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www.1ppt.com/kejian/huaxue/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生物课件：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www.1ppt.com/kejian/shengwu/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地理课件：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www.1ppt.com/kejian/dili/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历史课件：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www.1ppt.com/kejian/lishi/ </a:t>
            </a:r>
          </a:p>
        </p:txBody>
      </p:sp>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pPr lvl="0" fontAlgn="base"/>
            <a:endParaRPr lang="zh-CN" altLang="en-US" strike="noStrike" noProof="1"/>
          </a:p>
        </p:txBody>
      </p:sp>
      <p:sp>
        <p:nvSpPr>
          <p:cNvPr id="5" name="页脚占位符 4"/>
          <p:cNvSpPr>
            <a:spLocks noGrp="1"/>
          </p:cNvSpPr>
          <p:nvPr>
            <p:ph type="ftr" sz="quarter" idx="11"/>
          </p:nvPr>
        </p:nvSpPr>
        <p:spPr/>
        <p:txBody>
          <a:bodyPr/>
          <a:lstStyle/>
          <a:p>
            <a:pPr lvl="0" fontAlgn="base"/>
            <a:endParaRPr lang="zh-CN" strike="noStrike" noProof="1"/>
          </a:p>
        </p:txBody>
      </p:sp>
      <p:sp>
        <p:nvSpPr>
          <p:cNvPr id="6" name="灯片编号占位符 5"/>
          <p:cNvSpPr>
            <a:spLocks noGrp="1"/>
          </p:cNvSpPr>
          <p:nvPr>
            <p:ph type="sldNum" sz="quarter" idx="12"/>
          </p:nvPr>
        </p:nvSpPr>
        <p:spPr/>
        <p:txBody>
          <a:body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t>‹#›</a:t>
            </a:fld>
            <a:endParaRPr lang="zh-CN" strike="noStrike" noProof="1"/>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23929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16424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25688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43534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754382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0703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p>
        </p:txBody>
      </p:sp>
      <p:sp>
        <p:nvSpPr>
          <p:cNvPr id="4" name="日期占位符 3"/>
          <p:cNvSpPr>
            <a:spLocks noGrp="1"/>
          </p:cNvSpPr>
          <p:nvPr>
            <p:ph type="dt" sz="half" idx="10"/>
          </p:nvPr>
        </p:nvSpPr>
        <p:spPr/>
        <p:txBody>
          <a:bodyPr/>
          <a:lstStyle/>
          <a:p>
            <a:pPr lvl="0" fontAlgn="base"/>
            <a:endParaRPr lang="zh-CN" altLang="en-US" strike="noStrike" noProof="1"/>
          </a:p>
        </p:txBody>
      </p:sp>
      <p:sp>
        <p:nvSpPr>
          <p:cNvPr id="5" name="页脚占位符 4"/>
          <p:cNvSpPr>
            <a:spLocks noGrp="1"/>
          </p:cNvSpPr>
          <p:nvPr>
            <p:ph type="ftr" sz="quarter" idx="11"/>
          </p:nvPr>
        </p:nvSpPr>
        <p:spPr/>
        <p:txBody>
          <a:bodyPr/>
          <a:lstStyle/>
          <a:p>
            <a:pPr lvl="0" fontAlgn="base"/>
            <a:endParaRPr lang="zh-CN" strike="noStrike" noProof="1"/>
          </a:p>
        </p:txBody>
      </p:sp>
      <p:sp>
        <p:nvSpPr>
          <p:cNvPr id="6" name="灯片编号占位符 5"/>
          <p:cNvSpPr>
            <a:spLocks noGrp="1"/>
          </p:cNvSpPr>
          <p:nvPr>
            <p:ph type="sldNum" sz="quarter" idx="12"/>
          </p:nvPr>
        </p:nvSpPr>
        <p:spPr/>
        <p:txBody>
          <a:body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t>‹#›</a:t>
            </a:fld>
            <a:endParaRPr lang="zh-CN" strike="noStrike" noProof="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200151"/>
            <a:ext cx="4032504" cy="3394472"/>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54296" y="1200151"/>
            <a:ext cx="4032504" cy="3394472"/>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lstStyle/>
          <a:p>
            <a:pPr lvl="0" fontAlgn="base"/>
            <a:endParaRPr lang="zh-CN" altLang="en-US" strike="noStrike" noProof="1"/>
          </a:p>
        </p:txBody>
      </p:sp>
      <p:sp>
        <p:nvSpPr>
          <p:cNvPr id="6" name="页脚占位符 5"/>
          <p:cNvSpPr>
            <a:spLocks noGrp="1"/>
          </p:cNvSpPr>
          <p:nvPr>
            <p:ph type="ftr" sz="quarter" idx="11"/>
          </p:nvPr>
        </p:nvSpPr>
        <p:spPr/>
        <p:txBody>
          <a:bodyPr/>
          <a:lstStyle/>
          <a:p>
            <a:pPr lvl="0" fontAlgn="base"/>
            <a:endParaRPr lang="zh-CN" strike="noStrike" noProof="1"/>
          </a:p>
        </p:txBody>
      </p:sp>
      <p:sp>
        <p:nvSpPr>
          <p:cNvPr id="7" name="灯片编号占位符 6"/>
          <p:cNvSpPr>
            <a:spLocks noGrp="1"/>
          </p:cNvSpPr>
          <p:nvPr>
            <p:ph type="sldNum" sz="quarter" idx="12"/>
          </p:nvPr>
        </p:nvSpPr>
        <p:spPr/>
        <p:txBody>
          <a:body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t>‹#›</a:t>
            </a:fld>
            <a:endParaRPr lang="zh-CN" strike="noStrike" noProof="1"/>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2" y="1333829"/>
            <a:ext cx="3655181" cy="617934"/>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p>
        </p:txBody>
      </p:sp>
      <p:sp>
        <p:nvSpPr>
          <p:cNvPr id="4" name="内容占位符 3"/>
          <p:cNvSpPr>
            <a:spLocks noGrp="1"/>
          </p:cNvSpPr>
          <p:nvPr>
            <p:ph sz="half" idx="2"/>
          </p:nvPr>
        </p:nvSpPr>
        <p:spPr>
          <a:xfrm>
            <a:off x="890082" y="1999034"/>
            <a:ext cx="3655181" cy="2643213"/>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333829"/>
            <a:ext cx="3673182" cy="617934"/>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p>
        </p:txBody>
      </p:sp>
      <p:sp>
        <p:nvSpPr>
          <p:cNvPr id="6" name="内容占位符 5"/>
          <p:cNvSpPr>
            <a:spLocks noGrp="1"/>
          </p:cNvSpPr>
          <p:nvPr>
            <p:ph sz="quarter" idx="4"/>
          </p:nvPr>
        </p:nvSpPr>
        <p:spPr>
          <a:xfrm>
            <a:off x="4692704" y="1999034"/>
            <a:ext cx="3673182" cy="2643213"/>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lstStyle/>
          <a:p>
            <a:pPr lvl="0" fontAlgn="base"/>
            <a:endParaRPr lang="zh-CN" altLang="en-US" strike="noStrike" noProof="1"/>
          </a:p>
        </p:txBody>
      </p:sp>
      <p:sp>
        <p:nvSpPr>
          <p:cNvPr id="8" name="页脚占位符 7"/>
          <p:cNvSpPr>
            <a:spLocks noGrp="1"/>
          </p:cNvSpPr>
          <p:nvPr>
            <p:ph type="ftr" sz="quarter" idx="11"/>
          </p:nvPr>
        </p:nvSpPr>
        <p:spPr/>
        <p:txBody>
          <a:bodyPr/>
          <a:lstStyle/>
          <a:p>
            <a:pPr lvl="0" fontAlgn="base"/>
            <a:endParaRPr lang="zh-CN" strike="noStrike" noProof="1"/>
          </a:p>
        </p:txBody>
      </p:sp>
      <p:sp>
        <p:nvSpPr>
          <p:cNvPr id="9" name="灯片编号占位符 8"/>
          <p:cNvSpPr>
            <a:spLocks noGrp="1"/>
          </p:cNvSpPr>
          <p:nvPr>
            <p:ph type="sldNum" sz="quarter" idx="12"/>
          </p:nvPr>
        </p:nvSpPr>
        <p:spPr/>
        <p:txBody>
          <a:body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t>‹#›</a:t>
            </a:fld>
            <a:endParaRPr lang="zh-CN" strike="noStrike" noProof="1"/>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lvl="0" fontAlgn="base"/>
            <a:endParaRPr lang="zh-CN" altLang="en-US" strike="noStrike" noProof="1"/>
          </a:p>
        </p:txBody>
      </p:sp>
      <p:sp>
        <p:nvSpPr>
          <p:cNvPr id="4" name="页脚占位符 3"/>
          <p:cNvSpPr>
            <a:spLocks noGrp="1"/>
          </p:cNvSpPr>
          <p:nvPr>
            <p:ph type="ftr" sz="quarter" idx="11"/>
          </p:nvPr>
        </p:nvSpPr>
        <p:spPr/>
        <p:txBody>
          <a:bodyPr/>
          <a:lstStyle/>
          <a:p>
            <a:pPr lvl="0" fontAlgn="base"/>
            <a:endParaRPr lang="zh-CN" strike="noStrike" noProof="1"/>
          </a:p>
        </p:txBody>
      </p:sp>
      <p:sp>
        <p:nvSpPr>
          <p:cNvPr id="5" name="灯片编号占位符 4"/>
          <p:cNvSpPr>
            <a:spLocks noGrp="1"/>
          </p:cNvSpPr>
          <p:nvPr>
            <p:ph type="sldNum" sz="quarter" idx="12"/>
          </p:nvPr>
        </p:nvSpPr>
        <p:spPr/>
        <p:txBody>
          <a:body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t>‹#›</a:t>
            </a:fld>
            <a:endParaRPr lang="zh-CN" strike="noStrike" noProof="1"/>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fontAlgn="base"/>
            <a:endParaRPr lang="zh-CN" altLang="en-US" strike="noStrike" noProof="1"/>
          </a:p>
        </p:txBody>
      </p:sp>
      <p:sp>
        <p:nvSpPr>
          <p:cNvPr id="3" name="页脚占位符 2"/>
          <p:cNvSpPr>
            <a:spLocks noGrp="1"/>
          </p:cNvSpPr>
          <p:nvPr>
            <p:ph type="ftr" sz="quarter" idx="11"/>
          </p:nvPr>
        </p:nvSpPr>
        <p:spPr/>
        <p:txBody>
          <a:bodyPr/>
          <a:lstStyle/>
          <a:p>
            <a:pPr lvl="0" fontAlgn="base"/>
            <a:endParaRPr lang="zh-CN" strike="noStrike" noProof="1"/>
          </a:p>
        </p:txBody>
      </p:sp>
      <p:sp>
        <p:nvSpPr>
          <p:cNvPr id="4" name="灯片编号占位符 3"/>
          <p:cNvSpPr>
            <a:spLocks noGrp="1"/>
          </p:cNvSpPr>
          <p:nvPr>
            <p:ph type="sldNum" sz="quarter" idx="12"/>
          </p:nvPr>
        </p:nvSpPr>
        <p:spPr/>
        <p:txBody>
          <a:body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t>‹#›</a:t>
            </a:fld>
            <a:endParaRPr lang="zh-CN" strike="noStrike" noProof="1"/>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p>
        </p:txBody>
      </p:sp>
      <p:sp>
        <p:nvSpPr>
          <p:cNvPr id="5" name="日期占位符 4"/>
          <p:cNvSpPr>
            <a:spLocks noGrp="1"/>
          </p:cNvSpPr>
          <p:nvPr>
            <p:ph type="dt" sz="half" idx="10"/>
          </p:nvPr>
        </p:nvSpPr>
        <p:spPr/>
        <p:txBody>
          <a:bodyPr/>
          <a:lstStyle/>
          <a:p>
            <a:pPr lvl="0" fontAlgn="base"/>
            <a:endParaRPr lang="zh-CN" altLang="en-US" strike="noStrike" noProof="1"/>
          </a:p>
        </p:txBody>
      </p:sp>
      <p:sp>
        <p:nvSpPr>
          <p:cNvPr id="6" name="页脚占位符 5"/>
          <p:cNvSpPr>
            <a:spLocks noGrp="1"/>
          </p:cNvSpPr>
          <p:nvPr>
            <p:ph type="ftr" sz="quarter" idx="11"/>
          </p:nvPr>
        </p:nvSpPr>
        <p:spPr/>
        <p:txBody>
          <a:bodyPr/>
          <a:lstStyle/>
          <a:p>
            <a:pPr lvl="0" fontAlgn="base"/>
            <a:endParaRPr lang="zh-CN" strike="noStrike" noProof="1"/>
          </a:p>
        </p:txBody>
      </p:sp>
      <p:sp>
        <p:nvSpPr>
          <p:cNvPr id="7" name="灯片编号占位符 6"/>
          <p:cNvSpPr>
            <a:spLocks noGrp="1"/>
          </p:cNvSpPr>
          <p:nvPr>
            <p:ph type="sldNum" sz="quarter" idx="12"/>
          </p:nvPr>
        </p:nvSpPr>
        <p:spPr/>
        <p:txBody>
          <a:body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t>‹#›</a:t>
            </a:fld>
            <a:endParaRPr lang="zh-CN" strike="noStrike" noProof="1"/>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3124012" cy="120015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342901"/>
            <a:ext cx="4629150" cy="4052888"/>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1543050"/>
            <a:ext cx="3124012" cy="2858691"/>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p>
        </p:txBody>
      </p:sp>
      <p:sp>
        <p:nvSpPr>
          <p:cNvPr id="5" name="日期占位符 4"/>
          <p:cNvSpPr>
            <a:spLocks noGrp="1"/>
          </p:cNvSpPr>
          <p:nvPr>
            <p:ph type="dt" sz="half" idx="10"/>
          </p:nvPr>
        </p:nvSpPr>
        <p:spPr/>
        <p:txBody>
          <a:bodyPr/>
          <a:lstStyle/>
          <a:p>
            <a:pPr lvl="0" fontAlgn="base"/>
            <a:endParaRPr lang="zh-CN" altLang="en-US" strike="noStrike" noProof="1"/>
          </a:p>
        </p:txBody>
      </p:sp>
      <p:sp>
        <p:nvSpPr>
          <p:cNvPr id="6" name="页脚占位符 5"/>
          <p:cNvSpPr>
            <a:spLocks noGrp="1"/>
          </p:cNvSpPr>
          <p:nvPr>
            <p:ph type="ftr" sz="quarter" idx="11"/>
          </p:nvPr>
        </p:nvSpPr>
        <p:spPr/>
        <p:txBody>
          <a:bodyPr/>
          <a:lstStyle/>
          <a:p>
            <a:pPr lvl="0" fontAlgn="base"/>
            <a:endParaRPr lang="zh-CN" strike="noStrike" noProof="1"/>
          </a:p>
        </p:txBody>
      </p:sp>
      <p:sp>
        <p:nvSpPr>
          <p:cNvPr id="7" name="灯片编号占位符 6"/>
          <p:cNvSpPr>
            <a:spLocks noGrp="1"/>
          </p:cNvSpPr>
          <p:nvPr>
            <p:ph type="sldNum" sz="quarter" idx="12"/>
          </p:nvPr>
        </p:nvSpPr>
        <p:spPr/>
        <p:txBody>
          <a:body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t>‹#›</a:t>
            </a:fld>
            <a:endParaRPr lang="zh-CN" strike="noStrike" noProof="1"/>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 1025"/>
          <p:cNvSpPr>
            <a:spLocks noGrp="1"/>
          </p:cNvSpPr>
          <p:nvPr>
            <p:ph type="title"/>
          </p:nvPr>
        </p:nvSpPr>
        <p:spPr>
          <a:xfrm>
            <a:off x="457200" y="205979"/>
            <a:ext cx="8229600" cy="857250"/>
          </a:xfrm>
          <a:prstGeom prst="rect">
            <a:avLst/>
          </a:prstGeom>
          <a:noFill/>
          <a:ln w="9525">
            <a:noFill/>
          </a:ln>
        </p:spPr>
        <p:txBody>
          <a:bodyPr anchor="ctr"/>
          <a:lstStyle/>
          <a:p>
            <a:pPr lvl="0"/>
            <a:r>
              <a:rPr lang="zh-CN" altLang="en-US"/>
              <a:t>单击此处编辑母版标题样式</a:t>
            </a:r>
          </a:p>
        </p:txBody>
      </p:sp>
      <p:sp>
        <p:nvSpPr>
          <p:cNvPr id="1027" name="文本占位符 1026"/>
          <p:cNvSpPr>
            <a:spLocks noGrp="1"/>
          </p:cNvSpPr>
          <p:nvPr>
            <p:ph type="body"/>
          </p:nvPr>
        </p:nvSpPr>
        <p:spPr>
          <a:xfrm>
            <a:off x="457200" y="1200151"/>
            <a:ext cx="8229600" cy="3394472"/>
          </a:xfrm>
          <a:prstGeom prst="rect">
            <a:avLst/>
          </a:prstGeom>
          <a:noFill/>
          <a:ln w="9525">
            <a:noFill/>
          </a:ln>
        </p:spPr>
        <p:txBody>
          <a:bodyPr anchor="t"/>
          <a:lstStyle/>
          <a:p>
            <a:pPr lvl="0"/>
            <a:r>
              <a:rPr lang="zh-CN" altLang="en-US"/>
              <a:t>单击此处编辑母版文本样式</a:t>
            </a:r>
          </a:p>
          <a:p>
            <a:pPr lvl="1" indent="-285750"/>
            <a:r>
              <a:rPr lang="zh-CN" altLang="en-US"/>
              <a:t>第二级</a:t>
            </a:r>
          </a:p>
          <a:p>
            <a:pPr lvl="2" indent="-228600"/>
            <a:r>
              <a:rPr lang="zh-CN" altLang="en-US"/>
              <a:t>第三级</a:t>
            </a:r>
          </a:p>
          <a:p>
            <a:pPr lvl="3" indent="-228600"/>
            <a:r>
              <a:rPr lang="zh-CN" altLang="en-US"/>
              <a:t>第四级</a:t>
            </a:r>
          </a:p>
          <a:p>
            <a:pPr lvl="4" indent="-228600"/>
            <a:r>
              <a:rPr lang="zh-CN" altLang="en-US"/>
              <a:t>第五级</a:t>
            </a:r>
          </a:p>
        </p:txBody>
      </p:sp>
      <p:sp>
        <p:nvSpPr>
          <p:cNvPr id="1028" name="日期占位符 1027"/>
          <p:cNvSpPr>
            <a:spLocks noGrp="1"/>
          </p:cNvSpPr>
          <p:nvPr>
            <p:ph type="dt" sz="half" idx="2"/>
          </p:nvPr>
        </p:nvSpPr>
        <p:spPr>
          <a:xfrm>
            <a:off x="457200" y="4683919"/>
            <a:ext cx="2133600" cy="357188"/>
          </a:xfrm>
          <a:prstGeom prst="rect">
            <a:avLst/>
          </a:prstGeom>
          <a:noFill/>
          <a:ln w="9525">
            <a:noFill/>
          </a:ln>
        </p:spPr>
        <p:txBody>
          <a:bodyPr/>
          <a:lstStyle>
            <a:lvl1pPr>
              <a:defRPr sz="1400"/>
            </a:lvl1pPr>
          </a:lstStyle>
          <a:p>
            <a:pPr lvl="0" fontAlgn="base"/>
            <a:endParaRPr lang="zh-CN" altLang="en-US" strike="noStrike" noProof="1"/>
          </a:p>
        </p:txBody>
      </p:sp>
      <p:sp>
        <p:nvSpPr>
          <p:cNvPr id="1029" name="页脚占位符 1028"/>
          <p:cNvSpPr>
            <a:spLocks noGrp="1"/>
          </p:cNvSpPr>
          <p:nvPr>
            <p:ph type="ftr" sz="quarter" idx="3"/>
          </p:nvPr>
        </p:nvSpPr>
        <p:spPr>
          <a:xfrm>
            <a:off x="3124200" y="4683919"/>
            <a:ext cx="2895600" cy="357188"/>
          </a:xfrm>
          <a:prstGeom prst="rect">
            <a:avLst/>
          </a:prstGeom>
          <a:noFill/>
          <a:ln w="9525">
            <a:noFill/>
          </a:ln>
        </p:spPr>
        <p:txBody>
          <a:bodyPr/>
          <a:lstStyle>
            <a:lvl1pPr algn="ctr">
              <a:defRPr sz="1400"/>
            </a:lvl1pPr>
          </a:lstStyle>
          <a:p>
            <a:pPr lvl="0" fontAlgn="base"/>
            <a:endParaRPr lang="zh-CN" strike="noStrike" noProof="1"/>
          </a:p>
        </p:txBody>
      </p:sp>
      <p:sp>
        <p:nvSpPr>
          <p:cNvPr id="1030" name="灯片编号占位符 1029"/>
          <p:cNvSpPr>
            <a:spLocks noGrp="1"/>
          </p:cNvSpPr>
          <p:nvPr>
            <p:ph type="sldNum" sz="quarter" idx="4"/>
          </p:nvPr>
        </p:nvSpPr>
        <p:spPr>
          <a:xfrm>
            <a:off x="6553200" y="4683919"/>
            <a:ext cx="2133600" cy="357188"/>
          </a:xfrm>
          <a:prstGeom prst="rect">
            <a:avLst/>
          </a:prstGeom>
          <a:noFill/>
          <a:ln w="9525">
            <a:noFill/>
          </a:ln>
        </p:spPr>
        <p:txBody>
          <a:bodyPr/>
          <a:lstStyle>
            <a:lvl1pPr algn="r">
              <a:defRPr sz="1400"/>
            </a:lvl1pPr>
          </a:lstStyle>
          <a:p>
            <a:pPr lvl="0" fontAlgn="base"/>
            <a:fld id="{9A0DB2DC-4C9A-4742-B13C-FB6460FD3503}" type="slidenum">
              <a:rPr lang="en-US" altLang="zh-CN" strike="noStrike" noProof="1">
                <a:latin typeface="Arial" panose="020B0604020202020204" pitchFamily="34" charset="0"/>
                <a:ea typeface="宋体" panose="02010600030101010101" pitchFamily="2" charset="-122"/>
                <a:cs typeface="+mn-ea"/>
              </a:rPr>
              <a:t>‹#›</a:t>
            </a:fld>
            <a:endParaRPr lang="zh-CN" strike="noStrike"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2022/1/18</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610562005"/>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xml"/><Relationship Id="rId1" Type="http://schemas.openxmlformats.org/officeDocument/2006/relationships/slideLayout" Target="../slideLayouts/slideLayout21.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604" y="0"/>
            <a:ext cx="9146604" cy="5143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8920" name="组合 1"/>
          <p:cNvGrpSpPr/>
          <p:nvPr/>
        </p:nvGrpSpPr>
        <p:grpSpPr bwMode="auto">
          <a:xfrm>
            <a:off x="395536" y="568346"/>
            <a:ext cx="1920875" cy="369332"/>
            <a:chOff x="58738" y="50800"/>
            <a:chExt cx="1920875" cy="491702"/>
          </a:xfrm>
        </p:grpSpPr>
        <p:sp>
          <p:nvSpPr>
            <p:cNvPr id="13" name="圆角矩形 12"/>
            <p:cNvSpPr/>
            <p:nvPr/>
          </p:nvSpPr>
          <p:spPr>
            <a:xfrm>
              <a:off x="58738" y="98353"/>
              <a:ext cx="1920875" cy="312268"/>
            </a:xfrm>
            <a:prstGeom prst="roundRect">
              <a:avLst/>
            </a:prstGeom>
            <a:solidFill>
              <a:srgbClr val="0070C0"/>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lang="zh-CN" altLang="en-US" b="1"/>
            </a:p>
          </p:txBody>
        </p:sp>
        <p:sp>
          <p:nvSpPr>
            <p:cNvPr id="38924" name="文本框 1"/>
            <p:cNvSpPr txBox="1">
              <a:spLocks noChangeArrowheads="1"/>
            </p:cNvSpPr>
            <p:nvPr/>
          </p:nvSpPr>
          <p:spPr bwMode="auto">
            <a:xfrm>
              <a:off x="117475" y="50800"/>
              <a:ext cx="1811714" cy="491702"/>
            </a:xfrm>
            <a:prstGeom prst="rect">
              <a:avLst/>
            </a:prstGeom>
            <a:noFill/>
            <a:ln w="9525">
              <a:noFill/>
              <a:miter lim="800000"/>
            </a:ln>
          </p:spPr>
          <p:txBody>
            <a:bodyPr wrap="none">
              <a:spAutoFit/>
            </a:bodyPr>
            <a:lstStyle/>
            <a:p>
              <a:pPr eaLnBrk="0" hangingPunct="0"/>
              <a:r>
                <a:rPr lang="zh-CN" altLang="en-US" b="1" dirty="0">
                  <a:solidFill>
                    <a:schemeClr val="bg1"/>
                  </a:solidFill>
                  <a:latin typeface="宋体" panose="02010600030101010101" pitchFamily="2" charset="-122"/>
                </a:rPr>
                <a:t>八年级语文下册</a:t>
              </a:r>
            </a:p>
          </p:txBody>
        </p:sp>
      </p:grpSp>
      <p:sp>
        <p:nvSpPr>
          <p:cNvPr id="12" name="TextBox 48"/>
          <p:cNvSpPr txBox="1"/>
          <p:nvPr/>
        </p:nvSpPr>
        <p:spPr>
          <a:xfrm>
            <a:off x="395536" y="1275606"/>
            <a:ext cx="4536504" cy="1546577"/>
          </a:xfrm>
          <a:prstGeom prst="rect">
            <a:avLst/>
          </a:prstGeom>
          <a:noFill/>
          <a:ln w="19050">
            <a:noFill/>
          </a:ln>
          <a:effectLst>
            <a:softEdge rad="31750"/>
          </a:effectLst>
        </p:spPr>
        <p:txBody>
          <a:bodyPr wrap="squar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buFontTx/>
              <a:buNone/>
              <a:defRPr/>
            </a:pPr>
            <a:r>
              <a:rPr lang="zh-CN" altLang="en-US" sz="4800" b="1"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cs typeface="Kaiti SC"/>
              </a:rPr>
              <a:t>庆</a:t>
            </a:r>
            <a:r>
              <a:rPr lang="zh-CN" altLang="en-US" sz="48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cs typeface="Kaiti SC"/>
              </a:rPr>
              <a:t>祝奥林匹克运动复兴</a:t>
            </a:r>
            <a:r>
              <a:rPr lang="en-US" altLang="zh-CN" sz="48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cs typeface="Kaiti SC"/>
              </a:rPr>
              <a:t>25</a:t>
            </a:r>
            <a:r>
              <a:rPr lang="zh-CN" altLang="en-US" sz="48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cs typeface="Kaiti SC"/>
              </a:rPr>
              <a:t>周年</a:t>
            </a:r>
          </a:p>
        </p:txBody>
      </p:sp>
      <p:sp>
        <p:nvSpPr>
          <p:cNvPr id="11" name="矩形 10"/>
          <p:cNvSpPr/>
          <p:nvPr/>
        </p:nvSpPr>
        <p:spPr>
          <a:xfrm>
            <a:off x="2214347" y="3551954"/>
            <a:ext cx="1061509" cy="375809"/>
          </a:xfrm>
          <a:prstGeom prst="rect">
            <a:avLst/>
          </a:prstGeom>
        </p:spPr>
        <p:txBody>
          <a:bodyPr wrap="none">
            <a:spAutoFit/>
          </a:bodyPr>
          <a:lstStyle/>
          <a:p>
            <a:pPr marL="342900" lvl="0" indent="-342900" fontAlgn="base">
              <a:lnSpc>
                <a:spcPct val="110000"/>
              </a:lnSpc>
              <a:spcBef>
                <a:spcPct val="0"/>
              </a:spcBef>
              <a:spcAft>
                <a:spcPct val="0"/>
              </a:spcAft>
            </a:pPr>
            <a:r>
              <a:rPr lang="zh-CN" altLang="en-US" kern="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kern="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endParaRPr lang="en-US" altLang="zh-CN" kern="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cSld>
  <p:clrMapOvr>
    <a:masterClrMapping/>
  </p:clrMapOvr>
  <p:transition spd="slow">
    <p:random/>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62202" y="1167594"/>
            <a:ext cx="8458270" cy="3970318"/>
          </a:xfrm>
          <a:prstGeom prst="rect">
            <a:avLst/>
          </a:prstGeom>
          <a:noFill/>
        </p:spPr>
        <p:txBody>
          <a:bodyPr wrap="square" rtlCol="0">
            <a:spAutoFit/>
          </a:bodyPr>
          <a:lstStyle/>
          <a:p>
            <a:pPr eaLnBrk="1" latinLnBrk="0" hangingPunct="1">
              <a:lnSpc>
                <a:spcPct val="150000"/>
              </a:lnSpc>
            </a:pP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笨拙而低劣。</a:t>
            </a:r>
            <a:r>
              <a:rPr lang="en-US" altLang="zh-CN" sz="2400" b="1" dirty="0">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2400" b="1" dirty="0">
              <a:latin typeface="楷体" panose="02010609060101010101" pitchFamily="49" charset="-122"/>
              <a:ea typeface="楷体" panose="02010609060101010101" pitchFamily="49" charset="-122"/>
              <a:cs typeface="楷体" panose="02010609060101010101" pitchFamily="49" charset="-122"/>
            </a:endParaRPr>
          </a:p>
          <a:p>
            <a:pPr eaLnBrk="1" latinLnBrk="0" hangingPunct="1">
              <a:lnSpc>
                <a:spcPct val="150000"/>
              </a:lnSpc>
            </a:pP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感到惭愧，承当不起。</a:t>
            </a:r>
            <a:endParaRPr lang="zh-CN" altLang="en-US" sz="2400" b="1" dirty="0">
              <a:latin typeface="楷体" panose="02010609060101010101" pitchFamily="49" charset="-122"/>
              <a:ea typeface="楷体" panose="02010609060101010101" pitchFamily="49" charset="-122"/>
              <a:cs typeface="楷体" panose="02010609060101010101" pitchFamily="49" charset="-122"/>
            </a:endParaRPr>
          </a:p>
          <a:p>
            <a:pPr eaLnBrk="1" latinLnBrk="0" hangingPunct="1">
              <a:lnSpc>
                <a:spcPct val="150000"/>
              </a:lnSpc>
            </a:pP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使自己的论断或谎话没有破绽。</a:t>
            </a:r>
          </a:p>
          <a:p>
            <a:pPr>
              <a:lnSpc>
                <a:spcPct val="150000"/>
              </a:lnSpc>
            </a:pP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原为英国空想社会主义者托马斯</a:t>
            </a:r>
            <a:r>
              <a:rPr lang="en-US" altLang="zh-CN" sz="2400" b="1" dirty="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莫尔所著书名的简称。作者在书中描写了他所想象的实行公有制的理想社会，并把这种社会叫作</a:t>
            </a:r>
            <a:r>
              <a:rPr lang="en-US" altLang="zh-CN" sz="2400" b="1" dirty="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乌托邦</a:t>
            </a:r>
            <a:r>
              <a:rPr lang="en-US" altLang="zh-CN" sz="2400" b="1" dirty="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，意即</a:t>
            </a:r>
            <a:r>
              <a:rPr lang="en-US" altLang="zh-CN" sz="2400" b="1" dirty="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没有的地方</a:t>
            </a:r>
            <a:r>
              <a:rPr lang="en-US" altLang="zh-CN" sz="2400" b="1" dirty="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。后来泛指不能实现的愿望、计划等。</a:t>
            </a:r>
          </a:p>
        </p:txBody>
      </p:sp>
      <p:sp>
        <p:nvSpPr>
          <p:cNvPr id="15" name="文本框 14"/>
          <p:cNvSpPr txBox="1"/>
          <p:nvPr/>
        </p:nvSpPr>
        <p:spPr>
          <a:xfrm>
            <a:off x="2339752" y="1250176"/>
            <a:ext cx="803425" cy="461665"/>
          </a:xfrm>
          <a:prstGeom prst="rect">
            <a:avLst/>
          </a:prstGeom>
          <a:noFill/>
        </p:spPr>
        <p:txBody>
          <a:bodyPr wrap="none" rtlCol="0">
            <a:spAutoFit/>
          </a:bodyPr>
          <a:lstStyle/>
          <a:p>
            <a:pPr algn="l"/>
            <a:r>
              <a:rPr lang="zh-CN" altLang="en-US" sz="2400" b="1" dirty="0">
                <a:solidFill>
                  <a:srgbClr val="FF0000"/>
                </a:solidFill>
                <a:sym typeface="+mn-ea"/>
              </a:rPr>
              <a:t>拙劣</a:t>
            </a:r>
          </a:p>
        </p:txBody>
      </p:sp>
      <p:sp>
        <p:nvSpPr>
          <p:cNvPr id="16" name="文本框 15"/>
          <p:cNvSpPr txBox="1"/>
          <p:nvPr/>
        </p:nvSpPr>
        <p:spPr>
          <a:xfrm>
            <a:off x="3521761" y="1785609"/>
            <a:ext cx="1422184" cy="461665"/>
          </a:xfrm>
          <a:prstGeom prst="rect">
            <a:avLst/>
          </a:prstGeom>
          <a:noFill/>
        </p:spPr>
        <p:txBody>
          <a:bodyPr wrap="none" rtlCol="0">
            <a:spAutoFit/>
          </a:bodyPr>
          <a:lstStyle/>
          <a:p>
            <a:pPr algn="l"/>
            <a:r>
              <a:rPr lang="zh-CN" altLang="en-US" sz="2400" b="1" dirty="0">
                <a:solidFill>
                  <a:srgbClr val="FF0000"/>
                </a:solidFill>
                <a:sym typeface="+mn-ea"/>
              </a:rPr>
              <a:t>愧不敢当</a:t>
            </a:r>
          </a:p>
        </p:txBody>
      </p:sp>
      <p:sp>
        <p:nvSpPr>
          <p:cNvPr id="17" name="文本框 16"/>
          <p:cNvSpPr txBox="1"/>
          <p:nvPr/>
        </p:nvSpPr>
        <p:spPr>
          <a:xfrm>
            <a:off x="4591337" y="2340917"/>
            <a:ext cx="1422184" cy="461665"/>
          </a:xfrm>
          <a:prstGeom prst="rect">
            <a:avLst/>
          </a:prstGeom>
          <a:noFill/>
        </p:spPr>
        <p:txBody>
          <a:bodyPr wrap="none" rtlCol="0">
            <a:spAutoFit/>
          </a:bodyPr>
          <a:lstStyle/>
          <a:p>
            <a:pPr algn="l"/>
            <a:r>
              <a:rPr lang="zh-CN" altLang="en-US" sz="2400" b="1" dirty="0">
                <a:solidFill>
                  <a:srgbClr val="FF0000"/>
                </a:solidFill>
                <a:sym typeface="+mn-ea"/>
              </a:rPr>
              <a:t>自圆其说</a:t>
            </a:r>
          </a:p>
        </p:txBody>
      </p:sp>
      <p:sp>
        <p:nvSpPr>
          <p:cNvPr id="18" name="文本框 17"/>
          <p:cNvSpPr txBox="1"/>
          <p:nvPr/>
        </p:nvSpPr>
        <p:spPr>
          <a:xfrm>
            <a:off x="2843808" y="4587974"/>
            <a:ext cx="1112805" cy="461665"/>
          </a:xfrm>
          <a:prstGeom prst="rect">
            <a:avLst/>
          </a:prstGeom>
          <a:noFill/>
        </p:spPr>
        <p:txBody>
          <a:bodyPr wrap="none" rtlCol="0">
            <a:spAutoFit/>
          </a:bodyPr>
          <a:lstStyle/>
          <a:p>
            <a:pPr algn="l"/>
            <a:r>
              <a:rPr lang="zh-CN" altLang="en-US" sz="2400" b="1" dirty="0">
                <a:solidFill>
                  <a:srgbClr val="FF0000"/>
                </a:solidFill>
                <a:sym typeface="+mn-ea"/>
              </a:rPr>
              <a:t>乌托邦</a:t>
            </a:r>
          </a:p>
        </p:txBody>
      </p:sp>
      <p:grpSp>
        <p:nvGrpSpPr>
          <p:cNvPr id="13" name="组合 55"/>
          <p:cNvGrpSpPr/>
          <p:nvPr/>
        </p:nvGrpSpPr>
        <p:grpSpPr bwMode="auto">
          <a:xfrm>
            <a:off x="-3175" y="627459"/>
            <a:ext cx="2006600" cy="523082"/>
            <a:chOff x="70" y="-63"/>
            <a:chExt cx="3161" cy="1097"/>
          </a:xfrm>
        </p:grpSpPr>
        <p:sp>
          <p:nvSpPr>
            <p:cNvPr id="14"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a:latin typeface="黑体" panose="02010609060101010101" pitchFamily="49" charset="-122"/>
                  <a:ea typeface="黑体" panose="02010609060101010101" pitchFamily="49" charset="-122"/>
                </a:rPr>
                <a:t>预习检查</a:t>
              </a:r>
            </a:p>
          </p:txBody>
        </p:sp>
        <p:cxnSp>
          <p:nvCxnSpPr>
            <p:cNvPr id="19"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20" name="菱形 19"/>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5"/>
                                        </p:tgtEl>
                                        <p:attrNameLst>
                                          <p:attrName>style.visibility</p:attrName>
                                        </p:attrNameLst>
                                      </p:cBhvr>
                                      <p:to>
                                        <p:strVal val="visible"/>
                                      </p:to>
                                    </p:set>
                                    <p:anim calcmode="discrete" valueType="clr">
                                      <p:cBhvr override="childStyle">
                                        <p:cTn id="7" dur="80"/>
                                        <p:tgtEl>
                                          <p:spTgt spid="15"/>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5"/>
                                        </p:tgtEl>
                                        <p:attrNameLst>
                                          <p:attrName>fillcolor</p:attrName>
                                        </p:attrNameLst>
                                      </p:cBhvr>
                                      <p:tavLst>
                                        <p:tav tm="0">
                                          <p:val>
                                            <p:clrVal>
                                              <a:schemeClr val="accent2"/>
                                            </p:clrVal>
                                          </p:val>
                                        </p:tav>
                                        <p:tav tm="50000">
                                          <p:val>
                                            <p:clrVal>
                                              <a:schemeClr val="hlink"/>
                                            </p:clrVal>
                                          </p:val>
                                        </p:tav>
                                      </p:tavLst>
                                    </p:anim>
                                    <p:set>
                                      <p:cBhvr>
                                        <p:cTn id="9" dur="80"/>
                                        <p:tgtEl>
                                          <p:spTgt spid="15"/>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down)">
                                      <p:cBhvr>
                                        <p:cTn id="14" dur="500"/>
                                        <p:tgtEl>
                                          <p:spTgt spid="16"/>
                                        </p:tgtEl>
                                      </p:cBhvr>
                                    </p:animEffect>
                                  </p:childTnLst>
                                </p:cTn>
                              </p:par>
                            </p:childTnLst>
                          </p:cTn>
                        </p:par>
                      </p:childTnLst>
                    </p:cTn>
                  </p:par>
                  <p:par>
                    <p:cTn id="15" fill="hold">
                      <p:stCondLst>
                        <p:cond delay="indefinite"/>
                      </p:stCondLst>
                      <p:childTnLst>
                        <p:par>
                          <p:cTn id="16" fill="hold">
                            <p:stCondLst>
                              <p:cond delay="0"/>
                            </p:stCondLst>
                            <p:childTnLst>
                              <p:par>
                                <p:cTn id="17" presetID="27" presetClass="entr" presetSubtype="0" fill="hold" grpId="0" nodeType="clickEffect">
                                  <p:stCondLst>
                                    <p:cond delay="0"/>
                                  </p:stCondLst>
                                  <p:iterate type="lt">
                                    <p:tmPct val="50000"/>
                                  </p:iterate>
                                  <p:childTnLst>
                                    <p:set>
                                      <p:cBhvr>
                                        <p:cTn id="18" dur="1" fill="hold">
                                          <p:stCondLst>
                                            <p:cond delay="0"/>
                                          </p:stCondLst>
                                        </p:cTn>
                                        <p:tgtEl>
                                          <p:spTgt spid="17"/>
                                        </p:tgtEl>
                                        <p:attrNameLst>
                                          <p:attrName>style.visibility</p:attrName>
                                        </p:attrNameLst>
                                      </p:cBhvr>
                                      <p:to>
                                        <p:strVal val="visible"/>
                                      </p:to>
                                    </p:set>
                                    <p:anim calcmode="discrete" valueType="clr">
                                      <p:cBhvr override="childStyle">
                                        <p:cTn id="19" dur="80"/>
                                        <p:tgtEl>
                                          <p:spTgt spid="17"/>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17"/>
                                        </p:tgtEl>
                                        <p:attrNameLst>
                                          <p:attrName>fillcolor</p:attrName>
                                        </p:attrNameLst>
                                      </p:cBhvr>
                                      <p:tavLst>
                                        <p:tav tm="0">
                                          <p:val>
                                            <p:clrVal>
                                              <a:schemeClr val="accent2"/>
                                            </p:clrVal>
                                          </p:val>
                                        </p:tav>
                                        <p:tav tm="50000">
                                          <p:val>
                                            <p:clrVal>
                                              <a:schemeClr val="hlink"/>
                                            </p:clrVal>
                                          </p:val>
                                        </p:tav>
                                      </p:tavLst>
                                    </p:anim>
                                    <p:set>
                                      <p:cBhvr>
                                        <p:cTn id="21" dur="80"/>
                                        <p:tgtEl>
                                          <p:spTgt spid="17"/>
                                        </p:tgtEl>
                                        <p:attrNameLst>
                                          <p:attrName>fill.type</p:attrName>
                                        </p:attrNameLst>
                                      </p:cBhvr>
                                      <p:to>
                                        <p:strVal val="solid"/>
                                      </p:to>
                                    </p:set>
                                  </p:childTnLst>
                                </p:cTn>
                              </p:par>
                            </p:childTnLst>
                          </p:cTn>
                        </p:par>
                      </p:childTnLst>
                    </p:cTn>
                  </p:par>
                  <p:par>
                    <p:cTn id="22" fill="hold">
                      <p:stCondLst>
                        <p:cond delay="indefinite"/>
                      </p:stCondLst>
                      <p:childTnLst>
                        <p:par>
                          <p:cTn id="23" fill="hold">
                            <p:stCondLst>
                              <p:cond delay="0"/>
                            </p:stCondLst>
                            <p:childTnLst>
                              <p:par>
                                <p:cTn id="24" presetID="27" presetClass="entr" presetSubtype="0" fill="hold" grpId="0" nodeType="clickEffect">
                                  <p:stCondLst>
                                    <p:cond delay="0"/>
                                  </p:stCondLst>
                                  <p:iterate type="lt">
                                    <p:tmPct val="50000"/>
                                  </p:iterate>
                                  <p:childTnLst>
                                    <p:set>
                                      <p:cBhvr>
                                        <p:cTn id="25" dur="1" fill="hold">
                                          <p:stCondLst>
                                            <p:cond delay="0"/>
                                          </p:stCondLst>
                                        </p:cTn>
                                        <p:tgtEl>
                                          <p:spTgt spid="18"/>
                                        </p:tgtEl>
                                        <p:attrNameLst>
                                          <p:attrName>style.visibility</p:attrName>
                                        </p:attrNameLst>
                                      </p:cBhvr>
                                      <p:to>
                                        <p:strVal val="visible"/>
                                      </p:to>
                                    </p:set>
                                    <p:anim calcmode="discrete" valueType="clr">
                                      <p:cBhvr override="childStyle">
                                        <p:cTn id="26" dur="80"/>
                                        <p:tgtEl>
                                          <p:spTgt spid="18"/>
                                        </p:tgtEl>
                                        <p:attrNameLst>
                                          <p:attrName>style.color</p:attrName>
                                        </p:attrNameLst>
                                      </p:cBhvr>
                                      <p:tavLst>
                                        <p:tav tm="0">
                                          <p:val>
                                            <p:clrVal>
                                              <a:schemeClr val="accent2"/>
                                            </p:clrVal>
                                          </p:val>
                                        </p:tav>
                                        <p:tav tm="50000">
                                          <p:val>
                                            <p:clrVal>
                                              <a:schemeClr val="hlink"/>
                                            </p:clrVal>
                                          </p:val>
                                        </p:tav>
                                      </p:tavLst>
                                    </p:anim>
                                    <p:anim calcmode="discrete" valueType="clr">
                                      <p:cBhvr>
                                        <p:cTn id="27" dur="80"/>
                                        <p:tgtEl>
                                          <p:spTgt spid="18"/>
                                        </p:tgtEl>
                                        <p:attrNameLst>
                                          <p:attrName>fillcolor</p:attrName>
                                        </p:attrNameLst>
                                      </p:cBhvr>
                                      <p:tavLst>
                                        <p:tav tm="0">
                                          <p:val>
                                            <p:clrVal>
                                              <a:schemeClr val="accent2"/>
                                            </p:clrVal>
                                          </p:val>
                                        </p:tav>
                                        <p:tav tm="50000">
                                          <p:val>
                                            <p:clrVal>
                                              <a:schemeClr val="hlink"/>
                                            </p:clrVal>
                                          </p:val>
                                        </p:tav>
                                      </p:tavLst>
                                    </p:anim>
                                    <p:set>
                                      <p:cBhvr>
                                        <p:cTn id="28" dur="80"/>
                                        <p:tgtEl>
                                          <p:spTgt spid="18"/>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1059582"/>
            <a:ext cx="8208912" cy="892552"/>
          </a:xfrm>
          <a:prstGeom prst="rect">
            <a:avLst/>
          </a:prstGeom>
          <a:noFill/>
        </p:spPr>
        <p:txBody>
          <a:bodyPr wrap="square" rtlCol="0">
            <a:spAutoFit/>
          </a:bodyPr>
          <a:lstStyle/>
          <a:p>
            <a:r>
              <a:rPr lang="zh-CN" altLang="en-US" sz="2600" b="1" dirty="0">
                <a:latin typeface="宋体" panose="02010600030101010101" pitchFamily="2" charset="-122"/>
              </a:rPr>
              <a:t>    朗</a:t>
            </a:r>
            <a:r>
              <a:rPr lang="zh-CN" altLang="en-US" sz="2600" b="1" dirty="0" smtClean="0">
                <a:latin typeface="宋体" panose="02010600030101010101" pitchFamily="2" charset="-122"/>
              </a:rPr>
              <a:t>读课文，回答：奥</a:t>
            </a:r>
            <a:r>
              <a:rPr lang="zh-CN" altLang="en-US" sz="2600" b="1" dirty="0">
                <a:latin typeface="宋体" panose="02010600030101010101" pitchFamily="2" charset="-122"/>
              </a:rPr>
              <a:t>林匹克运动起源于何时何地？它的复兴有什么重要意义？</a:t>
            </a:r>
          </a:p>
        </p:txBody>
      </p:sp>
      <p:sp>
        <p:nvSpPr>
          <p:cNvPr id="7" name="矩形 6"/>
          <p:cNvSpPr/>
          <p:nvPr/>
        </p:nvSpPr>
        <p:spPr>
          <a:xfrm>
            <a:off x="520502" y="1952134"/>
            <a:ext cx="8208912" cy="3046988"/>
          </a:xfrm>
          <a:prstGeom prst="rect">
            <a:avLst/>
          </a:prstGeom>
          <a:solidFill>
            <a:schemeClr val="accent5">
              <a:lumMod val="20000"/>
              <a:lumOff val="80000"/>
            </a:schemeClr>
          </a:solidFill>
        </p:spPr>
        <p:txBody>
          <a:bodyPr wrap="square">
            <a:spAutoFit/>
          </a:bodyPr>
          <a:lstStyle/>
          <a:p>
            <a:pPr marL="0" indent="0" eaLnBrk="1" latinLnBrk="0" hangingPunct="1"/>
            <a:r>
              <a:rPr lang="zh-CN" altLang="en-US" sz="2400" b="1" dirty="0">
                <a:solidFill>
                  <a:srgbClr val="0000FF"/>
                </a:solidFill>
                <a:latin typeface="楷体" panose="02010609060101010101" pitchFamily="49" charset="-122"/>
                <a:ea typeface="楷体" panose="02010609060101010101" pitchFamily="49" charset="-122"/>
                <a:cs typeface="楷体" panose="02010609060101010101" pitchFamily="49" charset="-122"/>
              </a:rPr>
              <a:t>起源：</a:t>
            </a:r>
            <a:r>
              <a:rPr lang="zh-CN" altLang="en-US"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公元前</a:t>
            </a:r>
            <a:r>
              <a:rPr lang="en-US" altLang="zh-CN"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776</a:t>
            </a:r>
            <a:r>
              <a:rPr lang="zh-CN" altLang="en-US"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年，古代奥运会在希腊的奥林匹亚举行。</a:t>
            </a:r>
            <a:endParaRPr lang="en-US" altLang="zh-CN" sz="2400" b="1" dirty="0">
              <a:solidFill>
                <a:srgbClr val="000000"/>
              </a:solidFill>
              <a:latin typeface="楷体" panose="02010609060101010101" pitchFamily="49" charset="-122"/>
              <a:ea typeface="楷体" panose="02010609060101010101" pitchFamily="49" charset="-122"/>
              <a:cs typeface="楷体" panose="02010609060101010101" pitchFamily="49" charset="-122"/>
            </a:endParaRPr>
          </a:p>
          <a:p>
            <a:pPr marL="0" indent="0" eaLnBrk="1" latinLnBrk="0" hangingPunct="1"/>
            <a:r>
              <a:rPr lang="zh-CN" altLang="en-US" sz="2400" b="1" dirty="0">
                <a:solidFill>
                  <a:srgbClr val="0000FF"/>
                </a:solidFill>
                <a:latin typeface="楷体" panose="02010609060101010101" pitchFamily="49" charset="-122"/>
                <a:ea typeface="楷体" panose="02010609060101010101" pitchFamily="49" charset="-122"/>
                <a:cs typeface="楷体" panose="02010609060101010101" pitchFamily="49" charset="-122"/>
              </a:rPr>
              <a:t>意义：</a:t>
            </a:r>
            <a:r>
              <a:rPr lang="zh-CN" altLang="en-US"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奥林匹克的复兴始自</a:t>
            </a:r>
            <a:r>
              <a:rPr lang="en-US" altLang="zh-CN"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1896</a:t>
            </a:r>
            <a:r>
              <a:rPr lang="zh-CN" altLang="en-US"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年，在顾拜旦的努力下，当时在希腊的雅典举办了第一次现代奥运会，有来自</a:t>
            </a:r>
            <a:r>
              <a:rPr lang="en-US" altLang="zh-CN"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14</a:t>
            </a:r>
            <a:r>
              <a:rPr lang="zh-CN" altLang="en-US"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个国家的</a:t>
            </a:r>
            <a:r>
              <a:rPr lang="en-US" altLang="zh-CN"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245</a:t>
            </a:r>
            <a:r>
              <a:rPr lang="zh-CN" altLang="en-US"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名运动员参加。</a:t>
            </a:r>
          </a:p>
          <a:p>
            <a:pPr marL="0" indent="0" eaLnBrk="1" latinLnBrk="0" hangingPunct="1"/>
            <a:r>
              <a:rPr lang="en-US" altLang="zh-CN"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    </a:t>
            </a:r>
            <a:r>
              <a:rPr lang="zh-CN" altLang="zh-CN"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本文写于</a:t>
            </a:r>
            <a:r>
              <a:rPr lang="en-US" altLang="zh-CN"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1919</a:t>
            </a:r>
            <a:r>
              <a:rPr lang="zh-CN" altLang="zh-CN"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年</a:t>
            </a:r>
            <a:r>
              <a:rPr lang="en-US" altLang="zh-CN"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4</a:t>
            </a:r>
            <a:r>
              <a:rPr lang="zh-CN" altLang="zh-CN"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月</a:t>
            </a:r>
            <a:r>
              <a:rPr lang="zh-CN" altLang="en-US"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a:t>
            </a:r>
            <a:r>
              <a:rPr lang="zh-CN" altLang="zh-CN"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“在过去的</a:t>
            </a:r>
            <a:r>
              <a:rPr lang="en-US" altLang="zh-CN"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5</a:t>
            </a:r>
            <a:r>
              <a:rPr lang="zh-CN" altLang="zh-CN"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年内</a:t>
            </a:r>
            <a:r>
              <a:rPr lang="en-US" altLang="zh-CN"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”“5</a:t>
            </a:r>
            <a:r>
              <a:rPr lang="zh-CN" altLang="zh-CN"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年前”从这一年到作者演讲时为止的</a:t>
            </a:r>
            <a:r>
              <a:rPr lang="en-US" altLang="zh-CN"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5</a:t>
            </a:r>
            <a:r>
              <a:rPr lang="zh-CN" altLang="zh-CN"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年</a:t>
            </a:r>
            <a:r>
              <a:rPr lang="zh-CN" altLang="en-US"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a:t>
            </a:r>
            <a:r>
              <a:rPr lang="zh-CN" altLang="zh-CN"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这期间</a:t>
            </a:r>
            <a:r>
              <a:rPr lang="zh-CN" altLang="zh-CN" sz="2400" b="1" dirty="0">
                <a:solidFill>
                  <a:srgbClr val="000000"/>
                </a:solidFill>
                <a:uFill>
                  <a:solidFill>
                    <a:srgbClr val="FF0000"/>
                  </a:solidFill>
                </a:uFill>
                <a:latin typeface="楷体" panose="02010609060101010101" pitchFamily="49" charset="-122"/>
                <a:ea typeface="楷体" panose="02010609060101010101" pitchFamily="49" charset="-122"/>
                <a:cs typeface="楷体" panose="02010609060101010101" pitchFamily="49" charset="-122"/>
              </a:rPr>
              <a:t>爆发了第一次世界大战</a:t>
            </a:r>
            <a:r>
              <a:rPr lang="zh-CN" altLang="zh-CN"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a:t>
            </a:r>
            <a:r>
              <a:rPr lang="en-US" altLang="zh-CN"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5</a:t>
            </a:r>
            <a:r>
              <a:rPr lang="zh-CN" altLang="zh-CN"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年来</a:t>
            </a:r>
            <a:r>
              <a:rPr lang="zh-CN" altLang="en-US"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a:t>
            </a:r>
            <a:r>
              <a:rPr lang="zh-CN" altLang="zh-CN"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战火把奥林匹克精神粉碎了</a:t>
            </a:r>
            <a:r>
              <a:rPr lang="zh-CN" altLang="en-US"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a:t>
            </a:r>
            <a:r>
              <a:rPr lang="zh-CN" altLang="zh-CN"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作者</a:t>
            </a:r>
            <a:r>
              <a:rPr lang="zh-CN" altLang="en-US"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发表演讲</a:t>
            </a:r>
            <a:r>
              <a:rPr lang="zh-CN" altLang="zh-CN"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纪念</a:t>
            </a:r>
            <a:r>
              <a:rPr lang="zh-CN" altLang="en-US"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奥林匹克运动会的</a:t>
            </a:r>
            <a:r>
              <a:rPr lang="zh-CN" altLang="zh-CN"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恢复</a:t>
            </a:r>
            <a:r>
              <a:rPr lang="zh-CN" altLang="en-US"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a:t>
            </a:r>
            <a:r>
              <a:rPr lang="zh-CN" altLang="zh-CN"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具有重大意义。</a:t>
            </a:r>
            <a:endParaRPr lang="zh-CN" altLang="en-US" sz="2400" b="1" dirty="0">
              <a:solidFill>
                <a:srgbClr val="000000"/>
              </a:solidFill>
              <a:latin typeface="楷体" panose="02010609060101010101" pitchFamily="49" charset="-122"/>
              <a:ea typeface="楷体" panose="02010609060101010101" pitchFamily="49" charset="-122"/>
              <a:cs typeface="楷体" panose="02010609060101010101" pitchFamily="49" charset="-122"/>
            </a:endParaRPr>
          </a:p>
        </p:txBody>
      </p:sp>
      <p:grpSp>
        <p:nvGrpSpPr>
          <p:cNvPr id="8" name="组合 8"/>
          <p:cNvGrpSpPr/>
          <p:nvPr/>
        </p:nvGrpSpPr>
        <p:grpSpPr bwMode="auto">
          <a:xfrm>
            <a:off x="0" y="627459"/>
            <a:ext cx="2006600" cy="523082"/>
            <a:chOff x="70" y="-63"/>
            <a:chExt cx="3161" cy="1097"/>
          </a:xfrm>
        </p:grpSpPr>
        <p:sp>
          <p:nvSpPr>
            <p:cNvPr id="9"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dirty="0">
                  <a:latin typeface="黑体" panose="02010609060101010101" pitchFamily="49" charset="-122"/>
                  <a:ea typeface="黑体" panose="02010609060101010101" pitchFamily="49" charset="-122"/>
                </a:rPr>
                <a:t>整体感知</a:t>
              </a:r>
            </a:p>
          </p:txBody>
        </p:sp>
        <p:cxnSp>
          <p:nvCxnSpPr>
            <p:cNvPr id="10"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1" name="菱形 10"/>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latin typeface="黑体" panose="02010609060101010101" pitchFamily="49" charset="-122"/>
                <a:ea typeface="黑体" panose="02010609060101010101" pitchFamily="49" charset="-122"/>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611561" y="1614007"/>
            <a:ext cx="4452595" cy="652486"/>
          </a:xfrm>
          <a:prstGeom prst="rect">
            <a:avLst/>
          </a:prstGeom>
          <a:noFill/>
          <a:ln w="9525">
            <a:noFill/>
          </a:ln>
        </p:spPr>
        <p:txBody>
          <a:bodyPr wrap="square">
            <a:spAutoFit/>
          </a:bodyPr>
          <a:lstStyle/>
          <a:p>
            <a:pPr marL="0" indent="0" eaLnBrk="1" latinLnBrk="0" hangingPunct="1">
              <a:lnSpc>
                <a:spcPct val="130000"/>
              </a:lnSpc>
            </a:pPr>
            <a:r>
              <a:rPr lang="en-US" altLang="zh-CN" sz="2800" b="1" dirty="0">
                <a:solidFill>
                  <a:srgbClr val="FF0000"/>
                </a:solidFill>
                <a:latin typeface="楷体" panose="02010609060101010101" pitchFamily="49" charset="-122"/>
                <a:ea typeface="楷体" panose="02010609060101010101" pitchFamily="49" charset="-122"/>
                <a:cs typeface="楷体" panose="02010609060101010101" pitchFamily="49" charset="-122"/>
              </a:rPr>
              <a:t>    </a:t>
            </a:r>
            <a:r>
              <a:rPr lang="zh-CN" altLang="en-US" sz="2800" b="1" dirty="0">
                <a:solidFill>
                  <a:srgbClr val="FF0000"/>
                </a:solidFill>
                <a:latin typeface="楷体" panose="02010609060101010101" pitchFamily="49" charset="-122"/>
                <a:ea typeface="楷体" panose="02010609060101010101" pitchFamily="49" charset="-122"/>
                <a:cs typeface="楷体" panose="02010609060101010101" pitchFamily="49" charset="-122"/>
              </a:rPr>
              <a:t>平和    自信</a:t>
            </a:r>
            <a:endParaRPr sz="2800" b="1" dirty="0">
              <a:solidFill>
                <a:srgbClr val="FF0000"/>
              </a:solidFill>
              <a:latin typeface="楷体" panose="02010609060101010101" pitchFamily="49" charset="-122"/>
              <a:ea typeface="楷体" panose="02010609060101010101" pitchFamily="49" charset="-122"/>
              <a:cs typeface="楷体" panose="02010609060101010101" pitchFamily="49" charset="-122"/>
            </a:endParaRPr>
          </a:p>
        </p:txBody>
      </p:sp>
      <p:sp>
        <p:nvSpPr>
          <p:cNvPr id="2" name="文本框 1"/>
          <p:cNvSpPr txBox="1"/>
          <p:nvPr/>
        </p:nvSpPr>
        <p:spPr>
          <a:xfrm>
            <a:off x="611561" y="1153219"/>
            <a:ext cx="7668895" cy="652486"/>
          </a:xfrm>
          <a:prstGeom prst="rect">
            <a:avLst/>
          </a:prstGeom>
          <a:noFill/>
        </p:spPr>
        <p:txBody>
          <a:bodyPr wrap="square" rtlCol="0">
            <a:spAutoFit/>
          </a:bodyPr>
          <a:lstStyle/>
          <a:p>
            <a:pPr algn="l" eaLnBrk="1" latinLnBrk="0" hangingPunct="1">
              <a:lnSpc>
                <a:spcPct val="130000"/>
              </a:lnSpc>
            </a:pPr>
            <a:r>
              <a:rPr sz="2800" b="1" dirty="0">
                <a:solidFill>
                  <a:srgbClr val="000000"/>
                </a:solidFill>
                <a:latin typeface="宋体" panose="02010600030101010101" pitchFamily="2" charset="-122"/>
                <a:cs typeface="宋体" panose="02010600030101010101" pitchFamily="2" charset="-122"/>
                <a:sym typeface="+mn-ea"/>
              </a:rPr>
              <a:t>奥林匹克精神</a:t>
            </a:r>
            <a:r>
              <a:rPr lang="zh-CN" altLang="en-US" sz="2800" b="1" dirty="0">
                <a:solidFill>
                  <a:srgbClr val="000000"/>
                </a:solidFill>
                <a:latin typeface="宋体" panose="02010600030101010101" pitchFamily="2" charset="-122"/>
                <a:cs typeface="宋体" panose="02010600030101010101" pitchFamily="2" charset="-122"/>
                <a:sym typeface="+mn-ea"/>
              </a:rPr>
              <a:t>的重要内涵是什么？</a:t>
            </a:r>
            <a:endParaRPr lang="en-US" altLang="en-US" sz="2800" b="1" dirty="0">
              <a:solidFill>
                <a:srgbClr val="000000"/>
              </a:solidFill>
              <a:latin typeface="宋体" panose="02010600030101010101" pitchFamily="2" charset="-122"/>
              <a:cs typeface="宋体" panose="02010600030101010101" pitchFamily="2" charset="-122"/>
              <a:sym typeface="+mn-ea"/>
            </a:endParaRPr>
          </a:p>
        </p:txBody>
      </p:sp>
      <p:sp>
        <p:nvSpPr>
          <p:cNvPr id="4" name="文本框 1"/>
          <p:cNvSpPr txBox="1"/>
          <p:nvPr/>
        </p:nvSpPr>
        <p:spPr>
          <a:xfrm>
            <a:off x="611561" y="2202331"/>
            <a:ext cx="7668895" cy="652486"/>
          </a:xfrm>
          <a:prstGeom prst="rect">
            <a:avLst/>
          </a:prstGeom>
          <a:noFill/>
        </p:spPr>
        <p:txBody>
          <a:bodyPr wrap="square" rtlCol="0">
            <a:spAutoFit/>
          </a:bodyPr>
          <a:lstStyle/>
          <a:p>
            <a:pPr algn="l" eaLnBrk="1" latinLnBrk="0" hangingPunct="1">
              <a:lnSpc>
                <a:spcPct val="130000"/>
              </a:lnSpc>
            </a:pPr>
            <a:r>
              <a:rPr sz="2800" b="1" dirty="0">
                <a:solidFill>
                  <a:srgbClr val="000000"/>
                </a:solidFill>
                <a:latin typeface="宋体" panose="02010600030101010101" pitchFamily="2" charset="-122"/>
                <a:cs typeface="宋体" panose="02010600030101010101" pitchFamily="2" charset="-122"/>
                <a:sym typeface="+mn-ea"/>
              </a:rPr>
              <a:t>奥林匹克</a:t>
            </a:r>
            <a:r>
              <a:rPr lang="zh-CN" altLang="en-US" sz="2800" b="1" dirty="0">
                <a:solidFill>
                  <a:srgbClr val="000000"/>
                </a:solidFill>
                <a:latin typeface="宋体" panose="02010600030101010101" pitchFamily="2" charset="-122"/>
                <a:cs typeface="宋体" panose="02010600030101010101" pitchFamily="2" charset="-122"/>
                <a:sym typeface="+mn-ea"/>
              </a:rPr>
              <a:t>运动与一般体育运动有什么区别？</a:t>
            </a:r>
            <a:endParaRPr lang="en-US" altLang="en-US" sz="2800" b="1" dirty="0">
              <a:solidFill>
                <a:srgbClr val="000000"/>
              </a:solidFill>
              <a:latin typeface="宋体" panose="02010600030101010101" pitchFamily="2" charset="-122"/>
              <a:cs typeface="宋体" panose="02010600030101010101" pitchFamily="2" charset="-122"/>
              <a:sym typeface="+mn-ea"/>
            </a:endParaRPr>
          </a:p>
        </p:txBody>
      </p:sp>
      <p:sp>
        <p:nvSpPr>
          <p:cNvPr id="5" name="文本框 99"/>
          <p:cNvSpPr txBox="1"/>
          <p:nvPr/>
        </p:nvSpPr>
        <p:spPr>
          <a:xfrm>
            <a:off x="1403648" y="2796396"/>
            <a:ext cx="6984776" cy="1212640"/>
          </a:xfrm>
          <a:prstGeom prst="rect">
            <a:avLst/>
          </a:prstGeom>
          <a:noFill/>
          <a:ln w="9525">
            <a:noFill/>
          </a:ln>
        </p:spPr>
        <p:txBody>
          <a:bodyPr wrap="square">
            <a:spAutoFit/>
          </a:bodyPr>
          <a:lstStyle/>
          <a:p>
            <a:pPr marL="0" indent="0" eaLnBrk="1" latinLnBrk="0" hangingPunct="1">
              <a:lnSpc>
                <a:spcPct val="130000"/>
              </a:lnSpc>
            </a:pPr>
            <a:r>
              <a:rPr lang="en-US" altLang="zh-CN" sz="2800" b="1" dirty="0">
                <a:solidFill>
                  <a:srgbClr val="FF0000"/>
                </a:solidFill>
                <a:latin typeface="楷体" panose="02010609060101010101" pitchFamily="49" charset="-122"/>
                <a:ea typeface="楷体" panose="02010609060101010101" pitchFamily="49" charset="-122"/>
                <a:cs typeface="楷体" panose="02010609060101010101" pitchFamily="49" charset="-122"/>
              </a:rPr>
              <a:t>1.</a:t>
            </a:r>
            <a:r>
              <a:rPr lang="zh-CN" altLang="en-US" sz="2800" b="1" dirty="0">
                <a:solidFill>
                  <a:srgbClr val="FF0000"/>
                </a:solidFill>
                <a:latin typeface="楷体" panose="02010609060101010101" pitchFamily="49" charset="-122"/>
                <a:ea typeface="楷体" panose="02010609060101010101" pitchFamily="49" charset="-122"/>
                <a:cs typeface="楷体" panose="02010609060101010101" pitchFamily="49" charset="-122"/>
              </a:rPr>
              <a:t>平和和自信。</a:t>
            </a:r>
            <a:endParaRPr lang="en-US" altLang="zh-CN" sz="2800" b="1" dirty="0">
              <a:solidFill>
                <a:srgbClr val="FF0000"/>
              </a:solidFill>
              <a:latin typeface="楷体" panose="02010609060101010101" pitchFamily="49" charset="-122"/>
              <a:ea typeface="楷体" panose="02010609060101010101" pitchFamily="49" charset="-122"/>
              <a:cs typeface="楷体" panose="02010609060101010101" pitchFamily="49" charset="-122"/>
            </a:endParaRPr>
          </a:p>
          <a:p>
            <a:pPr marL="0" indent="0" eaLnBrk="1" latinLnBrk="0" hangingPunct="1">
              <a:lnSpc>
                <a:spcPct val="130000"/>
              </a:lnSpc>
            </a:pPr>
            <a:r>
              <a:rPr lang="en-US" sz="2800" b="1" dirty="0">
                <a:solidFill>
                  <a:srgbClr val="FF0000"/>
                </a:solidFill>
                <a:latin typeface="楷体" panose="02010609060101010101" pitchFamily="49" charset="-122"/>
                <a:ea typeface="楷体" panose="02010609060101010101" pitchFamily="49" charset="-122"/>
                <a:cs typeface="楷体" panose="02010609060101010101" pitchFamily="49" charset="-122"/>
              </a:rPr>
              <a:t>2.</a:t>
            </a:r>
            <a:r>
              <a:rPr lang="zh-CN" altLang="en-US" sz="2800" b="1" dirty="0">
                <a:solidFill>
                  <a:srgbClr val="FF0000"/>
                </a:solidFill>
                <a:latin typeface="楷体" panose="02010609060101010101" pitchFamily="49" charset="-122"/>
                <a:ea typeface="楷体" panose="02010609060101010101" pitchFamily="49" charset="-122"/>
                <a:cs typeface="楷体" panose="02010609060101010101" pitchFamily="49" charset="-122"/>
              </a:rPr>
              <a:t>除了追求胜利，还强调愉悦和美。</a:t>
            </a:r>
            <a:endParaRPr sz="2800" b="1" dirty="0">
              <a:solidFill>
                <a:srgbClr val="FF0000"/>
              </a:solidFill>
              <a:latin typeface="楷体" panose="02010609060101010101" pitchFamily="49" charset="-122"/>
              <a:ea typeface="楷体" panose="02010609060101010101" pitchFamily="49" charset="-122"/>
              <a:cs typeface="楷体" panose="02010609060101010101" pitchFamily="49" charset="-122"/>
            </a:endParaRPr>
          </a:p>
        </p:txBody>
      </p:sp>
      <p:grpSp>
        <p:nvGrpSpPr>
          <p:cNvPr id="10" name="组合 15"/>
          <p:cNvGrpSpPr/>
          <p:nvPr/>
        </p:nvGrpSpPr>
        <p:grpSpPr bwMode="auto">
          <a:xfrm>
            <a:off x="44450" y="613171"/>
            <a:ext cx="2007235" cy="523398"/>
            <a:chOff x="70" y="-63"/>
            <a:chExt cx="3161" cy="1101"/>
          </a:xfrm>
        </p:grpSpPr>
        <p:sp>
          <p:nvSpPr>
            <p:cNvPr id="11" name="文本框 6"/>
            <p:cNvSpPr txBox="1">
              <a:spLocks noChangeArrowheads="1"/>
            </p:cNvSpPr>
            <p:nvPr/>
          </p:nvSpPr>
          <p:spPr bwMode="auto">
            <a:xfrm>
              <a:off x="678" y="-63"/>
              <a:ext cx="2553" cy="1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dirty="0">
                  <a:latin typeface="黑体" panose="02010609060101010101" pitchFamily="49" charset="-122"/>
                  <a:ea typeface="黑体" panose="02010609060101010101" pitchFamily="49" charset="-122"/>
                </a:rPr>
                <a:t>精读细研</a:t>
              </a:r>
            </a:p>
          </p:txBody>
        </p:sp>
        <p:cxnSp>
          <p:nvCxnSpPr>
            <p:cNvPr id="12" name="直线连接符 9"/>
            <p:cNvCxnSpPr/>
            <p:nvPr/>
          </p:nvCxnSpPr>
          <p:spPr>
            <a:xfrm>
              <a:off x="70" y="701"/>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3" name="菱形 12"/>
            <p:cNvSpPr/>
            <p:nvPr/>
          </p:nvSpPr>
          <p:spPr>
            <a:xfrm>
              <a:off x="125" y="147"/>
              <a:ext cx="553" cy="554"/>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barn(inVertical)">
                                      <p:cBhvr>
                                        <p:cTn id="7" dur="500"/>
                                        <p:tgtEl>
                                          <p:spTgt spid="100"/>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barn(inVertical)">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051050" y="3651409"/>
            <a:ext cx="4739640" cy="895630"/>
          </a:xfrm>
          <a:prstGeom prst="rect">
            <a:avLst/>
          </a:prstGeom>
          <a:noFill/>
        </p:spPr>
        <p:txBody>
          <a:bodyPr wrap="square" rtlCol="0" anchor="t">
            <a:spAutoFit/>
          </a:bodyPr>
          <a:lstStyle/>
          <a:p>
            <a:pPr defTabSz="914400">
              <a:lnSpc>
                <a:spcPct val="140000"/>
              </a:lnSpc>
              <a:buNone/>
            </a:pPr>
            <a:endParaRPr lang="zh-CN" altLang="en-US" b="1" baseline="0" dirty="0">
              <a:solidFill>
                <a:srgbClr val="CC0000"/>
              </a:solidFill>
              <a:latin typeface="黑体" panose="02010609060101010101" pitchFamily="49" charset="-122"/>
              <a:ea typeface="黑体" panose="02010609060101010101" pitchFamily="49" charset="-122"/>
            </a:endParaRPr>
          </a:p>
          <a:p>
            <a:pPr defTabSz="914400">
              <a:lnSpc>
                <a:spcPct val="150000"/>
              </a:lnSpc>
              <a:buNone/>
            </a:pPr>
            <a:r>
              <a:rPr lang="en-US" altLang="zh-CN" b="1" dirty="0">
                <a:latin typeface="黑体" panose="02010609060101010101" pitchFamily="49" charset="-122"/>
                <a:ea typeface="黑体" panose="02010609060101010101" pitchFamily="49" charset="-122"/>
                <a:sym typeface="+mn-ea"/>
              </a:rPr>
              <a:t>    </a:t>
            </a:r>
            <a:r>
              <a:rPr lang="zh-CN" altLang="en-US" b="1" dirty="0">
                <a:latin typeface="黑体" panose="02010609060101010101" pitchFamily="49" charset="-122"/>
                <a:ea typeface="黑体" panose="02010609060101010101" pitchFamily="49" charset="-122"/>
                <a:sym typeface="+mn-ea"/>
              </a:rPr>
              <a:t>  </a:t>
            </a:r>
            <a:endParaRPr lang="zh-CN" altLang="en-US"/>
          </a:p>
        </p:txBody>
      </p:sp>
      <p:sp>
        <p:nvSpPr>
          <p:cNvPr id="100" name="文本框 99"/>
          <p:cNvSpPr txBox="1"/>
          <p:nvPr/>
        </p:nvSpPr>
        <p:spPr>
          <a:xfrm>
            <a:off x="591918" y="2118682"/>
            <a:ext cx="7966710" cy="1532727"/>
          </a:xfrm>
          <a:prstGeom prst="rect">
            <a:avLst/>
          </a:prstGeom>
          <a:solidFill>
            <a:schemeClr val="accent2">
              <a:lumMod val="40000"/>
              <a:lumOff val="60000"/>
            </a:schemeClr>
          </a:solidFill>
          <a:ln w="9525">
            <a:noFill/>
          </a:ln>
        </p:spPr>
        <p:txBody>
          <a:bodyPr wrap="square">
            <a:spAutoFit/>
          </a:bodyPr>
          <a:lstStyle/>
          <a:p>
            <a:pPr marL="0" indent="0" eaLnBrk="1" latinLnBrk="0" hangingPunct="1">
              <a:lnSpc>
                <a:spcPct val="130000"/>
              </a:lnSpc>
            </a:pPr>
            <a:r>
              <a:rPr lang="en-US" altLang="zh-CN"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    </a:t>
            </a:r>
            <a:r>
              <a:rPr lang="zh-CN" altLang="en-US" sz="2400" b="1" dirty="0">
                <a:solidFill>
                  <a:srgbClr val="0000FF"/>
                </a:solidFill>
                <a:latin typeface="楷体" panose="02010609060101010101" pitchFamily="49" charset="-122"/>
                <a:ea typeface="楷体" panose="02010609060101010101" pitchFamily="49" charset="-122"/>
                <a:sym typeface="+mn-ea"/>
              </a:rPr>
              <a:t>一是</a:t>
            </a:r>
            <a:r>
              <a:rPr lang="zh-CN" altLang="en-US" sz="2400" b="1" dirty="0">
                <a:latin typeface="楷体" panose="02010609060101010101" pitchFamily="49" charset="-122"/>
                <a:ea typeface="楷体" panose="02010609060101010101" pitchFamily="49" charset="-122"/>
                <a:sym typeface="+mn-ea"/>
              </a:rPr>
              <a:t>“我们”正处在历史的转折关头，渴求进步但又常常误入歧途的人类精神开始致力于将青少年从平衡状态中挣脱出来。</a:t>
            </a:r>
          </a:p>
        </p:txBody>
      </p:sp>
      <p:sp>
        <p:nvSpPr>
          <p:cNvPr id="3" name="文本框 2"/>
          <p:cNvSpPr txBox="1"/>
          <p:nvPr/>
        </p:nvSpPr>
        <p:spPr>
          <a:xfrm>
            <a:off x="588964" y="1072038"/>
            <a:ext cx="7966075" cy="1052596"/>
          </a:xfrm>
          <a:prstGeom prst="rect">
            <a:avLst/>
          </a:prstGeom>
          <a:noFill/>
        </p:spPr>
        <p:txBody>
          <a:bodyPr wrap="square" rtlCol="0">
            <a:spAutoFit/>
          </a:bodyPr>
          <a:lstStyle/>
          <a:p>
            <a:pPr algn="l" eaLnBrk="1" latinLnBrk="0" hangingPunct="1">
              <a:lnSpc>
                <a:spcPct val="130000"/>
              </a:lnSpc>
            </a:pPr>
            <a:r>
              <a:rPr lang="zh-CN" altLang="en-US" sz="2400" b="1" dirty="0">
                <a:solidFill>
                  <a:schemeClr val="tx1"/>
                </a:solidFill>
                <a:latin typeface="宋体" panose="02010600030101010101" pitchFamily="2" charset="-122"/>
                <a:cs typeface="宋体" panose="02010600030101010101" pitchFamily="2" charset="-122"/>
                <a:sym typeface="+mn-ea"/>
              </a:rPr>
              <a:t>    “我们”为什么要重启奥林匹克时代，并为体格训练的复兴隆重庆祝？</a:t>
            </a:r>
            <a:endParaRPr lang="en-US" altLang="en-US" sz="2400" b="1" dirty="0">
              <a:solidFill>
                <a:schemeClr val="tx1"/>
              </a:solidFill>
              <a:latin typeface="宋体" panose="02010600030101010101" pitchFamily="2" charset="-122"/>
              <a:cs typeface="宋体" panose="02010600030101010101" pitchFamily="2" charset="-122"/>
              <a:sym typeface="+mn-ea"/>
            </a:endParaRPr>
          </a:p>
        </p:txBody>
      </p:sp>
      <p:grpSp>
        <p:nvGrpSpPr>
          <p:cNvPr id="9" name="组合 15"/>
          <p:cNvGrpSpPr/>
          <p:nvPr/>
        </p:nvGrpSpPr>
        <p:grpSpPr bwMode="auto">
          <a:xfrm>
            <a:off x="44450" y="613171"/>
            <a:ext cx="2007235" cy="523398"/>
            <a:chOff x="70" y="-63"/>
            <a:chExt cx="3161" cy="1101"/>
          </a:xfrm>
        </p:grpSpPr>
        <p:sp>
          <p:nvSpPr>
            <p:cNvPr id="10" name="文本框 6"/>
            <p:cNvSpPr txBox="1">
              <a:spLocks noChangeArrowheads="1"/>
            </p:cNvSpPr>
            <p:nvPr/>
          </p:nvSpPr>
          <p:spPr bwMode="auto">
            <a:xfrm>
              <a:off x="678" y="-63"/>
              <a:ext cx="2553" cy="1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dirty="0">
                  <a:latin typeface="黑体" panose="02010609060101010101" pitchFamily="49" charset="-122"/>
                  <a:ea typeface="黑体" panose="02010609060101010101" pitchFamily="49" charset="-122"/>
                </a:rPr>
                <a:t>精读细研</a:t>
              </a:r>
            </a:p>
          </p:txBody>
        </p:sp>
        <p:cxnSp>
          <p:nvCxnSpPr>
            <p:cNvPr id="11" name="直线连接符 9"/>
            <p:cNvCxnSpPr/>
            <p:nvPr/>
          </p:nvCxnSpPr>
          <p:spPr>
            <a:xfrm>
              <a:off x="70" y="701"/>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2" name="菱形 11"/>
            <p:cNvSpPr/>
            <p:nvPr/>
          </p:nvSpPr>
          <p:spPr>
            <a:xfrm>
              <a:off x="125" y="147"/>
              <a:ext cx="553" cy="554"/>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p>
          </p:txBody>
        </p:sp>
      </p:grpSp>
      <p:sp>
        <p:nvSpPr>
          <p:cNvPr id="15" name="文本框 99"/>
          <p:cNvSpPr txBox="1"/>
          <p:nvPr/>
        </p:nvSpPr>
        <p:spPr>
          <a:xfrm>
            <a:off x="586736" y="3507854"/>
            <a:ext cx="7966710" cy="1532727"/>
          </a:xfrm>
          <a:prstGeom prst="rect">
            <a:avLst/>
          </a:prstGeom>
          <a:solidFill>
            <a:schemeClr val="accent5">
              <a:lumMod val="20000"/>
              <a:lumOff val="80000"/>
            </a:schemeClr>
          </a:solidFill>
          <a:ln w="9525">
            <a:noFill/>
          </a:ln>
        </p:spPr>
        <p:txBody>
          <a:bodyPr wrap="square">
            <a:spAutoFit/>
          </a:bodyPr>
          <a:lstStyle/>
          <a:p>
            <a:pPr marL="0" indent="0" eaLnBrk="1" latinLnBrk="0" hangingPunct="1">
              <a:lnSpc>
                <a:spcPct val="130000"/>
              </a:lnSpc>
            </a:pPr>
            <a:r>
              <a:rPr lang="zh-CN" altLang="en-US"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    </a:t>
            </a:r>
            <a:r>
              <a:rPr lang="zh-CN" altLang="en-US" sz="2400" b="1" dirty="0">
                <a:solidFill>
                  <a:srgbClr val="0000FF"/>
                </a:solidFill>
                <a:latin typeface="楷体" panose="02010609060101010101" pitchFamily="49" charset="-122"/>
                <a:ea typeface="楷体" panose="02010609060101010101" pitchFamily="49" charset="-122"/>
                <a:cs typeface="楷体" panose="02010609060101010101" pitchFamily="49" charset="-122"/>
              </a:rPr>
              <a:t>二是</a:t>
            </a:r>
            <a:r>
              <a:rPr lang="zh-CN" altLang="en-US"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青少年开始为呆板而复杂的教育枷锁所套牢，被在愚蠢的放纵和不明智的严厉交互作用下的道德说教以及拙劣肤浅的世界观所束缚。</a:t>
            </a:r>
            <a:endParaRPr lang="zh-CN" altLang="en-US" sz="2400" b="1" dirty="0">
              <a:latin typeface="楷体" panose="02010609060101010101" pitchFamily="49" charset="-122"/>
              <a:ea typeface="楷体" panose="02010609060101010101" pitchFamily="49" charset="-122"/>
              <a:sym typeface="+mn-ea"/>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blinds(horizontal)">
                                      <p:cBhvr>
                                        <p:cTn id="7" dur="500"/>
                                        <p:tgtEl>
                                          <p:spTgt spid="10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blinds(horizontal)">
                                      <p:cBhvr>
                                        <p:cTn id="1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bldLvl="0" animBg="1"/>
      <p:bldP spid="15"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文本框 25601"/>
          <p:cNvSpPr txBox="1"/>
          <p:nvPr/>
        </p:nvSpPr>
        <p:spPr>
          <a:xfrm>
            <a:off x="448514" y="1167594"/>
            <a:ext cx="7795895" cy="492443"/>
          </a:xfrm>
          <a:prstGeom prst="rect">
            <a:avLst/>
          </a:prstGeom>
          <a:noFill/>
          <a:ln w="9525">
            <a:noFill/>
          </a:ln>
        </p:spPr>
        <p:txBody>
          <a:bodyPr wrap="square">
            <a:spAutoFit/>
            <a:scene3d>
              <a:camera prst="orthographicFront"/>
              <a:lightRig rig="threePt" dir="t"/>
            </a:scene3d>
          </a:bodyPr>
          <a:lstStyle/>
          <a:p>
            <a:pPr>
              <a:spcBef>
                <a:spcPct val="50000"/>
              </a:spcBef>
            </a:pPr>
            <a:r>
              <a:rPr lang="zh-CN" sz="2600" b="1" dirty="0">
                <a:solidFill>
                  <a:schemeClr val="tx1"/>
                </a:solidFill>
                <a:latin typeface="宋体" panose="02010600030101010101" pitchFamily="2" charset="-122"/>
                <a:cs typeface="方正书宋_GBK" charset="0"/>
                <a:sym typeface="+mn-ea"/>
              </a:rPr>
              <a:t>作者认为如何将奥林匹克精神变成现实</a:t>
            </a:r>
            <a:r>
              <a:rPr lang="zh-CN" altLang="en-US" sz="2600" b="1" dirty="0">
                <a:solidFill>
                  <a:schemeClr val="tx1"/>
                </a:solidFill>
                <a:effectLst/>
                <a:latin typeface="宋体" panose="02010600030101010101" pitchFamily="2" charset="-122"/>
              </a:rPr>
              <a:t>？</a:t>
            </a:r>
          </a:p>
        </p:txBody>
      </p:sp>
      <p:sp>
        <p:nvSpPr>
          <p:cNvPr id="25608" name="文本框 25607"/>
          <p:cNvSpPr txBox="1"/>
          <p:nvPr/>
        </p:nvSpPr>
        <p:spPr>
          <a:xfrm>
            <a:off x="431540" y="1630204"/>
            <a:ext cx="8280920" cy="3093154"/>
          </a:xfrm>
          <a:prstGeom prst="rect">
            <a:avLst/>
          </a:prstGeom>
          <a:solidFill>
            <a:schemeClr val="accent5">
              <a:lumMod val="20000"/>
              <a:lumOff val="80000"/>
            </a:schemeClr>
          </a:solidFill>
          <a:ln w="9525">
            <a:noFill/>
          </a:ln>
        </p:spPr>
        <p:txBody>
          <a:bodyPr wrap="square">
            <a:spAutoFit/>
            <a:scene3d>
              <a:camera prst="orthographicFront"/>
              <a:lightRig rig="threePt" dir="t"/>
            </a:scene3d>
          </a:bodyPr>
          <a:lstStyle/>
          <a:p>
            <a:pPr>
              <a:lnSpc>
                <a:spcPct val="150000"/>
              </a:lnSpc>
            </a:pPr>
            <a:r>
              <a:rPr lang="zh-CN" altLang="en-US" sz="2600" b="1" dirty="0">
                <a:solidFill>
                  <a:schemeClr val="tx1"/>
                </a:solidFill>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cs typeface="楷体" panose="02010609060101010101" pitchFamily="49" charset="-122"/>
              </a:rPr>
              <a:t>　　</a:t>
            </a:r>
            <a:r>
              <a:rPr lang="zh-CN" sz="2600" b="1" dirty="0">
                <a:solidFill>
                  <a:srgbClr val="000000"/>
                </a:solidFill>
                <a:latin typeface="楷体" panose="02010609060101010101" pitchFamily="49" charset="-122"/>
                <a:ea typeface="楷体" panose="02010609060101010101" pitchFamily="49" charset="-122"/>
                <a:cs typeface="楷体" panose="02010609060101010101" pitchFamily="49" charset="-122"/>
                <a:sym typeface="+mn-ea"/>
              </a:rPr>
              <a:t>顾拜旦提出了一个重要的理念</a:t>
            </a:r>
            <a:r>
              <a:rPr lang="en-US" altLang="zh-CN" sz="2600" b="1" dirty="0">
                <a:solidFill>
                  <a:srgbClr val="000000"/>
                </a:solidFill>
                <a:latin typeface="楷体" panose="02010609060101010101" pitchFamily="49" charset="-122"/>
                <a:ea typeface="楷体" panose="02010609060101010101" pitchFamily="49" charset="-122"/>
                <a:cs typeface="楷体" panose="02010609060101010101" pitchFamily="49" charset="-122"/>
                <a:sym typeface="+mn-ea"/>
              </a:rPr>
              <a:t>——</a:t>
            </a:r>
            <a:r>
              <a:rPr lang="zh-CN" sz="2600" b="1" dirty="0">
                <a:solidFill>
                  <a:srgbClr val="3333FF"/>
                </a:solidFill>
                <a:latin typeface="楷体" panose="02010609060101010101" pitchFamily="49" charset="-122"/>
                <a:ea typeface="楷体" panose="02010609060101010101" pitchFamily="49" charset="-122"/>
                <a:cs typeface="楷体" panose="02010609060101010101" pitchFamily="49" charset="-122"/>
                <a:sym typeface="+mn-ea"/>
              </a:rPr>
              <a:t>大众参与</a:t>
            </a:r>
            <a:r>
              <a:rPr lang="zh-CN" sz="2600" b="1" dirty="0">
                <a:solidFill>
                  <a:srgbClr val="000000"/>
                </a:solidFill>
                <a:latin typeface="楷体" panose="02010609060101010101" pitchFamily="49" charset="-122"/>
                <a:ea typeface="楷体" panose="02010609060101010101" pitchFamily="49" charset="-122"/>
                <a:cs typeface="楷体" panose="02010609060101010101" pitchFamily="49" charset="-122"/>
                <a:sym typeface="+mn-ea"/>
              </a:rPr>
              <a:t>。即使是“社会底层的人们”也应该能够享受这种精神。顾拜旦的名言“</a:t>
            </a:r>
            <a:r>
              <a:rPr lang="zh-CN" sz="2600" b="1" dirty="0">
                <a:solidFill>
                  <a:srgbClr val="3333FF"/>
                </a:solidFill>
                <a:latin typeface="楷体" panose="02010609060101010101" pitchFamily="49" charset="-122"/>
                <a:ea typeface="楷体" panose="02010609060101010101" pitchFamily="49" charset="-122"/>
                <a:cs typeface="楷体" panose="02010609060101010101" pitchFamily="49" charset="-122"/>
                <a:sym typeface="+mn-ea"/>
              </a:rPr>
              <a:t>参与比取胜更重要</a:t>
            </a:r>
            <a:r>
              <a:rPr lang="zh-CN" sz="2600" b="1" dirty="0">
                <a:solidFill>
                  <a:srgbClr val="000000"/>
                </a:solidFill>
                <a:latin typeface="楷体" panose="02010609060101010101" pitchFamily="49" charset="-122"/>
                <a:ea typeface="楷体" panose="02010609060101010101" pitchFamily="49" charset="-122"/>
                <a:cs typeface="楷体" panose="02010609060101010101" pitchFamily="49" charset="-122"/>
                <a:sym typeface="+mn-ea"/>
              </a:rPr>
              <a:t>”同样强调了这一点。他是以全人类不断完善自我为出发点的</a:t>
            </a:r>
            <a:r>
              <a:rPr lang="en-US" sz="2600" b="1" dirty="0">
                <a:solidFill>
                  <a:srgbClr val="000000"/>
                </a:solidFill>
                <a:latin typeface="楷体" panose="02010609060101010101" pitchFamily="49" charset="-122"/>
                <a:ea typeface="楷体" panose="02010609060101010101" pitchFamily="49" charset="-122"/>
                <a:cs typeface="楷体" panose="02010609060101010101" pitchFamily="49" charset="-122"/>
                <a:sym typeface="+mn-ea"/>
              </a:rPr>
              <a:t>，</a:t>
            </a:r>
            <a:r>
              <a:rPr lang="zh-CN" sz="2600" b="1" dirty="0">
                <a:solidFill>
                  <a:srgbClr val="000000"/>
                </a:solidFill>
                <a:latin typeface="楷体" panose="02010609060101010101" pitchFamily="49" charset="-122"/>
                <a:ea typeface="楷体" panose="02010609060101010101" pitchFamily="49" charset="-122"/>
                <a:cs typeface="楷体" panose="02010609060101010101" pitchFamily="49" charset="-122"/>
                <a:sym typeface="+mn-ea"/>
              </a:rPr>
              <a:t>绝非仅仅号召人们单纯为夺取桂冠和金牌而拼搏。</a:t>
            </a:r>
            <a:endParaRPr lang="zh-CN" altLang="en-US" sz="2600" b="1" dirty="0">
              <a:solidFill>
                <a:srgbClr val="000000"/>
              </a:solidFill>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4" name="组合 15"/>
          <p:cNvGrpSpPr/>
          <p:nvPr/>
        </p:nvGrpSpPr>
        <p:grpSpPr bwMode="auto">
          <a:xfrm>
            <a:off x="44450" y="613171"/>
            <a:ext cx="2007235" cy="523398"/>
            <a:chOff x="70" y="-63"/>
            <a:chExt cx="3161" cy="1101"/>
          </a:xfrm>
        </p:grpSpPr>
        <p:sp>
          <p:nvSpPr>
            <p:cNvPr id="5" name="文本框 6"/>
            <p:cNvSpPr txBox="1">
              <a:spLocks noChangeArrowheads="1"/>
            </p:cNvSpPr>
            <p:nvPr/>
          </p:nvSpPr>
          <p:spPr bwMode="auto">
            <a:xfrm>
              <a:off x="678" y="-63"/>
              <a:ext cx="2553" cy="1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a:latin typeface="黑体" panose="02010609060101010101" pitchFamily="49" charset="-122"/>
                  <a:ea typeface="黑体" panose="02010609060101010101" pitchFamily="49" charset="-122"/>
                </a:rPr>
                <a:t>精读细研</a:t>
              </a:r>
            </a:p>
          </p:txBody>
        </p:sp>
        <p:cxnSp>
          <p:nvCxnSpPr>
            <p:cNvPr id="6" name="直线连接符 9"/>
            <p:cNvCxnSpPr/>
            <p:nvPr/>
          </p:nvCxnSpPr>
          <p:spPr>
            <a:xfrm>
              <a:off x="70" y="701"/>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7" name="菱形 6"/>
            <p:cNvSpPr/>
            <p:nvPr/>
          </p:nvSpPr>
          <p:spPr>
            <a:xfrm>
              <a:off x="125" y="147"/>
              <a:ext cx="553" cy="554"/>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5608"/>
                                        </p:tgtEl>
                                        <p:attrNameLst>
                                          <p:attrName>style.visibility</p:attrName>
                                        </p:attrNameLst>
                                      </p:cBhvr>
                                      <p:to>
                                        <p:strVal val="visible"/>
                                      </p:to>
                                    </p:set>
                                    <p:animEffect transition="in" filter="wheel(4)">
                                      <p:cBhvr>
                                        <p:cTn id="7" dur="2000"/>
                                        <p:tgtEl>
                                          <p:spTgt spid="256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8"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5"/>
          <p:cNvSpPr txBox="1"/>
          <p:nvPr/>
        </p:nvSpPr>
        <p:spPr>
          <a:xfrm>
            <a:off x="465071" y="1656882"/>
            <a:ext cx="8213858" cy="3135858"/>
          </a:xfrm>
          <a:prstGeom prst="rect">
            <a:avLst/>
          </a:prstGeom>
          <a:solidFill>
            <a:schemeClr val="accent5">
              <a:lumMod val="20000"/>
              <a:lumOff val="80000"/>
            </a:schemeClr>
          </a:solidFill>
          <a:ln w="9525">
            <a:noFill/>
          </a:ln>
        </p:spPr>
        <p:txBody>
          <a:bodyPr wrap="square">
            <a:spAutoFit/>
          </a:bodyPr>
          <a:lstStyle/>
          <a:p>
            <a:pPr eaLnBrk="1" hangingPunct="1">
              <a:lnSpc>
                <a:spcPct val="120000"/>
              </a:lnSpc>
              <a:buFont typeface="Arial" panose="020B0604020202020204" pitchFamily="34" charset="0"/>
            </a:pPr>
            <a:r>
              <a:rPr lang="zh-CN" altLang="en-US" sz="2400" b="1" dirty="0">
                <a:solidFill>
                  <a:schemeClr val="tx1"/>
                </a:solidFill>
                <a:latin typeface="楷体" panose="02010609060101010101" pitchFamily="49" charset="-122"/>
                <a:ea typeface="楷体" panose="02010609060101010101" pitchFamily="49" charset="-122"/>
              </a:rPr>
              <a:t>    结尾中，</a:t>
            </a:r>
            <a:r>
              <a:rPr lang="zh-CN" altLang="en-US" sz="2400" b="1" dirty="0">
                <a:solidFill>
                  <a:schemeClr val="tx1"/>
                </a:solidFill>
                <a:uFill>
                  <a:solidFill>
                    <a:srgbClr val="FF0000"/>
                  </a:solidFill>
                </a:uFill>
                <a:latin typeface="楷体" panose="02010609060101010101" pitchFamily="49" charset="-122"/>
                <a:ea typeface="楷体" panose="02010609060101010101" pitchFamily="49" charset="-122"/>
              </a:rPr>
              <a:t>作者首先指出了</a:t>
            </a:r>
            <a:r>
              <a:rPr lang="zh-CN" altLang="en-US" sz="2400" b="1" dirty="0">
                <a:solidFill>
                  <a:srgbClr val="0000FF"/>
                </a:solidFill>
                <a:uFill>
                  <a:solidFill>
                    <a:srgbClr val="FF0000"/>
                  </a:solidFill>
                </a:uFill>
                <a:latin typeface="楷体" panose="02010609060101010101" pitchFamily="49" charset="-122"/>
                <a:ea typeface="楷体" panose="02010609060101010101" pitchFamily="49" charset="-122"/>
              </a:rPr>
              <a:t>目前形势依然严峻</a:t>
            </a:r>
            <a:r>
              <a:rPr lang="zh-CN" altLang="en-US" sz="2400" b="1" dirty="0">
                <a:solidFill>
                  <a:schemeClr val="tx1"/>
                </a:solidFill>
                <a:latin typeface="楷体" panose="02010609060101010101" pitchFamily="49" charset="-122"/>
                <a:ea typeface="楷体" panose="02010609060101010101" pitchFamily="49" charset="-122"/>
              </a:rPr>
              <a:t>。当前，奥林匹克运动只是贵族的活动，大众被排除在外；人们渴望进步，但往往被引入歧途；青少年因落后的教育失去平衡。</a:t>
            </a:r>
          </a:p>
          <a:p>
            <a:pPr eaLnBrk="1" hangingPunct="1">
              <a:lnSpc>
                <a:spcPct val="120000"/>
              </a:lnSpc>
              <a:buFont typeface="Arial" panose="020B0604020202020204" pitchFamily="34" charset="0"/>
            </a:pPr>
            <a:r>
              <a:rPr lang="zh-CN" altLang="en-US" sz="2400" b="1" dirty="0">
                <a:solidFill>
                  <a:schemeClr val="tx1"/>
                </a:solidFill>
                <a:latin typeface="楷体" panose="02010609060101010101" pitchFamily="49" charset="-122"/>
                <a:ea typeface="楷体" panose="02010609060101010101" pitchFamily="49" charset="-122"/>
                <a:sym typeface="+mn-ea"/>
              </a:rPr>
              <a:t>    同时，</a:t>
            </a:r>
            <a:r>
              <a:rPr lang="zh-CN" altLang="en-US" sz="2400" b="1" dirty="0">
                <a:solidFill>
                  <a:schemeClr val="tx1"/>
                </a:solidFill>
                <a:uFill>
                  <a:solidFill>
                    <a:srgbClr val="FF0000"/>
                  </a:solidFill>
                </a:uFill>
                <a:latin typeface="楷体" panose="02010609060101010101" pitchFamily="49" charset="-122"/>
                <a:ea typeface="楷体" panose="02010609060101010101" pitchFamily="49" charset="-122"/>
                <a:sym typeface="+mn-ea"/>
              </a:rPr>
              <a:t>作者也表明</a:t>
            </a:r>
            <a:r>
              <a:rPr lang="zh-CN" altLang="en-US" sz="2400" b="1" dirty="0">
                <a:solidFill>
                  <a:srgbClr val="0000FF"/>
                </a:solidFill>
                <a:uFill>
                  <a:solidFill>
                    <a:srgbClr val="FF0000"/>
                  </a:solidFill>
                </a:uFill>
                <a:latin typeface="楷体" panose="02010609060101010101" pitchFamily="49" charset="-122"/>
                <a:ea typeface="楷体" panose="02010609060101010101" pitchFamily="49" charset="-122"/>
                <a:sym typeface="+mn-ea"/>
              </a:rPr>
              <a:t>奥林匹克即将迎来破晓的黎明</a:t>
            </a:r>
            <a:r>
              <a:rPr lang="zh-CN" altLang="en-US" sz="2400" b="1" dirty="0">
                <a:solidFill>
                  <a:schemeClr val="tx1"/>
                </a:solidFill>
                <a:latin typeface="楷体" panose="02010609060101010101" pitchFamily="49" charset="-122"/>
                <a:ea typeface="楷体" panose="02010609060101010101" pitchFamily="49" charset="-122"/>
                <a:sym typeface="+mn-ea"/>
              </a:rPr>
              <a:t>。奥林匹克精神正逐渐被青少年所崇尚，它必将以现代化产业发展所赋予的各种形式为社会底层的人们所享受。作者还对奥林匹克运动寄予了美好的期待，表达了美好的祝愿。</a:t>
            </a:r>
            <a:endParaRPr lang="zh-CN" altLang="en-US" sz="2400" b="1" dirty="0">
              <a:solidFill>
                <a:schemeClr val="tx1"/>
              </a:solidFill>
              <a:latin typeface="楷体" panose="02010609060101010101" pitchFamily="49" charset="-122"/>
              <a:ea typeface="楷体" panose="02010609060101010101" pitchFamily="49" charset="-122"/>
            </a:endParaRPr>
          </a:p>
        </p:txBody>
      </p:sp>
      <p:sp>
        <p:nvSpPr>
          <p:cNvPr id="6" name="矩形 2"/>
          <p:cNvSpPr>
            <a:spLocks noChangeArrowheads="1"/>
          </p:cNvSpPr>
          <p:nvPr/>
        </p:nvSpPr>
        <p:spPr bwMode="auto">
          <a:xfrm>
            <a:off x="467545" y="1026319"/>
            <a:ext cx="6645275" cy="61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base" latinLnBrk="0" hangingPunct="1">
              <a:lnSpc>
                <a:spcPct val="130000"/>
              </a:lnSpc>
              <a:spcBef>
                <a:spcPct val="0"/>
              </a:spcBef>
              <a:spcAft>
                <a:spcPct val="0"/>
              </a:spcAft>
              <a:buClrTx/>
              <a:buSzTx/>
              <a:buFontTx/>
              <a:buNone/>
              <a:defRPr/>
            </a:pPr>
            <a:r>
              <a:rPr kumimoji="0" lang="zh-CN" altLang="en-US" sz="2600" b="1" i="0" u="none" strike="noStrike" kern="1200" cap="none" spc="0" normalizeH="0" baseline="0" noProof="0" dirty="0">
                <a:ln>
                  <a:noFill/>
                </a:ln>
                <a:solidFill>
                  <a:schemeClr val="tx1"/>
                </a:solidFill>
                <a:effectLst/>
                <a:uLnTx/>
                <a:uFillTx/>
                <a:latin typeface="宋体" panose="02010600030101010101" pitchFamily="2" charset="-122"/>
                <a:cs typeface="宋体" panose="02010600030101010101" pitchFamily="2" charset="-122"/>
              </a:rPr>
              <a:t>结合全文，谈谈你对文章结尾段的理解。</a:t>
            </a:r>
          </a:p>
        </p:txBody>
      </p:sp>
      <p:grpSp>
        <p:nvGrpSpPr>
          <p:cNvPr id="4" name="组合 15"/>
          <p:cNvGrpSpPr/>
          <p:nvPr/>
        </p:nvGrpSpPr>
        <p:grpSpPr bwMode="auto">
          <a:xfrm>
            <a:off x="44450" y="613171"/>
            <a:ext cx="2007235" cy="523398"/>
            <a:chOff x="70" y="-63"/>
            <a:chExt cx="3161" cy="1101"/>
          </a:xfrm>
        </p:grpSpPr>
        <p:sp>
          <p:nvSpPr>
            <p:cNvPr id="7" name="文本框 6"/>
            <p:cNvSpPr txBox="1">
              <a:spLocks noChangeArrowheads="1"/>
            </p:cNvSpPr>
            <p:nvPr/>
          </p:nvSpPr>
          <p:spPr bwMode="auto">
            <a:xfrm>
              <a:off x="678" y="-63"/>
              <a:ext cx="2553" cy="1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a:latin typeface="黑体" panose="02010609060101010101" pitchFamily="49" charset="-122"/>
                  <a:ea typeface="黑体" panose="02010609060101010101" pitchFamily="49" charset="-122"/>
                </a:rPr>
                <a:t>精读细研</a:t>
              </a:r>
            </a:p>
          </p:txBody>
        </p:sp>
        <p:cxnSp>
          <p:nvCxnSpPr>
            <p:cNvPr id="8" name="直线连接符 9"/>
            <p:cNvCxnSpPr/>
            <p:nvPr/>
          </p:nvCxnSpPr>
          <p:spPr>
            <a:xfrm>
              <a:off x="70" y="701"/>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9" name="菱形 8"/>
            <p:cNvSpPr/>
            <p:nvPr/>
          </p:nvSpPr>
          <p:spPr>
            <a:xfrm>
              <a:off x="125" y="147"/>
              <a:ext cx="553" cy="554"/>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38395" y="1535616"/>
            <a:ext cx="8067210" cy="2677656"/>
          </a:xfrm>
          <a:prstGeom prst="rect">
            <a:avLst/>
          </a:prstGeom>
          <a:noFill/>
        </p:spPr>
        <p:txBody>
          <a:bodyPr wrap="square" rtlCol="0" anchor="t">
            <a:spAutoFit/>
          </a:bodyPr>
          <a:lstStyle/>
          <a:p>
            <a:pPr eaLnBrk="1" latinLnBrk="0" hangingPunct="1">
              <a:lnSpc>
                <a:spcPct val="150000"/>
              </a:lnSpc>
              <a:spcBef>
                <a:spcPct val="0"/>
              </a:spcBef>
              <a:buNone/>
            </a:pPr>
            <a:r>
              <a:rPr lang="en-US" altLang="zh-CN" sz="2800" b="1" dirty="0">
                <a:solidFill>
                  <a:schemeClr val="tx1"/>
                </a:solidFill>
                <a:latin typeface="楷体" panose="02010609060101010101" pitchFamily="49" charset="-122"/>
                <a:ea typeface="楷体" panose="02010609060101010101" pitchFamily="49" charset="-122"/>
                <a:sym typeface="+mn-ea"/>
              </a:rPr>
              <a:t>    </a:t>
            </a:r>
            <a:r>
              <a:rPr lang="zh-CN" altLang="en-US" sz="2800" b="1" dirty="0">
                <a:latin typeface="楷体" panose="02010609060101010101" pitchFamily="49" charset="-122"/>
                <a:ea typeface="楷体" panose="02010609060101010101" pitchFamily="49" charset="-122"/>
                <a:sym typeface="+mn-ea"/>
              </a:rPr>
              <a:t>上节课我们认识了奥林匹克精神的内涵，了解了奥利匹克运动复兴的意义。</a:t>
            </a:r>
            <a:endParaRPr lang="zh-CN" altLang="en-US" sz="28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endParaRPr>
          </a:p>
          <a:p>
            <a:pPr eaLnBrk="1" latinLnBrk="0" hangingPunct="1">
              <a:lnSpc>
                <a:spcPct val="150000"/>
              </a:lnSpc>
              <a:spcBef>
                <a:spcPct val="0"/>
              </a:spcBef>
              <a:buNone/>
            </a:pPr>
            <a:r>
              <a:rPr lang="zh-CN" altLang="en-US" sz="28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    这节课我们</a:t>
            </a:r>
            <a:r>
              <a:rPr lang="zh-CN" altLang="en-US" sz="2800" b="1" dirty="0">
                <a:latin typeface="楷体" panose="02010609060101010101" pitchFamily="49" charset="-122"/>
                <a:ea typeface="楷体" panose="02010609060101010101" pitchFamily="49" charset="-122"/>
                <a:cs typeface="楷体" panose="02010609060101010101" pitchFamily="49" charset="-122"/>
                <a:sym typeface="+mn-ea"/>
              </a:rPr>
              <a:t>一起来探讨我们眼中的奥林匹克精神和奥林匹克运动。</a:t>
            </a:r>
            <a:endParaRPr lang="zh-CN" altLang="en-US" sz="28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6" name="组合 5"/>
          <p:cNvGrpSpPr/>
          <p:nvPr/>
        </p:nvGrpSpPr>
        <p:grpSpPr bwMode="auto">
          <a:xfrm>
            <a:off x="179388" y="735806"/>
            <a:ext cx="1630362" cy="400110"/>
            <a:chOff x="160049" y="525491"/>
            <a:chExt cx="1629583" cy="533641"/>
          </a:xfrm>
        </p:grpSpPr>
        <p:pic>
          <p:nvPicPr>
            <p:cNvPr id="7" name="图片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60049" y="536607"/>
              <a:ext cx="1629583" cy="377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文本框 11"/>
            <p:cNvSpPr txBox="1">
              <a:spLocks noChangeArrowheads="1"/>
            </p:cNvSpPr>
            <p:nvPr/>
          </p:nvSpPr>
          <p:spPr bwMode="auto">
            <a:xfrm>
              <a:off x="172162" y="525491"/>
              <a:ext cx="1231486" cy="533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0" hangingPunct="0"/>
              <a:r>
                <a:rPr lang="zh-CN" altLang="en-US" sz="2000" dirty="0">
                  <a:solidFill>
                    <a:srgbClr val="FFFFFF"/>
                  </a:solidFill>
                  <a:latin typeface="黑体" panose="02010609060101010101" pitchFamily="49" charset="-122"/>
                  <a:ea typeface="黑体" panose="02010609060101010101" pitchFamily="49" charset="-122"/>
                </a:rPr>
                <a:t>第二课时</a:t>
              </a:r>
            </a:p>
          </p:txBody>
        </p:sp>
      </p:grpSp>
    </p:spTree>
  </p:cSld>
  <p:clrMapOvr>
    <a:masterClrMapping/>
  </p:clrMapOvr>
  <p:transition spd="slow">
    <p:rand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文本框 25601"/>
          <p:cNvSpPr txBox="1"/>
          <p:nvPr/>
        </p:nvSpPr>
        <p:spPr>
          <a:xfrm>
            <a:off x="448514" y="1113588"/>
            <a:ext cx="7795895" cy="492443"/>
          </a:xfrm>
          <a:prstGeom prst="rect">
            <a:avLst/>
          </a:prstGeom>
          <a:noFill/>
          <a:ln w="9525">
            <a:noFill/>
          </a:ln>
        </p:spPr>
        <p:txBody>
          <a:bodyPr wrap="square">
            <a:spAutoFit/>
            <a:scene3d>
              <a:camera prst="orthographicFront"/>
              <a:lightRig rig="threePt" dir="t"/>
            </a:scene3d>
          </a:bodyPr>
          <a:lstStyle/>
          <a:p>
            <a:pPr>
              <a:spcBef>
                <a:spcPct val="50000"/>
              </a:spcBef>
            </a:pPr>
            <a:r>
              <a:rPr lang="zh-CN" altLang="en-US" sz="2600" b="1" dirty="0">
                <a:solidFill>
                  <a:prstClr val="black"/>
                </a:solidFill>
                <a:latin typeface="宋体" panose="02010600030101010101" pitchFamily="2" charset="-122"/>
              </a:rPr>
              <a:t>学完这篇课文，说说要怎样诵读这篇演讲词。</a:t>
            </a:r>
          </a:p>
        </p:txBody>
      </p:sp>
      <p:sp>
        <p:nvSpPr>
          <p:cNvPr id="25608" name="文本框 25607"/>
          <p:cNvSpPr txBox="1"/>
          <p:nvPr/>
        </p:nvSpPr>
        <p:spPr>
          <a:xfrm>
            <a:off x="467544" y="1554346"/>
            <a:ext cx="7879080" cy="492443"/>
          </a:xfrm>
          <a:prstGeom prst="rect">
            <a:avLst/>
          </a:prstGeom>
          <a:noFill/>
          <a:ln w="9525">
            <a:noFill/>
          </a:ln>
        </p:spPr>
        <p:txBody>
          <a:bodyPr wrap="square">
            <a:spAutoFit/>
            <a:scene3d>
              <a:camera prst="orthographicFront"/>
              <a:lightRig rig="threePt" dir="t"/>
            </a:scene3d>
          </a:bodyPr>
          <a:lstStyle/>
          <a:p>
            <a:r>
              <a:rPr lang="zh-CN" altLang="en-US" sz="2600" b="1" dirty="0">
                <a:solidFill>
                  <a:srgbClr val="0000FF"/>
                </a:solidFill>
                <a:latin typeface="楷体" panose="02010609060101010101" pitchFamily="49" charset="-122"/>
                <a:ea typeface="楷体" panose="02010609060101010101" pitchFamily="49" charset="-122"/>
                <a:cs typeface="楷体" panose="02010609060101010101" pitchFamily="49" charset="-122"/>
              </a:rPr>
              <a:t>抬头挺胸，精神饱满，注意语气、手势及神态等。</a:t>
            </a:r>
            <a:endParaRPr lang="zh-CN" altLang="en-US" sz="26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3" name="文本框 2"/>
          <p:cNvSpPr txBox="1"/>
          <p:nvPr/>
        </p:nvSpPr>
        <p:spPr>
          <a:xfrm>
            <a:off x="509344" y="1935004"/>
            <a:ext cx="7879080" cy="1292662"/>
          </a:xfrm>
          <a:prstGeom prst="rect">
            <a:avLst/>
          </a:prstGeom>
          <a:noFill/>
          <a:ln w="9525">
            <a:noFill/>
          </a:ln>
        </p:spPr>
        <p:txBody>
          <a:bodyPr wrap="square">
            <a:spAutoFit/>
            <a:scene3d>
              <a:camera prst="orthographicFront"/>
              <a:lightRig rig="threePt" dir="t"/>
            </a:scene3d>
          </a:bodyPr>
          <a:lstStyle/>
          <a:p>
            <a:pPr>
              <a:lnSpc>
                <a:spcPct val="150000"/>
              </a:lnSpc>
            </a:pPr>
            <a:r>
              <a:rPr lang="en-US" altLang="zh-CN" sz="2600" b="1" dirty="0">
                <a:solidFill>
                  <a:prstClr val="black"/>
                </a:solidFill>
                <a:latin typeface="楷体" panose="02010609060101010101" pitchFamily="49" charset="-122"/>
                <a:ea typeface="楷体" panose="02010609060101010101" pitchFamily="49" charset="-122"/>
                <a:cs typeface="楷体" panose="02010609060101010101" pitchFamily="49" charset="-122"/>
              </a:rPr>
              <a:t>1.</a:t>
            </a:r>
            <a:r>
              <a:rPr lang="zh-CN" altLang="en-US" sz="2600" b="1" dirty="0">
                <a:solidFill>
                  <a:prstClr val="black"/>
                </a:solidFill>
                <a:latin typeface="楷体" panose="02010609060101010101" pitchFamily="49" charset="-122"/>
                <a:ea typeface="楷体" panose="02010609060101010101" pitchFamily="49" charset="-122"/>
                <a:cs typeface="楷体" panose="02010609060101010101" pitchFamily="49" charset="-122"/>
              </a:rPr>
              <a:t>奥林匹克精神开始为渐趋平和而又充满自信的青少年所推崇。</a:t>
            </a:r>
            <a:endParaRPr lang="zh-CN" altLang="en-US" sz="2600" b="1" dirty="0">
              <a:solidFill>
                <a:prstClr val="black"/>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4" name="文本框 3"/>
          <p:cNvSpPr txBox="1"/>
          <p:nvPr/>
        </p:nvSpPr>
        <p:spPr>
          <a:xfrm>
            <a:off x="2699792" y="2424019"/>
            <a:ext cx="4043908" cy="492443"/>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zh-CN" altLang="en-US" sz="2600" b="1" dirty="0">
                <a:solidFill>
                  <a:srgbClr val="FF0000"/>
                </a:solidFill>
                <a:latin typeface="楷体" panose="02010609060101010101" pitchFamily="49" charset="-122"/>
                <a:ea typeface="楷体" panose="02010609060101010101" pitchFamily="49" charset="-122"/>
              </a:rPr>
              <a:t>赞颂的语气，喜悦的神态。</a:t>
            </a:r>
          </a:p>
        </p:txBody>
      </p:sp>
      <p:sp>
        <p:nvSpPr>
          <p:cNvPr id="5" name="文本框 4"/>
          <p:cNvSpPr txBox="1"/>
          <p:nvPr/>
        </p:nvSpPr>
        <p:spPr>
          <a:xfrm>
            <a:off x="519202" y="3012925"/>
            <a:ext cx="7879080" cy="692497"/>
          </a:xfrm>
          <a:prstGeom prst="rect">
            <a:avLst/>
          </a:prstGeom>
          <a:noFill/>
          <a:ln w="9525">
            <a:noFill/>
          </a:ln>
        </p:spPr>
        <p:txBody>
          <a:bodyPr wrap="square">
            <a:spAutoFit/>
            <a:scene3d>
              <a:camera prst="orthographicFront"/>
              <a:lightRig rig="threePt" dir="t"/>
            </a:scene3d>
          </a:bodyPr>
          <a:lstStyle/>
          <a:p>
            <a:pPr>
              <a:lnSpc>
                <a:spcPct val="150000"/>
              </a:lnSpc>
            </a:pPr>
            <a:r>
              <a:rPr lang="en-US" altLang="zh-CN" sz="2600" b="1" dirty="0">
                <a:solidFill>
                  <a:prstClr val="black"/>
                </a:solidFill>
                <a:latin typeface="楷体" panose="02010609060101010101" pitchFamily="49" charset="-122"/>
                <a:ea typeface="楷体" panose="02010609060101010101" pitchFamily="49" charset="-122"/>
                <a:cs typeface="楷体" panose="02010609060101010101" pitchFamily="49" charset="-122"/>
              </a:rPr>
              <a:t>2.</a:t>
            </a:r>
            <a:r>
              <a:rPr lang="zh-CN" altLang="en-US" sz="2600" b="1" dirty="0">
                <a:solidFill>
                  <a:prstClr val="black"/>
                </a:solidFill>
                <a:latin typeface="楷体" panose="02010609060101010101" pitchFamily="49" charset="-122"/>
                <a:ea typeface="楷体" panose="02010609060101010101" pitchFamily="49" charset="-122"/>
                <a:cs typeface="楷体" panose="02010609060101010101" pitchFamily="49" charset="-122"/>
              </a:rPr>
              <a:t>包括但又远远超越了。</a:t>
            </a:r>
            <a:endParaRPr lang="zh-CN" altLang="en-US" sz="2600" b="1" dirty="0">
              <a:solidFill>
                <a:prstClr val="black"/>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6" name="文本框 5"/>
          <p:cNvSpPr txBox="1"/>
          <p:nvPr/>
        </p:nvSpPr>
        <p:spPr>
          <a:xfrm>
            <a:off x="4458742" y="3148545"/>
            <a:ext cx="4032448" cy="492443"/>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zh-CN" altLang="en-US" sz="2600" b="1" dirty="0">
                <a:solidFill>
                  <a:srgbClr val="FF0000"/>
                </a:solidFill>
                <a:latin typeface="楷体" panose="02010609060101010101" pitchFamily="49" charset="-122"/>
                <a:ea typeface="楷体" panose="02010609060101010101" pitchFamily="49" charset="-122"/>
              </a:rPr>
              <a:t>转折性的关键语句要重读。</a:t>
            </a:r>
          </a:p>
        </p:txBody>
      </p:sp>
      <p:sp>
        <p:nvSpPr>
          <p:cNvPr id="7" name="文本框 6"/>
          <p:cNvSpPr txBox="1"/>
          <p:nvPr/>
        </p:nvSpPr>
        <p:spPr>
          <a:xfrm>
            <a:off x="519202" y="3610941"/>
            <a:ext cx="7879080" cy="692497"/>
          </a:xfrm>
          <a:prstGeom prst="rect">
            <a:avLst/>
          </a:prstGeom>
          <a:noFill/>
          <a:ln w="9525">
            <a:noFill/>
          </a:ln>
        </p:spPr>
        <p:txBody>
          <a:bodyPr wrap="square">
            <a:spAutoFit/>
            <a:scene3d>
              <a:camera prst="orthographicFront"/>
              <a:lightRig rig="threePt" dir="t"/>
            </a:scene3d>
          </a:bodyPr>
          <a:lstStyle/>
          <a:p>
            <a:pPr>
              <a:lnSpc>
                <a:spcPct val="150000"/>
              </a:lnSpc>
            </a:pPr>
            <a:r>
              <a:rPr lang="en-US" altLang="zh-CN" sz="2600" b="1" dirty="0">
                <a:solidFill>
                  <a:prstClr val="black"/>
                </a:solidFill>
                <a:latin typeface="楷体" panose="02010609060101010101" pitchFamily="49" charset="-122"/>
                <a:ea typeface="楷体" panose="02010609060101010101" pitchFamily="49" charset="-122"/>
                <a:cs typeface="楷体" panose="02010609060101010101" pitchFamily="49" charset="-122"/>
              </a:rPr>
              <a:t>3.</a:t>
            </a:r>
            <a:r>
              <a:rPr lang="zh-CN" altLang="en-US" sz="2600" b="1" dirty="0">
                <a:solidFill>
                  <a:prstClr val="black"/>
                </a:solidFill>
                <a:latin typeface="楷体" panose="02010609060101010101" pitchFamily="49" charset="-122"/>
                <a:ea typeface="楷体" panose="02010609060101010101" pitchFamily="49" charset="-122"/>
                <a:cs typeface="楷体" panose="02010609060101010101" pitchFamily="49" charset="-122"/>
              </a:rPr>
              <a:t>当这种愉悦</a:t>
            </a:r>
            <a:r>
              <a:rPr lang="en-US" altLang="zh-CN" sz="2600" b="1" dirty="0">
                <a:solidFill>
                  <a:prstClr val="black"/>
                </a:solidFill>
                <a:latin typeface="楷体" panose="02010609060101010101" pitchFamily="49" charset="-122"/>
                <a:ea typeface="楷体" panose="02010609060101010101" pitchFamily="49" charset="-122"/>
                <a:cs typeface="楷体" panose="02010609060101010101" pitchFamily="49" charset="-122"/>
              </a:rPr>
              <a:t>……</a:t>
            </a:r>
            <a:r>
              <a:rPr lang="zh-CN" altLang="en-US" sz="2600" b="1" dirty="0">
                <a:solidFill>
                  <a:prstClr val="black"/>
                </a:solidFill>
                <a:latin typeface="楷体" panose="02010609060101010101" pitchFamily="49" charset="-122"/>
                <a:ea typeface="楷体" panose="02010609060101010101" pitchFamily="49" charset="-122"/>
                <a:cs typeface="楷体" panose="02010609060101010101" pitchFamily="49" charset="-122"/>
              </a:rPr>
              <a:t>融为一体。</a:t>
            </a:r>
            <a:endParaRPr lang="zh-CN" altLang="en-US" sz="2600" b="1" dirty="0">
              <a:solidFill>
                <a:prstClr val="black"/>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8" name="文本框 7"/>
          <p:cNvSpPr txBox="1"/>
          <p:nvPr/>
        </p:nvSpPr>
        <p:spPr>
          <a:xfrm>
            <a:off x="1331640" y="4371950"/>
            <a:ext cx="3420380" cy="492443"/>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zh-CN" altLang="en-US" sz="2600" b="1" dirty="0">
                <a:solidFill>
                  <a:srgbClr val="FF0000"/>
                </a:solidFill>
                <a:latin typeface="楷体" panose="02010609060101010101" pitchFamily="49" charset="-122"/>
                <a:ea typeface="楷体" panose="02010609060101010101" pitchFamily="49" charset="-122"/>
              </a:rPr>
              <a:t>长句中注意换气停顿。</a:t>
            </a:r>
          </a:p>
        </p:txBody>
      </p:sp>
      <p:grpSp>
        <p:nvGrpSpPr>
          <p:cNvPr id="14" name="组合 13"/>
          <p:cNvGrpSpPr/>
          <p:nvPr/>
        </p:nvGrpSpPr>
        <p:grpSpPr bwMode="auto">
          <a:xfrm>
            <a:off x="28575" y="640557"/>
            <a:ext cx="2007235" cy="523242"/>
            <a:chOff x="70" y="-63"/>
            <a:chExt cx="3161" cy="1098"/>
          </a:xfrm>
        </p:grpSpPr>
        <p:sp>
          <p:nvSpPr>
            <p:cNvPr id="15" name="文本框 6"/>
            <p:cNvSpPr txBox="1">
              <a:spLocks noChangeArrowheads="1"/>
            </p:cNvSpPr>
            <p:nvPr/>
          </p:nvSpPr>
          <p:spPr bwMode="auto">
            <a:xfrm>
              <a:off x="678" y="-63"/>
              <a:ext cx="2553" cy="1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dirty="0">
                  <a:latin typeface="黑体" panose="02010609060101010101" pitchFamily="49" charset="-122"/>
                  <a:ea typeface="黑体" panose="02010609060101010101" pitchFamily="49" charset="-122"/>
                </a:rPr>
                <a:t>合作探究</a:t>
              </a:r>
            </a:p>
          </p:txBody>
        </p:sp>
        <p:cxnSp>
          <p:nvCxnSpPr>
            <p:cNvPr id="16" name="直线连接符 9"/>
            <p:cNvCxnSpPr/>
            <p:nvPr/>
          </p:nvCxnSpPr>
          <p:spPr>
            <a:xfrm>
              <a:off x="70" y="699"/>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7" name="菱形 16"/>
            <p:cNvSpPr/>
            <p:nvPr/>
          </p:nvSpPr>
          <p:spPr>
            <a:xfrm>
              <a:off x="125" y="147"/>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5608"/>
                                        </p:tgtEl>
                                        <p:attrNameLst>
                                          <p:attrName>style.visibility</p:attrName>
                                        </p:attrNameLst>
                                      </p:cBhvr>
                                      <p:to>
                                        <p:strVal val="visible"/>
                                      </p:to>
                                    </p:set>
                                    <p:animEffect transition="in" filter="wheel(4)">
                                      <p:cBhvr>
                                        <p:cTn id="7" dur="2000"/>
                                        <p:tgtEl>
                                          <p:spTgt spid="25608"/>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4)">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7" presetClass="entr" presetSubtype="0" fill="hold" grpId="0" nodeType="clickEffect">
                                  <p:stCondLst>
                                    <p:cond delay="0"/>
                                  </p:stCondLst>
                                  <p:iterate type="lt">
                                    <p:tmPct val="50000"/>
                                  </p:iterate>
                                  <p:childTnLst>
                                    <p:set>
                                      <p:cBhvr>
                                        <p:cTn id="16" dur="1" fill="hold">
                                          <p:stCondLst>
                                            <p:cond delay="0"/>
                                          </p:stCondLst>
                                        </p:cTn>
                                        <p:tgtEl>
                                          <p:spTgt spid="4"/>
                                        </p:tgtEl>
                                        <p:attrNameLst>
                                          <p:attrName>style.visibility</p:attrName>
                                        </p:attrNameLst>
                                      </p:cBhvr>
                                      <p:to>
                                        <p:strVal val="visible"/>
                                      </p:to>
                                    </p:set>
                                    <p:anim calcmode="discrete" valueType="clr">
                                      <p:cBhvr override="childStyle">
                                        <p:cTn id="17" dur="8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18" dur="80"/>
                                        <p:tgtEl>
                                          <p:spTgt spid="4"/>
                                        </p:tgtEl>
                                        <p:attrNameLst>
                                          <p:attrName>fillcolor</p:attrName>
                                        </p:attrNameLst>
                                      </p:cBhvr>
                                      <p:tavLst>
                                        <p:tav tm="0">
                                          <p:val>
                                            <p:clrVal>
                                              <a:schemeClr val="accent2"/>
                                            </p:clrVal>
                                          </p:val>
                                        </p:tav>
                                        <p:tav tm="50000">
                                          <p:val>
                                            <p:clrVal>
                                              <a:schemeClr val="hlink"/>
                                            </p:clrVal>
                                          </p:val>
                                        </p:tav>
                                      </p:tavLst>
                                    </p:anim>
                                    <p:set>
                                      <p:cBhvr>
                                        <p:cTn id="19" dur="80"/>
                                        <p:tgtEl>
                                          <p:spTgt spid="4"/>
                                        </p:tgtEl>
                                        <p:attrNameLst>
                                          <p:attrName>fill.type</p:attrName>
                                        </p:attrNameLst>
                                      </p:cBhvr>
                                      <p:to>
                                        <p:strVal val="solid"/>
                                      </p:to>
                                    </p:set>
                                  </p:childTnLst>
                                </p:cTn>
                              </p:par>
                            </p:childTnLst>
                          </p:cTn>
                        </p:par>
                      </p:childTnLst>
                    </p:cTn>
                  </p:par>
                  <p:par>
                    <p:cTn id="20" fill="hold">
                      <p:stCondLst>
                        <p:cond delay="indefinite"/>
                      </p:stCondLst>
                      <p:childTnLst>
                        <p:par>
                          <p:cTn id="21" fill="hold">
                            <p:stCondLst>
                              <p:cond delay="0"/>
                            </p:stCondLst>
                            <p:childTnLst>
                              <p:par>
                                <p:cTn id="22" presetID="21" presetClass="entr" presetSubtype="4"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heel(4)">
                                      <p:cBhvr>
                                        <p:cTn id="24" dur="20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27" presetClass="entr" presetSubtype="0" fill="hold" grpId="0" nodeType="clickEffect">
                                  <p:stCondLst>
                                    <p:cond delay="0"/>
                                  </p:stCondLst>
                                  <p:iterate type="lt">
                                    <p:tmPct val="50000"/>
                                  </p:iterate>
                                  <p:childTnLst>
                                    <p:set>
                                      <p:cBhvr>
                                        <p:cTn id="28" dur="1" fill="hold">
                                          <p:stCondLst>
                                            <p:cond delay="0"/>
                                          </p:stCondLst>
                                        </p:cTn>
                                        <p:tgtEl>
                                          <p:spTgt spid="6"/>
                                        </p:tgtEl>
                                        <p:attrNameLst>
                                          <p:attrName>style.visibility</p:attrName>
                                        </p:attrNameLst>
                                      </p:cBhvr>
                                      <p:to>
                                        <p:strVal val="visible"/>
                                      </p:to>
                                    </p:set>
                                    <p:anim calcmode="discrete" valueType="clr">
                                      <p:cBhvr override="childStyle">
                                        <p:cTn id="29"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30" dur="80"/>
                                        <p:tgtEl>
                                          <p:spTgt spid="6"/>
                                        </p:tgtEl>
                                        <p:attrNameLst>
                                          <p:attrName>fillcolor</p:attrName>
                                        </p:attrNameLst>
                                      </p:cBhvr>
                                      <p:tavLst>
                                        <p:tav tm="0">
                                          <p:val>
                                            <p:clrVal>
                                              <a:schemeClr val="accent2"/>
                                            </p:clrVal>
                                          </p:val>
                                        </p:tav>
                                        <p:tav tm="50000">
                                          <p:val>
                                            <p:clrVal>
                                              <a:schemeClr val="hlink"/>
                                            </p:clrVal>
                                          </p:val>
                                        </p:tav>
                                      </p:tavLst>
                                    </p:anim>
                                    <p:set>
                                      <p:cBhvr>
                                        <p:cTn id="31" dur="80"/>
                                        <p:tgtEl>
                                          <p:spTgt spid="6"/>
                                        </p:tgtEl>
                                        <p:attrNameLst>
                                          <p:attrName>fill.type</p:attrName>
                                        </p:attrNameLst>
                                      </p:cBhvr>
                                      <p:to>
                                        <p:strVal val="solid"/>
                                      </p:to>
                                    </p:set>
                                  </p:childTnLst>
                                </p:cTn>
                              </p:par>
                            </p:childTnLst>
                          </p:cTn>
                        </p:par>
                      </p:childTnLst>
                    </p:cTn>
                  </p:par>
                  <p:par>
                    <p:cTn id="32" fill="hold">
                      <p:stCondLst>
                        <p:cond delay="indefinite"/>
                      </p:stCondLst>
                      <p:childTnLst>
                        <p:par>
                          <p:cTn id="33" fill="hold">
                            <p:stCondLst>
                              <p:cond delay="0"/>
                            </p:stCondLst>
                            <p:childTnLst>
                              <p:par>
                                <p:cTn id="34" presetID="21" presetClass="entr" presetSubtype="4" fill="hold" grpId="0" nodeType="click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heel(4)">
                                      <p:cBhvr>
                                        <p:cTn id="36" dur="2000"/>
                                        <p:tgtEl>
                                          <p:spTgt spid="7"/>
                                        </p:tgtEl>
                                      </p:cBhvr>
                                    </p:animEffect>
                                  </p:childTnLst>
                                </p:cTn>
                              </p:par>
                            </p:childTnLst>
                          </p:cTn>
                        </p:par>
                      </p:childTnLst>
                    </p:cTn>
                  </p:par>
                  <p:par>
                    <p:cTn id="37" fill="hold">
                      <p:stCondLst>
                        <p:cond delay="indefinite"/>
                      </p:stCondLst>
                      <p:childTnLst>
                        <p:par>
                          <p:cTn id="38" fill="hold">
                            <p:stCondLst>
                              <p:cond delay="0"/>
                            </p:stCondLst>
                            <p:childTnLst>
                              <p:par>
                                <p:cTn id="39" presetID="27" presetClass="entr" presetSubtype="0" fill="hold" grpId="0" nodeType="clickEffect">
                                  <p:stCondLst>
                                    <p:cond delay="0"/>
                                  </p:stCondLst>
                                  <p:iterate type="lt">
                                    <p:tmPct val="50000"/>
                                  </p:iterate>
                                  <p:childTnLst>
                                    <p:set>
                                      <p:cBhvr>
                                        <p:cTn id="40" dur="1" fill="hold">
                                          <p:stCondLst>
                                            <p:cond delay="0"/>
                                          </p:stCondLst>
                                        </p:cTn>
                                        <p:tgtEl>
                                          <p:spTgt spid="8"/>
                                        </p:tgtEl>
                                        <p:attrNameLst>
                                          <p:attrName>style.visibility</p:attrName>
                                        </p:attrNameLst>
                                      </p:cBhvr>
                                      <p:to>
                                        <p:strVal val="visible"/>
                                      </p:to>
                                    </p:set>
                                    <p:anim calcmode="discrete" valueType="clr">
                                      <p:cBhvr override="childStyle">
                                        <p:cTn id="41" dur="80"/>
                                        <p:tgtEl>
                                          <p:spTgt spid="8"/>
                                        </p:tgtEl>
                                        <p:attrNameLst>
                                          <p:attrName>style.color</p:attrName>
                                        </p:attrNameLst>
                                      </p:cBhvr>
                                      <p:tavLst>
                                        <p:tav tm="0">
                                          <p:val>
                                            <p:clrVal>
                                              <a:schemeClr val="accent2"/>
                                            </p:clrVal>
                                          </p:val>
                                        </p:tav>
                                        <p:tav tm="50000">
                                          <p:val>
                                            <p:clrVal>
                                              <a:schemeClr val="hlink"/>
                                            </p:clrVal>
                                          </p:val>
                                        </p:tav>
                                      </p:tavLst>
                                    </p:anim>
                                    <p:anim calcmode="discrete" valueType="clr">
                                      <p:cBhvr>
                                        <p:cTn id="42" dur="80"/>
                                        <p:tgtEl>
                                          <p:spTgt spid="8"/>
                                        </p:tgtEl>
                                        <p:attrNameLst>
                                          <p:attrName>fillcolor</p:attrName>
                                        </p:attrNameLst>
                                      </p:cBhvr>
                                      <p:tavLst>
                                        <p:tav tm="0">
                                          <p:val>
                                            <p:clrVal>
                                              <a:schemeClr val="accent2"/>
                                            </p:clrVal>
                                          </p:val>
                                        </p:tav>
                                        <p:tav tm="50000">
                                          <p:val>
                                            <p:clrVal>
                                              <a:schemeClr val="hlink"/>
                                            </p:clrVal>
                                          </p:val>
                                        </p:tav>
                                      </p:tavLst>
                                    </p:anim>
                                    <p:set>
                                      <p:cBhvr>
                                        <p:cTn id="43" dur="80"/>
                                        <p:tgtEl>
                                          <p:spTgt spid="8"/>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8" grpId="0"/>
      <p:bldP spid="3" grpId="0"/>
      <p:bldP spid="4" grpId="0" bldLvl="0" animBg="1"/>
      <p:bldP spid="5" grpId="0"/>
      <p:bldP spid="6" grpId="0" bldLvl="0" animBg="1"/>
      <p:bldP spid="7" grpId="0"/>
      <p:bldP spid="8"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543252" y="1207577"/>
            <a:ext cx="7879080" cy="692497"/>
          </a:xfrm>
          <a:prstGeom prst="rect">
            <a:avLst/>
          </a:prstGeom>
          <a:noFill/>
          <a:ln w="9525">
            <a:noFill/>
          </a:ln>
        </p:spPr>
        <p:txBody>
          <a:bodyPr wrap="square">
            <a:spAutoFit/>
            <a:scene3d>
              <a:camera prst="orthographicFront"/>
              <a:lightRig rig="threePt" dir="t"/>
            </a:scene3d>
          </a:bodyPr>
          <a:lstStyle/>
          <a:p>
            <a:pPr>
              <a:lnSpc>
                <a:spcPct val="150000"/>
              </a:lnSpc>
            </a:pPr>
            <a:r>
              <a:rPr lang="en-US" altLang="zh-CN" sz="2600" b="1" dirty="0">
                <a:solidFill>
                  <a:prstClr val="black"/>
                </a:solidFill>
                <a:latin typeface="楷体" panose="02010609060101010101" pitchFamily="49" charset="-122"/>
                <a:ea typeface="楷体" panose="02010609060101010101" pitchFamily="49" charset="-122"/>
                <a:cs typeface="楷体" panose="02010609060101010101" pitchFamily="49" charset="-122"/>
              </a:rPr>
              <a:t>4.</a:t>
            </a:r>
            <a:r>
              <a:rPr lang="zh-CN" altLang="en-US" sz="2600" b="1" dirty="0">
                <a:solidFill>
                  <a:prstClr val="black"/>
                </a:solidFill>
                <a:latin typeface="楷体" panose="02010609060101010101" pitchFamily="49" charset="-122"/>
                <a:ea typeface="楷体" panose="02010609060101010101" pitchFamily="49" charset="-122"/>
                <a:cs typeface="楷体" panose="02010609060101010101" pitchFamily="49" charset="-122"/>
              </a:rPr>
              <a:t>为</a:t>
            </a:r>
            <a:r>
              <a:rPr lang="en-US" altLang="zh-CN" sz="2600" b="1" dirty="0">
                <a:solidFill>
                  <a:prstClr val="black"/>
                </a:solidFill>
                <a:latin typeface="楷体" panose="02010609060101010101" pitchFamily="49" charset="-122"/>
                <a:ea typeface="楷体" panose="02010609060101010101" pitchFamily="49" charset="-122"/>
                <a:cs typeface="楷体" panose="02010609060101010101" pitchFamily="49" charset="-122"/>
              </a:rPr>
              <a:t>……</a:t>
            </a:r>
            <a:r>
              <a:rPr lang="zh-CN" altLang="en-US" sz="2600" b="1" dirty="0">
                <a:solidFill>
                  <a:prstClr val="black"/>
                </a:solidFill>
                <a:latin typeface="楷体" panose="02010609060101010101" pitchFamily="49" charset="-122"/>
                <a:ea typeface="楷体" panose="02010609060101010101" pitchFamily="49" charset="-122"/>
                <a:cs typeface="楷体" panose="02010609060101010101" pitchFamily="49" charset="-122"/>
              </a:rPr>
              <a:t>所</a:t>
            </a:r>
            <a:r>
              <a:rPr lang="en-US" altLang="zh-CN" sz="2600" b="1" dirty="0">
                <a:solidFill>
                  <a:prstClr val="black"/>
                </a:solidFill>
                <a:latin typeface="楷体" panose="02010609060101010101" pitchFamily="49" charset="-122"/>
                <a:ea typeface="楷体" panose="02010609060101010101" pitchFamily="49" charset="-122"/>
                <a:cs typeface="楷体" panose="02010609060101010101" pitchFamily="49" charset="-122"/>
              </a:rPr>
              <a:t>……</a:t>
            </a:r>
            <a:r>
              <a:rPr lang="zh-CN" altLang="en-US" sz="2600" b="1" dirty="0">
                <a:solidFill>
                  <a:prstClr val="black"/>
                </a:solidFill>
                <a:latin typeface="楷体" panose="02010609060101010101" pitchFamily="49" charset="-122"/>
                <a:ea typeface="楷体" panose="02010609060101010101" pitchFamily="49" charset="-122"/>
                <a:cs typeface="楷体" panose="02010609060101010101" pitchFamily="49" charset="-122"/>
              </a:rPr>
              <a:t>，为</a:t>
            </a:r>
            <a:r>
              <a:rPr lang="en-US" altLang="zh-CN" sz="2600" b="1" dirty="0">
                <a:solidFill>
                  <a:prstClr val="black"/>
                </a:solidFill>
                <a:latin typeface="楷体" panose="02010609060101010101" pitchFamily="49" charset="-122"/>
                <a:ea typeface="楷体" panose="02010609060101010101" pitchFamily="49" charset="-122"/>
                <a:cs typeface="楷体" panose="02010609060101010101" pitchFamily="49" charset="-122"/>
              </a:rPr>
              <a:t>……</a:t>
            </a:r>
            <a:r>
              <a:rPr lang="zh-CN" altLang="en-US" sz="2600" b="1" dirty="0">
                <a:solidFill>
                  <a:prstClr val="black"/>
                </a:solidFill>
                <a:latin typeface="楷体" panose="02010609060101010101" pitchFamily="49" charset="-122"/>
                <a:ea typeface="楷体" panose="02010609060101010101" pitchFamily="49" charset="-122"/>
                <a:cs typeface="楷体" panose="02010609060101010101" pitchFamily="49" charset="-122"/>
              </a:rPr>
              <a:t>所</a:t>
            </a:r>
            <a:r>
              <a:rPr lang="en-US" altLang="zh-CN" sz="2600" b="1" dirty="0">
                <a:solidFill>
                  <a:prstClr val="black"/>
                </a:solidFill>
                <a:latin typeface="楷体" panose="02010609060101010101" pitchFamily="49" charset="-122"/>
                <a:ea typeface="楷体" panose="02010609060101010101" pitchFamily="49" charset="-122"/>
                <a:cs typeface="楷体" panose="02010609060101010101" pitchFamily="49" charset="-122"/>
              </a:rPr>
              <a:t>……</a:t>
            </a:r>
            <a:endParaRPr lang="zh-CN" altLang="en-US" sz="2600" b="1" dirty="0">
              <a:solidFill>
                <a:prstClr val="black"/>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6" name="文本框 5"/>
          <p:cNvSpPr txBox="1"/>
          <p:nvPr/>
        </p:nvSpPr>
        <p:spPr>
          <a:xfrm>
            <a:off x="1403648" y="1732605"/>
            <a:ext cx="4896544" cy="492443"/>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zh-CN" altLang="en-US" sz="2600" b="1" dirty="0">
                <a:solidFill>
                  <a:srgbClr val="FF0000"/>
                </a:solidFill>
                <a:latin typeface="楷体" panose="02010609060101010101" pitchFamily="49" charset="-122"/>
                <a:ea typeface="楷体" panose="02010609060101010101" pitchFamily="49" charset="-122"/>
              </a:rPr>
              <a:t>语调逐渐上扬，用赞美的语气。</a:t>
            </a:r>
          </a:p>
        </p:txBody>
      </p:sp>
      <p:sp>
        <p:nvSpPr>
          <p:cNvPr id="2" name="文本框 1"/>
          <p:cNvSpPr txBox="1"/>
          <p:nvPr/>
        </p:nvSpPr>
        <p:spPr>
          <a:xfrm>
            <a:off x="506353" y="2286257"/>
            <a:ext cx="7879080" cy="1892826"/>
          </a:xfrm>
          <a:prstGeom prst="rect">
            <a:avLst/>
          </a:prstGeom>
          <a:noFill/>
          <a:ln w="9525">
            <a:noFill/>
          </a:ln>
        </p:spPr>
        <p:txBody>
          <a:bodyPr wrap="square">
            <a:spAutoFit/>
            <a:scene3d>
              <a:camera prst="orthographicFront"/>
              <a:lightRig rig="threePt" dir="t"/>
            </a:scene3d>
          </a:bodyPr>
          <a:lstStyle/>
          <a:p>
            <a:pPr>
              <a:lnSpc>
                <a:spcPct val="150000"/>
              </a:lnSpc>
            </a:pPr>
            <a:r>
              <a:rPr lang="en-US" altLang="zh-CN" sz="2600" b="1" dirty="0">
                <a:solidFill>
                  <a:prstClr val="black"/>
                </a:solidFill>
                <a:latin typeface="楷体" panose="02010609060101010101" pitchFamily="49" charset="-122"/>
                <a:ea typeface="楷体" panose="02010609060101010101" pitchFamily="49" charset="-122"/>
                <a:cs typeface="楷体" panose="02010609060101010101" pitchFamily="49" charset="-122"/>
              </a:rPr>
              <a:t>5.</a:t>
            </a:r>
            <a:r>
              <a:rPr lang="zh-CN" altLang="en-US" sz="2600" b="1" dirty="0">
                <a:solidFill>
                  <a:prstClr val="black"/>
                </a:solidFill>
                <a:latin typeface="楷体" panose="02010609060101010101" pitchFamily="49" charset="-122"/>
                <a:ea typeface="楷体" panose="02010609060101010101" pitchFamily="49" charset="-122"/>
                <a:cs typeface="楷体" panose="02010609060101010101" pitchFamily="49" charset="-122"/>
              </a:rPr>
              <a:t>第</a:t>
            </a:r>
            <a:r>
              <a:rPr lang="en-US" altLang="zh-CN" sz="2600" b="1" dirty="0">
                <a:solidFill>
                  <a:prstClr val="black"/>
                </a:solidFill>
                <a:latin typeface="楷体" panose="02010609060101010101" pitchFamily="49" charset="-122"/>
                <a:ea typeface="楷体" panose="02010609060101010101" pitchFamily="49" charset="-122"/>
                <a:cs typeface="楷体" panose="02010609060101010101" pitchFamily="49" charset="-122"/>
              </a:rPr>
              <a:t>8</a:t>
            </a:r>
            <a:r>
              <a:rPr lang="zh-CN" altLang="en-US" sz="2600" b="1" dirty="0">
                <a:solidFill>
                  <a:prstClr val="black"/>
                </a:solidFill>
                <a:latin typeface="楷体" panose="02010609060101010101" pitchFamily="49" charset="-122"/>
                <a:ea typeface="楷体" panose="02010609060101010101" pitchFamily="49" charset="-122"/>
                <a:cs typeface="楷体" panose="02010609060101010101" pitchFamily="49" charset="-122"/>
              </a:rPr>
              <a:t>段应该体现出对纪念活动主办方的</a:t>
            </a:r>
            <a:r>
              <a:rPr lang="zh-CN" altLang="en-US" sz="2600" b="1" dirty="0">
                <a:solidFill>
                  <a:srgbClr val="FF0000"/>
                </a:solidFill>
                <a:uFill>
                  <a:solidFill>
                    <a:srgbClr val="FF0000"/>
                  </a:solidFill>
                </a:uFill>
                <a:latin typeface="楷体" panose="02010609060101010101" pitchFamily="49" charset="-122"/>
                <a:ea typeface="楷体" panose="02010609060101010101" pitchFamily="49" charset="-122"/>
                <a:cs typeface="楷体" panose="02010609060101010101" pitchFamily="49" charset="-122"/>
              </a:rPr>
              <a:t>感谢之情</a:t>
            </a:r>
            <a:r>
              <a:rPr lang="zh-CN" altLang="en-US" sz="2600" b="1" dirty="0">
                <a:solidFill>
                  <a:prstClr val="black"/>
                </a:solidFill>
                <a:latin typeface="楷体" panose="02010609060101010101" pitchFamily="49" charset="-122"/>
                <a:ea typeface="楷体" panose="02010609060101010101" pitchFamily="49" charset="-122"/>
                <a:cs typeface="楷体" panose="02010609060101010101" pitchFamily="49" charset="-122"/>
              </a:rPr>
              <a:t>，注意语气。第</a:t>
            </a:r>
            <a:r>
              <a:rPr lang="en-US" altLang="zh-CN" sz="2600" b="1" dirty="0">
                <a:solidFill>
                  <a:prstClr val="black"/>
                </a:solidFill>
                <a:latin typeface="楷体" panose="02010609060101010101" pitchFamily="49" charset="-122"/>
                <a:ea typeface="楷体" panose="02010609060101010101" pitchFamily="49" charset="-122"/>
                <a:cs typeface="楷体" panose="02010609060101010101" pitchFamily="49" charset="-122"/>
              </a:rPr>
              <a:t>10</a:t>
            </a:r>
            <a:r>
              <a:rPr lang="zh-CN" altLang="en-US" sz="2600" b="1" dirty="0">
                <a:solidFill>
                  <a:prstClr val="black"/>
                </a:solidFill>
                <a:latin typeface="楷体" panose="02010609060101010101" pitchFamily="49" charset="-122"/>
                <a:ea typeface="楷体" panose="02010609060101010101" pitchFamily="49" charset="-122"/>
                <a:cs typeface="楷体" panose="02010609060101010101" pitchFamily="49" charset="-122"/>
              </a:rPr>
              <a:t>段则是作者表达对奥林匹克运动美好未来的</a:t>
            </a:r>
            <a:r>
              <a:rPr lang="zh-CN" altLang="en-US" sz="2600" b="1" dirty="0">
                <a:solidFill>
                  <a:srgbClr val="FF0000"/>
                </a:solidFill>
                <a:uFill>
                  <a:solidFill>
                    <a:srgbClr val="FF0000"/>
                  </a:solidFill>
                </a:uFill>
                <a:latin typeface="楷体" panose="02010609060101010101" pitchFamily="49" charset="-122"/>
                <a:ea typeface="楷体" panose="02010609060101010101" pitchFamily="49" charset="-122"/>
                <a:cs typeface="楷体" panose="02010609060101010101" pitchFamily="49" charset="-122"/>
              </a:rPr>
              <a:t>坚定信念</a:t>
            </a:r>
            <a:r>
              <a:rPr lang="zh-CN" altLang="en-US" sz="2600" b="1" dirty="0">
                <a:solidFill>
                  <a:prstClr val="black"/>
                </a:solidFill>
                <a:latin typeface="楷体" panose="02010609060101010101" pitchFamily="49" charset="-122"/>
                <a:ea typeface="楷体" panose="02010609060101010101" pitchFamily="49" charset="-122"/>
                <a:cs typeface="楷体" panose="02010609060101010101" pitchFamily="49" charset="-122"/>
              </a:rPr>
              <a:t>，要注意情绪。</a:t>
            </a:r>
            <a:endParaRPr lang="zh-CN" altLang="en-US" sz="2600" b="1" dirty="0">
              <a:solidFill>
                <a:prstClr val="black"/>
              </a:solidFill>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9" name="组合 8"/>
          <p:cNvGrpSpPr/>
          <p:nvPr/>
        </p:nvGrpSpPr>
        <p:grpSpPr bwMode="auto">
          <a:xfrm>
            <a:off x="28575" y="640557"/>
            <a:ext cx="2007235" cy="523242"/>
            <a:chOff x="70" y="-63"/>
            <a:chExt cx="3161" cy="1098"/>
          </a:xfrm>
        </p:grpSpPr>
        <p:sp>
          <p:nvSpPr>
            <p:cNvPr id="12" name="文本框 6"/>
            <p:cNvSpPr txBox="1">
              <a:spLocks noChangeArrowheads="1"/>
            </p:cNvSpPr>
            <p:nvPr/>
          </p:nvSpPr>
          <p:spPr bwMode="auto">
            <a:xfrm>
              <a:off x="678" y="-63"/>
              <a:ext cx="2553" cy="1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a:latin typeface="黑体" panose="02010609060101010101" pitchFamily="49" charset="-122"/>
                  <a:ea typeface="黑体" panose="02010609060101010101" pitchFamily="49" charset="-122"/>
                </a:rPr>
                <a:t>合作探究</a:t>
              </a:r>
            </a:p>
          </p:txBody>
        </p:sp>
        <p:cxnSp>
          <p:nvCxnSpPr>
            <p:cNvPr id="13" name="直线连接符 9"/>
            <p:cNvCxnSpPr/>
            <p:nvPr/>
          </p:nvCxnSpPr>
          <p:spPr>
            <a:xfrm>
              <a:off x="70" y="699"/>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4" name="菱形 13"/>
            <p:cNvSpPr/>
            <p:nvPr/>
          </p:nvSpPr>
          <p:spPr>
            <a:xfrm>
              <a:off x="125" y="147"/>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6"/>
                                        </p:tgtEl>
                                        <p:attrNameLst>
                                          <p:attrName>style.visibility</p:attrName>
                                        </p:attrNameLst>
                                      </p:cBhvr>
                                      <p:to>
                                        <p:strVal val="visible"/>
                                      </p:to>
                                    </p:set>
                                    <p:anim calcmode="discrete" valueType="clr">
                                      <p:cBhvr override="childStyle">
                                        <p:cTn id="7"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6"/>
                                        </p:tgtEl>
                                        <p:attrNameLst>
                                          <p:attrName>fillcolor</p:attrName>
                                        </p:attrNameLst>
                                      </p:cBhvr>
                                      <p:tavLst>
                                        <p:tav tm="0">
                                          <p:val>
                                            <p:clrVal>
                                              <a:schemeClr val="accent2"/>
                                            </p:clrVal>
                                          </p:val>
                                        </p:tav>
                                        <p:tav tm="50000">
                                          <p:val>
                                            <p:clrVal>
                                              <a:schemeClr val="hlink"/>
                                            </p:clrVal>
                                          </p:val>
                                        </p:tav>
                                      </p:tavLst>
                                    </p:anim>
                                    <p:set>
                                      <p:cBhvr>
                                        <p:cTn id="9" dur="80"/>
                                        <p:tgtEl>
                                          <p:spTgt spid="6"/>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1" presetClass="entr" presetSubtype="4"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heel(4)">
                                      <p:cBhvr>
                                        <p:cTn id="14"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auto">
          <a:xfrm>
            <a:off x="424112" y="1142163"/>
            <a:ext cx="6524153" cy="572464"/>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en-US" sz="2600" b="1" i="0" u="none" strike="noStrike" kern="1200" cap="none" spc="0" normalizeH="0" baseline="0" noProof="0" dirty="0">
                <a:ln>
                  <a:noFill/>
                </a:ln>
                <a:solidFill>
                  <a:schemeClr val="tx1"/>
                </a:solidFill>
                <a:effectLst/>
                <a:uLnTx/>
                <a:uFillTx/>
                <a:latin typeface="宋体" panose="02010600030101010101" pitchFamily="2" charset="-122"/>
                <a:cs typeface="宋体" panose="02010600030101010101" pitchFamily="2" charset="-122"/>
              </a:rPr>
              <a:t>读完课文，谈谈你对奥林匹克精神的理解。</a:t>
            </a:r>
          </a:p>
        </p:txBody>
      </p:sp>
      <p:sp>
        <p:nvSpPr>
          <p:cNvPr id="4" name="Text Box 6"/>
          <p:cNvSpPr txBox="1"/>
          <p:nvPr/>
        </p:nvSpPr>
        <p:spPr>
          <a:xfrm>
            <a:off x="503548" y="1710047"/>
            <a:ext cx="8136904" cy="3093154"/>
          </a:xfrm>
          <a:prstGeom prst="rect">
            <a:avLst/>
          </a:prstGeom>
          <a:solidFill>
            <a:schemeClr val="accent5">
              <a:lumMod val="20000"/>
              <a:lumOff val="80000"/>
            </a:schemeClr>
          </a:solidFill>
          <a:ln w="9525">
            <a:noFill/>
          </a:ln>
        </p:spPr>
        <p:txBody>
          <a:bodyPr wrap="square">
            <a:spAutoFit/>
          </a:bodyPr>
          <a:lstStyle/>
          <a:p>
            <a:pPr>
              <a:lnSpc>
                <a:spcPct val="150000"/>
              </a:lnSpc>
              <a:buFont typeface="Arial" panose="020B0604020202020204" pitchFamily="34" charset="0"/>
            </a:pPr>
            <a:r>
              <a:rPr lang="en-US" altLang="zh-CN" sz="2600" b="1" dirty="0">
                <a:latin typeface="楷体" panose="02010609060101010101" pitchFamily="49" charset="-122"/>
                <a:ea typeface="楷体" panose="02010609060101010101" pitchFamily="49" charset="-122"/>
                <a:cs typeface="楷体" panose="02010609060101010101" pitchFamily="49" charset="-122"/>
              </a:rPr>
              <a:t>1.</a:t>
            </a:r>
            <a:r>
              <a:rPr lang="zh-CN" altLang="en-US" sz="2600" b="1" dirty="0">
                <a:latin typeface="楷体" panose="02010609060101010101" pitchFamily="49" charset="-122"/>
                <a:ea typeface="楷体" panose="02010609060101010101" pitchFamily="49" charset="-122"/>
                <a:cs typeface="楷体" panose="02010609060101010101" pitchFamily="49" charset="-122"/>
              </a:rPr>
              <a:t>中心思想是人的和谐发展。</a:t>
            </a:r>
            <a:endParaRPr lang="en-US" altLang="zh-CN" sz="2600" b="1" dirty="0">
              <a:latin typeface="楷体" panose="02010609060101010101" pitchFamily="49" charset="-122"/>
              <a:ea typeface="楷体" panose="02010609060101010101" pitchFamily="49" charset="-122"/>
              <a:cs typeface="楷体" panose="02010609060101010101" pitchFamily="49" charset="-122"/>
            </a:endParaRPr>
          </a:p>
          <a:p>
            <a:pPr>
              <a:lnSpc>
                <a:spcPct val="150000"/>
              </a:lnSpc>
              <a:buFont typeface="Arial" panose="020B0604020202020204" pitchFamily="34" charset="0"/>
            </a:pPr>
            <a:r>
              <a:rPr lang="en-US" altLang="zh-CN" sz="2600" b="1" dirty="0">
                <a:latin typeface="楷体" panose="02010609060101010101" pitchFamily="49" charset="-122"/>
                <a:ea typeface="楷体" panose="02010609060101010101" pitchFamily="49" charset="-122"/>
                <a:cs typeface="楷体" panose="02010609060101010101" pitchFamily="49" charset="-122"/>
              </a:rPr>
              <a:t>2.</a:t>
            </a:r>
            <a:r>
              <a:rPr lang="zh-CN" altLang="en-US" sz="2600" b="1" dirty="0">
                <a:latin typeface="楷体" panose="02010609060101010101" pitchFamily="49" charset="-122"/>
                <a:ea typeface="楷体" panose="02010609060101010101" pitchFamily="49" charset="-122"/>
                <a:cs typeface="楷体" panose="02010609060101010101" pitchFamily="49" charset="-122"/>
              </a:rPr>
              <a:t>强调人的和谐发展的关键是生活方式的改善。</a:t>
            </a:r>
            <a:endParaRPr lang="en-US" altLang="zh-CN" sz="2600" b="1" dirty="0">
              <a:latin typeface="楷体" panose="02010609060101010101" pitchFamily="49" charset="-122"/>
              <a:ea typeface="楷体" panose="02010609060101010101" pitchFamily="49" charset="-122"/>
              <a:cs typeface="楷体" panose="02010609060101010101" pitchFamily="49" charset="-122"/>
            </a:endParaRPr>
          </a:p>
          <a:p>
            <a:pPr>
              <a:lnSpc>
                <a:spcPct val="150000"/>
              </a:lnSpc>
              <a:buFont typeface="Arial" panose="020B0604020202020204" pitchFamily="34" charset="0"/>
            </a:pPr>
            <a:r>
              <a:rPr lang="en-US" altLang="zh-CN" sz="2600" b="1" dirty="0">
                <a:latin typeface="楷体" panose="02010609060101010101" pitchFamily="49" charset="-122"/>
                <a:ea typeface="楷体" panose="02010609060101010101" pitchFamily="49" charset="-122"/>
                <a:cs typeface="楷体" panose="02010609060101010101" pitchFamily="49" charset="-122"/>
              </a:rPr>
              <a:t>3.</a:t>
            </a:r>
            <a:r>
              <a:rPr lang="zh-CN" altLang="en-US" sz="2600" b="1" dirty="0">
                <a:latin typeface="楷体" panose="02010609060101010101" pitchFamily="49" charset="-122"/>
                <a:ea typeface="楷体" panose="02010609060101010101" pitchFamily="49" charset="-122"/>
                <a:cs typeface="楷体" panose="02010609060101010101" pitchFamily="49" charset="-122"/>
              </a:rPr>
              <a:t>将体育运动作为实现人的和谐发展的途径。</a:t>
            </a:r>
            <a:endParaRPr lang="en-US" altLang="zh-CN" sz="2600" b="1" dirty="0">
              <a:latin typeface="楷体" panose="02010609060101010101" pitchFamily="49" charset="-122"/>
              <a:ea typeface="楷体" panose="02010609060101010101" pitchFamily="49" charset="-122"/>
              <a:cs typeface="楷体" panose="02010609060101010101" pitchFamily="49" charset="-122"/>
            </a:endParaRPr>
          </a:p>
          <a:p>
            <a:pPr>
              <a:lnSpc>
                <a:spcPct val="150000"/>
              </a:lnSpc>
              <a:buFont typeface="Arial" panose="020B0604020202020204" pitchFamily="34" charset="0"/>
            </a:pPr>
            <a:r>
              <a:rPr lang="en-US" altLang="zh-CN" sz="2600" b="1" dirty="0">
                <a:latin typeface="楷体" panose="02010609060101010101" pitchFamily="49" charset="-122"/>
                <a:ea typeface="楷体" panose="02010609060101010101" pitchFamily="49" charset="-122"/>
                <a:cs typeface="楷体" panose="02010609060101010101" pitchFamily="49" charset="-122"/>
              </a:rPr>
              <a:t>4.</a:t>
            </a:r>
            <a:r>
              <a:rPr lang="zh-CN" altLang="en-US" sz="2600" b="1" dirty="0">
                <a:latin typeface="楷体" panose="02010609060101010101" pitchFamily="49" charset="-122"/>
                <a:ea typeface="楷体" panose="02010609060101010101" pitchFamily="49" charset="-122"/>
                <a:cs typeface="楷体" panose="02010609060101010101" pitchFamily="49" charset="-122"/>
              </a:rPr>
              <a:t>为达到人的和谐发展的目的，体育运动必须与教育、文化相结合。</a:t>
            </a:r>
          </a:p>
        </p:txBody>
      </p:sp>
      <p:grpSp>
        <p:nvGrpSpPr>
          <p:cNvPr id="8" name="组合 7"/>
          <p:cNvGrpSpPr/>
          <p:nvPr/>
        </p:nvGrpSpPr>
        <p:grpSpPr bwMode="auto">
          <a:xfrm>
            <a:off x="28575" y="640557"/>
            <a:ext cx="2007235" cy="523242"/>
            <a:chOff x="70" y="-63"/>
            <a:chExt cx="3161" cy="1098"/>
          </a:xfrm>
        </p:grpSpPr>
        <p:sp>
          <p:nvSpPr>
            <p:cNvPr id="9" name="文本框 6"/>
            <p:cNvSpPr txBox="1">
              <a:spLocks noChangeArrowheads="1"/>
            </p:cNvSpPr>
            <p:nvPr/>
          </p:nvSpPr>
          <p:spPr bwMode="auto">
            <a:xfrm>
              <a:off x="678" y="-63"/>
              <a:ext cx="2553" cy="1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a:latin typeface="黑体" panose="02010609060101010101" pitchFamily="49" charset="-122"/>
                  <a:ea typeface="黑体" panose="02010609060101010101" pitchFamily="49" charset="-122"/>
                </a:rPr>
                <a:t>合作探究</a:t>
              </a:r>
            </a:p>
          </p:txBody>
        </p:sp>
        <p:cxnSp>
          <p:nvCxnSpPr>
            <p:cNvPr id="10" name="直线连接符 9"/>
            <p:cNvCxnSpPr/>
            <p:nvPr/>
          </p:nvCxnSpPr>
          <p:spPr>
            <a:xfrm>
              <a:off x="70" y="699"/>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1" name="菱形 10"/>
            <p:cNvSpPr/>
            <p:nvPr/>
          </p:nvSpPr>
          <p:spPr>
            <a:xfrm>
              <a:off x="125" y="147"/>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39552" y="1258974"/>
            <a:ext cx="8136904" cy="954107"/>
          </a:xfrm>
          <a:prstGeom prst="rect">
            <a:avLst/>
          </a:prstGeom>
          <a:noFill/>
        </p:spPr>
        <p:txBody>
          <a:bodyPr wrap="square" rtlCol="0">
            <a:spAutoFit/>
          </a:bodyPr>
          <a:lstStyle/>
          <a:p>
            <a:r>
              <a:rPr lang="zh-CN" altLang="en-US" sz="2800" b="1" dirty="0">
                <a:latin typeface="楷体" panose="02010609060101010101" pitchFamily="49" charset="-122"/>
                <a:ea typeface="楷体" panose="02010609060101010101" pitchFamily="49" charset="-122"/>
              </a:rPr>
              <a:t>    同学们知道中国曾经在哪一年举办过奥林匹克运动会吗？又将要在哪一年举办冬奥会呢？</a:t>
            </a:r>
          </a:p>
        </p:txBody>
      </p:sp>
      <p:sp>
        <p:nvSpPr>
          <p:cNvPr id="4" name="TextBox 3"/>
          <p:cNvSpPr txBox="1"/>
          <p:nvPr/>
        </p:nvSpPr>
        <p:spPr>
          <a:xfrm>
            <a:off x="539552" y="2177076"/>
            <a:ext cx="8136904" cy="523220"/>
          </a:xfrm>
          <a:prstGeom prst="rect">
            <a:avLst/>
          </a:prstGeom>
          <a:noFill/>
        </p:spPr>
        <p:txBody>
          <a:bodyPr wrap="square" rtlCol="0">
            <a:spAutoFit/>
          </a:bodyPr>
          <a:lstStyle/>
          <a:p>
            <a:pPr algn="ctr"/>
            <a:r>
              <a:rPr lang="en-US" altLang="zh-CN" sz="2800" b="1" dirty="0">
                <a:solidFill>
                  <a:srgbClr val="FF0000"/>
                </a:solidFill>
                <a:latin typeface="楷体" panose="02010609060101010101" pitchFamily="49" charset="-122"/>
                <a:ea typeface="楷体" panose="02010609060101010101" pitchFamily="49" charset="-122"/>
              </a:rPr>
              <a:t>2008</a:t>
            </a:r>
            <a:r>
              <a:rPr lang="zh-CN" altLang="en-US" sz="2800" b="1" dirty="0">
                <a:solidFill>
                  <a:srgbClr val="FF0000"/>
                </a:solidFill>
                <a:latin typeface="楷体" panose="02010609060101010101" pitchFamily="49" charset="-122"/>
                <a:ea typeface="楷体" panose="02010609060101010101" pitchFamily="49" charset="-122"/>
              </a:rPr>
              <a:t>年          </a:t>
            </a:r>
            <a:r>
              <a:rPr lang="en-US" altLang="zh-CN" sz="2800" b="1" dirty="0">
                <a:solidFill>
                  <a:srgbClr val="FF0000"/>
                </a:solidFill>
                <a:latin typeface="楷体" panose="02010609060101010101" pitchFamily="49" charset="-122"/>
                <a:ea typeface="楷体" panose="02010609060101010101" pitchFamily="49" charset="-122"/>
              </a:rPr>
              <a:t>2022</a:t>
            </a:r>
            <a:r>
              <a:rPr lang="zh-CN" altLang="en-US" sz="2800" b="1" dirty="0">
                <a:solidFill>
                  <a:srgbClr val="FF0000"/>
                </a:solidFill>
                <a:latin typeface="楷体" panose="02010609060101010101" pitchFamily="49" charset="-122"/>
                <a:ea typeface="楷体" panose="02010609060101010101" pitchFamily="49" charset="-122"/>
              </a:rPr>
              <a:t>年</a:t>
            </a:r>
          </a:p>
        </p:txBody>
      </p:sp>
      <p:sp>
        <p:nvSpPr>
          <p:cNvPr id="5" name="TextBox 4"/>
          <p:cNvSpPr txBox="1"/>
          <p:nvPr/>
        </p:nvSpPr>
        <p:spPr>
          <a:xfrm>
            <a:off x="539552" y="2717136"/>
            <a:ext cx="8136904" cy="1384995"/>
          </a:xfrm>
          <a:prstGeom prst="rect">
            <a:avLst/>
          </a:prstGeom>
          <a:noFill/>
        </p:spPr>
        <p:txBody>
          <a:bodyPr wrap="square" rtlCol="0">
            <a:spAutoFit/>
          </a:bodyPr>
          <a:lstStyle/>
          <a:p>
            <a:r>
              <a:rPr lang="zh-CN" altLang="en-US" sz="2800" b="1" dirty="0">
                <a:latin typeface="楷体" panose="02010609060101010101" pitchFamily="49" charset="-122"/>
                <a:ea typeface="楷体" panose="02010609060101010101" pitchFamily="49" charset="-122"/>
              </a:rPr>
              <a:t>    奥林匹克运动会是目前世界上影响力最大的体育盛会之一。今天我们要学习的这篇文章，将带我们了解它</a:t>
            </a:r>
            <a:r>
              <a:rPr lang="en-US" altLang="zh-CN" sz="2800" b="1" dirty="0">
                <a:latin typeface="楷体" panose="02010609060101010101" pitchFamily="49" charset="-122"/>
                <a:ea typeface="楷体" panose="02010609060101010101" pitchFamily="49" charset="-122"/>
              </a:rPr>
              <a:t>1919</a:t>
            </a:r>
            <a:r>
              <a:rPr lang="zh-CN" altLang="en-US" sz="2800" b="1" dirty="0">
                <a:latin typeface="楷体" panose="02010609060101010101" pitchFamily="49" charset="-122"/>
                <a:ea typeface="楷体" panose="02010609060101010101" pitchFamily="49" charset="-122"/>
              </a:rPr>
              <a:t>年的发展情况。</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auto">
          <a:xfrm>
            <a:off x="479836" y="1113588"/>
            <a:ext cx="8184331" cy="1126462"/>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tx1"/>
                </a:solidFill>
                <a:effectLst/>
                <a:uLnTx/>
                <a:uFillTx/>
                <a:latin typeface="宋体" panose="02010600030101010101" pitchFamily="2" charset="-122"/>
                <a:cs typeface="宋体" panose="02010600030101010101" pitchFamily="2" charset="-122"/>
              </a:rPr>
              <a:t>   </a:t>
            </a:r>
            <a:r>
              <a:rPr lang="zh-CN" altLang="en-US" sz="2800" b="1" dirty="0">
                <a:latin typeface="宋体" panose="02010600030101010101" pitchFamily="2" charset="-122"/>
                <a:cs typeface="宋体" panose="02010600030101010101" pitchFamily="2" charset="-122"/>
              </a:rPr>
              <a:t> </a:t>
            </a:r>
            <a:r>
              <a:rPr kumimoji="0" lang="zh-CN" altLang="en-US" sz="2800" b="1" i="0" u="none" strike="noStrike" kern="1200" cap="none" spc="0" normalizeH="0" baseline="0" noProof="0" dirty="0">
                <a:ln>
                  <a:noFill/>
                </a:ln>
                <a:solidFill>
                  <a:schemeClr val="tx1"/>
                </a:solidFill>
                <a:effectLst/>
                <a:uLnTx/>
                <a:uFillTx/>
                <a:latin typeface="宋体" panose="02010600030101010101" pitchFamily="2" charset="-122"/>
                <a:cs typeface="宋体" panose="02010600030101010101" pitchFamily="2" charset="-122"/>
              </a:rPr>
              <a:t>顾拜旦倡导的奥林匹克精神对我们今天的学习和生活有何意义？</a:t>
            </a:r>
          </a:p>
        </p:txBody>
      </p:sp>
      <p:sp>
        <p:nvSpPr>
          <p:cNvPr id="4" name="Text Box 6"/>
          <p:cNvSpPr txBox="1"/>
          <p:nvPr/>
        </p:nvSpPr>
        <p:spPr>
          <a:xfrm>
            <a:off x="539552" y="2571750"/>
            <a:ext cx="8124614" cy="2031325"/>
          </a:xfrm>
          <a:prstGeom prst="rect">
            <a:avLst/>
          </a:prstGeom>
          <a:solidFill>
            <a:schemeClr val="accent5">
              <a:lumMod val="20000"/>
              <a:lumOff val="80000"/>
            </a:schemeClr>
          </a:solidFill>
          <a:ln w="9525">
            <a:noFill/>
          </a:ln>
        </p:spPr>
        <p:txBody>
          <a:bodyPr wrap="square">
            <a:spAutoFit/>
          </a:bodyPr>
          <a:lstStyle/>
          <a:p>
            <a:pPr>
              <a:lnSpc>
                <a:spcPct val="150000"/>
              </a:lnSpc>
              <a:buFont typeface="Arial" panose="020B0604020202020204" pitchFamily="34" charset="0"/>
            </a:pPr>
            <a:r>
              <a:rPr lang="zh-CN" altLang="en-US" sz="2800" b="1" dirty="0">
                <a:latin typeface="楷体" panose="02010609060101010101" pitchFamily="49" charset="-122"/>
                <a:ea typeface="楷体" panose="02010609060101010101" pitchFamily="49" charset="-122"/>
                <a:cs typeface="楷体" panose="02010609060101010101" pitchFamily="49" charset="-122"/>
              </a:rPr>
              <a:t>    奥林匹克运动体现的大众参与意识、顽强激越的意志力、永不服输的拼搏精神，永远激励着我们发奋学习、克难奋进、砥砺前行、拥抱成功！</a:t>
            </a:r>
          </a:p>
        </p:txBody>
      </p:sp>
      <p:grpSp>
        <p:nvGrpSpPr>
          <p:cNvPr id="8" name="组合 7"/>
          <p:cNvGrpSpPr/>
          <p:nvPr/>
        </p:nvGrpSpPr>
        <p:grpSpPr bwMode="auto">
          <a:xfrm>
            <a:off x="28575" y="640557"/>
            <a:ext cx="2007235" cy="523242"/>
            <a:chOff x="70" y="-63"/>
            <a:chExt cx="3161" cy="1098"/>
          </a:xfrm>
        </p:grpSpPr>
        <p:sp>
          <p:nvSpPr>
            <p:cNvPr id="9" name="文本框 6"/>
            <p:cNvSpPr txBox="1">
              <a:spLocks noChangeArrowheads="1"/>
            </p:cNvSpPr>
            <p:nvPr/>
          </p:nvSpPr>
          <p:spPr bwMode="auto">
            <a:xfrm>
              <a:off x="678" y="-63"/>
              <a:ext cx="2553" cy="1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a:latin typeface="黑体" panose="02010609060101010101" pitchFamily="49" charset="-122"/>
                  <a:ea typeface="黑体" panose="02010609060101010101" pitchFamily="49" charset="-122"/>
                </a:rPr>
                <a:t>合作探究</a:t>
              </a:r>
            </a:p>
          </p:txBody>
        </p:sp>
        <p:cxnSp>
          <p:nvCxnSpPr>
            <p:cNvPr id="10" name="直线连接符 9"/>
            <p:cNvCxnSpPr/>
            <p:nvPr/>
          </p:nvCxnSpPr>
          <p:spPr>
            <a:xfrm>
              <a:off x="70" y="699"/>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1" name="菱形 10"/>
            <p:cNvSpPr/>
            <p:nvPr/>
          </p:nvSpPr>
          <p:spPr>
            <a:xfrm>
              <a:off x="125" y="147"/>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26554" y="1697634"/>
            <a:ext cx="7991737" cy="2677656"/>
          </a:xfrm>
          <a:prstGeom prst="rect">
            <a:avLst/>
          </a:prstGeom>
          <a:noFill/>
        </p:spPr>
        <p:txBody>
          <a:bodyPr wrap="square" rtlCol="0">
            <a:spAutoFit/>
          </a:bodyPr>
          <a:lstStyle/>
          <a:p>
            <a:pPr eaLnBrk="1" latinLnBrk="0" hangingPunct="1">
              <a:lnSpc>
                <a:spcPct val="150000"/>
              </a:lnSpc>
            </a:pPr>
            <a:r>
              <a:rPr lang="zh-CN" altLang="en-US" sz="2800" b="1" dirty="0">
                <a:latin typeface="楷体" panose="02010609060101010101" pitchFamily="49" charset="-122"/>
                <a:ea typeface="楷体" panose="02010609060101010101" pitchFamily="49" charset="-122"/>
                <a:cs typeface="楷体" panose="02010609060101010101" pitchFamily="49" charset="-122"/>
              </a:rPr>
              <a:t>    这篇演讲词回顾了奥林匹克运动的发展史，阐明了全新的奥林匹克理念和近代奥林匹克精神的真正内涵，表达了对奥林匹克运动美好未来的坚定信念。</a:t>
            </a:r>
          </a:p>
        </p:txBody>
      </p:sp>
      <p:grpSp>
        <p:nvGrpSpPr>
          <p:cNvPr id="13" name="组合 1"/>
          <p:cNvGrpSpPr/>
          <p:nvPr/>
        </p:nvGrpSpPr>
        <p:grpSpPr bwMode="auto">
          <a:xfrm>
            <a:off x="3700464" y="1136850"/>
            <a:ext cx="1743075" cy="643766"/>
            <a:chOff x="3333750" y="598488"/>
            <a:chExt cx="1743075" cy="858355"/>
          </a:xfrm>
        </p:grpSpPr>
        <p:sp>
          <p:nvSpPr>
            <p:cNvPr id="14" name="圆角矩形 13"/>
            <p:cNvSpPr/>
            <p:nvPr/>
          </p:nvSpPr>
          <p:spPr>
            <a:xfrm rot="555800">
              <a:off x="4602163" y="715963"/>
              <a:ext cx="442912" cy="419100"/>
            </a:xfrm>
            <a:prstGeom prst="roundRect">
              <a:avLst/>
            </a:prstGeom>
            <a:solidFill>
              <a:schemeClr val="accent6">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b="1"/>
            </a:p>
          </p:txBody>
        </p:sp>
        <p:sp>
          <p:nvSpPr>
            <p:cNvPr id="15" name="圆角矩形 14"/>
            <p:cNvSpPr/>
            <p:nvPr/>
          </p:nvSpPr>
          <p:spPr>
            <a:xfrm rot="20470821">
              <a:off x="4197350" y="722313"/>
              <a:ext cx="442913" cy="420687"/>
            </a:xfrm>
            <a:prstGeom prst="roundRect">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b="1"/>
            </a:p>
          </p:txBody>
        </p:sp>
        <p:sp>
          <p:nvSpPr>
            <p:cNvPr id="18" name="圆角矩形 17"/>
            <p:cNvSpPr/>
            <p:nvPr/>
          </p:nvSpPr>
          <p:spPr>
            <a:xfrm rot="319204">
              <a:off x="3778250" y="722313"/>
              <a:ext cx="441325" cy="420687"/>
            </a:xfrm>
            <a:prstGeom prst="roundRect">
              <a:avLst/>
            </a:prstGeom>
            <a:solidFill>
              <a:schemeClr val="accent1">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b="1"/>
            </a:p>
          </p:txBody>
        </p:sp>
        <p:sp>
          <p:nvSpPr>
            <p:cNvPr id="19" name="圆角矩形 18"/>
            <p:cNvSpPr/>
            <p:nvPr/>
          </p:nvSpPr>
          <p:spPr>
            <a:xfrm rot="21148334">
              <a:off x="3368675" y="730250"/>
              <a:ext cx="441325" cy="420688"/>
            </a:xfrm>
            <a:prstGeom prst="round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b="1"/>
            </a:p>
          </p:txBody>
        </p:sp>
        <p:sp>
          <p:nvSpPr>
            <p:cNvPr id="24" name="矩形 1"/>
            <p:cNvSpPr>
              <a:spLocks noChangeArrowheads="1"/>
            </p:cNvSpPr>
            <p:nvPr/>
          </p:nvSpPr>
          <p:spPr bwMode="auto">
            <a:xfrm>
              <a:off x="3333750" y="598488"/>
              <a:ext cx="1743075" cy="858355"/>
            </a:xfrm>
            <a:prstGeom prst="rect">
              <a:avLst/>
            </a:prstGeom>
            <a:noFill/>
            <a:ln w="9525">
              <a:noFill/>
              <a:miter lim="800000"/>
            </a:ln>
          </p:spPr>
          <p:txBody>
            <a:bodyPr>
              <a:spAutoFit/>
            </a:bodyPr>
            <a:lstStyle/>
            <a:p>
              <a:pPr algn="dist" eaLnBrk="0" hangingPunct="0">
                <a:lnSpc>
                  <a:spcPts val="4300"/>
                </a:lnSpc>
              </a:pPr>
              <a:r>
                <a:rPr lang="zh-CN" altLang="en-US" sz="2800" b="1" dirty="0">
                  <a:solidFill>
                    <a:schemeClr val="bg1"/>
                  </a:solidFill>
                  <a:latin typeface="楷体" panose="02010609060101010101" pitchFamily="49" charset="-122"/>
                  <a:ea typeface="楷体" panose="02010609060101010101" pitchFamily="49" charset="-122"/>
                  <a:cs typeface="楷体" panose="02010609060101010101" pitchFamily="49" charset="-122"/>
                </a:rPr>
                <a:t>概括主题</a:t>
              </a:r>
            </a:p>
          </p:txBody>
        </p:sp>
      </p:grpSp>
      <p:grpSp>
        <p:nvGrpSpPr>
          <p:cNvPr id="25" name="组合 13"/>
          <p:cNvGrpSpPr/>
          <p:nvPr/>
        </p:nvGrpSpPr>
        <p:grpSpPr bwMode="auto">
          <a:xfrm>
            <a:off x="28575" y="627459"/>
            <a:ext cx="2007235" cy="523241"/>
            <a:chOff x="70" y="-63"/>
            <a:chExt cx="3161" cy="1098"/>
          </a:xfrm>
        </p:grpSpPr>
        <p:sp>
          <p:nvSpPr>
            <p:cNvPr id="26" name="文本框 6"/>
            <p:cNvSpPr txBox="1">
              <a:spLocks noChangeArrowheads="1"/>
            </p:cNvSpPr>
            <p:nvPr/>
          </p:nvSpPr>
          <p:spPr bwMode="auto">
            <a:xfrm>
              <a:off x="678" y="-63"/>
              <a:ext cx="2553" cy="1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dirty="0">
                  <a:latin typeface="黑体" panose="02010609060101010101" pitchFamily="49" charset="-122"/>
                  <a:ea typeface="黑体" panose="02010609060101010101" pitchFamily="49" charset="-122"/>
                </a:rPr>
                <a:t>课堂小结</a:t>
              </a:r>
            </a:p>
          </p:txBody>
        </p:sp>
        <p:cxnSp>
          <p:nvCxnSpPr>
            <p:cNvPr id="27" name="直线连接符 9"/>
            <p:cNvCxnSpPr/>
            <p:nvPr/>
          </p:nvCxnSpPr>
          <p:spPr>
            <a:xfrm>
              <a:off x="70" y="699"/>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28" name="菱形 27"/>
            <p:cNvSpPr/>
            <p:nvPr/>
          </p:nvSpPr>
          <p:spPr>
            <a:xfrm>
              <a:off x="125" y="147"/>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p>
          </p:txBody>
        </p:sp>
      </p:grpSp>
    </p:spTree>
  </p:cSld>
  <p:clrMapOvr>
    <a:masterClrMapping/>
  </p:clrMapOvr>
  <p:transition spd="slow">
    <p:rand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a:spLocks noChangeArrowheads="1"/>
          </p:cNvSpPr>
          <p:nvPr/>
        </p:nvSpPr>
        <p:spPr bwMode="auto">
          <a:xfrm>
            <a:off x="476945" y="1705630"/>
            <a:ext cx="8190110" cy="2492990"/>
          </a:xfrm>
          <a:prstGeom prst="rect">
            <a:avLst/>
          </a:prstGeom>
          <a:noFill/>
          <a:ln w="9525">
            <a:noFill/>
            <a:miter lim="800000"/>
          </a:ln>
        </p:spPr>
        <p:txBody>
          <a:bodyPr wrap="square">
            <a:spAutoFit/>
          </a:bodyPr>
          <a:lstStyle/>
          <a:p>
            <a:pPr eaLnBrk="0" hangingPunct="0">
              <a:lnSpc>
                <a:spcPct val="150000"/>
              </a:lnSpc>
            </a:pPr>
            <a:r>
              <a:rPr lang="en-US" altLang="zh-CN" sz="2600" b="1" dirty="0">
                <a:latin typeface="楷体" panose="02010609060101010101" pitchFamily="49" charset="-122"/>
                <a:ea typeface="楷体" panose="02010609060101010101" pitchFamily="49" charset="-122"/>
              </a:rPr>
              <a:t>    </a:t>
            </a:r>
            <a:r>
              <a:rPr lang="zh-CN" altLang="en-US" sz="2600" b="1" dirty="0">
                <a:latin typeface="楷体" panose="02010609060101010101" pitchFamily="49" charset="-122"/>
                <a:ea typeface="楷体" panose="02010609060101010101" pitchFamily="49" charset="-122"/>
              </a:rPr>
              <a:t>奥运会是友谊的桥梁，把全世界不同肤色、不同国家、互不相识的人聚在一起，共同交流，共同提高。奥运会是肢体语言，让全世界不同文化的人，在这个平台上互相了解、互相沟通。</a:t>
            </a:r>
          </a:p>
        </p:txBody>
      </p:sp>
      <p:grpSp>
        <p:nvGrpSpPr>
          <p:cNvPr id="25" name="组合 13"/>
          <p:cNvGrpSpPr/>
          <p:nvPr/>
        </p:nvGrpSpPr>
        <p:grpSpPr bwMode="auto">
          <a:xfrm>
            <a:off x="28575" y="627459"/>
            <a:ext cx="2007235" cy="523242"/>
            <a:chOff x="70" y="-63"/>
            <a:chExt cx="3161" cy="1098"/>
          </a:xfrm>
        </p:grpSpPr>
        <p:sp>
          <p:nvSpPr>
            <p:cNvPr id="26" name="文本框 6"/>
            <p:cNvSpPr txBox="1">
              <a:spLocks noChangeArrowheads="1"/>
            </p:cNvSpPr>
            <p:nvPr/>
          </p:nvSpPr>
          <p:spPr bwMode="auto">
            <a:xfrm>
              <a:off x="678" y="-63"/>
              <a:ext cx="2553" cy="1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a:latin typeface="黑体" panose="02010609060101010101" pitchFamily="49" charset="-122"/>
                  <a:ea typeface="黑体" panose="02010609060101010101" pitchFamily="49" charset="-122"/>
                </a:rPr>
                <a:t>课堂小结</a:t>
              </a:r>
            </a:p>
          </p:txBody>
        </p:sp>
        <p:cxnSp>
          <p:nvCxnSpPr>
            <p:cNvPr id="27" name="直线连接符 9"/>
            <p:cNvCxnSpPr/>
            <p:nvPr/>
          </p:nvCxnSpPr>
          <p:spPr>
            <a:xfrm>
              <a:off x="70" y="699"/>
              <a:ext cx="3160"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28" name="菱形 27"/>
            <p:cNvSpPr/>
            <p:nvPr/>
          </p:nvSpPr>
          <p:spPr>
            <a:xfrm>
              <a:off x="125" y="147"/>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p>
          </p:txBody>
        </p:sp>
      </p:grpSp>
      <p:grpSp>
        <p:nvGrpSpPr>
          <p:cNvPr id="29" name="组合 1"/>
          <p:cNvGrpSpPr/>
          <p:nvPr/>
        </p:nvGrpSpPr>
        <p:grpSpPr bwMode="auto">
          <a:xfrm>
            <a:off x="3700464" y="1129531"/>
            <a:ext cx="1743075" cy="643766"/>
            <a:chOff x="3333750" y="598488"/>
            <a:chExt cx="1743075" cy="858355"/>
          </a:xfrm>
        </p:grpSpPr>
        <p:sp>
          <p:nvSpPr>
            <p:cNvPr id="30" name="圆角矩形 29"/>
            <p:cNvSpPr/>
            <p:nvPr/>
          </p:nvSpPr>
          <p:spPr>
            <a:xfrm rot="555800">
              <a:off x="4602163" y="715963"/>
              <a:ext cx="442912" cy="419100"/>
            </a:xfrm>
            <a:prstGeom prst="roundRect">
              <a:avLst/>
            </a:prstGeom>
            <a:solidFill>
              <a:schemeClr val="accent6">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b="1"/>
            </a:p>
          </p:txBody>
        </p:sp>
        <p:sp>
          <p:nvSpPr>
            <p:cNvPr id="31" name="圆角矩形 30"/>
            <p:cNvSpPr/>
            <p:nvPr/>
          </p:nvSpPr>
          <p:spPr>
            <a:xfrm rot="20470821">
              <a:off x="4197350" y="722313"/>
              <a:ext cx="442913" cy="420687"/>
            </a:xfrm>
            <a:prstGeom prst="roundRect">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b="1"/>
            </a:p>
          </p:txBody>
        </p:sp>
        <p:sp>
          <p:nvSpPr>
            <p:cNvPr id="32" name="圆角矩形 31"/>
            <p:cNvSpPr/>
            <p:nvPr/>
          </p:nvSpPr>
          <p:spPr>
            <a:xfrm rot="319204">
              <a:off x="3778250" y="722313"/>
              <a:ext cx="441325" cy="420687"/>
            </a:xfrm>
            <a:prstGeom prst="roundRect">
              <a:avLst/>
            </a:prstGeom>
            <a:solidFill>
              <a:schemeClr val="accent1">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b="1"/>
            </a:p>
          </p:txBody>
        </p:sp>
        <p:sp>
          <p:nvSpPr>
            <p:cNvPr id="33" name="圆角矩形 32"/>
            <p:cNvSpPr/>
            <p:nvPr/>
          </p:nvSpPr>
          <p:spPr>
            <a:xfrm rot="21148334">
              <a:off x="3368675" y="730250"/>
              <a:ext cx="441325" cy="420688"/>
            </a:xfrm>
            <a:prstGeom prst="round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b="1"/>
            </a:p>
          </p:txBody>
        </p:sp>
        <p:sp>
          <p:nvSpPr>
            <p:cNvPr id="34" name="矩形 1"/>
            <p:cNvSpPr>
              <a:spLocks noChangeArrowheads="1"/>
            </p:cNvSpPr>
            <p:nvPr/>
          </p:nvSpPr>
          <p:spPr bwMode="auto">
            <a:xfrm>
              <a:off x="3333750" y="598488"/>
              <a:ext cx="1743075" cy="858355"/>
            </a:xfrm>
            <a:prstGeom prst="rect">
              <a:avLst/>
            </a:prstGeom>
            <a:noFill/>
            <a:ln w="9525">
              <a:noFill/>
              <a:miter lim="800000"/>
            </a:ln>
          </p:spPr>
          <p:txBody>
            <a:bodyPr>
              <a:spAutoFit/>
            </a:bodyPr>
            <a:lstStyle/>
            <a:p>
              <a:pPr algn="dist" eaLnBrk="0" hangingPunct="0">
                <a:lnSpc>
                  <a:spcPts val="4300"/>
                </a:lnSpc>
              </a:pPr>
              <a:r>
                <a:rPr lang="zh-CN" altLang="en-US" sz="2800" b="1" dirty="0">
                  <a:solidFill>
                    <a:schemeClr val="bg1"/>
                  </a:solidFill>
                  <a:latin typeface="楷体" panose="02010609060101010101" pitchFamily="49" charset="-122"/>
                  <a:ea typeface="楷体" panose="02010609060101010101" pitchFamily="49" charset="-122"/>
                  <a:cs typeface="楷体" panose="02010609060101010101" pitchFamily="49" charset="-122"/>
                </a:rPr>
                <a:t>学后感悟</a:t>
              </a:r>
            </a:p>
          </p:txBody>
        </p:sp>
      </p:grpSp>
    </p:spTree>
  </p:cSld>
  <p:clrMapOvr>
    <a:masterClrMapping/>
  </p:clrMapOvr>
  <p:transition spd="slow">
    <p:rand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矩形 2"/>
          <p:cNvSpPr>
            <a:spLocks noChangeArrowheads="1"/>
          </p:cNvSpPr>
          <p:nvPr/>
        </p:nvSpPr>
        <p:spPr bwMode="auto">
          <a:xfrm>
            <a:off x="510977" y="1059582"/>
            <a:ext cx="3185487" cy="492443"/>
          </a:xfrm>
          <a:prstGeom prst="rect">
            <a:avLst/>
          </a:prstGeom>
          <a:noFill/>
          <a:ln w="9525">
            <a:noFill/>
            <a:miter lim="800000"/>
          </a:ln>
        </p:spPr>
        <p:txBody>
          <a:bodyPr wrap="none">
            <a:spAutoFit/>
          </a:bodyPr>
          <a:lstStyle/>
          <a:p>
            <a:r>
              <a:rPr lang="zh-CN" altLang="en-US" sz="2600" dirty="0">
                <a:solidFill>
                  <a:srgbClr val="FF0000"/>
                </a:solidFill>
                <a:latin typeface="黑体" panose="02010609060101010101" pitchFamily="49" charset="-122"/>
                <a:ea typeface="黑体" panose="02010609060101010101" pitchFamily="49" charset="-122"/>
              </a:rPr>
              <a:t>❶站位高，格局广。</a:t>
            </a:r>
          </a:p>
        </p:txBody>
      </p:sp>
      <p:sp>
        <p:nvSpPr>
          <p:cNvPr id="3" name="文本框 2"/>
          <p:cNvSpPr txBox="1"/>
          <p:nvPr/>
        </p:nvSpPr>
        <p:spPr>
          <a:xfrm>
            <a:off x="467544" y="1635646"/>
            <a:ext cx="8208912" cy="3172792"/>
          </a:xfrm>
          <a:prstGeom prst="rect">
            <a:avLst/>
          </a:prstGeom>
          <a:noFill/>
        </p:spPr>
        <p:txBody>
          <a:bodyPr wrap="square" rtlCol="0">
            <a:spAutoFit/>
          </a:bodyPr>
          <a:lstStyle/>
          <a:p>
            <a:pPr eaLnBrk="1" latinLnBrk="0" hangingPunct="1">
              <a:lnSpc>
                <a:spcPct val="120000"/>
              </a:lnSpc>
            </a:pPr>
            <a:r>
              <a:rPr lang="zh-CN" altLang="en-US" sz="2600" b="1" dirty="0">
                <a:latin typeface="楷体" panose="02010609060101010101" pitchFamily="49" charset="-122"/>
                <a:ea typeface="楷体" panose="02010609060101010101" pitchFamily="49" charset="-122"/>
              </a:rPr>
              <a:t>    </a:t>
            </a:r>
            <a:r>
              <a:rPr lang="zh-CN" altLang="en-US" sz="2400" b="1" dirty="0">
                <a:latin typeface="楷体" panose="02010609060101010101" pitchFamily="49" charset="-122"/>
                <a:ea typeface="楷体" panose="02010609060101010101" pitchFamily="49" charset="-122"/>
              </a:rPr>
              <a:t>在演讲开头，演讲者面对第一次世界大战、俄国十月革命等重大事件导致世界政治格局剧变，以战略家的视野指出奥林匹克的全新意义。在演讲中，演讲者一方面从人类文明的立场出发，阐述奥林匹克平和与自信的精神内涵，另一方面还将奥林匹克运动与美和教育结合起来，赋予了奥林匹克崇高的使命和独特的价值。这些都集中反映出演讲者宏大的视野，以及对奥林匹克精神深刻的认知。</a:t>
            </a:r>
            <a:endParaRPr lang="en-US" altLang="zh-CN" sz="2400" b="1" dirty="0">
              <a:latin typeface="楷体" panose="02010609060101010101" pitchFamily="49" charset="-122"/>
              <a:ea typeface="楷体" panose="02010609060101010101" pitchFamily="49" charset="-122"/>
            </a:endParaRPr>
          </a:p>
        </p:txBody>
      </p:sp>
      <p:grpSp>
        <p:nvGrpSpPr>
          <p:cNvPr id="8" name="组合 7"/>
          <p:cNvGrpSpPr/>
          <p:nvPr/>
        </p:nvGrpSpPr>
        <p:grpSpPr bwMode="auto">
          <a:xfrm>
            <a:off x="34925" y="627459"/>
            <a:ext cx="2008188" cy="523082"/>
            <a:chOff x="70" y="-63"/>
            <a:chExt cx="3161" cy="1097"/>
          </a:xfrm>
        </p:grpSpPr>
        <p:sp>
          <p:nvSpPr>
            <p:cNvPr id="9" name="文本框 6"/>
            <p:cNvSpPr txBox="1">
              <a:spLocks noChangeArrowheads="1"/>
            </p:cNvSpPr>
            <p:nvPr/>
          </p:nvSpPr>
          <p:spPr bwMode="auto">
            <a:xfrm>
              <a:off x="678" y="-63"/>
              <a:ext cx="2551"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dirty="0">
                  <a:latin typeface="黑体" panose="02010609060101010101" pitchFamily="49" charset="-122"/>
                  <a:ea typeface="黑体" panose="02010609060101010101" pitchFamily="49" charset="-122"/>
                </a:rPr>
                <a:t>写作特色</a:t>
              </a:r>
            </a:p>
          </p:txBody>
        </p:sp>
        <p:cxnSp>
          <p:nvCxnSpPr>
            <p:cNvPr id="10"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1" name="菱形 10"/>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矩形 2"/>
          <p:cNvSpPr>
            <a:spLocks noChangeArrowheads="1"/>
          </p:cNvSpPr>
          <p:nvPr/>
        </p:nvSpPr>
        <p:spPr bwMode="auto">
          <a:xfrm>
            <a:off x="467544" y="1059582"/>
            <a:ext cx="3416320" cy="523220"/>
          </a:xfrm>
          <a:prstGeom prst="rect">
            <a:avLst/>
          </a:prstGeom>
          <a:noFill/>
          <a:ln w="9525">
            <a:noFill/>
            <a:miter lim="800000"/>
          </a:ln>
        </p:spPr>
        <p:txBody>
          <a:bodyPr wrap="none">
            <a:spAutoFit/>
          </a:bodyPr>
          <a:lstStyle/>
          <a:p>
            <a:r>
              <a:rPr lang="zh-CN" altLang="en-US" sz="2800" dirty="0">
                <a:solidFill>
                  <a:srgbClr val="FF0000"/>
                </a:solidFill>
                <a:latin typeface="黑体" panose="02010609060101010101" pitchFamily="49" charset="-122"/>
                <a:ea typeface="黑体" panose="02010609060101010101" pitchFamily="49" charset="-122"/>
                <a:sym typeface="+mn-ea"/>
              </a:rPr>
              <a:t>❷</a:t>
            </a:r>
            <a:r>
              <a:rPr lang="zh-CN" altLang="en-US" sz="2800" dirty="0">
                <a:solidFill>
                  <a:srgbClr val="FF0000"/>
                </a:solidFill>
                <a:latin typeface="黑体" panose="02010609060101010101" pitchFamily="49" charset="-122"/>
                <a:ea typeface="黑体" panose="02010609060101010101" pitchFamily="49" charset="-122"/>
              </a:rPr>
              <a:t>语言庄重、典雅。</a:t>
            </a:r>
          </a:p>
        </p:txBody>
      </p:sp>
      <p:sp>
        <p:nvSpPr>
          <p:cNvPr id="3" name="文本框 2"/>
          <p:cNvSpPr txBox="1"/>
          <p:nvPr/>
        </p:nvSpPr>
        <p:spPr>
          <a:xfrm>
            <a:off x="539552" y="1612241"/>
            <a:ext cx="8208912" cy="2905026"/>
          </a:xfrm>
          <a:prstGeom prst="rect">
            <a:avLst/>
          </a:prstGeom>
          <a:noFill/>
        </p:spPr>
        <p:txBody>
          <a:bodyPr wrap="square" rtlCol="0">
            <a:spAutoFit/>
          </a:bodyPr>
          <a:lstStyle/>
          <a:p>
            <a:pPr eaLnBrk="1" latinLnBrk="0" hangingPunct="1">
              <a:lnSpc>
                <a:spcPct val="130000"/>
              </a:lnSpc>
            </a:pPr>
            <a:r>
              <a:rPr lang="zh-CN" altLang="en-US" sz="2400" b="1" dirty="0">
                <a:latin typeface="楷体" panose="02010609060101010101" pitchFamily="49" charset="-122"/>
                <a:ea typeface="楷体" panose="02010609060101010101" pitchFamily="49" charset="-122"/>
              </a:rPr>
              <a:t>    在阐述奥林匹克运动和一般体有运动的不同时，演讲者用“当这种愉悦向外喷涌，并与对大自然的热爱之情和对艺术的奔放激情融为一体；当它为灿烂阳光所萦绕，为音乐所振奋，或被嵌入圆柱式大厅时”这样典雅的语言来说明。在演讲结尾部分，演讲者对大会来宾表示敬意的语句，体现出一种庄重和仪式感。</a:t>
            </a:r>
            <a:endParaRPr lang="en-US" altLang="zh-CN" sz="2400" b="1" dirty="0">
              <a:latin typeface="楷体" panose="02010609060101010101" pitchFamily="49" charset="-122"/>
              <a:ea typeface="楷体" panose="02010609060101010101" pitchFamily="49" charset="-122"/>
            </a:endParaRPr>
          </a:p>
        </p:txBody>
      </p:sp>
      <p:grpSp>
        <p:nvGrpSpPr>
          <p:cNvPr id="8" name="组合 7"/>
          <p:cNvGrpSpPr/>
          <p:nvPr/>
        </p:nvGrpSpPr>
        <p:grpSpPr bwMode="auto">
          <a:xfrm>
            <a:off x="34925" y="627459"/>
            <a:ext cx="2008188" cy="523082"/>
            <a:chOff x="70" y="-63"/>
            <a:chExt cx="3161" cy="1097"/>
          </a:xfrm>
        </p:grpSpPr>
        <p:sp>
          <p:nvSpPr>
            <p:cNvPr id="9" name="文本框 6"/>
            <p:cNvSpPr txBox="1">
              <a:spLocks noChangeArrowheads="1"/>
            </p:cNvSpPr>
            <p:nvPr/>
          </p:nvSpPr>
          <p:spPr bwMode="auto">
            <a:xfrm>
              <a:off x="678" y="-63"/>
              <a:ext cx="2551"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a:latin typeface="黑体" panose="02010609060101010101" pitchFamily="49" charset="-122"/>
                  <a:ea typeface="黑体" panose="02010609060101010101" pitchFamily="49" charset="-122"/>
                </a:rPr>
                <a:t>写作特色</a:t>
              </a:r>
            </a:p>
          </p:txBody>
        </p:sp>
        <p:cxnSp>
          <p:nvCxnSpPr>
            <p:cNvPr id="10"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1" name="菱形 10"/>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39552" y="1451993"/>
            <a:ext cx="576064" cy="3293209"/>
          </a:xfrm>
          <a:prstGeom prst="rect">
            <a:avLst/>
          </a:prstGeom>
          <a:noFill/>
        </p:spPr>
        <p:txBody>
          <a:bodyPr wrap="square" rtlCol="0">
            <a:spAutoFit/>
          </a:bodyPr>
          <a:lstStyle/>
          <a:p>
            <a:pPr algn="ctr"/>
            <a:r>
              <a:rPr lang="zh-CN" altLang="en-US" sz="2600" dirty="0">
                <a:solidFill>
                  <a:srgbClr val="FF0000"/>
                </a:solidFill>
                <a:latin typeface="黑体" panose="02010609060101010101" pitchFamily="49" charset="-122"/>
                <a:ea typeface="黑体" panose="02010609060101010101" pitchFamily="49" charset="-122"/>
              </a:rPr>
              <a:t>庆祝奥林匹克运动</a:t>
            </a:r>
          </a:p>
        </p:txBody>
      </p:sp>
      <p:sp>
        <p:nvSpPr>
          <p:cNvPr id="3" name="文本框 2"/>
          <p:cNvSpPr txBox="1"/>
          <p:nvPr/>
        </p:nvSpPr>
        <p:spPr>
          <a:xfrm>
            <a:off x="1907704" y="1329612"/>
            <a:ext cx="5418292" cy="492443"/>
          </a:xfrm>
          <a:prstGeom prst="rect">
            <a:avLst/>
          </a:prstGeom>
          <a:noFill/>
        </p:spPr>
        <p:txBody>
          <a:bodyPr wrap="square" rtlCol="0">
            <a:spAutoFit/>
          </a:bodyPr>
          <a:lstStyle/>
          <a:p>
            <a:r>
              <a:rPr lang="zh-CN" altLang="en-US" sz="2600" b="1" dirty="0">
                <a:solidFill>
                  <a:srgbClr val="0000FF"/>
                </a:solidFill>
                <a:latin typeface="楷体" panose="02010609060101010101" pitchFamily="49" charset="-122"/>
                <a:ea typeface="楷体" panose="02010609060101010101" pitchFamily="49" charset="-122"/>
              </a:rPr>
              <a:t>回顾奥林匹克运动</a:t>
            </a:r>
            <a:r>
              <a:rPr lang="en-US" altLang="zh-CN" sz="2600" b="1" dirty="0">
                <a:solidFill>
                  <a:srgbClr val="0000FF"/>
                </a:solidFill>
                <a:latin typeface="楷体" panose="02010609060101010101" pitchFamily="49" charset="-122"/>
                <a:ea typeface="楷体" panose="02010609060101010101" pitchFamily="49" charset="-122"/>
              </a:rPr>
              <a:t>5</a:t>
            </a:r>
            <a:r>
              <a:rPr lang="zh-CN" altLang="en-US" sz="2600" b="1" dirty="0">
                <a:solidFill>
                  <a:srgbClr val="0000FF"/>
                </a:solidFill>
                <a:latin typeface="楷体" panose="02010609060101010101" pitchFamily="49" charset="-122"/>
                <a:ea typeface="楷体" panose="02010609060101010101" pitchFamily="49" charset="-122"/>
              </a:rPr>
              <a:t>年来发展情况</a:t>
            </a:r>
          </a:p>
        </p:txBody>
      </p:sp>
      <p:sp>
        <p:nvSpPr>
          <p:cNvPr id="4" name="文本框 3"/>
          <p:cNvSpPr txBox="1"/>
          <p:nvPr/>
        </p:nvSpPr>
        <p:spPr>
          <a:xfrm>
            <a:off x="1907704" y="1812290"/>
            <a:ext cx="6048349" cy="892552"/>
          </a:xfrm>
          <a:prstGeom prst="rect">
            <a:avLst/>
          </a:prstGeom>
          <a:noFill/>
        </p:spPr>
        <p:txBody>
          <a:bodyPr wrap="square" rtlCol="0">
            <a:spAutoFit/>
          </a:bodyPr>
          <a:lstStyle/>
          <a:p>
            <a:r>
              <a:rPr lang="zh-CN" altLang="en-US" sz="2600" b="1" dirty="0">
                <a:solidFill>
                  <a:srgbClr val="0000FF"/>
                </a:solidFill>
                <a:latin typeface="楷体" panose="02010609060101010101" pitchFamily="49" charset="-122"/>
                <a:ea typeface="楷体" panose="02010609060101010101" pitchFamily="49" charset="-122"/>
              </a:rPr>
              <a:t>阐述奥林匹克精神的重要内涵</a:t>
            </a:r>
            <a:r>
              <a:rPr lang="en-US" altLang="zh-CN" sz="2600" b="1" dirty="0">
                <a:latin typeface="楷体" panose="02010609060101010101" pitchFamily="49" charset="-122"/>
                <a:ea typeface="楷体" panose="02010609060101010101" pitchFamily="49" charset="-122"/>
              </a:rPr>
              <a:t>——</a:t>
            </a:r>
            <a:r>
              <a:rPr lang="zh-CN" altLang="en-US" sz="2600" b="1" dirty="0">
                <a:latin typeface="楷体" panose="02010609060101010101" pitchFamily="49" charset="-122"/>
                <a:ea typeface="楷体" panose="02010609060101010101" pitchFamily="49" charset="-122"/>
              </a:rPr>
              <a:t>平和、自信</a:t>
            </a:r>
          </a:p>
        </p:txBody>
      </p:sp>
      <p:sp>
        <p:nvSpPr>
          <p:cNvPr id="5" name="文本框 4"/>
          <p:cNvSpPr txBox="1"/>
          <p:nvPr/>
        </p:nvSpPr>
        <p:spPr>
          <a:xfrm>
            <a:off x="1907704" y="2618134"/>
            <a:ext cx="6552729" cy="492443"/>
          </a:xfrm>
          <a:prstGeom prst="rect">
            <a:avLst/>
          </a:prstGeom>
          <a:noFill/>
        </p:spPr>
        <p:txBody>
          <a:bodyPr wrap="square" rtlCol="0">
            <a:spAutoFit/>
          </a:bodyPr>
          <a:lstStyle/>
          <a:p>
            <a:r>
              <a:rPr lang="zh-CN" altLang="en-US" sz="2600" b="1" dirty="0">
                <a:solidFill>
                  <a:srgbClr val="0000FF"/>
                </a:solidFill>
                <a:latin typeface="楷体" panose="02010609060101010101" pitchFamily="49" charset="-122"/>
                <a:ea typeface="楷体" panose="02010609060101010101" pitchFamily="49" charset="-122"/>
              </a:rPr>
              <a:t>指出奥林匹克精神的教育意义</a:t>
            </a:r>
          </a:p>
        </p:txBody>
      </p:sp>
      <p:sp>
        <p:nvSpPr>
          <p:cNvPr id="6" name="文本框 5"/>
          <p:cNvSpPr txBox="1"/>
          <p:nvPr/>
        </p:nvSpPr>
        <p:spPr>
          <a:xfrm>
            <a:off x="1907704" y="3100812"/>
            <a:ext cx="6552729" cy="492443"/>
          </a:xfrm>
          <a:prstGeom prst="rect">
            <a:avLst/>
          </a:prstGeom>
          <a:noFill/>
        </p:spPr>
        <p:txBody>
          <a:bodyPr wrap="square" rtlCol="0">
            <a:spAutoFit/>
          </a:bodyPr>
          <a:lstStyle/>
          <a:p>
            <a:r>
              <a:rPr lang="zh-CN" altLang="en-US" sz="2600" b="1" dirty="0">
                <a:solidFill>
                  <a:srgbClr val="0000FF"/>
                </a:solidFill>
                <a:latin typeface="楷体" panose="02010609060101010101" pitchFamily="49" charset="-122"/>
                <a:ea typeface="楷体" panose="02010609060101010101" pitchFamily="49" charset="-122"/>
              </a:rPr>
              <a:t>指出奥林匹克的另一特点</a:t>
            </a:r>
            <a:r>
              <a:rPr lang="en-US" altLang="zh-CN" sz="2600" b="1" dirty="0">
                <a:latin typeface="楷体" panose="02010609060101010101" pitchFamily="49" charset="-122"/>
                <a:ea typeface="楷体" panose="02010609060101010101" pitchFamily="49" charset="-122"/>
              </a:rPr>
              <a:t>——</a:t>
            </a:r>
            <a:r>
              <a:rPr lang="zh-CN" altLang="en-US" sz="2600" b="1" dirty="0">
                <a:latin typeface="楷体" panose="02010609060101010101" pitchFamily="49" charset="-122"/>
                <a:ea typeface="楷体" panose="02010609060101010101" pitchFamily="49" charset="-122"/>
              </a:rPr>
              <a:t>大众参与</a:t>
            </a:r>
          </a:p>
        </p:txBody>
      </p:sp>
      <p:sp>
        <p:nvSpPr>
          <p:cNvPr id="7" name="文本框 6"/>
          <p:cNvSpPr txBox="1"/>
          <p:nvPr/>
        </p:nvSpPr>
        <p:spPr>
          <a:xfrm>
            <a:off x="1907704" y="3583491"/>
            <a:ext cx="4680520" cy="492443"/>
          </a:xfrm>
          <a:prstGeom prst="rect">
            <a:avLst/>
          </a:prstGeom>
          <a:noFill/>
        </p:spPr>
        <p:txBody>
          <a:bodyPr wrap="square" rtlCol="0">
            <a:spAutoFit/>
          </a:bodyPr>
          <a:lstStyle/>
          <a:p>
            <a:r>
              <a:rPr lang="zh-CN" altLang="en-US" sz="2600" b="1" dirty="0">
                <a:solidFill>
                  <a:srgbClr val="0000FF"/>
                </a:solidFill>
                <a:latin typeface="楷体" panose="02010609060101010101" pitchFamily="49" charset="-122"/>
                <a:ea typeface="楷体" panose="02010609060101010101" pitchFamily="49" charset="-122"/>
              </a:rPr>
              <a:t>表明对奥林匹克未来的憧憬</a:t>
            </a:r>
          </a:p>
        </p:txBody>
      </p:sp>
      <p:sp>
        <p:nvSpPr>
          <p:cNvPr id="9" name="文本框 8"/>
          <p:cNvSpPr txBox="1"/>
          <p:nvPr/>
        </p:nvSpPr>
        <p:spPr>
          <a:xfrm>
            <a:off x="8272983" y="1455911"/>
            <a:ext cx="429260" cy="3293209"/>
          </a:xfrm>
          <a:prstGeom prst="rect">
            <a:avLst/>
          </a:prstGeom>
          <a:noFill/>
        </p:spPr>
        <p:txBody>
          <a:bodyPr wrap="square" rtlCol="0">
            <a:spAutoFit/>
          </a:bodyPr>
          <a:lstStyle/>
          <a:p>
            <a:r>
              <a:rPr lang="zh-CN" altLang="en-US" sz="2600" b="1" dirty="0">
                <a:latin typeface="楷体" panose="02010609060101010101" pitchFamily="49" charset="-122"/>
                <a:ea typeface="楷体" panose="02010609060101010101" pitchFamily="49" charset="-122"/>
              </a:rPr>
              <a:t>倡导奥林匹克精神</a:t>
            </a:r>
          </a:p>
        </p:txBody>
      </p:sp>
      <p:grpSp>
        <p:nvGrpSpPr>
          <p:cNvPr id="15" name="组合 35"/>
          <p:cNvGrpSpPr/>
          <p:nvPr/>
        </p:nvGrpSpPr>
        <p:grpSpPr bwMode="auto">
          <a:xfrm>
            <a:off x="44450" y="627459"/>
            <a:ext cx="2006600" cy="523082"/>
            <a:chOff x="70" y="-63"/>
            <a:chExt cx="3161" cy="1097"/>
          </a:xfrm>
        </p:grpSpPr>
        <p:sp>
          <p:nvSpPr>
            <p:cNvPr id="17"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a:latin typeface="黑体" panose="02010609060101010101" pitchFamily="49" charset="-122"/>
                  <a:ea typeface="黑体" panose="02010609060101010101" pitchFamily="49" charset="-122"/>
                </a:rPr>
                <a:t>板书设计</a:t>
              </a:r>
            </a:p>
          </p:txBody>
        </p:sp>
        <p:cxnSp>
          <p:nvCxnSpPr>
            <p:cNvPr id="18"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9" name="菱形 18"/>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p>
          </p:txBody>
        </p:sp>
      </p:grpSp>
      <p:sp>
        <p:nvSpPr>
          <p:cNvPr id="10" name="矩形 9"/>
          <p:cNvSpPr/>
          <p:nvPr/>
        </p:nvSpPr>
        <p:spPr>
          <a:xfrm>
            <a:off x="947218" y="1854994"/>
            <a:ext cx="587883" cy="2246769"/>
          </a:xfrm>
          <a:prstGeom prst="rect">
            <a:avLst/>
          </a:prstGeom>
        </p:spPr>
        <p:txBody>
          <a:bodyPr wrap="square">
            <a:spAutoFit/>
          </a:bodyPr>
          <a:lstStyle/>
          <a:p>
            <a:pPr algn="ctr"/>
            <a:r>
              <a:rPr lang="zh-CN" altLang="en-US" sz="2800" dirty="0">
                <a:solidFill>
                  <a:srgbClr val="FF0000"/>
                </a:solidFill>
                <a:latin typeface="黑体" panose="02010609060101010101" pitchFamily="49" charset="-122"/>
                <a:ea typeface="黑体" panose="02010609060101010101" pitchFamily="49" charset="-122"/>
              </a:rPr>
              <a:t>复兴</a:t>
            </a:r>
            <a:r>
              <a:rPr lang="en-US" altLang="zh-CN" sz="2800" dirty="0">
                <a:solidFill>
                  <a:srgbClr val="FF0000"/>
                </a:solidFill>
                <a:latin typeface="黑体" panose="02010609060101010101" pitchFamily="49" charset="-122"/>
                <a:ea typeface="黑体" panose="02010609060101010101" pitchFamily="49" charset="-122"/>
              </a:rPr>
              <a:t>25</a:t>
            </a:r>
            <a:r>
              <a:rPr lang="zh-CN" altLang="en-US" sz="2800" dirty="0">
                <a:solidFill>
                  <a:srgbClr val="FF0000"/>
                </a:solidFill>
                <a:latin typeface="黑体" panose="02010609060101010101" pitchFamily="49" charset="-122"/>
                <a:ea typeface="黑体" panose="02010609060101010101" pitchFamily="49" charset="-122"/>
              </a:rPr>
              <a:t>周年</a:t>
            </a:r>
          </a:p>
        </p:txBody>
      </p:sp>
      <p:sp>
        <p:nvSpPr>
          <p:cNvPr id="20" name="左大括号 19"/>
          <p:cNvSpPr/>
          <p:nvPr/>
        </p:nvSpPr>
        <p:spPr bwMode="auto">
          <a:xfrm>
            <a:off x="1532484" y="1437624"/>
            <a:ext cx="360362" cy="2484276"/>
          </a:xfrm>
          <a:prstGeom prst="leftBrace">
            <a:avLst>
              <a:gd name="adj1" fmla="val 50572"/>
              <a:gd name="adj2" fmla="val 50000"/>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0" hangingPunct="0">
              <a:buFontTx/>
              <a:buNone/>
              <a:defRPr/>
            </a:pPr>
            <a:endParaRPr lang="zh-CN" altLang="en-US" sz="1600"/>
          </a:p>
        </p:txBody>
      </p:sp>
      <p:sp>
        <p:nvSpPr>
          <p:cNvPr id="21" name="左大括号 20"/>
          <p:cNvSpPr/>
          <p:nvPr/>
        </p:nvSpPr>
        <p:spPr bwMode="auto">
          <a:xfrm rot="10800000">
            <a:off x="7956054" y="1451912"/>
            <a:ext cx="360362" cy="2484276"/>
          </a:xfrm>
          <a:prstGeom prst="leftBrace">
            <a:avLst>
              <a:gd name="adj1" fmla="val 50572"/>
              <a:gd name="adj2" fmla="val 50000"/>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0" hangingPunct="0">
              <a:buFontTx/>
              <a:buNone/>
              <a:defRPr/>
            </a:pPr>
            <a:endParaRPr lang="zh-CN" altLang="en-US" sz="1600"/>
          </a:p>
        </p:txBody>
      </p:sp>
    </p:spTree>
  </p:cSld>
  <p:clrMapOvr>
    <a:masterClrMapping/>
  </p:clrMapOvr>
  <p:transition spd="slow">
    <p:rand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p:cNvSpPr>
          <p:nvPr/>
        </p:nvSpPr>
        <p:spPr>
          <a:xfrm>
            <a:off x="539552" y="1113588"/>
            <a:ext cx="8136904" cy="2551156"/>
          </a:xfrm>
          <a:prstGeom prst="rect">
            <a:avLst/>
          </a:prstGeom>
          <a:noFill/>
          <a:ln w="9525">
            <a:noFill/>
          </a:ln>
        </p:spPr>
        <p:txBody>
          <a:bodyPr anchor="t"/>
          <a:lst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0" fontAlgn="base" latinLnBrk="0" hangingPunct="0">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0" fontAlgn="base" latinLnBrk="0" hangingPunct="0">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9pPr>
          </a:lstStyle>
          <a:p>
            <a:pPr marL="0" indent="0">
              <a:lnSpc>
                <a:spcPct val="150000"/>
              </a:lnSpc>
              <a:buNone/>
            </a:pPr>
            <a:r>
              <a:rPr lang="en-US" altLang="zh-CN" sz="2600" b="1" dirty="0">
                <a:solidFill>
                  <a:schemeClr val="tx1"/>
                </a:solidFill>
                <a:latin typeface="宋体" panose="02010600030101010101" pitchFamily="2" charset="-122"/>
                <a:ea typeface="宋体" panose="02010600030101010101" pitchFamily="2" charset="-122"/>
              </a:rPr>
              <a:t>1.</a:t>
            </a:r>
            <a:r>
              <a:rPr lang="zh-CN" altLang="en-US" sz="2600" b="1" dirty="0">
                <a:solidFill>
                  <a:schemeClr val="tx1"/>
                </a:solidFill>
                <a:latin typeface="宋体" panose="02010600030101010101" pitchFamily="2" charset="-122"/>
                <a:ea typeface="宋体" panose="02010600030101010101" pitchFamily="2" charset="-122"/>
              </a:rPr>
              <a:t>下列</a:t>
            </a:r>
            <a:r>
              <a:rPr lang="zh-CN" altLang="en-US" sz="2600" b="1" dirty="0">
                <a:latin typeface="宋体" panose="02010600030101010101" pitchFamily="2" charset="-122"/>
                <a:ea typeface="宋体" panose="02010600030101010101" pitchFamily="2" charset="-122"/>
              </a:rPr>
              <a:t>画线</a:t>
            </a:r>
            <a:r>
              <a:rPr lang="zh-CN" altLang="en-US" sz="2600" b="1" dirty="0">
                <a:solidFill>
                  <a:schemeClr val="tx1"/>
                </a:solidFill>
                <a:latin typeface="宋体" panose="02010600030101010101" pitchFamily="2" charset="-122"/>
                <a:ea typeface="宋体" panose="02010600030101010101" pitchFamily="2" charset="-122"/>
              </a:rPr>
              <a:t>字的注音全都正确的一项是（    ）</a:t>
            </a:r>
          </a:p>
          <a:p>
            <a:pPr marL="0" indent="0">
              <a:lnSpc>
                <a:spcPct val="150000"/>
              </a:lnSpc>
              <a:buNone/>
            </a:pPr>
            <a:r>
              <a:rPr lang="en-US" altLang="zh-CN" sz="2600" b="1" dirty="0">
                <a:solidFill>
                  <a:schemeClr val="tx1"/>
                </a:solidFill>
                <a:latin typeface="楷体" panose="02010609060101010101" pitchFamily="49" charset="-122"/>
                <a:ea typeface="楷体" panose="02010609060101010101" pitchFamily="49" charset="-122"/>
              </a:rPr>
              <a:t>A.</a:t>
            </a:r>
            <a:r>
              <a:rPr lang="zh-CN" altLang="en-US" sz="2600" b="1" dirty="0">
                <a:solidFill>
                  <a:schemeClr val="tx1"/>
                </a:solidFill>
                <a:latin typeface="楷体" panose="02010609060101010101" pitchFamily="49" charset="-122"/>
                <a:ea typeface="楷体" panose="02010609060101010101" pitchFamily="49" charset="-122"/>
              </a:rPr>
              <a:t>浩</a:t>
            </a:r>
            <a:r>
              <a:rPr lang="zh-CN" altLang="en-US" sz="2600" b="1" u="sng" dirty="0">
                <a:solidFill>
                  <a:schemeClr val="tx1"/>
                </a:solidFill>
                <a:latin typeface="楷体" panose="02010609060101010101" pitchFamily="49" charset="-122"/>
                <a:ea typeface="楷体" panose="02010609060101010101" pitchFamily="49" charset="-122"/>
              </a:rPr>
              <a:t>劫</a:t>
            </a:r>
            <a:r>
              <a:rPr lang="zh-CN" altLang="en-US" sz="2600" b="1" dirty="0">
                <a:solidFill>
                  <a:schemeClr val="tx1"/>
                </a:solidFill>
                <a:latin typeface="楷体" panose="02010609060101010101" pitchFamily="49" charset="-122"/>
                <a:ea typeface="楷体" panose="02010609060101010101" pitchFamily="49" charset="-122"/>
              </a:rPr>
              <a:t>（</a:t>
            </a:r>
            <a:r>
              <a:rPr lang="en-US" altLang="zh-CN" sz="2600" dirty="0">
                <a:solidFill>
                  <a:schemeClr val="tx1"/>
                </a:solidFill>
                <a:latin typeface="汉语拼音" panose="000B0604020202020204" pitchFamily="34" charset="0"/>
                <a:ea typeface="楷体" panose="02010609060101010101" pitchFamily="49" charset="-122"/>
                <a:cs typeface="汉语拼音" panose="000B0604020202020204" pitchFamily="34" charset="0"/>
              </a:rPr>
              <a:t>ji</a:t>
            </a:r>
            <a:r>
              <a:rPr lang="zh-CN" altLang="en-US" sz="2600" dirty="0">
                <a:solidFill>
                  <a:schemeClr val="tx1"/>
                </a:solidFill>
                <a:latin typeface="汉语拼音" panose="000B0604020202020204" pitchFamily="34" charset="0"/>
                <a:ea typeface="楷体" panose="02010609060101010101" pitchFamily="49" charset="-122"/>
                <a:cs typeface="汉语拼音" panose="000B0604020202020204" pitchFamily="34" charset="0"/>
              </a:rPr>
              <a:t>é</a:t>
            </a:r>
            <a:r>
              <a:rPr lang="zh-CN" altLang="en-US" sz="2600" b="1" dirty="0">
                <a:solidFill>
                  <a:schemeClr val="tx1"/>
                </a:solidFill>
                <a:latin typeface="楷体" panose="02010609060101010101" pitchFamily="49" charset="-122"/>
                <a:ea typeface="楷体" panose="02010609060101010101" pitchFamily="49" charset="-122"/>
              </a:rPr>
              <a:t>）</a:t>
            </a:r>
            <a:r>
              <a:rPr lang="en-US" altLang="zh-CN" sz="2600" b="1" dirty="0">
                <a:solidFill>
                  <a:schemeClr val="tx1"/>
                </a:solidFill>
                <a:latin typeface="楷体" panose="02010609060101010101" pitchFamily="49" charset="-122"/>
                <a:ea typeface="楷体" panose="02010609060101010101" pitchFamily="49" charset="-122"/>
              </a:rPr>
              <a:t>    </a:t>
            </a:r>
            <a:r>
              <a:rPr lang="zh-CN" altLang="en-US" sz="2600" b="1" u="sng" dirty="0">
                <a:solidFill>
                  <a:schemeClr val="tx1"/>
                </a:solidFill>
                <a:latin typeface="楷体" panose="02010609060101010101" pitchFamily="49" charset="-122"/>
                <a:ea typeface="楷体" panose="02010609060101010101" pitchFamily="49" charset="-122"/>
              </a:rPr>
              <a:t>湛</a:t>
            </a:r>
            <a:r>
              <a:rPr lang="zh-CN" altLang="en-US" sz="2600" b="1" dirty="0">
                <a:solidFill>
                  <a:schemeClr val="tx1"/>
                </a:solidFill>
                <a:latin typeface="楷体" panose="02010609060101010101" pitchFamily="49" charset="-122"/>
                <a:ea typeface="楷体" panose="02010609060101010101" pitchFamily="49" charset="-122"/>
              </a:rPr>
              <a:t>蓝（</a:t>
            </a:r>
            <a:r>
              <a:rPr lang="en-US" altLang="zh-CN" sz="2600" dirty="0">
                <a:solidFill>
                  <a:schemeClr val="tx1"/>
                </a:solidFill>
                <a:latin typeface="汉语拼音" panose="000B0604020202020204" pitchFamily="34" charset="0"/>
                <a:ea typeface="楷体" panose="02010609060101010101" pitchFamily="49" charset="-122"/>
                <a:cs typeface="汉语拼音" panose="000B0604020202020204" pitchFamily="34" charset="0"/>
              </a:rPr>
              <a:t>zh</a:t>
            </a:r>
            <a:r>
              <a:rPr lang="zh-CN" altLang="en-US" sz="2600" dirty="0">
                <a:solidFill>
                  <a:schemeClr val="tx1"/>
                </a:solidFill>
                <a:latin typeface="汉语拼音" panose="000B0604020202020204" pitchFamily="34" charset="0"/>
                <a:ea typeface="楷体" panose="02010609060101010101" pitchFamily="49" charset="-122"/>
                <a:cs typeface="汉语拼音" panose="000B0604020202020204" pitchFamily="34" charset="0"/>
              </a:rPr>
              <a:t>à</a:t>
            </a:r>
            <a:r>
              <a:rPr lang="en-US" altLang="zh-CN" sz="2600" dirty="0">
                <a:solidFill>
                  <a:schemeClr val="tx1"/>
                </a:solidFill>
                <a:latin typeface="汉语拼音" panose="000B0604020202020204" pitchFamily="34" charset="0"/>
                <a:ea typeface="楷体" panose="02010609060101010101" pitchFamily="49" charset="-122"/>
                <a:cs typeface="汉语拼音" panose="000B0604020202020204" pitchFamily="34" charset="0"/>
              </a:rPr>
              <a:t>n</a:t>
            </a:r>
            <a:r>
              <a:rPr lang="zh-CN" altLang="en-US" sz="2600" b="1" dirty="0">
                <a:solidFill>
                  <a:schemeClr val="tx1"/>
                </a:solidFill>
                <a:latin typeface="楷体" panose="02010609060101010101" pitchFamily="49" charset="-122"/>
                <a:ea typeface="楷体" panose="02010609060101010101" pitchFamily="49" charset="-122"/>
              </a:rPr>
              <a:t>）</a:t>
            </a:r>
            <a:r>
              <a:rPr lang="en-US" altLang="zh-CN" sz="2600" b="1" dirty="0">
                <a:solidFill>
                  <a:schemeClr val="tx1"/>
                </a:solidFill>
                <a:latin typeface="楷体" panose="02010609060101010101" pitchFamily="49" charset="-122"/>
                <a:ea typeface="楷体" panose="02010609060101010101" pitchFamily="49" charset="-122"/>
              </a:rPr>
              <a:t>  </a:t>
            </a:r>
            <a:r>
              <a:rPr lang="zh-CN" altLang="en-US" sz="2600" b="1" dirty="0">
                <a:solidFill>
                  <a:schemeClr val="tx1"/>
                </a:solidFill>
                <a:latin typeface="楷体" panose="02010609060101010101" pitchFamily="49" charset="-122"/>
                <a:ea typeface="楷体" panose="02010609060101010101" pitchFamily="49" charset="-122"/>
              </a:rPr>
              <a:t>狂风</a:t>
            </a:r>
            <a:r>
              <a:rPr lang="zh-CN" altLang="en-US" sz="2600" b="1" u="sng" dirty="0">
                <a:solidFill>
                  <a:schemeClr val="tx1"/>
                </a:solidFill>
                <a:latin typeface="楷体" panose="02010609060101010101" pitchFamily="49" charset="-122"/>
                <a:ea typeface="楷体" panose="02010609060101010101" pitchFamily="49" charset="-122"/>
              </a:rPr>
              <a:t>骤</a:t>
            </a:r>
            <a:r>
              <a:rPr lang="zh-CN" altLang="en-US" sz="2600" b="1" dirty="0">
                <a:solidFill>
                  <a:schemeClr val="tx1"/>
                </a:solidFill>
                <a:latin typeface="楷体" panose="02010609060101010101" pitchFamily="49" charset="-122"/>
                <a:ea typeface="楷体" panose="02010609060101010101" pitchFamily="49" charset="-122"/>
              </a:rPr>
              <a:t>雨（</a:t>
            </a:r>
            <a:r>
              <a:rPr lang="en-US" altLang="zh-CN" sz="2600" dirty="0">
                <a:solidFill>
                  <a:schemeClr val="tx1"/>
                </a:solidFill>
                <a:latin typeface="汉语拼音" panose="000B0604020202020204" pitchFamily="34" charset="0"/>
                <a:ea typeface="楷体" panose="02010609060101010101" pitchFamily="49" charset="-122"/>
                <a:cs typeface="汉语拼音" panose="000B0604020202020204" pitchFamily="34" charset="0"/>
              </a:rPr>
              <a:t>j</a:t>
            </a:r>
            <a:r>
              <a:rPr lang="zh-CN" altLang="en-US" sz="2600" dirty="0">
                <a:solidFill>
                  <a:schemeClr val="tx1"/>
                </a:solidFill>
                <a:latin typeface="汉语拼音" panose="000B0604020202020204" pitchFamily="34" charset="0"/>
                <a:ea typeface="楷体" panose="02010609060101010101" pitchFamily="49" charset="-122"/>
                <a:cs typeface="汉语拼音" panose="000B0604020202020204" pitchFamily="34" charset="0"/>
              </a:rPr>
              <a:t>ù</a:t>
            </a:r>
            <a:r>
              <a:rPr lang="zh-CN" altLang="en-US" sz="2600" b="1" dirty="0">
                <a:solidFill>
                  <a:schemeClr val="tx1"/>
                </a:solidFill>
                <a:latin typeface="楷体" panose="02010609060101010101" pitchFamily="49" charset="-122"/>
                <a:ea typeface="楷体" panose="02010609060101010101" pitchFamily="49" charset="-122"/>
              </a:rPr>
              <a:t>）</a:t>
            </a:r>
          </a:p>
          <a:p>
            <a:pPr marL="0" indent="0">
              <a:lnSpc>
                <a:spcPct val="150000"/>
              </a:lnSpc>
              <a:buNone/>
            </a:pPr>
            <a:r>
              <a:rPr lang="en-US" altLang="zh-CN" sz="2600" b="1" dirty="0">
                <a:solidFill>
                  <a:schemeClr val="tx1"/>
                </a:solidFill>
                <a:latin typeface="楷体" panose="02010609060101010101" pitchFamily="49" charset="-122"/>
                <a:ea typeface="楷体" panose="02010609060101010101" pitchFamily="49" charset="-122"/>
              </a:rPr>
              <a:t>B.</a:t>
            </a:r>
            <a:r>
              <a:rPr lang="zh-CN" altLang="en-US" sz="2600" b="1" u="sng" dirty="0">
                <a:solidFill>
                  <a:schemeClr val="tx1"/>
                </a:solidFill>
                <a:latin typeface="楷体" panose="02010609060101010101" pitchFamily="49" charset="-122"/>
                <a:ea typeface="楷体" panose="02010609060101010101" pitchFamily="49" charset="-122"/>
              </a:rPr>
              <a:t>枷</a:t>
            </a:r>
            <a:r>
              <a:rPr lang="zh-CN" altLang="en-US" sz="2600" b="1" dirty="0">
                <a:solidFill>
                  <a:schemeClr val="tx1"/>
                </a:solidFill>
                <a:latin typeface="楷体" panose="02010609060101010101" pitchFamily="49" charset="-122"/>
                <a:ea typeface="楷体" panose="02010609060101010101" pitchFamily="49" charset="-122"/>
              </a:rPr>
              <a:t>锁（</a:t>
            </a:r>
            <a:r>
              <a:rPr lang="en-US" altLang="zh-CN" sz="2600" dirty="0">
                <a:solidFill>
                  <a:schemeClr val="tx1"/>
                </a:solidFill>
                <a:latin typeface="汉语拼音" panose="000B0604020202020204" pitchFamily="34" charset="0"/>
                <a:ea typeface="楷体" panose="02010609060101010101" pitchFamily="49" charset="-122"/>
                <a:cs typeface="汉语拼音" panose="000B0604020202020204" pitchFamily="34" charset="0"/>
              </a:rPr>
              <a:t>ji</a:t>
            </a:r>
            <a:r>
              <a:rPr lang="zh-CN" altLang="en-US" sz="2600" dirty="0">
                <a:solidFill>
                  <a:schemeClr val="tx1"/>
                </a:solidFill>
                <a:latin typeface="汉语拼音" panose="000B0604020202020204" pitchFamily="34" charset="0"/>
                <a:ea typeface="楷体" panose="02010609060101010101" pitchFamily="49" charset="-122"/>
                <a:cs typeface="汉语拼音" panose="000B0604020202020204" pitchFamily="34" charset="0"/>
              </a:rPr>
              <a:t>ā</a:t>
            </a:r>
            <a:r>
              <a:rPr lang="zh-CN" altLang="en-US" sz="2600" b="1" dirty="0">
                <a:solidFill>
                  <a:schemeClr val="tx1"/>
                </a:solidFill>
                <a:latin typeface="楷体" panose="02010609060101010101" pitchFamily="49" charset="-122"/>
                <a:ea typeface="楷体" panose="02010609060101010101" pitchFamily="49" charset="-122"/>
              </a:rPr>
              <a:t>）</a:t>
            </a:r>
            <a:r>
              <a:rPr lang="en-US" altLang="zh-CN" sz="2600" b="1" dirty="0">
                <a:solidFill>
                  <a:schemeClr val="tx1"/>
                </a:solidFill>
                <a:latin typeface="楷体" panose="02010609060101010101" pitchFamily="49" charset="-122"/>
                <a:ea typeface="楷体" panose="02010609060101010101" pitchFamily="49" charset="-122"/>
              </a:rPr>
              <a:t>    </a:t>
            </a:r>
            <a:r>
              <a:rPr lang="zh-CN" altLang="en-US" sz="2600" b="1" u="sng" dirty="0">
                <a:solidFill>
                  <a:schemeClr val="tx1"/>
                </a:solidFill>
                <a:latin typeface="楷体" panose="02010609060101010101" pitchFamily="49" charset="-122"/>
                <a:ea typeface="楷体" panose="02010609060101010101" pitchFamily="49" charset="-122"/>
              </a:rPr>
              <a:t>拙</a:t>
            </a:r>
            <a:r>
              <a:rPr lang="zh-CN" altLang="en-US" sz="2600" b="1" dirty="0">
                <a:solidFill>
                  <a:schemeClr val="tx1"/>
                </a:solidFill>
                <a:latin typeface="楷体" panose="02010609060101010101" pitchFamily="49" charset="-122"/>
                <a:ea typeface="楷体" panose="02010609060101010101" pitchFamily="49" charset="-122"/>
              </a:rPr>
              <a:t>劣（</a:t>
            </a:r>
            <a:r>
              <a:rPr lang="en-US" altLang="zh-CN" sz="2600" dirty="0">
                <a:solidFill>
                  <a:schemeClr val="tx1"/>
                </a:solidFill>
                <a:latin typeface="汉语拼音" panose="000B0604020202020204" pitchFamily="34" charset="0"/>
                <a:ea typeface="楷体" panose="02010609060101010101" pitchFamily="49" charset="-122"/>
                <a:cs typeface="汉语拼音" panose="000B0604020202020204" pitchFamily="34" charset="0"/>
              </a:rPr>
              <a:t>zhu</a:t>
            </a:r>
            <a:r>
              <a:rPr lang="zh-CN" altLang="en-US" sz="2600" dirty="0">
                <a:solidFill>
                  <a:schemeClr val="tx1"/>
                </a:solidFill>
                <a:latin typeface="汉语拼音" panose="000B0604020202020204" pitchFamily="34" charset="0"/>
                <a:ea typeface="楷体" panose="02010609060101010101" pitchFamily="49" charset="-122"/>
                <a:cs typeface="汉语拼音" panose="000B0604020202020204" pitchFamily="34" charset="0"/>
              </a:rPr>
              <a:t>ó</a:t>
            </a:r>
            <a:r>
              <a:rPr lang="zh-CN" altLang="en-US" sz="2600" b="1" dirty="0">
                <a:solidFill>
                  <a:schemeClr val="tx1"/>
                </a:solidFill>
                <a:latin typeface="楷体" panose="02010609060101010101" pitchFamily="49" charset="-122"/>
                <a:ea typeface="楷体" panose="02010609060101010101" pitchFamily="49" charset="-122"/>
              </a:rPr>
              <a:t>）</a:t>
            </a:r>
            <a:r>
              <a:rPr lang="en-US" altLang="zh-CN" sz="2600" b="1" dirty="0">
                <a:solidFill>
                  <a:schemeClr val="tx1"/>
                </a:solidFill>
                <a:latin typeface="楷体" panose="02010609060101010101" pitchFamily="49" charset="-122"/>
                <a:ea typeface="楷体" panose="02010609060101010101" pitchFamily="49" charset="-122"/>
              </a:rPr>
              <a:t>  </a:t>
            </a:r>
            <a:r>
              <a:rPr lang="zh-CN" altLang="en-US" sz="2600" b="1" dirty="0">
                <a:solidFill>
                  <a:schemeClr val="tx1"/>
                </a:solidFill>
                <a:latin typeface="楷体" panose="02010609060101010101" pitchFamily="49" charset="-122"/>
                <a:ea typeface="楷体" panose="02010609060101010101" pitchFamily="49" charset="-122"/>
              </a:rPr>
              <a:t>含</a:t>
            </a:r>
            <a:r>
              <a:rPr lang="zh-CN" altLang="en-US" sz="2600" b="1" u="sng" dirty="0">
                <a:solidFill>
                  <a:schemeClr val="tx1"/>
                </a:solidFill>
                <a:latin typeface="楷体" panose="02010609060101010101" pitchFamily="49" charset="-122"/>
                <a:ea typeface="楷体" panose="02010609060101010101" pitchFamily="49" charset="-122"/>
              </a:rPr>
              <a:t>苞</a:t>
            </a:r>
            <a:r>
              <a:rPr lang="zh-CN" altLang="en-US" sz="2600" b="1" dirty="0">
                <a:solidFill>
                  <a:schemeClr val="tx1"/>
                </a:solidFill>
                <a:latin typeface="楷体" panose="02010609060101010101" pitchFamily="49" charset="-122"/>
                <a:ea typeface="楷体" panose="02010609060101010101" pitchFamily="49" charset="-122"/>
              </a:rPr>
              <a:t>欲放（</a:t>
            </a:r>
            <a:r>
              <a:rPr lang="en-US" altLang="zh-CN" sz="2600" dirty="0">
                <a:solidFill>
                  <a:schemeClr val="tx1"/>
                </a:solidFill>
                <a:latin typeface="汉语拼音" panose="000B0604020202020204" pitchFamily="34" charset="0"/>
                <a:ea typeface="楷体" panose="02010609060101010101" pitchFamily="49" charset="-122"/>
                <a:cs typeface="汉语拼音" panose="000B0604020202020204" pitchFamily="34" charset="0"/>
              </a:rPr>
              <a:t>b</a:t>
            </a:r>
            <a:r>
              <a:rPr lang="zh-CN" altLang="en-US" sz="2600" dirty="0">
                <a:solidFill>
                  <a:schemeClr val="tx1"/>
                </a:solidFill>
                <a:latin typeface="汉语拼音" panose="000B0604020202020204" pitchFamily="34" charset="0"/>
                <a:ea typeface="楷体" panose="02010609060101010101" pitchFamily="49" charset="-122"/>
                <a:cs typeface="汉语拼音" panose="000B0604020202020204" pitchFamily="34" charset="0"/>
              </a:rPr>
              <a:t>ā</a:t>
            </a:r>
            <a:r>
              <a:rPr lang="en-US" altLang="zh-CN" sz="2600" dirty="0">
                <a:solidFill>
                  <a:schemeClr val="tx1"/>
                </a:solidFill>
                <a:latin typeface="汉语拼音" panose="000B0604020202020204" pitchFamily="34" charset="0"/>
                <a:ea typeface="楷体" panose="02010609060101010101" pitchFamily="49" charset="-122"/>
                <a:cs typeface="汉语拼音" panose="000B0604020202020204" pitchFamily="34" charset="0"/>
              </a:rPr>
              <a:t>o</a:t>
            </a:r>
            <a:r>
              <a:rPr lang="zh-CN" altLang="en-US" sz="2600" b="1" dirty="0">
                <a:solidFill>
                  <a:schemeClr val="tx1"/>
                </a:solidFill>
                <a:latin typeface="楷体" panose="02010609060101010101" pitchFamily="49" charset="-122"/>
                <a:ea typeface="楷体" panose="02010609060101010101" pitchFamily="49" charset="-122"/>
              </a:rPr>
              <a:t>）</a:t>
            </a:r>
          </a:p>
          <a:p>
            <a:pPr marL="0" indent="0">
              <a:lnSpc>
                <a:spcPct val="150000"/>
              </a:lnSpc>
              <a:buNone/>
            </a:pPr>
            <a:r>
              <a:rPr lang="en-US" altLang="zh-CN" sz="2600" b="1" dirty="0">
                <a:solidFill>
                  <a:schemeClr val="tx1"/>
                </a:solidFill>
                <a:latin typeface="楷体" panose="02010609060101010101" pitchFamily="49" charset="-122"/>
                <a:ea typeface="楷体" panose="02010609060101010101" pitchFamily="49" charset="-122"/>
              </a:rPr>
              <a:t>C.</a:t>
            </a:r>
            <a:r>
              <a:rPr lang="zh-CN" altLang="en-US" sz="2600" b="1" u="sng" dirty="0">
                <a:solidFill>
                  <a:schemeClr val="tx1"/>
                </a:solidFill>
                <a:latin typeface="楷体" panose="02010609060101010101" pitchFamily="49" charset="-122"/>
                <a:ea typeface="楷体" panose="02010609060101010101" pitchFamily="49" charset="-122"/>
              </a:rPr>
              <a:t>祈</a:t>
            </a:r>
            <a:r>
              <a:rPr lang="zh-CN" altLang="en-US" sz="2600" b="1" dirty="0">
                <a:solidFill>
                  <a:schemeClr val="tx1"/>
                </a:solidFill>
                <a:latin typeface="楷体" panose="02010609060101010101" pitchFamily="49" charset="-122"/>
                <a:ea typeface="楷体" panose="02010609060101010101" pitchFamily="49" charset="-122"/>
              </a:rPr>
              <a:t>祷（</a:t>
            </a:r>
            <a:r>
              <a:rPr lang="zh-CN" altLang="en-US" sz="2600" b="1" dirty="0">
                <a:solidFill>
                  <a:schemeClr val="tx1"/>
                </a:solidFill>
                <a:latin typeface="汉语拼音" panose="000B0604020202020204" pitchFamily="34" charset="0"/>
                <a:ea typeface="楷体" panose="02010609060101010101" pitchFamily="49" charset="-122"/>
                <a:cs typeface="汉语拼音" panose="000B0604020202020204" pitchFamily="34" charset="0"/>
              </a:rPr>
              <a:t>ｑǐ</a:t>
            </a:r>
            <a:r>
              <a:rPr lang="zh-CN" altLang="en-US" sz="2600" b="1" dirty="0">
                <a:solidFill>
                  <a:schemeClr val="tx1"/>
                </a:solidFill>
                <a:latin typeface="楷体" panose="02010609060101010101" pitchFamily="49" charset="-122"/>
                <a:ea typeface="楷体" panose="02010609060101010101" pitchFamily="49" charset="-122"/>
              </a:rPr>
              <a:t>）</a:t>
            </a:r>
            <a:r>
              <a:rPr lang="en-US" altLang="zh-CN" sz="2600" b="1" dirty="0">
                <a:solidFill>
                  <a:schemeClr val="tx1"/>
                </a:solidFill>
                <a:latin typeface="楷体" panose="02010609060101010101" pitchFamily="49" charset="-122"/>
                <a:ea typeface="楷体" panose="02010609060101010101" pitchFamily="49" charset="-122"/>
              </a:rPr>
              <a:t>    </a:t>
            </a:r>
            <a:r>
              <a:rPr lang="zh-CN" altLang="en-US" sz="2600" b="1" u="sng" dirty="0">
                <a:solidFill>
                  <a:schemeClr val="tx1"/>
                </a:solidFill>
                <a:latin typeface="楷体" panose="02010609060101010101" pitchFamily="49" charset="-122"/>
                <a:ea typeface="楷体" panose="02010609060101010101" pitchFamily="49" charset="-122"/>
              </a:rPr>
              <a:t>萦</a:t>
            </a:r>
            <a:r>
              <a:rPr lang="zh-CN" altLang="en-US" sz="2600" b="1" dirty="0">
                <a:solidFill>
                  <a:schemeClr val="tx1"/>
                </a:solidFill>
                <a:latin typeface="楷体" panose="02010609060101010101" pitchFamily="49" charset="-122"/>
                <a:ea typeface="楷体" panose="02010609060101010101" pitchFamily="49" charset="-122"/>
              </a:rPr>
              <a:t>绕（</a:t>
            </a:r>
            <a:r>
              <a:rPr lang="en-US" altLang="zh-CN" sz="2600" dirty="0">
                <a:solidFill>
                  <a:schemeClr val="tx1"/>
                </a:solidFill>
                <a:latin typeface="汉语拼音" panose="000B0604020202020204" pitchFamily="34" charset="0"/>
                <a:ea typeface="楷体" panose="02010609060101010101" pitchFamily="49" charset="-122"/>
                <a:cs typeface="汉语拼音" panose="000B0604020202020204" pitchFamily="34" charset="0"/>
              </a:rPr>
              <a:t>y</a:t>
            </a:r>
            <a:r>
              <a:rPr lang="zh-CN" altLang="en-US" sz="2600" dirty="0">
                <a:solidFill>
                  <a:schemeClr val="tx1"/>
                </a:solidFill>
                <a:latin typeface="汉语拼音" panose="000B0604020202020204" pitchFamily="34" charset="0"/>
                <a:ea typeface="楷体" panose="02010609060101010101" pitchFamily="49" charset="-122"/>
                <a:cs typeface="汉语拼音" panose="000B0604020202020204" pitchFamily="34" charset="0"/>
              </a:rPr>
              <a:t>í</a:t>
            </a:r>
            <a:r>
              <a:rPr lang="en-US" altLang="zh-CN" sz="2600" dirty="0">
                <a:solidFill>
                  <a:schemeClr val="tx1"/>
                </a:solidFill>
                <a:latin typeface="汉语拼音" panose="000B0604020202020204" pitchFamily="34" charset="0"/>
                <a:ea typeface="楷体" panose="02010609060101010101" pitchFamily="49" charset="-122"/>
                <a:cs typeface="汉语拼音" panose="000B0604020202020204" pitchFamily="34" charset="0"/>
              </a:rPr>
              <a:t>ng</a:t>
            </a:r>
            <a:r>
              <a:rPr lang="zh-CN" altLang="en-US" sz="2600" b="1" dirty="0">
                <a:solidFill>
                  <a:schemeClr val="tx1"/>
                </a:solidFill>
                <a:latin typeface="楷体" panose="02010609060101010101" pitchFamily="49" charset="-122"/>
                <a:ea typeface="楷体" panose="02010609060101010101" pitchFamily="49" charset="-122"/>
              </a:rPr>
              <a:t>）</a:t>
            </a:r>
            <a:r>
              <a:rPr lang="en-US" altLang="zh-CN" sz="2600" b="1" dirty="0">
                <a:solidFill>
                  <a:schemeClr val="tx1"/>
                </a:solidFill>
                <a:latin typeface="楷体" panose="02010609060101010101" pitchFamily="49" charset="-122"/>
                <a:ea typeface="楷体" panose="02010609060101010101" pitchFamily="49" charset="-122"/>
              </a:rPr>
              <a:t>   </a:t>
            </a:r>
            <a:r>
              <a:rPr lang="zh-CN" altLang="en-US" sz="2600" b="1" dirty="0">
                <a:solidFill>
                  <a:schemeClr val="tx1"/>
                </a:solidFill>
                <a:latin typeface="楷体" panose="02010609060101010101" pitchFamily="49" charset="-122"/>
                <a:ea typeface="楷体" panose="02010609060101010101" pitchFamily="49" charset="-122"/>
              </a:rPr>
              <a:t>一呼百</a:t>
            </a:r>
            <a:r>
              <a:rPr lang="zh-CN" altLang="en-US" sz="2600" b="1" u="sng" dirty="0">
                <a:solidFill>
                  <a:schemeClr val="tx1"/>
                </a:solidFill>
                <a:latin typeface="楷体" panose="02010609060101010101" pitchFamily="49" charset="-122"/>
                <a:ea typeface="楷体" panose="02010609060101010101" pitchFamily="49" charset="-122"/>
              </a:rPr>
              <a:t>应</a:t>
            </a:r>
            <a:r>
              <a:rPr lang="zh-CN" altLang="en-US" sz="2600" b="1" dirty="0">
                <a:solidFill>
                  <a:schemeClr val="tx1"/>
                </a:solidFill>
                <a:latin typeface="楷体" panose="02010609060101010101" pitchFamily="49" charset="-122"/>
                <a:ea typeface="楷体" panose="02010609060101010101" pitchFamily="49" charset="-122"/>
              </a:rPr>
              <a:t>（</a:t>
            </a:r>
            <a:r>
              <a:rPr lang="en-US" altLang="zh-CN" sz="2600" dirty="0">
                <a:solidFill>
                  <a:schemeClr val="tx1"/>
                </a:solidFill>
                <a:latin typeface="汉语拼音" panose="000B0604020202020204" pitchFamily="34" charset="0"/>
                <a:ea typeface="楷体" panose="02010609060101010101" pitchFamily="49" charset="-122"/>
                <a:cs typeface="汉语拼音" panose="000B0604020202020204" pitchFamily="34" charset="0"/>
              </a:rPr>
              <a:t>y</a:t>
            </a:r>
            <a:r>
              <a:rPr lang="zh-CN" altLang="en-US" sz="2600" dirty="0">
                <a:solidFill>
                  <a:schemeClr val="tx1"/>
                </a:solidFill>
                <a:latin typeface="汉语拼音" panose="000B0604020202020204" pitchFamily="34" charset="0"/>
                <a:ea typeface="楷体" panose="02010609060101010101" pitchFamily="49" charset="-122"/>
                <a:cs typeface="汉语拼音" panose="000B0604020202020204" pitchFamily="34" charset="0"/>
              </a:rPr>
              <a:t>ì</a:t>
            </a:r>
            <a:r>
              <a:rPr lang="en-US" altLang="zh-CN" sz="2600" dirty="0">
                <a:solidFill>
                  <a:schemeClr val="tx1"/>
                </a:solidFill>
                <a:latin typeface="汉语拼音" panose="000B0604020202020204" pitchFamily="34" charset="0"/>
                <a:ea typeface="楷体" panose="02010609060101010101" pitchFamily="49" charset="-122"/>
                <a:cs typeface="汉语拼音" panose="000B0604020202020204" pitchFamily="34" charset="0"/>
              </a:rPr>
              <a:t>ng</a:t>
            </a:r>
            <a:r>
              <a:rPr lang="zh-CN" altLang="en-US" sz="2600" b="1" dirty="0">
                <a:solidFill>
                  <a:schemeClr val="tx1"/>
                </a:solidFill>
                <a:latin typeface="楷体" panose="02010609060101010101" pitchFamily="49" charset="-122"/>
                <a:ea typeface="楷体" panose="02010609060101010101" pitchFamily="49" charset="-122"/>
              </a:rPr>
              <a:t>）</a:t>
            </a:r>
          </a:p>
          <a:p>
            <a:pPr marL="0" indent="0">
              <a:lnSpc>
                <a:spcPct val="150000"/>
              </a:lnSpc>
              <a:buNone/>
            </a:pPr>
            <a:r>
              <a:rPr lang="en-US" altLang="zh-CN" sz="2600" b="1" dirty="0">
                <a:solidFill>
                  <a:schemeClr val="tx1"/>
                </a:solidFill>
                <a:latin typeface="楷体" panose="02010609060101010101" pitchFamily="49" charset="-122"/>
                <a:ea typeface="楷体" panose="02010609060101010101" pitchFamily="49" charset="-122"/>
              </a:rPr>
              <a:t>D.</a:t>
            </a:r>
            <a:r>
              <a:rPr lang="zh-CN" altLang="en-US" sz="2600" b="1" dirty="0">
                <a:solidFill>
                  <a:schemeClr val="tx1"/>
                </a:solidFill>
                <a:latin typeface="楷体" panose="02010609060101010101" pitchFamily="49" charset="-122"/>
                <a:ea typeface="楷体" panose="02010609060101010101" pitchFamily="49" charset="-122"/>
              </a:rPr>
              <a:t>愚</a:t>
            </a:r>
            <a:r>
              <a:rPr lang="zh-CN" altLang="en-US" sz="2600" b="1" u="sng" dirty="0">
                <a:solidFill>
                  <a:schemeClr val="tx1"/>
                </a:solidFill>
                <a:latin typeface="楷体" panose="02010609060101010101" pitchFamily="49" charset="-122"/>
                <a:ea typeface="楷体" panose="02010609060101010101" pitchFamily="49" charset="-122"/>
              </a:rPr>
              <a:t>蠢</a:t>
            </a:r>
            <a:r>
              <a:rPr lang="zh-CN" altLang="en-US" sz="2600" b="1" dirty="0">
                <a:solidFill>
                  <a:schemeClr val="tx1"/>
                </a:solidFill>
                <a:latin typeface="楷体" panose="02010609060101010101" pitchFamily="49" charset="-122"/>
                <a:ea typeface="楷体" panose="02010609060101010101" pitchFamily="49" charset="-122"/>
              </a:rPr>
              <a:t>（</a:t>
            </a:r>
            <a:r>
              <a:rPr lang="en-US" altLang="zh-CN" sz="2600" dirty="0">
                <a:solidFill>
                  <a:schemeClr val="tx1"/>
                </a:solidFill>
                <a:latin typeface="汉语拼音" panose="000B0604020202020204" pitchFamily="34" charset="0"/>
                <a:ea typeface="楷体" panose="02010609060101010101" pitchFamily="49" charset="-122"/>
                <a:cs typeface="汉语拼音" panose="000B0604020202020204" pitchFamily="34" charset="0"/>
              </a:rPr>
              <a:t>ch</a:t>
            </a:r>
            <a:r>
              <a:rPr lang="zh-CN" altLang="en-US" sz="2600" dirty="0">
                <a:solidFill>
                  <a:schemeClr val="tx1"/>
                </a:solidFill>
                <a:latin typeface="汉语拼音" panose="000B0604020202020204" pitchFamily="34" charset="0"/>
                <a:ea typeface="楷体" panose="02010609060101010101" pitchFamily="49" charset="-122"/>
                <a:cs typeface="汉语拼音" panose="000B0604020202020204" pitchFamily="34" charset="0"/>
              </a:rPr>
              <a:t>ǔ</a:t>
            </a:r>
            <a:r>
              <a:rPr lang="en-US" altLang="zh-CN" sz="2600" dirty="0">
                <a:solidFill>
                  <a:schemeClr val="tx1"/>
                </a:solidFill>
                <a:latin typeface="汉语拼音" panose="000B0604020202020204" pitchFamily="34" charset="0"/>
                <a:ea typeface="楷体" panose="02010609060101010101" pitchFamily="49" charset="-122"/>
                <a:cs typeface="汉语拼音" panose="000B0604020202020204" pitchFamily="34" charset="0"/>
              </a:rPr>
              <a:t>n</a:t>
            </a:r>
            <a:r>
              <a:rPr lang="zh-CN" altLang="en-US" sz="2600" b="1" dirty="0">
                <a:solidFill>
                  <a:schemeClr val="tx1"/>
                </a:solidFill>
                <a:latin typeface="楷体" panose="02010609060101010101" pitchFamily="49" charset="-122"/>
                <a:ea typeface="楷体" panose="02010609060101010101" pitchFamily="49" charset="-122"/>
              </a:rPr>
              <a:t>）  指</a:t>
            </a:r>
            <a:r>
              <a:rPr lang="zh-CN" altLang="en-US" sz="2600" b="1" u="sng" dirty="0">
                <a:solidFill>
                  <a:schemeClr val="tx1"/>
                </a:solidFill>
                <a:latin typeface="楷体" panose="02010609060101010101" pitchFamily="49" charset="-122"/>
                <a:ea typeface="楷体" panose="02010609060101010101" pitchFamily="49" charset="-122"/>
              </a:rPr>
              <a:t>摘</a:t>
            </a:r>
            <a:r>
              <a:rPr lang="zh-CN" altLang="en-US" sz="2600" b="1" dirty="0">
                <a:solidFill>
                  <a:schemeClr val="tx1"/>
                </a:solidFill>
                <a:latin typeface="楷体" panose="02010609060101010101" pitchFamily="49" charset="-122"/>
                <a:ea typeface="楷体" panose="02010609060101010101" pitchFamily="49" charset="-122"/>
              </a:rPr>
              <a:t>（</a:t>
            </a:r>
            <a:r>
              <a:rPr lang="en-US" altLang="zh-CN" sz="2600" dirty="0">
                <a:solidFill>
                  <a:schemeClr val="tx1"/>
                </a:solidFill>
                <a:latin typeface="汉语拼音" panose="000B0604020202020204" pitchFamily="34" charset="0"/>
                <a:ea typeface="楷体" panose="02010609060101010101" pitchFamily="49" charset="-122"/>
                <a:cs typeface="汉语拼音" panose="000B0604020202020204" pitchFamily="34" charset="0"/>
              </a:rPr>
              <a:t>zh</a:t>
            </a:r>
            <a:r>
              <a:rPr lang="zh-CN" altLang="en-US" sz="2600" dirty="0">
                <a:solidFill>
                  <a:schemeClr val="tx1"/>
                </a:solidFill>
                <a:latin typeface="汉语拼音" panose="000B0604020202020204" pitchFamily="34" charset="0"/>
                <a:ea typeface="楷体" panose="02010609060101010101" pitchFamily="49" charset="-122"/>
                <a:cs typeface="汉语拼音" panose="000B0604020202020204" pitchFamily="34" charset="0"/>
              </a:rPr>
              <a:t>ā</a:t>
            </a:r>
            <a:r>
              <a:rPr lang="en-US" altLang="zh-CN" sz="2600" dirty="0">
                <a:solidFill>
                  <a:schemeClr val="tx1"/>
                </a:solidFill>
                <a:latin typeface="汉语拼音" panose="000B0604020202020204" pitchFamily="34" charset="0"/>
                <a:ea typeface="楷体" panose="02010609060101010101" pitchFamily="49" charset="-122"/>
                <a:cs typeface="汉语拼音" panose="000B0604020202020204" pitchFamily="34" charset="0"/>
              </a:rPr>
              <a:t>i</a:t>
            </a:r>
            <a:r>
              <a:rPr lang="zh-CN" altLang="en-US" sz="2600" b="1" dirty="0">
                <a:solidFill>
                  <a:schemeClr val="tx1"/>
                </a:solidFill>
                <a:latin typeface="楷体" panose="02010609060101010101" pitchFamily="49" charset="-122"/>
                <a:ea typeface="楷体" panose="02010609060101010101" pitchFamily="49" charset="-122"/>
              </a:rPr>
              <a:t>） </a:t>
            </a:r>
            <a:r>
              <a:rPr lang="en-US" altLang="zh-CN" sz="2600" b="1" dirty="0">
                <a:solidFill>
                  <a:schemeClr val="tx1"/>
                </a:solidFill>
                <a:latin typeface="楷体" panose="02010609060101010101" pitchFamily="49" charset="-122"/>
                <a:ea typeface="楷体" panose="02010609060101010101" pitchFamily="49" charset="-122"/>
              </a:rPr>
              <a:t>  </a:t>
            </a:r>
            <a:r>
              <a:rPr lang="zh-CN" altLang="en-US" sz="2600" b="1" u="sng" dirty="0">
                <a:solidFill>
                  <a:schemeClr val="tx1"/>
                </a:solidFill>
                <a:latin typeface="楷体" panose="02010609060101010101" pitchFamily="49" charset="-122"/>
                <a:ea typeface="楷体" panose="02010609060101010101" pitchFamily="49" charset="-122"/>
              </a:rPr>
              <a:t>携</a:t>
            </a:r>
            <a:r>
              <a:rPr lang="zh-CN" altLang="en-US" sz="2600" b="1" dirty="0">
                <a:solidFill>
                  <a:schemeClr val="tx1"/>
                </a:solidFill>
                <a:latin typeface="楷体" panose="02010609060101010101" pitchFamily="49" charset="-122"/>
                <a:ea typeface="楷体" panose="02010609060101010101" pitchFamily="49" charset="-122"/>
              </a:rPr>
              <a:t>手并进（</a:t>
            </a:r>
            <a:r>
              <a:rPr lang="en-US" altLang="zh-CN" sz="2600" dirty="0">
                <a:solidFill>
                  <a:schemeClr val="tx1"/>
                </a:solidFill>
                <a:latin typeface="汉语拼音" panose="000B0604020202020204" pitchFamily="34" charset="0"/>
                <a:ea typeface="楷体" panose="02010609060101010101" pitchFamily="49" charset="-122"/>
                <a:cs typeface="汉语拼音" panose="000B0604020202020204" pitchFamily="34" charset="0"/>
              </a:rPr>
              <a:t>xi</a:t>
            </a:r>
            <a:r>
              <a:rPr lang="zh-CN" altLang="en-US" sz="2600" dirty="0">
                <a:solidFill>
                  <a:schemeClr val="tx1"/>
                </a:solidFill>
                <a:latin typeface="汉语拼音" panose="000B0604020202020204" pitchFamily="34" charset="0"/>
                <a:ea typeface="楷体" panose="02010609060101010101" pitchFamily="49" charset="-122"/>
                <a:cs typeface="汉语拼音" panose="000B0604020202020204" pitchFamily="34" charset="0"/>
              </a:rPr>
              <a:t>é</a:t>
            </a:r>
            <a:r>
              <a:rPr lang="zh-CN" altLang="en-US" sz="2600" b="1" dirty="0">
                <a:solidFill>
                  <a:schemeClr val="tx1"/>
                </a:solidFill>
                <a:latin typeface="楷体" panose="02010609060101010101" pitchFamily="49" charset="-122"/>
                <a:ea typeface="楷体" panose="02010609060101010101" pitchFamily="49" charset="-122"/>
              </a:rPr>
              <a:t>）</a:t>
            </a:r>
          </a:p>
          <a:p>
            <a:pPr marL="0" indent="0">
              <a:lnSpc>
                <a:spcPct val="150000"/>
              </a:lnSpc>
              <a:buNone/>
            </a:pPr>
            <a:endParaRPr lang="zh-CN" altLang="en-US" sz="2600" b="1" dirty="0">
              <a:solidFill>
                <a:schemeClr val="tx1"/>
              </a:solidFill>
              <a:latin typeface="宋体" panose="02010600030101010101" pitchFamily="2" charset="-122"/>
              <a:ea typeface="宋体" panose="02010600030101010101" pitchFamily="2" charset="-122"/>
            </a:endParaRPr>
          </a:p>
        </p:txBody>
      </p:sp>
      <p:sp>
        <p:nvSpPr>
          <p:cNvPr id="23555" name="Text Box 6"/>
          <p:cNvSpPr txBox="1"/>
          <p:nvPr/>
        </p:nvSpPr>
        <p:spPr>
          <a:xfrm>
            <a:off x="539552" y="4515966"/>
            <a:ext cx="7128792" cy="461665"/>
          </a:xfrm>
          <a:prstGeom prst="rect">
            <a:avLst/>
          </a:prstGeom>
          <a:noFill/>
          <a:ln w="9525">
            <a:noFill/>
          </a:ln>
        </p:spPr>
        <p:txBody>
          <a:bodyPr wrap="square" anchor="t">
            <a:spAutoFit/>
          </a:bodyPr>
          <a:lstStyle/>
          <a:p>
            <a:pPr eaLnBrk="0" hangingPunct="0"/>
            <a:r>
              <a:rPr lang="zh-CN" altLang="en-US" sz="2400" b="1" dirty="0">
                <a:solidFill>
                  <a:srgbClr val="0000FF"/>
                </a:solidFill>
                <a:latin typeface="宋体" panose="02010600030101010101" pitchFamily="2" charset="-122"/>
                <a:cs typeface="宋体" panose="02010600030101010101" pitchFamily="2" charset="-122"/>
              </a:rPr>
              <a:t>解析：</a:t>
            </a:r>
            <a:r>
              <a:rPr lang="en-US" altLang="zh-CN" sz="2400" b="1" dirty="0">
                <a:solidFill>
                  <a:srgbClr val="0000FF"/>
                </a:solidFill>
                <a:latin typeface="宋体" panose="02010600030101010101" pitchFamily="2" charset="-122"/>
                <a:cs typeface="宋体" panose="02010600030101010101" pitchFamily="2" charset="-122"/>
              </a:rPr>
              <a:t>A</a:t>
            </a:r>
            <a:r>
              <a:rPr lang="zh-CN" altLang="en-US" sz="2400" b="1" dirty="0">
                <a:solidFill>
                  <a:srgbClr val="0000FF"/>
                </a:solidFill>
                <a:latin typeface="宋体" panose="02010600030101010101" pitchFamily="2" charset="-122"/>
                <a:cs typeface="宋体" panose="02010600030101010101" pitchFamily="2" charset="-122"/>
              </a:rPr>
              <a:t>项骤—</a:t>
            </a:r>
            <a:r>
              <a:rPr lang="en-US" altLang="zh-CN" sz="2400" dirty="0">
                <a:solidFill>
                  <a:srgbClr val="0000FF"/>
                </a:solidFill>
                <a:latin typeface="汉语拼音" panose="000B0604020202020204" pitchFamily="34" charset="0"/>
                <a:cs typeface="汉语拼音" panose="000B0604020202020204" pitchFamily="34" charset="0"/>
              </a:rPr>
              <a:t>zh</a:t>
            </a:r>
            <a:r>
              <a:rPr lang="zh-CN" altLang="en-US" sz="2400" dirty="0">
                <a:solidFill>
                  <a:srgbClr val="0000FF"/>
                </a:solidFill>
                <a:latin typeface="汉语拼音" panose="000B0604020202020204" pitchFamily="34" charset="0"/>
                <a:cs typeface="汉语拼音" panose="000B0604020202020204" pitchFamily="34" charset="0"/>
              </a:rPr>
              <a:t>ò</a:t>
            </a:r>
            <a:r>
              <a:rPr lang="en-US" altLang="zh-CN" sz="2400" dirty="0">
                <a:solidFill>
                  <a:srgbClr val="0000FF"/>
                </a:solidFill>
                <a:latin typeface="汉语拼音" panose="000B0604020202020204" pitchFamily="34" charset="0"/>
                <a:cs typeface="汉语拼音" panose="000B0604020202020204" pitchFamily="34" charset="0"/>
              </a:rPr>
              <a:t>u</a:t>
            </a:r>
            <a:r>
              <a:rPr lang="zh-CN" altLang="en-US" sz="2400" b="1" dirty="0">
                <a:solidFill>
                  <a:srgbClr val="0000FF"/>
                </a:solidFill>
                <a:latin typeface="宋体" panose="02010600030101010101" pitchFamily="2" charset="-122"/>
                <a:cs typeface="宋体" panose="02010600030101010101" pitchFamily="2" charset="-122"/>
              </a:rPr>
              <a:t>；</a:t>
            </a:r>
            <a:r>
              <a:rPr lang="en-US" altLang="zh-CN" sz="2400" b="1" dirty="0">
                <a:solidFill>
                  <a:srgbClr val="0000FF"/>
                </a:solidFill>
                <a:latin typeface="宋体" panose="02010600030101010101" pitchFamily="2" charset="-122"/>
                <a:cs typeface="宋体" panose="02010600030101010101" pitchFamily="2" charset="-122"/>
              </a:rPr>
              <a:t>B</a:t>
            </a:r>
            <a:r>
              <a:rPr lang="zh-CN" altLang="en-US" sz="2400" b="1" dirty="0">
                <a:solidFill>
                  <a:srgbClr val="0000FF"/>
                </a:solidFill>
                <a:latin typeface="宋体" panose="02010600030101010101" pitchFamily="2" charset="-122"/>
                <a:cs typeface="宋体" panose="02010600030101010101" pitchFamily="2" charset="-122"/>
              </a:rPr>
              <a:t>项拙—</a:t>
            </a:r>
            <a:r>
              <a:rPr lang="en-US" altLang="zh-CN" sz="2400" dirty="0">
                <a:solidFill>
                  <a:srgbClr val="0000FF"/>
                </a:solidFill>
                <a:latin typeface="汉语拼音" panose="000B0604020202020204" pitchFamily="34" charset="0"/>
                <a:cs typeface="汉语拼音" panose="000B0604020202020204" pitchFamily="34" charset="0"/>
              </a:rPr>
              <a:t>zhu</a:t>
            </a:r>
            <a:r>
              <a:rPr lang="zh-CN" altLang="en-US" sz="2400" dirty="0">
                <a:solidFill>
                  <a:srgbClr val="0000FF"/>
                </a:solidFill>
                <a:latin typeface="汉语拼音" panose="000B0604020202020204" pitchFamily="34" charset="0"/>
                <a:cs typeface="汉语拼音" panose="000B0604020202020204" pitchFamily="34" charset="0"/>
              </a:rPr>
              <a:t>ō</a:t>
            </a:r>
            <a:r>
              <a:rPr lang="zh-CN" altLang="en-US" sz="2400" b="1" dirty="0">
                <a:solidFill>
                  <a:srgbClr val="0000FF"/>
                </a:solidFill>
                <a:latin typeface="宋体" panose="02010600030101010101" pitchFamily="2" charset="-122"/>
                <a:cs typeface="宋体" panose="02010600030101010101" pitchFamily="2" charset="-122"/>
              </a:rPr>
              <a:t>；</a:t>
            </a:r>
            <a:r>
              <a:rPr lang="en-US" altLang="zh-CN" sz="2400" b="1" dirty="0">
                <a:solidFill>
                  <a:srgbClr val="0000FF"/>
                </a:solidFill>
                <a:latin typeface="宋体" panose="02010600030101010101" pitchFamily="2" charset="-122"/>
                <a:cs typeface="宋体" panose="02010600030101010101" pitchFamily="2" charset="-122"/>
              </a:rPr>
              <a:t>C</a:t>
            </a:r>
            <a:r>
              <a:rPr lang="zh-CN" altLang="en-US" sz="2400" b="1" dirty="0">
                <a:solidFill>
                  <a:srgbClr val="0000FF"/>
                </a:solidFill>
                <a:latin typeface="宋体" panose="02010600030101010101" pitchFamily="2" charset="-122"/>
                <a:cs typeface="宋体" panose="02010600030101010101" pitchFamily="2" charset="-122"/>
              </a:rPr>
              <a:t>项祈—</a:t>
            </a:r>
            <a:r>
              <a:rPr lang="en-US" altLang="zh-CN" sz="2400" dirty="0">
                <a:solidFill>
                  <a:srgbClr val="0000FF"/>
                </a:solidFill>
                <a:latin typeface="汉语拼音" panose="000B0604020202020204" pitchFamily="34" charset="0"/>
                <a:cs typeface="汉语拼音" panose="000B0604020202020204" pitchFamily="34" charset="0"/>
              </a:rPr>
              <a:t>q</a:t>
            </a:r>
            <a:r>
              <a:rPr lang="zh-CN" altLang="en-US" sz="2400" dirty="0">
                <a:solidFill>
                  <a:srgbClr val="0000FF"/>
                </a:solidFill>
                <a:latin typeface="汉语拼音" panose="000B0604020202020204" pitchFamily="34" charset="0"/>
                <a:cs typeface="汉语拼音" panose="000B0604020202020204" pitchFamily="34" charset="0"/>
              </a:rPr>
              <a:t>í</a:t>
            </a:r>
            <a:r>
              <a:rPr lang="zh-CN" altLang="en-US" sz="2400" b="1" dirty="0">
                <a:solidFill>
                  <a:srgbClr val="0000FF"/>
                </a:solidFill>
                <a:latin typeface="宋体" panose="02010600030101010101" pitchFamily="2" charset="-122"/>
                <a:cs typeface="宋体" panose="02010600030101010101" pitchFamily="2" charset="-122"/>
              </a:rPr>
              <a:t>。</a:t>
            </a:r>
          </a:p>
        </p:txBody>
      </p:sp>
      <p:sp>
        <p:nvSpPr>
          <p:cNvPr id="2" name="文本框 1"/>
          <p:cNvSpPr txBox="1"/>
          <p:nvPr/>
        </p:nvSpPr>
        <p:spPr>
          <a:xfrm>
            <a:off x="6732240" y="1193025"/>
            <a:ext cx="425116" cy="492443"/>
          </a:xfrm>
          <a:prstGeom prst="rect">
            <a:avLst/>
          </a:prstGeom>
          <a:noFill/>
        </p:spPr>
        <p:txBody>
          <a:bodyPr wrap="none" rtlCol="0">
            <a:spAutoFit/>
          </a:bodyPr>
          <a:lstStyle/>
          <a:p>
            <a:pPr algn="l"/>
            <a:r>
              <a:rPr lang="en-US" altLang="zh-CN" sz="2600" b="1" dirty="0">
                <a:solidFill>
                  <a:srgbClr val="FF0000"/>
                </a:solidFill>
                <a:latin typeface="+mn-lt"/>
                <a:ea typeface="楷体" panose="02010609060101010101" pitchFamily="49" charset="-122"/>
                <a:sym typeface="+mn-ea"/>
              </a:rPr>
              <a:t>D</a:t>
            </a:r>
          </a:p>
        </p:txBody>
      </p:sp>
      <p:grpSp>
        <p:nvGrpSpPr>
          <p:cNvPr id="9" name="组合 15"/>
          <p:cNvGrpSpPr/>
          <p:nvPr/>
        </p:nvGrpSpPr>
        <p:grpSpPr bwMode="auto">
          <a:xfrm>
            <a:off x="34925" y="627459"/>
            <a:ext cx="2008188" cy="523082"/>
            <a:chOff x="70" y="-63"/>
            <a:chExt cx="3161" cy="1097"/>
          </a:xfrm>
        </p:grpSpPr>
        <p:sp>
          <p:nvSpPr>
            <p:cNvPr id="10" name="文本框 6"/>
            <p:cNvSpPr txBox="1">
              <a:spLocks noChangeArrowheads="1"/>
            </p:cNvSpPr>
            <p:nvPr/>
          </p:nvSpPr>
          <p:spPr bwMode="auto">
            <a:xfrm>
              <a:off x="678" y="-63"/>
              <a:ext cx="2551"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dirty="0">
                  <a:latin typeface="黑体" panose="02010609060101010101" pitchFamily="49" charset="-122"/>
                  <a:ea typeface="黑体" panose="02010609060101010101" pitchFamily="49" charset="-122"/>
                </a:rPr>
                <a:t>课堂检测</a:t>
              </a:r>
            </a:p>
          </p:txBody>
        </p:sp>
        <p:cxnSp>
          <p:nvCxnSpPr>
            <p:cNvPr id="11"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2" name="菱形 11"/>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23555"/>
                                        </p:tgtEl>
                                        <p:attrNameLst>
                                          <p:attrName>style.visibility</p:attrName>
                                        </p:attrNameLst>
                                      </p:cBhvr>
                                      <p:to>
                                        <p:strVal val="visible"/>
                                      </p:to>
                                    </p:set>
                                    <p:animEffect transition="in" filter="blinds(horizontal)">
                                      <p:cBhvr>
                                        <p:cTn id="16" dur="500"/>
                                        <p:tgtEl>
                                          <p:spTgt spid="235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4"/>
          <p:cNvSpPr>
            <a:spLocks noGrp="1"/>
          </p:cNvSpPr>
          <p:nvPr/>
        </p:nvSpPr>
        <p:spPr>
          <a:xfrm>
            <a:off x="539553" y="1164432"/>
            <a:ext cx="8456295" cy="2358866"/>
          </a:xfrm>
          <a:prstGeom prst="rect">
            <a:avLst/>
          </a:prstGeom>
          <a:noFill/>
          <a:ln w="9525">
            <a:noFill/>
          </a:ln>
        </p:spPr>
        <p:txBody>
          <a:bodyPr anchor="t"/>
          <a:lst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0" fontAlgn="base" latinLnBrk="0" hangingPunct="0">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0" fontAlgn="base" latinLnBrk="0" hangingPunct="0">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9pPr>
          </a:lstStyle>
          <a:p>
            <a:pPr marL="0" indent="0" defTabSz="914400">
              <a:lnSpc>
                <a:spcPct val="150000"/>
              </a:lnSpc>
              <a:buNone/>
            </a:pPr>
            <a:r>
              <a:rPr lang="en-US" altLang="zh-CN" sz="2600" b="1" baseline="0" dirty="0">
                <a:solidFill>
                  <a:schemeClr val="tx1"/>
                </a:solidFill>
                <a:latin typeface="宋体" panose="02010600030101010101" pitchFamily="2" charset="-122"/>
                <a:ea typeface="宋体" panose="02010600030101010101" pitchFamily="2" charset="-122"/>
              </a:rPr>
              <a:t>2.</a:t>
            </a:r>
            <a:r>
              <a:rPr lang="zh-CN" altLang="en-US" sz="2600" b="1" baseline="0" dirty="0">
                <a:solidFill>
                  <a:schemeClr val="tx1"/>
                </a:solidFill>
                <a:latin typeface="宋体" panose="02010600030101010101" pitchFamily="2" charset="-122"/>
                <a:ea typeface="宋体" panose="02010600030101010101" pitchFamily="2" charset="-122"/>
              </a:rPr>
              <a:t>下列词语中没有错别字的一项是（     ）</a:t>
            </a:r>
          </a:p>
          <a:p>
            <a:pPr marL="0" indent="0" defTabSz="914400">
              <a:lnSpc>
                <a:spcPct val="150000"/>
              </a:lnSpc>
              <a:buNone/>
            </a:pPr>
            <a:r>
              <a:rPr lang="en-US" altLang="zh-CN" sz="2600" b="1" baseline="0" dirty="0">
                <a:solidFill>
                  <a:schemeClr val="tx1"/>
                </a:solidFill>
                <a:latin typeface="楷体" panose="02010609060101010101" pitchFamily="49" charset="-122"/>
                <a:ea typeface="楷体" panose="02010609060101010101" pitchFamily="49" charset="-122"/>
              </a:rPr>
              <a:t>A.</a:t>
            </a:r>
            <a:r>
              <a:rPr lang="zh-CN" altLang="en-US" sz="2600" b="1" baseline="0" dirty="0">
                <a:solidFill>
                  <a:schemeClr val="tx1"/>
                </a:solidFill>
                <a:latin typeface="楷体" panose="02010609060101010101" pitchFamily="49" charset="-122"/>
                <a:ea typeface="楷体" panose="02010609060101010101" pitchFamily="49" charset="-122"/>
              </a:rPr>
              <a:t>涎生</a:t>
            </a:r>
            <a:r>
              <a:rPr lang="en-US" altLang="zh-CN" sz="2600" b="1" baseline="0" dirty="0">
                <a:solidFill>
                  <a:schemeClr val="tx1"/>
                </a:solidFill>
                <a:latin typeface="楷体" panose="02010609060101010101" pitchFamily="49" charset="-122"/>
                <a:ea typeface="楷体" panose="02010609060101010101" pitchFamily="49" charset="-122"/>
              </a:rPr>
              <a:t>     </a:t>
            </a:r>
            <a:r>
              <a:rPr lang="zh-CN" altLang="en-US" sz="2600" b="1" baseline="0" dirty="0">
                <a:solidFill>
                  <a:schemeClr val="tx1"/>
                </a:solidFill>
                <a:latin typeface="楷体" panose="02010609060101010101" pitchFamily="49" charset="-122"/>
                <a:ea typeface="楷体" panose="02010609060101010101" pitchFamily="49" charset="-122"/>
              </a:rPr>
              <a:t>奠定</a:t>
            </a:r>
            <a:r>
              <a:rPr lang="en-US" altLang="zh-CN" sz="2600" b="1" baseline="0" dirty="0">
                <a:solidFill>
                  <a:schemeClr val="tx1"/>
                </a:solidFill>
                <a:latin typeface="楷体" panose="02010609060101010101" pitchFamily="49" charset="-122"/>
                <a:ea typeface="楷体" panose="02010609060101010101" pitchFamily="49" charset="-122"/>
              </a:rPr>
              <a:t>      </a:t>
            </a:r>
            <a:r>
              <a:rPr lang="zh-CN" altLang="en-US" sz="2600" b="1" baseline="0" dirty="0">
                <a:solidFill>
                  <a:schemeClr val="tx1"/>
                </a:solidFill>
                <a:latin typeface="楷体" panose="02010609060101010101" pitchFamily="49" charset="-122"/>
                <a:ea typeface="楷体" panose="02010609060101010101" pitchFamily="49" charset="-122"/>
              </a:rPr>
              <a:t>挚爱</a:t>
            </a:r>
            <a:r>
              <a:rPr lang="en-US" altLang="zh-CN" sz="2600" b="1" baseline="0" dirty="0">
                <a:solidFill>
                  <a:schemeClr val="tx1"/>
                </a:solidFill>
                <a:latin typeface="楷体" panose="02010609060101010101" pitchFamily="49" charset="-122"/>
                <a:ea typeface="楷体" panose="02010609060101010101" pitchFamily="49" charset="-122"/>
              </a:rPr>
              <a:t>     </a:t>
            </a:r>
            <a:r>
              <a:rPr lang="zh-CN" altLang="en-US" sz="2600" b="1" baseline="0" dirty="0">
                <a:solidFill>
                  <a:schemeClr val="tx1"/>
                </a:solidFill>
                <a:latin typeface="楷体" panose="02010609060101010101" pitchFamily="49" charset="-122"/>
                <a:ea typeface="楷体" panose="02010609060101010101" pitchFamily="49" charset="-122"/>
              </a:rPr>
              <a:t>共聚一堂</a:t>
            </a:r>
          </a:p>
          <a:p>
            <a:pPr marL="0" indent="0" defTabSz="914400">
              <a:lnSpc>
                <a:spcPct val="150000"/>
              </a:lnSpc>
              <a:buNone/>
            </a:pPr>
            <a:r>
              <a:rPr lang="en-US" altLang="zh-CN" sz="2600" b="1" baseline="0" dirty="0">
                <a:solidFill>
                  <a:schemeClr val="tx1"/>
                </a:solidFill>
                <a:latin typeface="楷体" panose="02010609060101010101" pitchFamily="49" charset="-122"/>
                <a:ea typeface="楷体" panose="02010609060101010101" pitchFamily="49" charset="-122"/>
              </a:rPr>
              <a:t>B.</a:t>
            </a:r>
            <a:r>
              <a:rPr lang="zh-CN" altLang="en-US" sz="2600" b="1" baseline="0" dirty="0">
                <a:solidFill>
                  <a:schemeClr val="tx1"/>
                </a:solidFill>
                <a:latin typeface="楷体" panose="02010609060101010101" pitchFamily="49" charset="-122"/>
                <a:ea typeface="楷体" panose="02010609060101010101" pitchFamily="49" charset="-122"/>
              </a:rPr>
              <a:t>赋于</a:t>
            </a:r>
            <a:r>
              <a:rPr lang="en-US" altLang="zh-CN" sz="2600" b="1" baseline="0" dirty="0">
                <a:solidFill>
                  <a:schemeClr val="tx1"/>
                </a:solidFill>
                <a:latin typeface="楷体" panose="02010609060101010101" pitchFamily="49" charset="-122"/>
                <a:ea typeface="楷体" panose="02010609060101010101" pitchFamily="49" charset="-122"/>
              </a:rPr>
              <a:t>     </a:t>
            </a:r>
            <a:r>
              <a:rPr lang="zh-CN" altLang="en-US" sz="2600" b="1" baseline="0" dirty="0">
                <a:solidFill>
                  <a:schemeClr val="tx1"/>
                </a:solidFill>
                <a:latin typeface="楷体" panose="02010609060101010101" pitchFamily="49" charset="-122"/>
                <a:ea typeface="楷体" panose="02010609060101010101" pitchFamily="49" charset="-122"/>
              </a:rPr>
              <a:t>呆板</a:t>
            </a:r>
            <a:r>
              <a:rPr lang="en-US" altLang="zh-CN" sz="2600" b="1" baseline="0" dirty="0">
                <a:solidFill>
                  <a:schemeClr val="tx1"/>
                </a:solidFill>
                <a:latin typeface="楷体" panose="02010609060101010101" pitchFamily="49" charset="-122"/>
                <a:ea typeface="楷体" panose="02010609060101010101" pitchFamily="49" charset="-122"/>
              </a:rPr>
              <a:t>      </a:t>
            </a:r>
            <a:r>
              <a:rPr lang="zh-CN" altLang="en-US" sz="2600" b="1" baseline="0" dirty="0">
                <a:solidFill>
                  <a:schemeClr val="tx1"/>
                </a:solidFill>
                <a:latin typeface="楷体" panose="02010609060101010101" pitchFamily="49" charset="-122"/>
                <a:ea typeface="楷体" panose="02010609060101010101" pitchFamily="49" charset="-122"/>
              </a:rPr>
              <a:t>目睹</a:t>
            </a:r>
            <a:r>
              <a:rPr lang="en-US" altLang="zh-CN" sz="2600" b="1" baseline="0" dirty="0">
                <a:solidFill>
                  <a:schemeClr val="tx1"/>
                </a:solidFill>
                <a:latin typeface="楷体" panose="02010609060101010101" pitchFamily="49" charset="-122"/>
                <a:ea typeface="楷体" panose="02010609060101010101" pitchFamily="49" charset="-122"/>
              </a:rPr>
              <a:t>     </a:t>
            </a:r>
            <a:r>
              <a:rPr lang="zh-CN" altLang="en-US" sz="2600" b="1" baseline="0" dirty="0">
                <a:solidFill>
                  <a:schemeClr val="tx1"/>
                </a:solidFill>
                <a:latin typeface="楷体" panose="02010609060101010101" pitchFamily="49" charset="-122"/>
                <a:ea typeface="楷体" panose="02010609060101010101" pitchFamily="49" charset="-122"/>
              </a:rPr>
              <a:t>愧不敢当</a:t>
            </a:r>
          </a:p>
          <a:p>
            <a:pPr marL="0" indent="0" defTabSz="914400">
              <a:lnSpc>
                <a:spcPct val="150000"/>
              </a:lnSpc>
              <a:buNone/>
            </a:pPr>
            <a:r>
              <a:rPr lang="en-US" altLang="zh-CN" sz="2600" b="1" baseline="0" dirty="0">
                <a:solidFill>
                  <a:schemeClr val="tx1"/>
                </a:solidFill>
                <a:latin typeface="楷体" panose="02010609060101010101" pitchFamily="49" charset="-122"/>
                <a:ea typeface="楷体" panose="02010609060101010101" pitchFamily="49" charset="-122"/>
              </a:rPr>
              <a:t>C.</a:t>
            </a:r>
            <a:r>
              <a:rPr lang="zh-CN" altLang="en-US" sz="2600" b="1" baseline="0" dirty="0">
                <a:solidFill>
                  <a:schemeClr val="tx1"/>
                </a:solidFill>
                <a:latin typeface="楷体" panose="02010609060101010101" pitchFamily="49" charset="-122"/>
                <a:ea typeface="楷体" panose="02010609060101010101" pitchFamily="49" charset="-122"/>
              </a:rPr>
              <a:t>声誉</a:t>
            </a:r>
            <a:r>
              <a:rPr lang="en-US" altLang="zh-CN" sz="2600" b="1" baseline="0" dirty="0">
                <a:solidFill>
                  <a:schemeClr val="tx1"/>
                </a:solidFill>
                <a:latin typeface="楷体" panose="02010609060101010101" pitchFamily="49" charset="-122"/>
                <a:ea typeface="楷体" panose="02010609060101010101" pitchFamily="49" charset="-122"/>
              </a:rPr>
              <a:t>     </a:t>
            </a:r>
            <a:r>
              <a:rPr lang="zh-CN" altLang="en-US" sz="2600" b="1" baseline="0" dirty="0">
                <a:solidFill>
                  <a:schemeClr val="tx1"/>
                </a:solidFill>
                <a:latin typeface="楷体" panose="02010609060101010101" pitchFamily="49" charset="-122"/>
                <a:ea typeface="楷体" panose="02010609060101010101" pitchFamily="49" charset="-122"/>
              </a:rPr>
              <a:t>绚丽</a:t>
            </a:r>
            <a:r>
              <a:rPr lang="en-US" altLang="zh-CN" sz="2600" b="1" baseline="0" dirty="0">
                <a:solidFill>
                  <a:schemeClr val="tx1"/>
                </a:solidFill>
                <a:latin typeface="楷体" panose="02010609060101010101" pitchFamily="49" charset="-122"/>
                <a:ea typeface="楷体" panose="02010609060101010101" pitchFamily="49" charset="-122"/>
              </a:rPr>
              <a:t>      </a:t>
            </a:r>
            <a:r>
              <a:rPr lang="zh-CN" altLang="en-US" sz="2600" b="1" baseline="0" dirty="0">
                <a:solidFill>
                  <a:schemeClr val="tx1"/>
                </a:solidFill>
                <a:latin typeface="楷体" panose="02010609060101010101" pitchFamily="49" charset="-122"/>
                <a:ea typeface="楷体" panose="02010609060101010101" pitchFamily="49" charset="-122"/>
              </a:rPr>
              <a:t>束缚</a:t>
            </a:r>
            <a:r>
              <a:rPr lang="en-US" altLang="zh-CN" sz="2600" b="1" baseline="0" dirty="0">
                <a:solidFill>
                  <a:schemeClr val="tx1"/>
                </a:solidFill>
                <a:latin typeface="楷体" panose="02010609060101010101" pitchFamily="49" charset="-122"/>
                <a:ea typeface="楷体" panose="02010609060101010101" pitchFamily="49" charset="-122"/>
              </a:rPr>
              <a:t>     </a:t>
            </a:r>
            <a:r>
              <a:rPr lang="zh-CN" altLang="en-US" sz="2600" b="1" baseline="0" dirty="0">
                <a:solidFill>
                  <a:schemeClr val="tx1"/>
                </a:solidFill>
                <a:latin typeface="楷体" panose="02010609060101010101" pitchFamily="49" charset="-122"/>
                <a:ea typeface="楷体" panose="02010609060101010101" pitchFamily="49" charset="-122"/>
              </a:rPr>
              <a:t>误入岐途</a:t>
            </a:r>
          </a:p>
          <a:p>
            <a:pPr marL="0" indent="0" defTabSz="914400">
              <a:lnSpc>
                <a:spcPct val="150000"/>
              </a:lnSpc>
              <a:buNone/>
            </a:pPr>
            <a:r>
              <a:rPr lang="en-US" altLang="zh-CN" sz="2600" b="1" baseline="0" dirty="0">
                <a:solidFill>
                  <a:schemeClr val="tx1"/>
                </a:solidFill>
                <a:latin typeface="楷体" panose="02010609060101010101" pitchFamily="49" charset="-122"/>
                <a:ea typeface="楷体" panose="02010609060101010101" pitchFamily="49" charset="-122"/>
              </a:rPr>
              <a:t>D.</a:t>
            </a:r>
            <a:r>
              <a:rPr lang="zh-CN" altLang="en-US" sz="2600" b="1" baseline="0" dirty="0">
                <a:solidFill>
                  <a:schemeClr val="tx1"/>
                </a:solidFill>
                <a:latin typeface="楷体" panose="02010609060101010101" pitchFamily="49" charset="-122"/>
                <a:ea typeface="楷体" panose="02010609060101010101" pitchFamily="49" charset="-122"/>
              </a:rPr>
              <a:t>恢复</a:t>
            </a:r>
            <a:r>
              <a:rPr lang="en-US" altLang="zh-CN" sz="2600" b="1" baseline="0" dirty="0">
                <a:solidFill>
                  <a:schemeClr val="tx1"/>
                </a:solidFill>
                <a:latin typeface="楷体" panose="02010609060101010101" pitchFamily="49" charset="-122"/>
                <a:ea typeface="楷体" panose="02010609060101010101" pitchFamily="49" charset="-122"/>
              </a:rPr>
              <a:t>     </a:t>
            </a:r>
            <a:r>
              <a:rPr lang="zh-CN" altLang="en-US" sz="2600" b="1" baseline="0" dirty="0">
                <a:solidFill>
                  <a:schemeClr val="tx1"/>
                </a:solidFill>
                <a:latin typeface="楷体" panose="02010609060101010101" pitchFamily="49" charset="-122"/>
                <a:ea typeface="楷体" panose="02010609060101010101" pitchFamily="49" charset="-122"/>
              </a:rPr>
              <a:t>呈现</a:t>
            </a:r>
            <a:r>
              <a:rPr lang="en-US" altLang="zh-CN" sz="2600" b="1" baseline="0" dirty="0">
                <a:solidFill>
                  <a:schemeClr val="tx1"/>
                </a:solidFill>
                <a:latin typeface="楷体" panose="02010609060101010101" pitchFamily="49" charset="-122"/>
                <a:ea typeface="楷体" panose="02010609060101010101" pitchFamily="49" charset="-122"/>
              </a:rPr>
              <a:t>      </a:t>
            </a:r>
            <a:r>
              <a:rPr lang="zh-CN" altLang="en-US" sz="2600" b="1" baseline="0" dirty="0">
                <a:solidFill>
                  <a:schemeClr val="tx1"/>
                </a:solidFill>
                <a:latin typeface="楷体" panose="02010609060101010101" pitchFamily="49" charset="-122"/>
                <a:ea typeface="楷体" panose="02010609060101010101" pitchFamily="49" charset="-122"/>
              </a:rPr>
              <a:t>肤浅</a:t>
            </a:r>
            <a:r>
              <a:rPr lang="en-US" altLang="zh-CN" sz="2600" b="1" baseline="0" dirty="0">
                <a:solidFill>
                  <a:schemeClr val="tx1"/>
                </a:solidFill>
                <a:latin typeface="楷体" panose="02010609060101010101" pitchFamily="49" charset="-122"/>
                <a:ea typeface="楷体" panose="02010609060101010101" pitchFamily="49" charset="-122"/>
              </a:rPr>
              <a:t>     </a:t>
            </a:r>
            <a:r>
              <a:rPr lang="zh-CN" altLang="en-US" sz="2600" b="1" baseline="0" dirty="0">
                <a:solidFill>
                  <a:schemeClr val="tx1"/>
                </a:solidFill>
                <a:latin typeface="楷体" panose="02010609060101010101" pitchFamily="49" charset="-122"/>
                <a:ea typeface="楷体" panose="02010609060101010101" pitchFamily="49" charset="-122"/>
              </a:rPr>
              <a:t>自圆其说</a:t>
            </a:r>
          </a:p>
          <a:p>
            <a:pPr marL="0" indent="0" defTabSz="914400">
              <a:lnSpc>
                <a:spcPct val="120000"/>
              </a:lnSpc>
              <a:buNone/>
            </a:pPr>
            <a:endParaRPr lang="zh-CN" altLang="en-US" sz="2600" b="1" baseline="0" dirty="0">
              <a:solidFill>
                <a:schemeClr val="tx1"/>
              </a:solidFill>
              <a:latin typeface="宋体" panose="02010600030101010101" pitchFamily="2" charset="-122"/>
              <a:ea typeface="宋体" panose="02010600030101010101" pitchFamily="2" charset="-122"/>
            </a:endParaRPr>
          </a:p>
        </p:txBody>
      </p:sp>
      <p:sp>
        <p:nvSpPr>
          <p:cNvPr id="24579" name="Text Box 10"/>
          <p:cNvSpPr txBox="1"/>
          <p:nvPr/>
        </p:nvSpPr>
        <p:spPr>
          <a:xfrm>
            <a:off x="539553" y="4443958"/>
            <a:ext cx="6247130" cy="387798"/>
          </a:xfrm>
          <a:prstGeom prst="rect">
            <a:avLst/>
          </a:prstGeom>
          <a:noFill/>
          <a:ln w="9525">
            <a:noFill/>
          </a:ln>
        </p:spPr>
        <p:txBody>
          <a:bodyPr wrap="square" anchor="t">
            <a:spAutoFit/>
          </a:bodyPr>
          <a:lstStyle/>
          <a:p>
            <a:pPr>
              <a:lnSpc>
                <a:spcPct val="80000"/>
              </a:lnSpc>
              <a:spcBef>
                <a:spcPct val="50000"/>
              </a:spcBef>
            </a:pPr>
            <a:r>
              <a:rPr lang="zh-CN" altLang="en-US" sz="2400" b="1" dirty="0">
                <a:solidFill>
                  <a:srgbClr val="0000FF"/>
                </a:solidFill>
                <a:latin typeface="宋体" panose="02010600030101010101" pitchFamily="2" charset="-122"/>
                <a:cs typeface="宋体" panose="02010600030101010101" pitchFamily="2" charset="-122"/>
              </a:rPr>
              <a:t>解析：</a:t>
            </a:r>
            <a:r>
              <a:rPr lang="en-US" altLang="zh-CN" sz="2400" b="1" dirty="0">
                <a:solidFill>
                  <a:srgbClr val="0000FF"/>
                </a:solidFill>
                <a:latin typeface="宋体" panose="02010600030101010101" pitchFamily="2" charset="-122"/>
                <a:cs typeface="宋体" panose="02010600030101010101" pitchFamily="2" charset="-122"/>
              </a:rPr>
              <a:t>A</a:t>
            </a:r>
            <a:r>
              <a:rPr lang="zh-CN" altLang="en-US" sz="2400" b="1" dirty="0">
                <a:solidFill>
                  <a:srgbClr val="0000FF"/>
                </a:solidFill>
                <a:latin typeface="宋体" panose="02010600030101010101" pitchFamily="2" charset="-122"/>
                <a:cs typeface="宋体" panose="02010600030101010101" pitchFamily="2" charset="-122"/>
              </a:rPr>
              <a:t>项涎—诞；</a:t>
            </a:r>
            <a:r>
              <a:rPr lang="en-US" altLang="zh-CN" sz="2400" b="1" dirty="0">
                <a:solidFill>
                  <a:srgbClr val="0000FF"/>
                </a:solidFill>
                <a:latin typeface="宋体" panose="02010600030101010101" pitchFamily="2" charset="-122"/>
                <a:cs typeface="宋体" panose="02010600030101010101" pitchFamily="2" charset="-122"/>
              </a:rPr>
              <a:t>B</a:t>
            </a:r>
            <a:r>
              <a:rPr lang="zh-CN" altLang="en-US" sz="2400" b="1" dirty="0">
                <a:solidFill>
                  <a:srgbClr val="0000FF"/>
                </a:solidFill>
                <a:latin typeface="宋体" panose="02010600030101010101" pitchFamily="2" charset="-122"/>
                <a:cs typeface="宋体" panose="02010600030101010101" pitchFamily="2" charset="-122"/>
              </a:rPr>
              <a:t>项于—予；</a:t>
            </a:r>
            <a:r>
              <a:rPr lang="en-US" altLang="zh-CN" sz="2400" b="1" dirty="0">
                <a:solidFill>
                  <a:srgbClr val="0000FF"/>
                </a:solidFill>
                <a:latin typeface="宋体" panose="02010600030101010101" pitchFamily="2" charset="-122"/>
                <a:cs typeface="宋体" panose="02010600030101010101" pitchFamily="2" charset="-122"/>
              </a:rPr>
              <a:t>C</a:t>
            </a:r>
            <a:r>
              <a:rPr lang="zh-CN" altLang="en-US" sz="2400" b="1" dirty="0">
                <a:solidFill>
                  <a:srgbClr val="0000FF"/>
                </a:solidFill>
                <a:latin typeface="宋体" panose="02010600030101010101" pitchFamily="2" charset="-122"/>
                <a:cs typeface="宋体" panose="02010600030101010101" pitchFamily="2" charset="-122"/>
              </a:rPr>
              <a:t>项岐—歧。</a:t>
            </a:r>
          </a:p>
        </p:txBody>
      </p:sp>
      <p:sp>
        <p:nvSpPr>
          <p:cNvPr id="2" name="文本框 1"/>
          <p:cNvSpPr txBox="1"/>
          <p:nvPr/>
        </p:nvSpPr>
        <p:spPr>
          <a:xfrm>
            <a:off x="6180740" y="1261318"/>
            <a:ext cx="425116" cy="492443"/>
          </a:xfrm>
          <a:prstGeom prst="rect">
            <a:avLst/>
          </a:prstGeom>
          <a:noFill/>
        </p:spPr>
        <p:txBody>
          <a:bodyPr wrap="none" rtlCol="0">
            <a:spAutoFit/>
          </a:bodyPr>
          <a:lstStyle/>
          <a:p>
            <a:pPr algn="l"/>
            <a:r>
              <a:rPr lang="en-US" altLang="zh-CN" sz="2600" b="1" dirty="0">
                <a:solidFill>
                  <a:srgbClr val="FF0000"/>
                </a:solidFill>
                <a:latin typeface="+mn-lt"/>
                <a:ea typeface="楷体" panose="02010609060101010101" pitchFamily="49" charset="-122"/>
                <a:sym typeface="+mn-ea"/>
              </a:rPr>
              <a:t>D</a:t>
            </a:r>
          </a:p>
        </p:txBody>
      </p:sp>
      <p:grpSp>
        <p:nvGrpSpPr>
          <p:cNvPr id="9" name="组合 15"/>
          <p:cNvGrpSpPr/>
          <p:nvPr/>
        </p:nvGrpSpPr>
        <p:grpSpPr bwMode="auto">
          <a:xfrm>
            <a:off x="34925" y="627459"/>
            <a:ext cx="2008188" cy="523082"/>
            <a:chOff x="70" y="-63"/>
            <a:chExt cx="3161" cy="1097"/>
          </a:xfrm>
        </p:grpSpPr>
        <p:sp>
          <p:nvSpPr>
            <p:cNvPr id="10" name="文本框 6"/>
            <p:cNvSpPr txBox="1">
              <a:spLocks noChangeArrowheads="1"/>
            </p:cNvSpPr>
            <p:nvPr/>
          </p:nvSpPr>
          <p:spPr bwMode="auto">
            <a:xfrm>
              <a:off x="678" y="-63"/>
              <a:ext cx="2551"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a:latin typeface="黑体" panose="02010609060101010101" pitchFamily="49" charset="-122"/>
                  <a:ea typeface="黑体" panose="02010609060101010101" pitchFamily="49" charset="-122"/>
                </a:rPr>
                <a:t>课堂检测</a:t>
              </a:r>
            </a:p>
          </p:txBody>
        </p:sp>
        <p:cxnSp>
          <p:nvCxnSpPr>
            <p:cNvPr id="11"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2" name="菱形 11"/>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grpId="0" nodeType="clickEffect">
                                  <p:stCondLst>
                                    <p:cond delay="0"/>
                                  </p:stCondLst>
                                  <p:iterate type="lt">
                                    <p:tmPct val="0"/>
                                  </p:iterate>
                                  <p:childTnLst>
                                    <p:set>
                                      <p:cBhvr>
                                        <p:cTn id="13" dur="1" fill="hold">
                                          <p:stCondLst>
                                            <p:cond delay="0"/>
                                          </p:stCondLst>
                                        </p:cTn>
                                        <p:tgtEl>
                                          <p:spTgt spid="24579"/>
                                        </p:tgtEl>
                                        <p:attrNameLst>
                                          <p:attrName>style.visibility</p:attrName>
                                        </p:attrNameLst>
                                      </p:cBhvr>
                                      <p:to>
                                        <p:strVal val="visible"/>
                                      </p:to>
                                    </p:set>
                                    <p:animEffect transition="in" filter="blinds(horizontal)">
                                      <p:cBhvr>
                                        <p:cTn id="14" dur="500"/>
                                        <p:tgtEl>
                                          <p:spTgt spid="245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44171" y="1096804"/>
            <a:ext cx="8108315" cy="3453253"/>
          </a:xfrm>
          <a:prstGeom prst="rect">
            <a:avLst/>
          </a:prstGeom>
          <a:noFill/>
        </p:spPr>
        <p:txBody>
          <a:bodyPr wrap="square" rtlCol="0">
            <a:spAutoFit/>
          </a:bodyPr>
          <a:lstStyle/>
          <a:p>
            <a:pPr eaLnBrk="1" latinLnBrk="0" hangingPunct="1">
              <a:lnSpc>
                <a:spcPct val="120000"/>
              </a:lnSpc>
            </a:pPr>
            <a:r>
              <a:rPr lang="zh-CN" altLang="en-US" sz="2600" b="1" dirty="0">
                <a:latin typeface="宋体" panose="02010600030101010101" pitchFamily="2" charset="-122"/>
              </a:rPr>
              <a:t>3.下列句子中画线的成语使用不正确的一项是（　　）</a:t>
            </a:r>
          </a:p>
          <a:p>
            <a:pPr eaLnBrk="1" latinLnBrk="0" hangingPunct="1">
              <a:lnSpc>
                <a:spcPct val="120000"/>
              </a:lnSpc>
            </a:pPr>
            <a:r>
              <a:rPr lang="zh-CN" altLang="en-US" sz="2600" b="1" dirty="0">
                <a:latin typeface="楷体" panose="02010609060101010101" pitchFamily="49" charset="-122"/>
                <a:ea typeface="楷体" panose="02010609060101010101" pitchFamily="49" charset="-122"/>
              </a:rPr>
              <a:t>A.他们性格不合，说话总是</a:t>
            </a:r>
            <a:r>
              <a:rPr lang="zh-CN" altLang="en-US" sz="2600" b="1" u="sng" dirty="0">
                <a:latin typeface="楷体" panose="02010609060101010101" pitchFamily="49" charset="-122"/>
                <a:ea typeface="楷体" panose="02010609060101010101" pitchFamily="49" charset="-122"/>
              </a:rPr>
              <a:t>针锋相对</a:t>
            </a:r>
            <a:r>
              <a:rPr lang="zh-CN" altLang="en-US" sz="2600" b="1" dirty="0">
                <a:latin typeface="楷体" panose="02010609060101010101" pitchFamily="49" charset="-122"/>
                <a:ea typeface="楷体" panose="02010609060101010101" pitchFamily="49" charset="-122"/>
              </a:rPr>
              <a:t>。</a:t>
            </a:r>
          </a:p>
          <a:p>
            <a:pPr eaLnBrk="1" latinLnBrk="0" hangingPunct="1">
              <a:lnSpc>
                <a:spcPct val="120000"/>
              </a:lnSpc>
            </a:pPr>
            <a:r>
              <a:rPr lang="zh-CN" altLang="en-US" sz="2600" b="1" dirty="0">
                <a:latin typeface="楷体" panose="02010609060101010101" pitchFamily="49" charset="-122"/>
                <a:ea typeface="楷体" panose="02010609060101010101" pitchFamily="49" charset="-122"/>
              </a:rPr>
              <a:t>B.改革的浪潮席卷全国，其势如</a:t>
            </a:r>
            <a:r>
              <a:rPr lang="zh-CN" altLang="en-US" sz="2600" b="1" u="sng" dirty="0">
                <a:latin typeface="楷体" panose="02010609060101010101" pitchFamily="49" charset="-122"/>
                <a:ea typeface="楷体" panose="02010609060101010101" pitchFamily="49" charset="-122"/>
              </a:rPr>
              <a:t>暴风骤雨</a:t>
            </a:r>
            <a:r>
              <a:rPr lang="zh-CN" altLang="en-US" sz="2600" b="1" dirty="0">
                <a:latin typeface="楷体" panose="02010609060101010101" pitchFamily="49" charset="-122"/>
                <a:ea typeface="楷体" panose="02010609060101010101" pitchFamily="49" charset="-122"/>
              </a:rPr>
              <a:t>，迅猛异常。</a:t>
            </a:r>
          </a:p>
          <a:p>
            <a:pPr eaLnBrk="1" latinLnBrk="0" hangingPunct="1">
              <a:lnSpc>
                <a:spcPct val="120000"/>
              </a:lnSpc>
            </a:pPr>
            <a:r>
              <a:rPr lang="zh-CN" altLang="en-US" sz="2600" b="1" dirty="0">
                <a:latin typeface="楷体" panose="02010609060101010101" pitchFamily="49" charset="-122"/>
                <a:ea typeface="楷体" panose="02010609060101010101" pitchFamily="49" charset="-122"/>
              </a:rPr>
              <a:t>C.语文老师</a:t>
            </a:r>
            <a:r>
              <a:rPr lang="zh-CN" altLang="en-US" sz="2600" b="1" u="sng" dirty="0">
                <a:latin typeface="楷体" panose="02010609060101010101" pitchFamily="49" charset="-122"/>
                <a:ea typeface="楷体" panose="02010609060101010101" pitchFamily="49" charset="-122"/>
              </a:rPr>
              <a:t>油嘴滑舌</a:t>
            </a:r>
            <a:r>
              <a:rPr lang="zh-CN" altLang="en-US" sz="2600" b="1" dirty="0">
                <a:latin typeface="楷体" panose="02010609060101010101" pitchFamily="49" charset="-122"/>
                <a:ea typeface="楷体" panose="02010609060101010101" pitchFamily="49" charset="-122"/>
              </a:rPr>
              <a:t>，性格谦和，平易近人，同学们都非常喜欢他。</a:t>
            </a:r>
          </a:p>
          <a:p>
            <a:pPr eaLnBrk="1" latinLnBrk="0" hangingPunct="1">
              <a:lnSpc>
                <a:spcPct val="120000"/>
              </a:lnSpc>
            </a:pPr>
            <a:r>
              <a:rPr lang="zh-CN" altLang="en-US" sz="2600" b="1" dirty="0">
                <a:latin typeface="楷体" panose="02010609060101010101" pitchFamily="49" charset="-122"/>
                <a:ea typeface="楷体" panose="02010609060101010101" pitchFamily="49" charset="-122"/>
              </a:rPr>
              <a:t>D.他就义前说：“帝国主义和一切反动派</a:t>
            </a:r>
            <a:r>
              <a:rPr lang="zh-CN" altLang="en-US" sz="2600" b="1" u="sng" dirty="0">
                <a:latin typeface="楷体" panose="02010609060101010101" pitchFamily="49" charset="-122"/>
                <a:ea typeface="楷体" panose="02010609060101010101" pitchFamily="49" charset="-122"/>
              </a:rPr>
              <a:t>行将就木</a:t>
            </a:r>
            <a:r>
              <a:rPr lang="zh-CN" altLang="en-US" sz="2600" b="1" dirty="0">
                <a:latin typeface="楷体" panose="02010609060101010101" pitchFamily="49" charset="-122"/>
                <a:ea typeface="楷体" panose="02010609060101010101" pitchFamily="49" charset="-122"/>
              </a:rPr>
              <a:t>，他们横行霸道的日子不长了。” </a:t>
            </a:r>
          </a:p>
        </p:txBody>
      </p:sp>
      <p:sp>
        <p:nvSpPr>
          <p:cNvPr id="3" name="文本框 2"/>
          <p:cNvSpPr txBox="1"/>
          <p:nvPr/>
        </p:nvSpPr>
        <p:spPr>
          <a:xfrm>
            <a:off x="458661" y="4413763"/>
            <a:ext cx="7774305" cy="707886"/>
          </a:xfrm>
          <a:prstGeom prst="rect">
            <a:avLst/>
          </a:prstGeom>
          <a:noFill/>
          <a:ln w="9525">
            <a:noFill/>
          </a:ln>
        </p:spPr>
        <p:txBody>
          <a:bodyPr wrap="square">
            <a:spAutoFit/>
          </a:bodyPr>
          <a:lstStyle/>
          <a:p>
            <a:pPr marL="0" indent="0"/>
            <a:r>
              <a:rPr lang="zh-CN" sz="2000" b="1" dirty="0">
                <a:solidFill>
                  <a:srgbClr val="0000FF"/>
                </a:solidFill>
                <a:latin typeface="宋体" panose="02010600030101010101" pitchFamily="2" charset="-122"/>
                <a:cs typeface="宋体" panose="02010600030101010101" pitchFamily="2" charset="-122"/>
              </a:rPr>
              <a:t>解析</a:t>
            </a:r>
            <a:r>
              <a:rPr lang="zh-CN" altLang="en-US" sz="2000" b="1" dirty="0">
                <a:solidFill>
                  <a:srgbClr val="0000FF"/>
                </a:solidFill>
                <a:latin typeface="宋体" panose="02010600030101010101" pitchFamily="2" charset="-122"/>
                <a:cs typeface="宋体" panose="02010600030101010101" pitchFamily="2" charset="-122"/>
              </a:rPr>
              <a:t>：</a:t>
            </a:r>
            <a:r>
              <a:rPr lang="en-US" sz="2000" b="1" dirty="0">
                <a:solidFill>
                  <a:srgbClr val="0000FF"/>
                </a:solidFill>
                <a:latin typeface="宋体" panose="02010600030101010101" pitchFamily="2" charset="-122"/>
                <a:cs typeface="宋体" panose="02010600030101010101" pitchFamily="2" charset="-122"/>
              </a:rPr>
              <a:t>C</a:t>
            </a:r>
            <a:r>
              <a:rPr lang="zh-CN" sz="2000" b="1" dirty="0">
                <a:solidFill>
                  <a:srgbClr val="0000FF"/>
                </a:solidFill>
                <a:latin typeface="宋体" panose="02010600030101010101" pitchFamily="2" charset="-122"/>
                <a:cs typeface="宋体" panose="02010600030101010101" pitchFamily="2" charset="-122"/>
              </a:rPr>
              <a:t>项“油嘴滑舌”形容人说话油滑轻浮</a:t>
            </a:r>
            <a:r>
              <a:rPr lang="en-US" sz="2000" b="1" dirty="0">
                <a:solidFill>
                  <a:srgbClr val="0000FF"/>
                </a:solidFill>
                <a:latin typeface="宋体" panose="02010600030101010101" pitchFamily="2" charset="-122"/>
                <a:cs typeface="宋体" panose="02010600030101010101" pitchFamily="2" charset="-122"/>
              </a:rPr>
              <a:t>，</a:t>
            </a:r>
            <a:r>
              <a:rPr lang="zh-CN" sz="2000" b="1" dirty="0">
                <a:solidFill>
                  <a:srgbClr val="0000FF"/>
                </a:solidFill>
                <a:latin typeface="宋体" panose="02010600030101010101" pitchFamily="2" charset="-122"/>
                <a:cs typeface="宋体" panose="02010600030101010101" pitchFamily="2" charset="-122"/>
              </a:rPr>
              <a:t>爱耍嘴皮子。</a:t>
            </a:r>
            <a:endParaRPr lang="en-US" altLang="zh-CN" sz="2000" b="1" dirty="0">
              <a:solidFill>
                <a:srgbClr val="0000FF"/>
              </a:solidFill>
              <a:latin typeface="宋体" panose="02010600030101010101" pitchFamily="2" charset="-122"/>
              <a:cs typeface="宋体" panose="02010600030101010101" pitchFamily="2" charset="-122"/>
            </a:endParaRPr>
          </a:p>
          <a:p>
            <a:pPr marL="0" indent="0"/>
            <a:r>
              <a:rPr lang="zh-CN" sz="2000" b="1" dirty="0">
                <a:solidFill>
                  <a:srgbClr val="0000FF"/>
                </a:solidFill>
                <a:latin typeface="宋体" panose="02010600030101010101" pitchFamily="2" charset="-122"/>
                <a:cs typeface="宋体" panose="02010600030101010101" pitchFamily="2" charset="-122"/>
              </a:rPr>
              <a:t>是贬义词</a:t>
            </a:r>
            <a:r>
              <a:rPr lang="en-US" sz="2000" b="1" dirty="0">
                <a:solidFill>
                  <a:srgbClr val="0000FF"/>
                </a:solidFill>
                <a:latin typeface="宋体" panose="02010600030101010101" pitchFamily="2" charset="-122"/>
                <a:cs typeface="宋体" panose="02010600030101010101" pitchFamily="2" charset="-122"/>
              </a:rPr>
              <a:t>，</a:t>
            </a:r>
            <a:r>
              <a:rPr lang="zh-CN" sz="2000" b="1" dirty="0">
                <a:solidFill>
                  <a:srgbClr val="0000FF"/>
                </a:solidFill>
                <a:latin typeface="宋体" panose="02010600030101010101" pitchFamily="2" charset="-122"/>
                <a:cs typeface="宋体" panose="02010600030101010101" pitchFamily="2" charset="-122"/>
              </a:rPr>
              <a:t>用在这里感情色彩不对。</a:t>
            </a:r>
            <a:endParaRPr lang="zh-CN" altLang="en-US" sz="2000" b="1" dirty="0">
              <a:solidFill>
                <a:srgbClr val="0000FF"/>
              </a:solidFill>
              <a:latin typeface="宋体" panose="02010600030101010101" pitchFamily="2" charset="-122"/>
              <a:cs typeface="宋体" panose="02010600030101010101" pitchFamily="2" charset="-122"/>
            </a:endParaRPr>
          </a:p>
        </p:txBody>
      </p:sp>
      <p:sp>
        <p:nvSpPr>
          <p:cNvPr id="4" name="文本框 3"/>
          <p:cNvSpPr txBox="1"/>
          <p:nvPr/>
        </p:nvSpPr>
        <p:spPr>
          <a:xfrm>
            <a:off x="7533492" y="1113588"/>
            <a:ext cx="758541" cy="492443"/>
          </a:xfrm>
          <a:prstGeom prst="rect">
            <a:avLst/>
          </a:prstGeom>
          <a:noFill/>
        </p:spPr>
        <p:txBody>
          <a:bodyPr wrap="none" rtlCol="0">
            <a:spAutoFit/>
          </a:bodyPr>
          <a:lstStyle/>
          <a:p>
            <a:pPr algn="l"/>
            <a:r>
              <a:rPr lang="en-US" sz="2600" b="1">
                <a:solidFill>
                  <a:srgbClr val="FF0000"/>
                </a:solidFill>
                <a:latin typeface="+mn-lt"/>
                <a:ea typeface="微软雅黑" panose="020B0503020204020204" charset="-122"/>
                <a:cs typeface="微软雅黑" panose="020B0503020204020204" charset="-122"/>
                <a:sym typeface="+mn-ea"/>
              </a:rPr>
              <a:t>C</a:t>
            </a:r>
            <a:r>
              <a:rPr lang="zh-CN" sz="2600" b="1">
                <a:solidFill>
                  <a:srgbClr val="FF0000"/>
                </a:solidFill>
                <a:latin typeface="+mn-lt"/>
                <a:ea typeface="微软雅黑" panose="020B0503020204020204" charset="-122"/>
                <a:cs typeface="微软雅黑" panose="020B0503020204020204" charset="-122"/>
                <a:sym typeface="+mn-ea"/>
              </a:rPr>
              <a:t>　</a:t>
            </a:r>
            <a:endParaRPr lang="zh-CN" altLang="en-US" sz="2600" b="1">
              <a:solidFill>
                <a:srgbClr val="FF0000"/>
              </a:solidFill>
              <a:latin typeface="+mn-lt"/>
              <a:ea typeface="微软雅黑" panose="020B0503020204020204" charset="-122"/>
              <a:cs typeface="微软雅黑" panose="020B0503020204020204" charset="-122"/>
              <a:sym typeface="+mn-ea"/>
            </a:endParaRPr>
          </a:p>
        </p:txBody>
      </p:sp>
      <p:grpSp>
        <p:nvGrpSpPr>
          <p:cNvPr id="9" name="组合 15"/>
          <p:cNvGrpSpPr/>
          <p:nvPr/>
        </p:nvGrpSpPr>
        <p:grpSpPr bwMode="auto">
          <a:xfrm>
            <a:off x="34925" y="627459"/>
            <a:ext cx="2008188" cy="523082"/>
            <a:chOff x="70" y="-63"/>
            <a:chExt cx="3161" cy="1097"/>
          </a:xfrm>
        </p:grpSpPr>
        <p:sp>
          <p:nvSpPr>
            <p:cNvPr id="10" name="文本框 6"/>
            <p:cNvSpPr txBox="1">
              <a:spLocks noChangeArrowheads="1"/>
            </p:cNvSpPr>
            <p:nvPr/>
          </p:nvSpPr>
          <p:spPr bwMode="auto">
            <a:xfrm>
              <a:off x="678" y="-63"/>
              <a:ext cx="2551"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a:latin typeface="黑体" panose="02010609060101010101" pitchFamily="49" charset="-122"/>
                  <a:ea typeface="黑体" panose="02010609060101010101" pitchFamily="49" charset="-122"/>
                </a:rPr>
                <a:t>课堂检测</a:t>
              </a:r>
            </a:p>
          </p:txBody>
        </p:sp>
        <p:cxnSp>
          <p:nvCxnSpPr>
            <p:cNvPr id="11"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2" name="菱形 11"/>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3"/>
                                        </p:tgtEl>
                                        <p:attrNameLst>
                                          <p:attrName>style.visibility</p:attrName>
                                        </p:attrNameLst>
                                      </p:cBhvr>
                                      <p:to>
                                        <p:strVal val="visible"/>
                                      </p:to>
                                    </p:set>
                                    <p:anim calcmode="discrete" valueType="clr">
                                      <p:cBhvr override="childStyle">
                                        <p:cTn id="12"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3"/>
                                        </p:tgtEl>
                                        <p:attrNameLst>
                                          <p:attrName>fillcolor</p:attrName>
                                        </p:attrNameLst>
                                      </p:cBhvr>
                                      <p:tavLst>
                                        <p:tav tm="0">
                                          <p:val>
                                            <p:clrVal>
                                              <a:schemeClr val="accent2"/>
                                            </p:clrVal>
                                          </p:val>
                                        </p:tav>
                                        <p:tav tm="50000">
                                          <p:val>
                                            <p:clrVal>
                                              <a:schemeClr val="hlink"/>
                                            </p:clrVal>
                                          </p:val>
                                        </p:tav>
                                      </p:tavLst>
                                    </p:anim>
                                    <p:set>
                                      <p:cBhvr>
                                        <p:cTn id="14" dur="80"/>
                                        <p:tgtEl>
                                          <p:spTgt spid="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文本框 104"/>
          <p:cNvSpPr txBox="1"/>
          <p:nvPr/>
        </p:nvSpPr>
        <p:spPr>
          <a:xfrm>
            <a:off x="355600" y="1092042"/>
            <a:ext cx="8432800" cy="4413516"/>
          </a:xfrm>
          <a:prstGeom prst="rect">
            <a:avLst/>
          </a:prstGeom>
          <a:noFill/>
          <a:ln w="9525">
            <a:noFill/>
          </a:ln>
        </p:spPr>
        <p:txBody>
          <a:bodyPr wrap="square">
            <a:spAutoFit/>
          </a:bodyPr>
          <a:lstStyle/>
          <a:p>
            <a:pPr marL="0" eaLnBrk="1" latinLnBrk="0" hangingPunct="1">
              <a:lnSpc>
                <a:spcPct val="120000"/>
              </a:lnSpc>
            </a:pPr>
            <a:r>
              <a:rPr lang="en-US" sz="2600" b="1" dirty="0">
                <a:solidFill>
                  <a:srgbClr val="000000"/>
                </a:solidFill>
                <a:latin typeface="宋体" panose="02010600030101010101" pitchFamily="2" charset="-122"/>
                <a:cs typeface="宋体" panose="02010600030101010101" pitchFamily="2" charset="-122"/>
              </a:rPr>
              <a:t>4.</a:t>
            </a:r>
            <a:r>
              <a:rPr lang="zh-CN" sz="2600" b="1" dirty="0">
                <a:solidFill>
                  <a:srgbClr val="000000"/>
                </a:solidFill>
                <a:latin typeface="宋体" panose="02010600030101010101" pitchFamily="2" charset="-122"/>
                <a:cs typeface="宋体" panose="02010600030101010101" pitchFamily="2" charset="-122"/>
              </a:rPr>
              <a:t>下列语句中没有语病的一句是</a:t>
            </a:r>
            <a:r>
              <a:rPr lang="en-US" sz="2600" b="1" dirty="0">
                <a:solidFill>
                  <a:srgbClr val="000000"/>
                </a:solidFill>
                <a:latin typeface="宋体" panose="02010600030101010101" pitchFamily="2" charset="-122"/>
                <a:cs typeface="宋体" panose="02010600030101010101" pitchFamily="2" charset="-122"/>
              </a:rPr>
              <a:t>（</a:t>
            </a:r>
            <a:r>
              <a:rPr lang="zh-CN" sz="2600" b="1" dirty="0">
                <a:solidFill>
                  <a:srgbClr val="000000"/>
                </a:solidFill>
                <a:latin typeface="宋体" panose="02010600030101010101" pitchFamily="2" charset="-122"/>
                <a:cs typeface="宋体" panose="02010600030101010101" pitchFamily="2" charset="-122"/>
              </a:rPr>
              <a:t>　　</a:t>
            </a:r>
            <a:r>
              <a:rPr lang="en-US" sz="2600" b="1" dirty="0">
                <a:solidFill>
                  <a:srgbClr val="000000"/>
                </a:solidFill>
                <a:latin typeface="宋体" panose="02010600030101010101" pitchFamily="2" charset="-122"/>
                <a:cs typeface="宋体" panose="02010600030101010101" pitchFamily="2" charset="-122"/>
              </a:rPr>
              <a:t>）</a:t>
            </a:r>
          </a:p>
          <a:p>
            <a:pPr marL="0" eaLnBrk="1" latinLnBrk="0" hangingPunct="1">
              <a:lnSpc>
                <a:spcPct val="120000"/>
              </a:lnSpc>
            </a:pPr>
            <a:r>
              <a:rPr lang="en-US" sz="2600" b="1" dirty="0">
                <a:solidFill>
                  <a:srgbClr val="000000"/>
                </a:solidFill>
                <a:latin typeface="楷体" panose="02010609060101010101" pitchFamily="49" charset="-122"/>
                <a:ea typeface="楷体" panose="02010609060101010101" pitchFamily="49" charset="-122"/>
                <a:cs typeface="宋体" panose="02010600030101010101" pitchFamily="2" charset="-122"/>
              </a:rPr>
              <a:t>A.</a:t>
            </a:r>
            <a:r>
              <a:rPr lang="zh-CN" sz="2600" b="1" dirty="0">
                <a:solidFill>
                  <a:srgbClr val="000000"/>
                </a:solidFill>
                <a:latin typeface="楷体" panose="02010609060101010101" pitchFamily="49" charset="-122"/>
                <a:ea typeface="楷体" panose="02010609060101010101" pitchFamily="49" charset="-122"/>
                <a:cs typeface="宋体" panose="02010600030101010101" pitchFamily="2" charset="-122"/>
              </a:rPr>
              <a:t>中国比其他任何国家都更关心南海的和平与稳定</a:t>
            </a:r>
            <a:r>
              <a:rPr lang="en-US" sz="2600" b="1" dirty="0">
                <a:solidFill>
                  <a:srgbClr val="000000"/>
                </a:solidFill>
                <a:latin typeface="楷体" panose="02010609060101010101" pitchFamily="49" charset="-122"/>
                <a:ea typeface="楷体" panose="02010609060101010101" pitchFamily="49" charset="-122"/>
                <a:cs typeface="宋体" panose="02010600030101010101" pitchFamily="2" charset="-122"/>
              </a:rPr>
              <a:t>，</a:t>
            </a:r>
            <a:r>
              <a:rPr lang="zh-CN" sz="2600" b="1" dirty="0">
                <a:solidFill>
                  <a:srgbClr val="000000"/>
                </a:solidFill>
                <a:latin typeface="楷体" panose="02010609060101010101" pitchFamily="49" charset="-122"/>
                <a:ea typeface="楷体" panose="02010609060101010101" pitchFamily="49" charset="-122"/>
                <a:cs typeface="宋体" panose="02010600030101010101" pitchFamily="2" charset="-122"/>
              </a:rPr>
              <a:t>为维护其和平与稳定</a:t>
            </a:r>
            <a:r>
              <a:rPr lang="en-US" sz="2600" b="1" dirty="0">
                <a:solidFill>
                  <a:srgbClr val="000000"/>
                </a:solidFill>
                <a:latin typeface="楷体" panose="02010609060101010101" pitchFamily="49" charset="-122"/>
                <a:ea typeface="楷体" panose="02010609060101010101" pitchFamily="49" charset="-122"/>
                <a:cs typeface="宋体" panose="02010600030101010101" pitchFamily="2" charset="-122"/>
              </a:rPr>
              <a:t>，</a:t>
            </a:r>
            <a:r>
              <a:rPr lang="zh-CN" sz="2600" b="1" dirty="0">
                <a:solidFill>
                  <a:srgbClr val="000000"/>
                </a:solidFill>
                <a:latin typeface="楷体" panose="02010609060101010101" pitchFamily="49" charset="-122"/>
                <a:ea typeface="楷体" panose="02010609060101010101" pitchFamily="49" charset="-122"/>
                <a:cs typeface="宋体" panose="02010600030101010101" pitchFamily="2" charset="-122"/>
              </a:rPr>
              <a:t>我国发扬了灯塔的作用。</a:t>
            </a:r>
            <a:endParaRPr lang="en-US" sz="2600" b="1" dirty="0">
              <a:solidFill>
                <a:srgbClr val="000000"/>
              </a:solidFill>
              <a:latin typeface="楷体" panose="02010609060101010101" pitchFamily="49" charset="-122"/>
              <a:ea typeface="楷体" panose="02010609060101010101" pitchFamily="49" charset="-122"/>
              <a:cs typeface="宋体" panose="02010600030101010101" pitchFamily="2" charset="-122"/>
            </a:endParaRPr>
          </a:p>
          <a:p>
            <a:pPr marL="0" eaLnBrk="1" latinLnBrk="0" hangingPunct="1">
              <a:lnSpc>
                <a:spcPct val="120000"/>
              </a:lnSpc>
            </a:pPr>
            <a:r>
              <a:rPr lang="en-US" sz="2600" b="1" dirty="0">
                <a:solidFill>
                  <a:srgbClr val="000000"/>
                </a:solidFill>
                <a:latin typeface="楷体" panose="02010609060101010101" pitchFamily="49" charset="-122"/>
                <a:ea typeface="楷体" panose="02010609060101010101" pitchFamily="49" charset="-122"/>
                <a:cs typeface="宋体" panose="02010600030101010101" pitchFamily="2" charset="-122"/>
              </a:rPr>
              <a:t>B.</a:t>
            </a:r>
            <a:r>
              <a:rPr lang="zh-CN" sz="2600" b="1" dirty="0">
                <a:solidFill>
                  <a:srgbClr val="000000"/>
                </a:solidFill>
                <a:latin typeface="楷体" panose="02010609060101010101" pitchFamily="49" charset="-122"/>
                <a:ea typeface="楷体" panose="02010609060101010101" pitchFamily="49" charset="-122"/>
                <a:cs typeface="宋体" panose="02010600030101010101" pitchFamily="2" charset="-122"/>
              </a:rPr>
              <a:t>相关专家呼吁尽快建立防控校园欺凌的有效机制</a:t>
            </a:r>
            <a:r>
              <a:rPr lang="en-US" sz="2600" b="1" dirty="0">
                <a:solidFill>
                  <a:srgbClr val="000000"/>
                </a:solidFill>
                <a:latin typeface="楷体" panose="02010609060101010101" pitchFamily="49" charset="-122"/>
                <a:ea typeface="楷体" panose="02010609060101010101" pitchFamily="49" charset="-122"/>
                <a:cs typeface="宋体" panose="02010600030101010101" pitchFamily="2" charset="-122"/>
              </a:rPr>
              <a:t>，</a:t>
            </a:r>
            <a:r>
              <a:rPr lang="zh-CN" sz="2600" b="1" dirty="0">
                <a:solidFill>
                  <a:srgbClr val="000000"/>
                </a:solidFill>
                <a:latin typeface="楷体" panose="02010609060101010101" pitchFamily="49" charset="-122"/>
                <a:ea typeface="楷体" panose="02010609060101010101" pitchFamily="49" charset="-122"/>
                <a:cs typeface="宋体" panose="02010600030101010101" pitchFamily="2" charset="-122"/>
              </a:rPr>
              <a:t>以便及早干预、发现和制止欺凌行为。</a:t>
            </a:r>
            <a:endParaRPr lang="en-US" sz="2600" b="1" dirty="0">
              <a:solidFill>
                <a:srgbClr val="000000"/>
              </a:solidFill>
              <a:latin typeface="楷体" panose="02010609060101010101" pitchFamily="49" charset="-122"/>
              <a:ea typeface="楷体" panose="02010609060101010101" pitchFamily="49" charset="-122"/>
              <a:cs typeface="宋体" panose="02010600030101010101" pitchFamily="2" charset="-122"/>
            </a:endParaRPr>
          </a:p>
          <a:p>
            <a:pPr marL="0" eaLnBrk="1" latinLnBrk="0" hangingPunct="1">
              <a:lnSpc>
                <a:spcPct val="120000"/>
              </a:lnSpc>
            </a:pPr>
            <a:r>
              <a:rPr lang="en-US" sz="2600" b="1" dirty="0">
                <a:solidFill>
                  <a:srgbClr val="000000"/>
                </a:solidFill>
                <a:latin typeface="楷体" panose="02010609060101010101" pitchFamily="49" charset="-122"/>
                <a:ea typeface="楷体" panose="02010609060101010101" pitchFamily="49" charset="-122"/>
                <a:cs typeface="宋体" panose="02010600030101010101" pitchFamily="2" charset="-122"/>
              </a:rPr>
              <a:t>C.</a:t>
            </a:r>
            <a:r>
              <a:rPr lang="zh-CN" sz="2600" b="1" dirty="0">
                <a:solidFill>
                  <a:srgbClr val="000000"/>
                </a:solidFill>
                <a:latin typeface="楷体" panose="02010609060101010101" pitchFamily="49" charset="-122"/>
                <a:ea typeface="楷体" panose="02010609060101010101" pitchFamily="49" charset="-122"/>
                <a:cs typeface="宋体" panose="02010600030101010101" pitchFamily="2" charset="-122"/>
              </a:rPr>
              <a:t>青春剧应该既重视对青春梦想、追求、奋斗历程的深度呈现</a:t>
            </a:r>
            <a:r>
              <a:rPr lang="en-US" sz="2600" b="1" dirty="0">
                <a:solidFill>
                  <a:srgbClr val="000000"/>
                </a:solidFill>
                <a:latin typeface="楷体" panose="02010609060101010101" pitchFamily="49" charset="-122"/>
                <a:ea typeface="楷体" panose="02010609060101010101" pitchFamily="49" charset="-122"/>
                <a:cs typeface="宋体" panose="02010600030101010101" pitchFamily="2" charset="-122"/>
              </a:rPr>
              <a:t>，</a:t>
            </a:r>
            <a:r>
              <a:rPr lang="zh-CN" sz="2600" b="1" dirty="0">
                <a:solidFill>
                  <a:srgbClr val="000000"/>
                </a:solidFill>
                <a:latin typeface="楷体" panose="02010609060101010101" pitchFamily="49" charset="-122"/>
                <a:ea typeface="楷体" panose="02010609060101010101" pitchFamily="49" charset="-122"/>
                <a:cs typeface="宋体" panose="02010600030101010101" pitchFamily="2" charset="-122"/>
              </a:rPr>
              <a:t>又重视青少年情感的生动刻画。</a:t>
            </a:r>
            <a:endParaRPr lang="en-US" sz="2600" b="1" dirty="0">
              <a:solidFill>
                <a:srgbClr val="000000"/>
              </a:solidFill>
              <a:latin typeface="楷体" panose="02010609060101010101" pitchFamily="49" charset="-122"/>
              <a:ea typeface="楷体" panose="02010609060101010101" pitchFamily="49" charset="-122"/>
              <a:cs typeface="宋体" panose="02010600030101010101" pitchFamily="2" charset="-122"/>
            </a:endParaRPr>
          </a:p>
          <a:p>
            <a:pPr marL="0" eaLnBrk="1" latinLnBrk="0" hangingPunct="1">
              <a:lnSpc>
                <a:spcPct val="120000"/>
              </a:lnSpc>
            </a:pPr>
            <a:r>
              <a:rPr lang="en-US" sz="2600" b="1" dirty="0">
                <a:solidFill>
                  <a:srgbClr val="000000"/>
                </a:solidFill>
                <a:latin typeface="楷体" panose="02010609060101010101" pitchFamily="49" charset="-122"/>
                <a:ea typeface="楷体" panose="02010609060101010101" pitchFamily="49" charset="-122"/>
                <a:cs typeface="宋体" panose="02010600030101010101" pitchFamily="2" charset="-122"/>
              </a:rPr>
              <a:t>D.</a:t>
            </a:r>
            <a:r>
              <a:rPr lang="zh-CN" sz="2600" b="1" dirty="0">
                <a:solidFill>
                  <a:srgbClr val="000000"/>
                </a:solidFill>
                <a:latin typeface="楷体" panose="02010609060101010101" pitchFamily="49" charset="-122"/>
                <a:ea typeface="楷体" panose="02010609060101010101" pitchFamily="49" charset="-122"/>
                <a:cs typeface="宋体" panose="02010600030101010101" pitchFamily="2" charset="-122"/>
              </a:rPr>
              <a:t>海燕队第一仗就以</a:t>
            </a:r>
            <a:r>
              <a:rPr lang="en-US" sz="2600" b="1" dirty="0">
                <a:solidFill>
                  <a:srgbClr val="000000"/>
                </a:solidFill>
                <a:latin typeface="楷体" panose="02010609060101010101" pitchFamily="49" charset="-122"/>
                <a:ea typeface="楷体" panose="02010609060101010101" pitchFamily="49" charset="-122"/>
                <a:cs typeface="宋体" panose="02010600030101010101" pitchFamily="2" charset="-122"/>
              </a:rPr>
              <a:t>3</a:t>
            </a:r>
            <a:r>
              <a:rPr lang="zh-CN" sz="2600" b="1" dirty="0">
                <a:solidFill>
                  <a:srgbClr val="000000"/>
                </a:solidFill>
                <a:latin typeface="楷体" panose="02010609060101010101" pitchFamily="49" charset="-122"/>
                <a:ea typeface="楷体" panose="02010609060101010101" pitchFamily="49" charset="-122"/>
                <a:cs typeface="宋体" panose="02010600030101010101" pitchFamily="2" charset="-122"/>
              </a:rPr>
              <a:t>比</a:t>
            </a:r>
            <a:r>
              <a:rPr lang="en-US" sz="2600" b="1" dirty="0">
                <a:solidFill>
                  <a:srgbClr val="000000"/>
                </a:solidFill>
                <a:latin typeface="楷体" panose="02010609060101010101" pitchFamily="49" charset="-122"/>
                <a:ea typeface="楷体" panose="02010609060101010101" pitchFamily="49" charset="-122"/>
                <a:cs typeface="宋体" panose="02010600030101010101" pitchFamily="2" charset="-122"/>
              </a:rPr>
              <a:t>0</a:t>
            </a:r>
            <a:r>
              <a:rPr lang="zh-CN" sz="2600" b="1" dirty="0">
                <a:solidFill>
                  <a:srgbClr val="000000"/>
                </a:solidFill>
                <a:latin typeface="楷体" panose="02010609060101010101" pitchFamily="49" charset="-122"/>
                <a:ea typeface="楷体" panose="02010609060101010101" pitchFamily="49" charset="-122"/>
                <a:cs typeface="宋体" panose="02010600030101010101" pitchFamily="2" charset="-122"/>
              </a:rPr>
              <a:t>的比分淘汰了近两年一直没赢过的飞虎队。</a:t>
            </a:r>
            <a:endParaRPr lang="zh-CN" altLang="en-US" sz="2600" b="1" dirty="0">
              <a:solidFill>
                <a:srgbClr val="000000"/>
              </a:solidFill>
              <a:latin typeface="楷体" panose="02010609060101010101" pitchFamily="49" charset="-122"/>
              <a:ea typeface="楷体" panose="02010609060101010101" pitchFamily="49" charset="-122"/>
              <a:cs typeface="宋体" panose="02010600030101010101" pitchFamily="2" charset="-122"/>
            </a:endParaRPr>
          </a:p>
        </p:txBody>
      </p:sp>
      <p:sp>
        <p:nvSpPr>
          <p:cNvPr id="3" name="文本框 2"/>
          <p:cNvSpPr txBox="1"/>
          <p:nvPr/>
        </p:nvSpPr>
        <p:spPr>
          <a:xfrm>
            <a:off x="5580490" y="1127761"/>
            <a:ext cx="287655" cy="461665"/>
          </a:xfrm>
          <a:prstGeom prst="rect">
            <a:avLst/>
          </a:prstGeom>
          <a:noFill/>
        </p:spPr>
        <p:txBody>
          <a:bodyPr wrap="square" rtlCol="0">
            <a:spAutoFit/>
          </a:bodyPr>
          <a:lstStyle/>
          <a:p>
            <a:pPr algn="l"/>
            <a:r>
              <a:rPr lang="en-US" sz="2400" b="1">
                <a:solidFill>
                  <a:srgbClr val="FF0000"/>
                </a:solidFill>
                <a:latin typeface="+mn-lt"/>
                <a:ea typeface="微软雅黑" panose="020B0503020204020204" charset="-122"/>
                <a:cs typeface="宋体" panose="02010600030101010101" pitchFamily="2" charset="-122"/>
                <a:sym typeface="+mn-ea"/>
              </a:rPr>
              <a:t>C</a:t>
            </a:r>
            <a:endParaRPr lang="en-US" altLang="en-US" sz="2400" b="1">
              <a:solidFill>
                <a:srgbClr val="FF0000"/>
              </a:solidFill>
              <a:latin typeface="+mn-lt"/>
              <a:ea typeface="微软雅黑" panose="020B0503020204020204" charset="-122"/>
              <a:cs typeface="宋体" panose="02010600030101010101" pitchFamily="2" charset="-122"/>
              <a:sym typeface="+mn-ea"/>
            </a:endParaRPr>
          </a:p>
        </p:txBody>
      </p:sp>
      <p:grpSp>
        <p:nvGrpSpPr>
          <p:cNvPr id="9" name="组合 15"/>
          <p:cNvGrpSpPr/>
          <p:nvPr/>
        </p:nvGrpSpPr>
        <p:grpSpPr bwMode="auto">
          <a:xfrm>
            <a:off x="34925" y="627459"/>
            <a:ext cx="2008188" cy="523082"/>
            <a:chOff x="70" y="-63"/>
            <a:chExt cx="3161" cy="1097"/>
          </a:xfrm>
        </p:grpSpPr>
        <p:sp>
          <p:nvSpPr>
            <p:cNvPr id="10" name="文本框 6"/>
            <p:cNvSpPr txBox="1">
              <a:spLocks noChangeArrowheads="1"/>
            </p:cNvSpPr>
            <p:nvPr/>
          </p:nvSpPr>
          <p:spPr bwMode="auto">
            <a:xfrm>
              <a:off x="678" y="-63"/>
              <a:ext cx="2551"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a:latin typeface="黑体" panose="02010609060101010101" pitchFamily="49" charset="-122"/>
                  <a:ea typeface="黑体" panose="02010609060101010101" pitchFamily="49" charset="-122"/>
                </a:rPr>
                <a:t>课堂检测</a:t>
              </a:r>
            </a:p>
          </p:txBody>
        </p:sp>
        <p:cxnSp>
          <p:nvCxnSpPr>
            <p:cNvPr id="11"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2" name="菱形 11"/>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537555" y="1383358"/>
            <a:ext cx="8068890" cy="3170099"/>
          </a:xfrm>
          <a:prstGeom prst="rect">
            <a:avLst/>
          </a:prstGeom>
          <a:noFill/>
          <a:ln w="9525">
            <a:noFill/>
            <a:miter lim="800000"/>
          </a:ln>
        </p:spPr>
        <p:txBody>
          <a:bodyPr wrap="square">
            <a:spAutoFit/>
          </a:bodyPr>
          <a:lstStyle/>
          <a:p>
            <a:pPr eaLnBrk="0" hangingPunct="0">
              <a:lnSpc>
                <a:spcPts val="4000"/>
              </a:lnSpc>
            </a:pPr>
            <a:r>
              <a:rPr lang="zh-CN" altLang="zh-CN" sz="2400" b="1" dirty="0">
                <a:latin typeface="楷体" panose="02010609060101010101" pitchFamily="49" charset="-122"/>
                <a:ea typeface="楷体" panose="02010609060101010101" pitchFamily="49" charset="-122"/>
                <a:cs typeface="楷体" panose="02010609060101010101" pitchFamily="49" charset="-122"/>
                <a:sym typeface="+mn-ea"/>
              </a:rPr>
              <a:t>1</a:t>
            </a:r>
            <a:r>
              <a:rPr lang="en-US" altLang="zh-CN" sz="2400" b="1" dirty="0">
                <a:latin typeface="楷体" panose="02010609060101010101" pitchFamily="49" charset="-122"/>
                <a:ea typeface="楷体" panose="02010609060101010101" pitchFamily="49" charset="-122"/>
                <a:cs typeface="楷体" panose="02010609060101010101" pitchFamily="49" charset="-122"/>
                <a:sym typeface="+mn-ea"/>
              </a:rPr>
              <a:t>.</a:t>
            </a:r>
            <a:r>
              <a:rPr lang="zh-CN" altLang="zh-CN" sz="2400" b="1" dirty="0">
                <a:latin typeface="楷体" panose="02010609060101010101" pitchFamily="49" charset="-122"/>
                <a:ea typeface="楷体" panose="02010609060101010101" pitchFamily="49" charset="-122"/>
                <a:cs typeface="楷体" panose="02010609060101010101" pitchFamily="49" charset="-122"/>
                <a:sym typeface="+mn-ea"/>
              </a:rPr>
              <a:t>朗读课文</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a:t>
            </a:r>
            <a:r>
              <a:rPr lang="zh-CN" altLang="zh-CN" sz="2400" b="1" dirty="0">
                <a:latin typeface="楷体" panose="02010609060101010101" pitchFamily="49" charset="-122"/>
                <a:ea typeface="楷体" panose="02010609060101010101" pitchFamily="49" charset="-122"/>
                <a:cs typeface="楷体" panose="02010609060101010101" pitchFamily="49" charset="-122"/>
                <a:sym typeface="+mn-ea"/>
              </a:rPr>
              <a:t>理清课文的思路</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a:t>
            </a:r>
            <a:r>
              <a:rPr lang="zh-CN" altLang="zh-CN" sz="2400" b="1" dirty="0">
                <a:latin typeface="楷体" panose="02010609060101010101" pitchFamily="49" charset="-122"/>
                <a:ea typeface="楷体" panose="02010609060101010101" pitchFamily="49" charset="-122"/>
                <a:cs typeface="楷体" panose="02010609060101010101" pitchFamily="49" charset="-122"/>
                <a:sym typeface="+mn-ea"/>
              </a:rPr>
              <a:t>了解奥林匹克精神的内涵与价值。</a:t>
            </a:r>
            <a:r>
              <a:rPr lang="zh-CN" altLang="en-US" sz="2400" b="1" dirty="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zh-CN" sz="2400" b="1" dirty="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重点</a:t>
            </a:r>
            <a:r>
              <a:rPr lang="zh-CN" altLang="en-US" sz="2400" b="1" dirty="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a:t>
            </a:r>
            <a:endParaRPr lang="zh-CN" altLang="zh-CN" sz="2400" b="1" dirty="0">
              <a:solidFill>
                <a:srgbClr val="FF0000"/>
              </a:solidFill>
              <a:latin typeface="楷体" panose="02010609060101010101" pitchFamily="49" charset="-122"/>
              <a:ea typeface="楷体" panose="02010609060101010101" pitchFamily="49" charset="-122"/>
              <a:cs typeface="楷体" panose="02010609060101010101" pitchFamily="49" charset="-122"/>
            </a:endParaRPr>
          </a:p>
          <a:p>
            <a:pPr eaLnBrk="0" hangingPunct="0">
              <a:lnSpc>
                <a:spcPts val="4000"/>
              </a:lnSpc>
            </a:pPr>
            <a:r>
              <a:rPr lang="zh-CN" altLang="zh-CN" sz="2400" b="1" dirty="0">
                <a:latin typeface="楷体" panose="02010609060101010101" pitchFamily="49" charset="-122"/>
                <a:ea typeface="楷体" panose="02010609060101010101" pitchFamily="49" charset="-122"/>
                <a:cs typeface="楷体" panose="02010609060101010101" pitchFamily="49" charset="-122"/>
                <a:sym typeface="+mn-ea"/>
              </a:rPr>
              <a:t>2</a:t>
            </a:r>
            <a:r>
              <a:rPr lang="en-US" altLang="zh-CN" sz="2400" b="1" dirty="0">
                <a:latin typeface="楷体" panose="02010609060101010101" pitchFamily="49" charset="-122"/>
                <a:ea typeface="楷体" panose="02010609060101010101" pitchFamily="49" charset="-122"/>
                <a:cs typeface="楷体" panose="02010609060101010101" pitchFamily="49" charset="-122"/>
                <a:sym typeface="+mn-ea"/>
              </a:rPr>
              <a:t>.</a:t>
            </a:r>
            <a:r>
              <a:rPr lang="zh-CN" altLang="zh-CN" sz="2400" b="1" dirty="0">
                <a:latin typeface="楷体" panose="02010609060101010101" pitchFamily="49" charset="-122"/>
                <a:ea typeface="楷体" panose="02010609060101010101" pitchFamily="49" charset="-122"/>
                <a:cs typeface="楷体" panose="02010609060101010101" pitchFamily="49" charset="-122"/>
                <a:sym typeface="+mn-ea"/>
              </a:rPr>
              <a:t>欣赏文章的语言特色</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a:t>
            </a:r>
            <a:r>
              <a:rPr lang="zh-CN" altLang="zh-CN" sz="2400" b="1" dirty="0">
                <a:latin typeface="楷体" panose="02010609060101010101" pitchFamily="49" charset="-122"/>
                <a:ea typeface="楷体" panose="02010609060101010101" pitchFamily="49" charset="-122"/>
                <a:cs typeface="楷体" panose="02010609060101010101" pitchFamily="49" charset="-122"/>
                <a:sym typeface="+mn-ea"/>
              </a:rPr>
              <a:t>把握演讲的语气特点。</a:t>
            </a:r>
            <a:endParaRPr lang="en-US" altLang="zh-CN" sz="2400" b="1" dirty="0">
              <a:latin typeface="楷体" panose="02010609060101010101" pitchFamily="49" charset="-122"/>
              <a:ea typeface="楷体" panose="02010609060101010101" pitchFamily="49" charset="-122"/>
              <a:cs typeface="楷体" panose="02010609060101010101" pitchFamily="49" charset="-122"/>
              <a:sym typeface="+mn-ea"/>
            </a:endParaRPr>
          </a:p>
          <a:p>
            <a:pPr eaLnBrk="0" hangingPunct="0">
              <a:lnSpc>
                <a:spcPts val="4000"/>
              </a:lnSpc>
            </a:pPr>
            <a:r>
              <a:rPr lang="zh-CN" altLang="en-US" sz="2400" b="1" dirty="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zh-CN" sz="2400" b="1" dirty="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难点</a:t>
            </a:r>
            <a:r>
              <a:rPr lang="zh-CN" altLang="en-US" sz="2400" b="1" dirty="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a:t>
            </a:r>
            <a:endParaRPr lang="zh-CN" altLang="zh-CN" sz="2400" b="1" dirty="0">
              <a:solidFill>
                <a:srgbClr val="FF0000"/>
              </a:solidFill>
              <a:latin typeface="楷体" panose="02010609060101010101" pitchFamily="49" charset="-122"/>
              <a:ea typeface="楷体" panose="02010609060101010101" pitchFamily="49" charset="-122"/>
              <a:cs typeface="楷体" panose="02010609060101010101" pitchFamily="49" charset="-122"/>
            </a:endParaRPr>
          </a:p>
          <a:p>
            <a:pPr eaLnBrk="0" hangingPunct="0">
              <a:lnSpc>
                <a:spcPts val="4000"/>
              </a:lnSpc>
            </a:pPr>
            <a:r>
              <a:rPr lang="zh-CN" altLang="zh-CN" sz="2400" b="1" dirty="0">
                <a:latin typeface="楷体" panose="02010609060101010101" pitchFamily="49" charset="-122"/>
                <a:ea typeface="楷体" panose="02010609060101010101" pitchFamily="49" charset="-122"/>
                <a:cs typeface="楷体" panose="02010609060101010101" pitchFamily="49" charset="-122"/>
                <a:sym typeface="+mn-ea"/>
              </a:rPr>
              <a:t>3</a:t>
            </a:r>
            <a:r>
              <a:rPr lang="en-US" altLang="zh-CN" sz="2400" b="1" dirty="0">
                <a:latin typeface="楷体" panose="02010609060101010101" pitchFamily="49" charset="-122"/>
                <a:ea typeface="楷体" panose="02010609060101010101" pitchFamily="49" charset="-122"/>
                <a:cs typeface="楷体" panose="02010609060101010101" pitchFamily="49" charset="-122"/>
                <a:sym typeface="+mn-ea"/>
              </a:rPr>
              <a:t>.</a:t>
            </a:r>
            <a:r>
              <a:rPr lang="zh-CN" altLang="zh-CN" sz="2400" b="1" dirty="0">
                <a:latin typeface="楷体" panose="02010609060101010101" pitchFamily="49" charset="-122"/>
                <a:ea typeface="楷体" panose="02010609060101010101" pitchFamily="49" charset="-122"/>
                <a:cs typeface="楷体" panose="02010609060101010101" pitchFamily="49" charset="-122"/>
                <a:sym typeface="+mn-ea"/>
              </a:rPr>
              <a:t>深入理解奥林匹克精神在全世界强大的生命力、感染力和塑造力</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a:t>
            </a:r>
            <a:r>
              <a:rPr lang="zh-CN" altLang="zh-CN" sz="2400" b="1" dirty="0">
                <a:latin typeface="楷体" panose="02010609060101010101" pitchFamily="49" charset="-122"/>
                <a:ea typeface="楷体" panose="02010609060101010101" pitchFamily="49" charset="-122"/>
                <a:cs typeface="楷体" panose="02010609060101010101" pitchFamily="49" charset="-122"/>
                <a:sym typeface="+mn-ea"/>
              </a:rPr>
              <a:t>热爱体育运动</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zh-CN" sz="2400" b="1" dirty="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素养</a:t>
            </a:r>
            <a:r>
              <a:rPr lang="zh-CN" altLang="en-US" sz="2400" b="1" dirty="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a:t>
            </a:r>
            <a:endParaRPr lang="zh-CN" altLang="zh-CN" sz="2400" b="1" dirty="0">
              <a:solidFill>
                <a:srgbClr val="FF0000"/>
              </a:solidFill>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10" name="组合 5"/>
          <p:cNvGrpSpPr/>
          <p:nvPr/>
        </p:nvGrpSpPr>
        <p:grpSpPr bwMode="auto">
          <a:xfrm>
            <a:off x="179388" y="411510"/>
            <a:ext cx="1630362" cy="400110"/>
            <a:chOff x="160049" y="525491"/>
            <a:chExt cx="1629583" cy="533641"/>
          </a:xfrm>
        </p:grpSpPr>
        <p:pic>
          <p:nvPicPr>
            <p:cNvPr id="12" name="图片 9"/>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60049" y="536607"/>
              <a:ext cx="1629583" cy="377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文本框 11"/>
            <p:cNvSpPr txBox="1">
              <a:spLocks noChangeArrowheads="1"/>
            </p:cNvSpPr>
            <p:nvPr/>
          </p:nvSpPr>
          <p:spPr bwMode="auto">
            <a:xfrm>
              <a:off x="172162" y="525491"/>
              <a:ext cx="1231486" cy="533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0" hangingPunct="0"/>
              <a:r>
                <a:rPr lang="zh-CN" altLang="en-US" sz="2000" dirty="0">
                  <a:solidFill>
                    <a:schemeClr val="bg1"/>
                  </a:solidFill>
                  <a:latin typeface="黑体" panose="02010609060101010101" pitchFamily="49" charset="-122"/>
                  <a:ea typeface="黑体" panose="02010609060101010101" pitchFamily="49" charset="-122"/>
                </a:rPr>
                <a:t>第一课时</a:t>
              </a:r>
            </a:p>
          </p:txBody>
        </p:sp>
      </p:grpSp>
      <p:grpSp>
        <p:nvGrpSpPr>
          <p:cNvPr id="15" name="组合 11"/>
          <p:cNvGrpSpPr/>
          <p:nvPr/>
        </p:nvGrpSpPr>
        <p:grpSpPr bwMode="auto">
          <a:xfrm>
            <a:off x="-4763" y="735360"/>
            <a:ext cx="2006601" cy="523081"/>
            <a:chOff x="70" y="-63"/>
            <a:chExt cx="3161" cy="1097"/>
          </a:xfrm>
        </p:grpSpPr>
        <p:sp>
          <p:nvSpPr>
            <p:cNvPr id="17"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dirty="0">
                  <a:latin typeface="黑体" panose="02010609060101010101" pitchFamily="49" charset="-122"/>
                  <a:ea typeface="黑体" panose="02010609060101010101" pitchFamily="49" charset="-122"/>
                </a:rPr>
                <a:t>学习目标</a:t>
              </a:r>
            </a:p>
          </p:txBody>
        </p:sp>
        <p:cxnSp>
          <p:nvCxnSpPr>
            <p:cNvPr id="18"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9" name="菱形 18"/>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p>
          </p:txBody>
        </p:sp>
      </p:grpSp>
      <p:sp>
        <p:nvSpPr>
          <p:cNvPr id="3" name="文本框 2"/>
          <p:cNvSpPr txBox="1"/>
          <p:nvPr/>
        </p:nvSpPr>
        <p:spPr>
          <a:xfrm>
            <a:off x="5292080" y="627534"/>
            <a:ext cx="1800200" cy="276999"/>
          </a:xfrm>
          <a:prstGeom prst="rect">
            <a:avLst/>
          </a:prstGeom>
          <a:noFill/>
        </p:spPr>
        <p:txBody>
          <a:bodyPr wrap="square" rtlCol="0">
            <a:spAutoFit/>
          </a:bodyPr>
          <a:lstStyle/>
          <a:p>
            <a:r>
              <a:rPr lang="en-US" altLang="zh-CN" sz="1200" dirty="0">
                <a:solidFill>
                  <a:srgbClr val="FFFFFF"/>
                </a:solidFill>
              </a:rPr>
              <a:t>https://www.ypppt.com/</a:t>
            </a:r>
            <a:endParaRPr lang="zh-CN" altLang="en-US" sz="1200" dirty="0">
              <a:solidFill>
                <a:srgbClr val="FFFFFF"/>
              </a:solidFill>
            </a:endParaRPr>
          </a:p>
        </p:txBody>
      </p:sp>
    </p:spTree>
  </p:cSld>
  <p:clrMapOvr>
    <a:masterClrMapping/>
  </p:clrMapOvr>
  <p:transition spd="slow">
    <p:random/>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00464" y="991553"/>
            <a:ext cx="1743075" cy="643890"/>
            <a:chOff x="5261" y="910"/>
            <a:chExt cx="2745" cy="1352"/>
          </a:xfrm>
        </p:grpSpPr>
        <p:grpSp>
          <p:nvGrpSpPr>
            <p:cNvPr id="86017" name="组合 1"/>
            <p:cNvGrpSpPr/>
            <p:nvPr/>
          </p:nvGrpSpPr>
          <p:grpSpPr bwMode="auto">
            <a:xfrm>
              <a:off x="5314" y="1118"/>
              <a:ext cx="2640" cy="685"/>
              <a:chOff x="5305" y="1060"/>
              <a:chExt cx="2641" cy="685"/>
            </a:xfrm>
          </p:grpSpPr>
          <p:sp>
            <p:nvSpPr>
              <p:cNvPr id="17" name="圆角矩形 16"/>
              <p:cNvSpPr/>
              <p:nvPr/>
            </p:nvSpPr>
            <p:spPr>
              <a:xfrm rot="555800">
                <a:off x="7248" y="1060"/>
                <a:ext cx="698" cy="660"/>
              </a:xfrm>
              <a:prstGeom prst="roundRect">
                <a:avLst/>
              </a:prstGeom>
              <a:solidFill>
                <a:schemeClr val="accent6">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19" name="圆角矩形 18"/>
              <p:cNvSpPr/>
              <p:nvPr/>
            </p:nvSpPr>
            <p:spPr>
              <a:xfrm rot="20470821">
                <a:off x="6610" y="1070"/>
                <a:ext cx="698" cy="662"/>
              </a:xfrm>
              <a:prstGeom prst="roundRect">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20" name="圆角矩形 19"/>
              <p:cNvSpPr/>
              <p:nvPr/>
            </p:nvSpPr>
            <p:spPr>
              <a:xfrm rot="319204">
                <a:off x="5950" y="1070"/>
                <a:ext cx="695" cy="662"/>
              </a:xfrm>
              <a:prstGeom prst="roundRect">
                <a:avLst/>
              </a:prstGeom>
              <a:solidFill>
                <a:schemeClr val="accent1">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21" name="圆角矩形 20"/>
              <p:cNvSpPr/>
              <p:nvPr/>
            </p:nvSpPr>
            <p:spPr>
              <a:xfrm rot="21148334">
                <a:off x="5305" y="1082"/>
                <a:ext cx="695" cy="663"/>
              </a:xfrm>
              <a:prstGeom prst="round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grpSp>
        <p:sp>
          <p:nvSpPr>
            <p:cNvPr id="86018" name="矩形 1"/>
            <p:cNvSpPr>
              <a:spLocks noChangeArrowheads="1"/>
            </p:cNvSpPr>
            <p:nvPr/>
          </p:nvSpPr>
          <p:spPr bwMode="auto">
            <a:xfrm>
              <a:off x="5261" y="910"/>
              <a:ext cx="2745" cy="1352"/>
            </a:xfrm>
            <a:prstGeom prst="rect">
              <a:avLst/>
            </a:prstGeom>
            <a:noFill/>
            <a:ln w="9525">
              <a:noFill/>
              <a:miter lim="800000"/>
            </a:ln>
          </p:spPr>
          <p:txBody>
            <a:bodyPr>
              <a:spAutoFit/>
            </a:bodyPr>
            <a:lstStyle/>
            <a:p>
              <a:pPr algn="dist" eaLnBrk="0" hangingPunct="0">
                <a:lnSpc>
                  <a:spcPts val="4300"/>
                </a:lnSpc>
              </a:pPr>
              <a:r>
                <a:rPr lang="zh-CN" altLang="zh-CN" sz="2800" b="1">
                  <a:solidFill>
                    <a:schemeClr val="bg1"/>
                  </a:solidFill>
                  <a:latin typeface="楷体" panose="02010609060101010101" pitchFamily="49" charset="-122"/>
                  <a:ea typeface="楷体" panose="02010609060101010101" pitchFamily="49" charset="-122"/>
                  <a:cs typeface="楷体" panose="02010609060101010101" pitchFamily="49" charset="-122"/>
                </a:rPr>
                <a:t>拓展阅读</a:t>
              </a:r>
            </a:p>
          </p:txBody>
        </p:sp>
      </p:grpSp>
      <p:sp>
        <p:nvSpPr>
          <p:cNvPr id="3" name="文本框 2"/>
          <p:cNvSpPr txBox="1"/>
          <p:nvPr/>
        </p:nvSpPr>
        <p:spPr>
          <a:xfrm>
            <a:off x="477296" y="1425417"/>
            <a:ext cx="8189411" cy="3724096"/>
          </a:xfrm>
          <a:prstGeom prst="rect">
            <a:avLst/>
          </a:prstGeom>
          <a:noFill/>
        </p:spPr>
        <p:txBody>
          <a:bodyPr wrap="square" rtlCol="0">
            <a:spAutoFit/>
          </a:bodyPr>
          <a:lstStyle/>
          <a:p>
            <a:pPr algn="ctr"/>
            <a:r>
              <a:rPr lang="zh-CN" altLang="en-US" sz="2400" dirty="0">
                <a:solidFill>
                  <a:srgbClr val="FF0000"/>
                </a:solidFill>
                <a:latin typeface="黑体" panose="02010609060101010101" pitchFamily="49" charset="-122"/>
                <a:ea typeface="黑体" panose="02010609060101010101" pitchFamily="49" charset="-122"/>
              </a:rPr>
              <a:t>北京申奥演讲稿</a:t>
            </a:r>
          </a:p>
          <a:p>
            <a:pPr algn="ctr"/>
            <a:r>
              <a:rPr lang="zh-CN" altLang="en-US" sz="2000" b="1" dirty="0">
                <a:latin typeface="宋体" panose="02010600030101010101" pitchFamily="2" charset="-122"/>
              </a:rPr>
              <a:t>杨  澜</a:t>
            </a:r>
          </a:p>
          <a:p>
            <a:pPr eaLnBrk="1" latinLnBrk="0" hangingPunct="1"/>
            <a:r>
              <a:rPr lang="zh-CN" altLang="en-US" sz="2400" b="1" dirty="0">
                <a:latin typeface="楷体" panose="02010609060101010101" pitchFamily="49" charset="-122"/>
                <a:ea typeface="楷体" panose="02010609060101010101" pitchFamily="49" charset="-122"/>
              </a:rPr>
              <a:t>主席先生，各位来宾：</a:t>
            </a:r>
          </a:p>
          <a:p>
            <a:pPr eaLnBrk="1" latinLnBrk="0" hangingPunct="1"/>
            <a:r>
              <a:rPr lang="zh-CN" altLang="en-US" sz="2400" b="1" dirty="0">
                <a:latin typeface="楷体" panose="02010609060101010101" pitchFamily="49" charset="-122"/>
                <a:ea typeface="楷体" panose="02010609060101010101" pitchFamily="49" charset="-122"/>
              </a:rPr>
              <a:t>    大家下午好！</a:t>
            </a:r>
          </a:p>
          <a:p>
            <a:pPr eaLnBrk="1" latinLnBrk="0" hangingPunct="1"/>
            <a:r>
              <a:rPr lang="zh-CN" altLang="en-US" sz="2400" b="1" dirty="0">
                <a:latin typeface="楷体" panose="02010609060101010101" pitchFamily="49" charset="-122"/>
                <a:ea typeface="楷体" panose="02010609060101010101" pitchFamily="49" charset="-122"/>
              </a:rPr>
              <a:t>    在我介绍我们的文化发展之前，首先我要告诉你们一件有关于2008的事——你们将在北京度过一段美好的时光。</a:t>
            </a:r>
          </a:p>
          <a:p>
            <a:pPr eaLnBrk="1" latinLnBrk="0" hangingPunct="1"/>
            <a:r>
              <a:rPr lang="zh-CN" altLang="en-US" sz="2400" b="1" dirty="0">
                <a:latin typeface="楷体" panose="02010609060101010101" pitchFamily="49" charset="-122"/>
                <a:ea typeface="楷体" panose="02010609060101010101" pitchFamily="49" charset="-122"/>
              </a:rPr>
              <a:t>    中国有自己的体育传奇。回到宋代，大约11世纪，人们开始玩一个叫作蹴鞠的游戏，这被看作是足球古老的起源。这个游戏很受欢迎，妇女也来参加。现在，你们就会明白，为什么我们的女子足球队这么厉害了。      </a:t>
            </a:r>
          </a:p>
        </p:txBody>
      </p:sp>
      <p:grpSp>
        <p:nvGrpSpPr>
          <p:cNvPr id="14" name="组合 12"/>
          <p:cNvGrpSpPr/>
          <p:nvPr/>
        </p:nvGrpSpPr>
        <p:grpSpPr bwMode="auto">
          <a:xfrm>
            <a:off x="34925" y="627459"/>
            <a:ext cx="2008188" cy="523082"/>
            <a:chOff x="70" y="-63"/>
            <a:chExt cx="3161" cy="1097"/>
          </a:xfrm>
        </p:grpSpPr>
        <p:sp>
          <p:nvSpPr>
            <p:cNvPr id="18" name="文本框 6"/>
            <p:cNvSpPr txBox="1">
              <a:spLocks noChangeArrowheads="1"/>
            </p:cNvSpPr>
            <p:nvPr/>
          </p:nvSpPr>
          <p:spPr bwMode="auto">
            <a:xfrm>
              <a:off x="678" y="-63"/>
              <a:ext cx="2551"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a:latin typeface="黑体" panose="02010609060101010101" pitchFamily="49" charset="-122"/>
                  <a:ea typeface="黑体" panose="02010609060101010101" pitchFamily="49" charset="-122"/>
                </a:rPr>
                <a:t>拓展探究</a:t>
              </a:r>
            </a:p>
          </p:txBody>
        </p:sp>
        <p:cxnSp>
          <p:nvCxnSpPr>
            <p:cNvPr id="22"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23" name="菱形 22"/>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p>
          </p:txBody>
        </p:sp>
      </p:grpSp>
    </p:spTree>
  </p:cSld>
  <p:clrMapOvr>
    <a:masterClrMapping/>
  </p:clrMapOvr>
  <p:transition spd="slow">
    <p:random/>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4179" y="1146810"/>
            <a:ext cx="8335645" cy="4081117"/>
          </a:xfrm>
          <a:prstGeom prst="rect">
            <a:avLst/>
          </a:prstGeom>
          <a:noFill/>
        </p:spPr>
        <p:txBody>
          <a:bodyPr wrap="square" rtlCol="0">
            <a:spAutoFit/>
          </a:bodyPr>
          <a:lstStyle/>
          <a:p>
            <a:pPr eaLnBrk="1" latinLnBrk="0" hangingPunct="1">
              <a:lnSpc>
                <a:spcPct val="120000"/>
              </a:lnSpc>
            </a:pPr>
            <a:r>
              <a:rPr lang="en-US" altLang="zh-CN" sz="2400" b="1" dirty="0">
                <a:latin typeface="楷体" panose="02010609060101010101" pitchFamily="49" charset="-122"/>
                <a:ea typeface="楷体" panose="02010609060101010101" pitchFamily="49" charset="-122"/>
              </a:rPr>
              <a:t>    </a:t>
            </a:r>
            <a:r>
              <a:rPr lang="zh-CN" altLang="en-US" sz="2400" b="1" dirty="0">
                <a:latin typeface="楷体" panose="02010609060101010101" pitchFamily="49" charset="-122"/>
                <a:ea typeface="楷体" panose="02010609060101010101" pitchFamily="49" charset="-122"/>
                <a:sym typeface="+mn-ea"/>
              </a:rPr>
              <a:t>还有更多精彩的事物在等着你们。在新北京，一个充满活力的现代化大都市，拥有3000年文化宝藏的城市，伴随着象征意义的紫禁城、天坛、万里长城正在向您展开，这个城市有着多样的影院、博物馆、舞厅、各种餐馆和购物中心，一定会让您感到惊喜与兴奋。</a:t>
            </a:r>
            <a:endParaRPr lang="zh-CN" altLang="en-US" sz="2400" b="1" dirty="0">
              <a:latin typeface="楷体" panose="02010609060101010101" pitchFamily="49" charset="-122"/>
              <a:ea typeface="楷体" panose="02010609060101010101" pitchFamily="49" charset="-122"/>
            </a:endParaRPr>
          </a:p>
          <a:p>
            <a:pPr eaLnBrk="1" latinLnBrk="0" hangingPunct="1">
              <a:lnSpc>
                <a:spcPct val="120000"/>
              </a:lnSpc>
            </a:pPr>
            <a:r>
              <a:rPr lang="en-US" altLang="zh-CN" sz="2400" b="1" dirty="0">
                <a:latin typeface="楷体" panose="02010609060101010101" pitchFamily="49" charset="-122"/>
                <a:ea typeface="楷体" panose="02010609060101010101" pitchFamily="49" charset="-122"/>
              </a:rPr>
              <a:t>    </a:t>
            </a:r>
            <a:r>
              <a:rPr lang="zh-CN" altLang="en-US" sz="2400" b="1" dirty="0">
                <a:latin typeface="楷体" panose="02010609060101010101" pitchFamily="49" charset="-122"/>
                <a:ea typeface="楷体" panose="02010609060101010101" pitchFamily="49" charset="-122"/>
              </a:rPr>
              <a:t>除此之外，它也是一个拥有几百万友善的百姓的城市，他们期待着面对来自世界各地的人们。北京人民相信，2008年北京奥运会将有助于提升我们的文化与世界多元文化的相互交融。对于来自全球五湖四海的朋友，对于国际奥委会领</a:t>
            </a:r>
          </a:p>
        </p:txBody>
      </p:sp>
      <p:grpSp>
        <p:nvGrpSpPr>
          <p:cNvPr id="3" name="组合 12"/>
          <p:cNvGrpSpPr/>
          <p:nvPr/>
        </p:nvGrpSpPr>
        <p:grpSpPr bwMode="auto">
          <a:xfrm>
            <a:off x="34925" y="627459"/>
            <a:ext cx="2008188" cy="523082"/>
            <a:chOff x="70" y="-63"/>
            <a:chExt cx="3161" cy="1097"/>
          </a:xfrm>
        </p:grpSpPr>
        <p:sp>
          <p:nvSpPr>
            <p:cNvPr id="4" name="文本框 6"/>
            <p:cNvSpPr txBox="1">
              <a:spLocks noChangeArrowheads="1"/>
            </p:cNvSpPr>
            <p:nvPr/>
          </p:nvSpPr>
          <p:spPr bwMode="auto">
            <a:xfrm>
              <a:off x="678" y="-63"/>
              <a:ext cx="2551"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a:latin typeface="黑体" panose="02010609060101010101" pitchFamily="49" charset="-122"/>
                  <a:ea typeface="黑体" panose="02010609060101010101" pitchFamily="49" charset="-122"/>
                </a:rPr>
                <a:t>拓展探究</a:t>
              </a:r>
            </a:p>
          </p:txBody>
        </p:sp>
        <p:cxnSp>
          <p:nvCxnSpPr>
            <p:cNvPr id="5"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6" name="菱形 5"/>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p>
          </p:txBody>
        </p:sp>
      </p:grpSp>
    </p:spTree>
    <p:custDataLst>
      <p:tags r:id="rId1"/>
    </p:custDataLst>
  </p:cSld>
  <p:clrMapOvr>
    <a:masterClrMapping/>
  </p:clrMapOvr>
  <p:transition spd="slow">
    <p:random/>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9200" y="1053942"/>
            <a:ext cx="8205603" cy="4524315"/>
          </a:xfrm>
          <a:prstGeom prst="rect">
            <a:avLst/>
          </a:prstGeom>
          <a:noFill/>
        </p:spPr>
        <p:txBody>
          <a:bodyPr wrap="square" rtlCol="0">
            <a:spAutoFit/>
          </a:bodyPr>
          <a:lstStyle/>
          <a:p>
            <a:pPr eaLnBrk="1" latinLnBrk="0" hangingPunct="1">
              <a:lnSpc>
                <a:spcPct val="120000"/>
              </a:lnSpc>
            </a:pPr>
            <a:r>
              <a:rPr lang="zh-CN" altLang="en-US" sz="2400" b="1" dirty="0">
                <a:latin typeface="楷体" panose="02010609060101010101" pitchFamily="49" charset="-122"/>
                <a:ea typeface="楷体" panose="02010609060101010101" pitchFamily="49" charset="-122"/>
              </a:rPr>
              <a:t>导的奥林匹克运动，北京人民将致以最诚挚的欢迎和感激之情，毫不吝惜。</a:t>
            </a:r>
          </a:p>
          <a:p>
            <a:pPr eaLnBrk="1" latinLnBrk="0" hangingPunct="1">
              <a:lnSpc>
                <a:spcPct val="120000"/>
              </a:lnSpc>
            </a:pPr>
            <a:r>
              <a:rPr lang="zh-CN" altLang="en-US" sz="2400" b="1" dirty="0">
                <a:latin typeface="楷体" panose="02010609060101010101" pitchFamily="49" charset="-122"/>
                <a:ea typeface="楷体" panose="02010609060101010101" pitchFamily="49" charset="-122"/>
              </a:rPr>
              <a:t>    在我们的文化发展中，教育和交流将得到优先发展，我们想要创造一个智力和体育的记录，来将人们所了解的奥运理想传播于全国各地。</a:t>
            </a:r>
            <a:endParaRPr lang="en-US" altLang="zh-CN" sz="2400" b="1" dirty="0">
              <a:latin typeface="楷体" panose="02010609060101010101" pitchFamily="49" charset="-122"/>
              <a:ea typeface="楷体" panose="02010609060101010101" pitchFamily="49" charset="-122"/>
            </a:endParaRPr>
          </a:p>
          <a:p>
            <a:pPr eaLnBrk="1" latinLnBrk="0" hangingPunct="1">
              <a:lnSpc>
                <a:spcPct val="120000"/>
              </a:lnSpc>
            </a:pPr>
            <a:r>
              <a:rPr lang="zh-CN" altLang="en-US" sz="2400" b="1" dirty="0">
                <a:latin typeface="楷体" panose="02010609060101010101" pitchFamily="49" charset="-122"/>
                <a:ea typeface="楷体" panose="02010609060101010101" pitchFamily="49" charset="-122"/>
              </a:rPr>
              <a:t>    文化活动也将因之而每一年开展，从</a:t>
            </a:r>
            <a:r>
              <a:rPr lang="en-US" altLang="zh-CN" sz="2400" b="1" dirty="0">
                <a:latin typeface="楷体" panose="02010609060101010101" pitchFamily="49" charset="-122"/>
                <a:ea typeface="楷体" panose="02010609060101010101" pitchFamily="49" charset="-122"/>
              </a:rPr>
              <a:t>2005</a:t>
            </a:r>
            <a:r>
              <a:rPr lang="zh-CN" altLang="en-US" sz="2400" b="1" dirty="0">
                <a:latin typeface="楷体" panose="02010609060101010101" pitchFamily="49" charset="-122"/>
                <a:ea typeface="楷体" panose="02010609060101010101" pitchFamily="49" charset="-122"/>
              </a:rPr>
              <a:t>年至</a:t>
            </a:r>
            <a:r>
              <a:rPr lang="en-US" altLang="zh-CN" sz="2400" b="1" dirty="0">
                <a:latin typeface="楷体" panose="02010609060101010101" pitchFamily="49" charset="-122"/>
                <a:ea typeface="楷体" panose="02010609060101010101" pitchFamily="49" charset="-122"/>
              </a:rPr>
              <a:t>2008</a:t>
            </a:r>
            <a:r>
              <a:rPr lang="zh-CN" altLang="en-US" sz="2400" b="1" dirty="0">
                <a:latin typeface="楷体" panose="02010609060101010101" pitchFamily="49" charset="-122"/>
                <a:ea typeface="楷体" panose="02010609060101010101" pitchFamily="49" charset="-122"/>
              </a:rPr>
              <a:t>年，我们将举办多元化的文化活动，如音乐会、展览会、美术比赛和夏令营，将涉及来自世界各地的青少年。奥运会期间，这些文化活动将同时在奥运村和全市范围内展开，以方便运动员的参加。</a:t>
            </a:r>
          </a:p>
        </p:txBody>
      </p:sp>
      <p:grpSp>
        <p:nvGrpSpPr>
          <p:cNvPr id="3" name="组合 12"/>
          <p:cNvGrpSpPr/>
          <p:nvPr/>
        </p:nvGrpSpPr>
        <p:grpSpPr bwMode="auto">
          <a:xfrm>
            <a:off x="34925" y="627459"/>
            <a:ext cx="2008188" cy="523082"/>
            <a:chOff x="70" y="-63"/>
            <a:chExt cx="3161" cy="1097"/>
          </a:xfrm>
        </p:grpSpPr>
        <p:sp>
          <p:nvSpPr>
            <p:cNvPr id="4" name="文本框 6"/>
            <p:cNvSpPr txBox="1">
              <a:spLocks noChangeArrowheads="1"/>
            </p:cNvSpPr>
            <p:nvPr/>
          </p:nvSpPr>
          <p:spPr bwMode="auto">
            <a:xfrm>
              <a:off x="678" y="-63"/>
              <a:ext cx="2551"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a:latin typeface="黑体" panose="02010609060101010101" pitchFamily="49" charset="-122"/>
                  <a:ea typeface="黑体" panose="02010609060101010101" pitchFamily="49" charset="-122"/>
                </a:rPr>
                <a:t>拓展探究</a:t>
              </a:r>
            </a:p>
          </p:txBody>
        </p:sp>
        <p:cxnSp>
          <p:nvCxnSpPr>
            <p:cNvPr id="5"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6" name="菱形 5"/>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p>
          </p:txBody>
        </p:sp>
      </p:grpSp>
    </p:spTree>
    <p:custDataLst>
      <p:tags r:id="rId1"/>
    </p:custDataLst>
  </p:cSld>
  <p:clrMapOvr>
    <a:masterClrMapping/>
  </p:clrMapOvr>
  <p:transition spd="slow">
    <p:random/>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9200" y="1053942"/>
            <a:ext cx="8205603" cy="4524315"/>
          </a:xfrm>
          <a:prstGeom prst="rect">
            <a:avLst/>
          </a:prstGeom>
          <a:noFill/>
        </p:spPr>
        <p:txBody>
          <a:bodyPr wrap="square" rtlCol="0">
            <a:spAutoFit/>
          </a:bodyPr>
          <a:lstStyle/>
          <a:p>
            <a:pPr eaLnBrk="1" latinLnBrk="0" hangingPunct="1">
              <a:lnSpc>
                <a:spcPct val="120000"/>
              </a:lnSpc>
            </a:pPr>
            <a:r>
              <a:rPr lang="zh-CN" altLang="en-US" sz="2400" b="1" dirty="0">
                <a:latin typeface="楷体" panose="02010609060101010101" pitchFamily="49" charset="-122"/>
                <a:ea typeface="楷体" panose="02010609060101010101" pitchFamily="49" charset="-122"/>
              </a:rPr>
              <a:t>    我们的开闭幕式，将是展现中国杰出艺术家的舞台，讴歌人类的共同理想，以及我们独特的奥林匹克运动。</a:t>
            </a:r>
          </a:p>
          <a:p>
            <a:pPr eaLnBrk="1" latinLnBrk="0" hangingPunct="1">
              <a:lnSpc>
                <a:spcPct val="120000"/>
              </a:lnSpc>
            </a:pPr>
            <a:r>
              <a:rPr lang="zh-CN" altLang="en-US" sz="2400" b="1" dirty="0">
                <a:latin typeface="楷体" panose="02010609060101010101" pitchFamily="49" charset="-122"/>
                <a:ea typeface="楷体" panose="02010609060101010101" pitchFamily="49" charset="-122"/>
              </a:rPr>
              <a:t>    基于丝绸之路带来的灵感，我们的火矩接力，将途经希腊、罗马、埃及、拜占庭、美索不达米亚、波斯、阿拉伯、印度和中国。以共享和平、共享奥运为主题，“奥运”这一永恒不熄的火把，将跨越世界最高峰</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珠穆朗玛峰，从而达到最高的高度，中国的奥运圣火将通过西藏，穿过长江和黄河，踏上长城，途经香港、澳门、台湾，在组成我们国家的</a:t>
            </a:r>
            <a:r>
              <a:rPr lang="en-US" altLang="zh-CN" sz="2400" b="1" dirty="0">
                <a:latin typeface="楷体" panose="02010609060101010101" pitchFamily="49" charset="-122"/>
                <a:ea typeface="楷体" panose="02010609060101010101" pitchFamily="49" charset="-122"/>
              </a:rPr>
              <a:t>56</a:t>
            </a:r>
            <a:r>
              <a:rPr lang="zh-CN" altLang="en-US" sz="2400" b="1" dirty="0">
                <a:latin typeface="楷体" panose="02010609060101010101" pitchFamily="49" charset="-122"/>
                <a:ea typeface="楷体" panose="02010609060101010101" pitchFamily="49" charset="-122"/>
              </a:rPr>
              <a:t>个民族中传递。通过这样的路线，我们保证目睹这次火把接力的人们，会比任何一次都多。</a:t>
            </a:r>
          </a:p>
        </p:txBody>
      </p:sp>
      <p:grpSp>
        <p:nvGrpSpPr>
          <p:cNvPr id="3" name="组合 12"/>
          <p:cNvGrpSpPr/>
          <p:nvPr/>
        </p:nvGrpSpPr>
        <p:grpSpPr bwMode="auto">
          <a:xfrm>
            <a:off x="34925" y="627459"/>
            <a:ext cx="2008188" cy="523082"/>
            <a:chOff x="70" y="-63"/>
            <a:chExt cx="3161" cy="1097"/>
          </a:xfrm>
        </p:grpSpPr>
        <p:sp>
          <p:nvSpPr>
            <p:cNvPr id="4" name="文本框 6"/>
            <p:cNvSpPr txBox="1">
              <a:spLocks noChangeArrowheads="1"/>
            </p:cNvSpPr>
            <p:nvPr/>
          </p:nvSpPr>
          <p:spPr bwMode="auto">
            <a:xfrm>
              <a:off x="678" y="-63"/>
              <a:ext cx="2551"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a:latin typeface="黑体" panose="02010609060101010101" pitchFamily="49" charset="-122"/>
                  <a:ea typeface="黑体" panose="02010609060101010101" pitchFamily="49" charset="-122"/>
                </a:rPr>
                <a:t>拓展探究</a:t>
              </a:r>
            </a:p>
          </p:txBody>
        </p:sp>
        <p:cxnSp>
          <p:nvCxnSpPr>
            <p:cNvPr id="5"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6" name="菱形 5"/>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p>
          </p:txBody>
        </p:sp>
      </p:grpSp>
    </p:spTree>
    <p:custDataLst>
      <p:tags r:id="rId1"/>
    </p:custDataLst>
  </p:cSld>
  <p:clrMapOvr>
    <a:masterClrMapping/>
  </p:clrMapOvr>
  <p:transition spd="slow">
    <p:random/>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9200" y="1125379"/>
            <a:ext cx="8205603" cy="4081117"/>
          </a:xfrm>
          <a:prstGeom prst="rect">
            <a:avLst/>
          </a:prstGeom>
          <a:noFill/>
        </p:spPr>
        <p:txBody>
          <a:bodyPr wrap="square" rtlCol="0">
            <a:spAutoFit/>
          </a:bodyPr>
          <a:lstStyle/>
          <a:p>
            <a:pPr eaLnBrk="1" latinLnBrk="0" hangingPunct="1">
              <a:lnSpc>
                <a:spcPct val="120000"/>
              </a:lnSpc>
            </a:pPr>
            <a:r>
              <a:rPr lang="zh-CN" altLang="en-US" sz="2400" b="1" dirty="0">
                <a:latin typeface="楷体" panose="02010609060101010101" pitchFamily="49" charset="-122"/>
                <a:ea typeface="楷体" panose="02010609060101010101" pitchFamily="49" charset="-122"/>
              </a:rPr>
              <a:t>    在这么短的时间里，恐怕我不能完整地呈现出我们中华文化的全貌。在结束前，让我跟大家分享这样一个故事。七百年前，马可</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波罗来到中国，当他回去后，他描述了遥远的东方有一个非常美丽的国家，人们惊讶得不得了，问他在中国的故事是不是真的，他回答道：“我告诉你的连我看到的一半都没有达到。”其实，今天我们在这里介绍的只是一小部分，北京正在等待着你！</a:t>
            </a:r>
          </a:p>
          <a:p>
            <a:pPr eaLnBrk="1" latinLnBrk="0" hangingPunct="1">
              <a:lnSpc>
                <a:spcPct val="120000"/>
              </a:lnSpc>
            </a:pPr>
            <a:r>
              <a:rPr lang="zh-CN" altLang="en-US" sz="2400" b="1" dirty="0">
                <a:latin typeface="楷体" panose="02010609060101010101" pitchFamily="49" charset="-122"/>
                <a:ea typeface="楷体" panose="02010609060101010101" pitchFamily="49" charset="-122"/>
              </a:rPr>
              <a:t>    </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注</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本文写于</a:t>
            </a:r>
            <a:r>
              <a:rPr lang="en-US" altLang="zh-CN" sz="2400" b="1" dirty="0">
                <a:latin typeface="楷体" panose="02010609060101010101" pitchFamily="49" charset="-122"/>
                <a:ea typeface="楷体" panose="02010609060101010101" pitchFamily="49" charset="-122"/>
              </a:rPr>
              <a:t>2001</a:t>
            </a:r>
            <a:r>
              <a:rPr lang="zh-CN" altLang="en-US" sz="2400" b="1" dirty="0">
                <a:latin typeface="楷体" panose="02010609060101010101" pitchFamily="49" charset="-122"/>
                <a:ea typeface="楷体" panose="02010609060101010101" pitchFamily="49" charset="-122"/>
              </a:rPr>
              <a:t>年，是作者在北京申办</a:t>
            </a:r>
            <a:r>
              <a:rPr lang="en-US" altLang="zh-CN" sz="2400" b="1" dirty="0">
                <a:latin typeface="楷体" panose="02010609060101010101" pitchFamily="49" charset="-122"/>
                <a:ea typeface="楷体" panose="02010609060101010101" pitchFamily="49" charset="-122"/>
              </a:rPr>
              <a:t>2008</a:t>
            </a:r>
            <a:r>
              <a:rPr lang="zh-CN" altLang="en-US" sz="2400" b="1" dirty="0">
                <a:latin typeface="楷体" panose="02010609060101010101" pitchFamily="49" charset="-122"/>
                <a:ea typeface="楷体" panose="02010609060101010101" pitchFamily="49" charset="-122"/>
              </a:rPr>
              <a:t>年奥运会的陈述会上发表的演讲，原文为英文。</a:t>
            </a:r>
          </a:p>
        </p:txBody>
      </p:sp>
      <p:grpSp>
        <p:nvGrpSpPr>
          <p:cNvPr id="3" name="组合 12"/>
          <p:cNvGrpSpPr/>
          <p:nvPr/>
        </p:nvGrpSpPr>
        <p:grpSpPr bwMode="auto">
          <a:xfrm>
            <a:off x="34925" y="627459"/>
            <a:ext cx="2008188" cy="523082"/>
            <a:chOff x="70" y="-63"/>
            <a:chExt cx="3161" cy="1097"/>
          </a:xfrm>
        </p:grpSpPr>
        <p:sp>
          <p:nvSpPr>
            <p:cNvPr id="4" name="文本框 6"/>
            <p:cNvSpPr txBox="1">
              <a:spLocks noChangeArrowheads="1"/>
            </p:cNvSpPr>
            <p:nvPr/>
          </p:nvSpPr>
          <p:spPr bwMode="auto">
            <a:xfrm>
              <a:off x="678" y="-63"/>
              <a:ext cx="2551"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a:latin typeface="黑体" panose="02010609060101010101" pitchFamily="49" charset="-122"/>
                  <a:ea typeface="黑体" panose="02010609060101010101" pitchFamily="49" charset="-122"/>
                </a:rPr>
                <a:t>拓展探究</a:t>
              </a:r>
            </a:p>
          </p:txBody>
        </p:sp>
        <p:cxnSp>
          <p:nvCxnSpPr>
            <p:cNvPr id="5"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6" name="菱形 5"/>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p>
          </p:txBody>
        </p:sp>
      </p:grpSp>
    </p:spTree>
    <p:custDataLst>
      <p:tags r:id="rId1"/>
    </p:custDataLst>
  </p:cSld>
  <p:clrMapOvr>
    <a:masterClrMapping/>
  </p:clrMapOvr>
  <p:transition spd="slow">
    <p:random/>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58470" y="1121092"/>
            <a:ext cx="8016820" cy="492443"/>
          </a:xfrm>
          <a:prstGeom prst="rect">
            <a:avLst/>
          </a:prstGeom>
          <a:noFill/>
        </p:spPr>
        <p:txBody>
          <a:bodyPr wrap="square" rtlCol="0" anchor="t">
            <a:spAutoFit/>
          </a:bodyPr>
          <a:lstStyle/>
          <a:p>
            <a:r>
              <a:rPr lang="en-US" altLang="zh-CN" sz="2600" b="1" dirty="0">
                <a:latin typeface="宋体" panose="02010600030101010101" pitchFamily="2" charset="-122"/>
              </a:rPr>
              <a:t>1.</a:t>
            </a:r>
            <a:r>
              <a:rPr lang="zh-CN" altLang="en-US" sz="2600" b="1" dirty="0">
                <a:latin typeface="宋体" panose="02010600030101010101" pitchFamily="2" charset="-122"/>
              </a:rPr>
              <a:t>阅读全文，说说北京申办2008年奥运会的优势。</a:t>
            </a:r>
          </a:p>
        </p:txBody>
      </p:sp>
      <p:sp>
        <p:nvSpPr>
          <p:cNvPr id="3" name="文本框 2"/>
          <p:cNvSpPr txBox="1"/>
          <p:nvPr/>
        </p:nvSpPr>
        <p:spPr>
          <a:xfrm>
            <a:off x="789922" y="1509237"/>
            <a:ext cx="7572076" cy="1132618"/>
          </a:xfrm>
          <a:prstGeom prst="rect">
            <a:avLst/>
          </a:prstGeom>
          <a:noFill/>
        </p:spPr>
        <p:txBody>
          <a:bodyPr wrap="square" rtlCol="0">
            <a:spAutoFit/>
          </a:bodyPr>
          <a:lstStyle/>
          <a:p>
            <a:pPr algn="l" eaLnBrk="1" latinLnBrk="0" hangingPunct="1">
              <a:lnSpc>
                <a:spcPct val="130000"/>
              </a:lnSpc>
            </a:pPr>
            <a:r>
              <a:rPr lang="zh-CN" altLang="en-US" sz="2600" b="1" dirty="0">
                <a:solidFill>
                  <a:srgbClr val="FF0000"/>
                </a:solidFill>
                <a:latin typeface="楷体" panose="02010609060101010101" pitchFamily="49" charset="-122"/>
                <a:ea typeface="楷体" panose="02010609060101010101" pitchFamily="49" charset="-122"/>
                <a:sym typeface="+mn-ea"/>
              </a:rPr>
              <a:t>①悠久的体育文化。  ②充满活力的城市。</a:t>
            </a:r>
          </a:p>
          <a:p>
            <a:pPr algn="l" eaLnBrk="1" latinLnBrk="0" hangingPunct="1">
              <a:lnSpc>
                <a:spcPct val="130000"/>
              </a:lnSpc>
            </a:pPr>
            <a:r>
              <a:rPr lang="zh-CN" altLang="en-US" sz="2600" b="1" dirty="0">
                <a:solidFill>
                  <a:srgbClr val="FF0000"/>
                </a:solidFill>
                <a:latin typeface="楷体" panose="02010609060101010101" pitchFamily="49" charset="-122"/>
                <a:ea typeface="楷体" panose="02010609060101010101" pitchFamily="49" charset="-122"/>
                <a:sym typeface="+mn-ea"/>
              </a:rPr>
              <a:t>③开放包容的民众。  ④别出心裁的奥运设想。</a:t>
            </a:r>
          </a:p>
        </p:txBody>
      </p:sp>
      <p:sp>
        <p:nvSpPr>
          <p:cNvPr id="4" name="文本框 3"/>
          <p:cNvSpPr txBox="1"/>
          <p:nvPr/>
        </p:nvSpPr>
        <p:spPr>
          <a:xfrm>
            <a:off x="458471" y="2296954"/>
            <a:ext cx="8685530" cy="492443"/>
          </a:xfrm>
          <a:prstGeom prst="rect">
            <a:avLst/>
          </a:prstGeom>
          <a:noFill/>
        </p:spPr>
        <p:txBody>
          <a:bodyPr wrap="square" rtlCol="0" anchor="t">
            <a:spAutoFit/>
          </a:bodyPr>
          <a:lstStyle/>
          <a:p>
            <a:r>
              <a:rPr lang="en-US" altLang="zh-CN" sz="2600" b="1" dirty="0">
                <a:latin typeface="宋体" panose="02010600030101010101" pitchFamily="2" charset="-122"/>
              </a:rPr>
              <a:t>2.</a:t>
            </a:r>
            <a:r>
              <a:rPr lang="zh-CN" altLang="en-US" sz="2600" b="1" dirty="0">
                <a:latin typeface="宋体" panose="02010600030101010101" pitchFamily="2" charset="-122"/>
              </a:rPr>
              <a:t>根据作者的介绍，我国对举办奥运会有哪些计划和设想？</a:t>
            </a:r>
          </a:p>
        </p:txBody>
      </p:sp>
      <p:sp>
        <p:nvSpPr>
          <p:cNvPr id="5" name="文本框 4"/>
          <p:cNvSpPr txBox="1"/>
          <p:nvPr/>
        </p:nvSpPr>
        <p:spPr>
          <a:xfrm>
            <a:off x="789923" y="2740343"/>
            <a:ext cx="6662398" cy="1652760"/>
          </a:xfrm>
          <a:prstGeom prst="rect">
            <a:avLst/>
          </a:prstGeom>
          <a:noFill/>
        </p:spPr>
        <p:txBody>
          <a:bodyPr wrap="square" rtlCol="0">
            <a:spAutoFit/>
          </a:bodyPr>
          <a:lstStyle/>
          <a:p>
            <a:pPr lvl="0" algn="l">
              <a:lnSpc>
                <a:spcPct val="130000"/>
              </a:lnSpc>
              <a:buClrTx/>
              <a:buSzTx/>
              <a:buFontTx/>
            </a:pPr>
            <a:r>
              <a:rPr lang="zh-CN" altLang="en-US" sz="2600" b="1" dirty="0">
                <a:solidFill>
                  <a:srgbClr val="FF0000"/>
                </a:solidFill>
                <a:latin typeface="楷体" panose="02010609060101010101" pitchFamily="49" charset="-122"/>
                <a:ea typeface="楷体" panose="02010609060101010101" pitchFamily="49" charset="-122"/>
                <a:sym typeface="+mn-ea"/>
              </a:rPr>
              <a:t>①多样的文化交流活动。    </a:t>
            </a:r>
          </a:p>
          <a:p>
            <a:pPr lvl="0" algn="l">
              <a:lnSpc>
                <a:spcPct val="130000"/>
              </a:lnSpc>
              <a:buClrTx/>
              <a:buSzTx/>
              <a:buFontTx/>
            </a:pPr>
            <a:r>
              <a:rPr lang="zh-CN" altLang="en-US" sz="2600" b="1" dirty="0">
                <a:solidFill>
                  <a:srgbClr val="FF0000"/>
                </a:solidFill>
                <a:latin typeface="楷体" panose="02010609060101010101" pitchFamily="49" charset="-122"/>
                <a:ea typeface="楷体" panose="02010609060101010101" pitchFamily="49" charset="-122"/>
                <a:sym typeface="+mn-ea"/>
              </a:rPr>
              <a:t>②盛大的开闭幕式。</a:t>
            </a:r>
          </a:p>
          <a:p>
            <a:pPr lvl="0" algn="l">
              <a:lnSpc>
                <a:spcPct val="130000"/>
              </a:lnSpc>
              <a:buClrTx/>
              <a:buSzTx/>
              <a:buFontTx/>
            </a:pPr>
            <a:r>
              <a:rPr lang="zh-CN" altLang="en-US" sz="2600" b="1" dirty="0">
                <a:solidFill>
                  <a:srgbClr val="FF0000"/>
                </a:solidFill>
                <a:latin typeface="楷体" panose="02010609060101010101" pitchFamily="49" charset="-122"/>
                <a:ea typeface="楷体" panose="02010609060101010101" pitchFamily="49" charset="-122"/>
                <a:sym typeface="+mn-ea"/>
              </a:rPr>
              <a:t>③充满文化底蕴又别具一格的火炬传递路线。</a:t>
            </a:r>
          </a:p>
        </p:txBody>
      </p:sp>
      <p:grpSp>
        <p:nvGrpSpPr>
          <p:cNvPr id="6" name="组合 12"/>
          <p:cNvGrpSpPr/>
          <p:nvPr/>
        </p:nvGrpSpPr>
        <p:grpSpPr bwMode="auto">
          <a:xfrm>
            <a:off x="34925" y="627459"/>
            <a:ext cx="2008188" cy="523082"/>
            <a:chOff x="70" y="-63"/>
            <a:chExt cx="3161" cy="1097"/>
          </a:xfrm>
        </p:grpSpPr>
        <p:sp>
          <p:nvSpPr>
            <p:cNvPr id="7" name="文本框 6"/>
            <p:cNvSpPr txBox="1">
              <a:spLocks noChangeArrowheads="1"/>
            </p:cNvSpPr>
            <p:nvPr/>
          </p:nvSpPr>
          <p:spPr bwMode="auto">
            <a:xfrm>
              <a:off x="678" y="-63"/>
              <a:ext cx="2551"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a:latin typeface="黑体" panose="02010609060101010101" pitchFamily="49" charset="-122"/>
                  <a:ea typeface="黑体" panose="02010609060101010101" pitchFamily="49" charset="-122"/>
                </a:rPr>
                <a:t>拓展探究</a:t>
              </a:r>
            </a:p>
          </p:txBody>
        </p:sp>
        <p:cxnSp>
          <p:nvCxnSpPr>
            <p:cNvPr id="8"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9" name="菱形 8"/>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86410" y="1059582"/>
            <a:ext cx="8171180" cy="1052596"/>
          </a:xfrm>
          <a:prstGeom prst="rect">
            <a:avLst/>
          </a:prstGeom>
          <a:noFill/>
        </p:spPr>
        <p:txBody>
          <a:bodyPr wrap="square" rtlCol="0">
            <a:spAutoFit/>
          </a:bodyPr>
          <a:lstStyle/>
          <a:p>
            <a:pPr eaLnBrk="1" latinLnBrk="0" hangingPunct="1">
              <a:lnSpc>
                <a:spcPct val="130000"/>
              </a:lnSpc>
            </a:pPr>
            <a:r>
              <a:rPr lang="en-US" altLang="zh-CN" sz="2400" b="1" dirty="0">
                <a:latin typeface="宋体" panose="02010600030101010101" pitchFamily="2" charset="-122"/>
              </a:rPr>
              <a:t>3.</a:t>
            </a:r>
            <a:r>
              <a:rPr lang="zh-CN" altLang="en-US" sz="2400" b="1" dirty="0">
                <a:latin typeface="宋体" panose="02010600030101010101" pitchFamily="2" charset="-122"/>
              </a:rPr>
              <a:t>如果你是杨澜，在陈述会上，你将用怎样的语气来作这次演讲？请说出你的理由。</a:t>
            </a:r>
          </a:p>
        </p:txBody>
      </p:sp>
      <p:sp>
        <p:nvSpPr>
          <p:cNvPr id="3" name="文本框 2"/>
          <p:cNvSpPr txBox="1"/>
          <p:nvPr/>
        </p:nvSpPr>
        <p:spPr>
          <a:xfrm>
            <a:off x="539552" y="1911456"/>
            <a:ext cx="8208912" cy="2973122"/>
          </a:xfrm>
          <a:prstGeom prst="rect">
            <a:avLst/>
          </a:prstGeom>
          <a:noFill/>
        </p:spPr>
        <p:txBody>
          <a:bodyPr wrap="square" rtlCol="0">
            <a:spAutoFit/>
          </a:bodyPr>
          <a:lstStyle/>
          <a:p>
            <a:pPr algn="l" eaLnBrk="1" latinLnBrk="0" hangingPunct="1">
              <a:lnSpc>
                <a:spcPct val="130000"/>
              </a:lnSpc>
            </a:pPr>
            <a:r>
              <a:rPr lang="zh-CN" altLang="en-US" sz="2400" b="1" dirty="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示例：自豪、期待、激情。</a:t>
            </a:r>
            <a:endParaRPr lang="en-US" altLang="zh-CN" sz="2400" b="1" dirty="0">
              <a:solidFill>
                <a:srgbClr val="FF0000"/>
              </a:solidFill>
              <a:latin typeface="楷体" panose="02010609060101010101" pitchFamily="49" charset="-122"/>
              <a:ea typeface="楷体" panose="02010609060101010101" pitchFamily="49" charset="-122"/>
              <a:cs typeface="楷体" panose="02010609060101010101" pitchFamily="49" charset="-122"/>
              <a:sym typeface="+mn-ea"/>
            </a:endParaRPr>
          </a:p>
          <a:p>
            <a:pPr algn="l" eaLnBrk="1" latinLnBrk="0" hangingPunct="1">
              <a:lnSpc>
                <a:spcPct val="130000"/>
              </a:lnSpc>
            </a:pPr>
            <a:r>
              <a:rPr lang="zh-CN" altLang="en-US" sz="2400" b="1" dirty="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理由：这篇演讲从我国悠久的历史讲起，同时展现了我国现代化建设的成果，将一个充满底蕴又开放包容的新中国形象展现了出来，因此要充满自豪。对申办2008年奥运会，我们做了充分的准备，既有美好的设想，又有实际的行动，因此对即将在北京举办的奥运会，应该是充满期待、充满激情的。</a:t>
            </a:r>
          </a:p>
        </p:txBody>
      </p:sp>
      <p:grpSp>
        <p:nvGrpSpPr>
          <p:cNvPr id="4" name="组合 12"/>
          <p:cNvGrpSpPr/>
          <p:nvPr/>
        </p:nvGrpSpPr>
        <p:grpSpPr bwMode="auto">
          <a:xfrm>
            <a:off x="34925" y="627459"/>
            <a:ext cx="2008188" cy="523082"/>
            <a:chOff x="70" y="-63"/>
            <a:chExt cx="3161" cy="1097"/>
          </a:xfrm>
        </p:grpSpPr>
        <p:sp>
          <p:nvSpPr>
            <p:cNvPr id="5" name="文本框 6"/>
            <p:cNvSpPr txBox="1">
              <a:spLocks noChangeArrowheads="1"/>
            </p:cNvSpPr>
            <p:nvPr/>
          </p:nvSpPr>
          <p:spPr bwMode="auto">
            <a:xfrm>
              <a:off x="678" y="-63"/>
              <a:ext cx="2551"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a:latin typeface="黑体" panose="02010609060101010101" pitchFamily="49" charset="-122"/>
                  <a:ea typeface="黑体" panose="02010609060101010101" pitchFamily="49" charset="-122"/>
                </a:rPr>
                <a:t>拓展探究</a:t>
              </a:r>
            </a:p>
          </p:txBody>
        </p:sp>
        <p:cxnSp>
          <p:nvCxnSpPr>
            <p:cNvPr id="6"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7" name="菱形 6"/>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7544" y="1032511"/>
            <a:ext cx="8208912" cy="1421928"/>
          </a:xfrm>
          <a:prstGeom prst="rect">
            <a:avLst/>
          </a:prstGeom>
          <a:noFill/>
        </p:spPr>
        <p:txBody>
          <a:bodyPr wrap="square" rtlCol="0">
            <a:spAutoFit/>
          </a:bodyPr>
          <a:lstStyle/>
          <a:p>
            <a:pPr eaLnBrk="1" latinLnBrk="0" hangingPunct="1">
              <a:lnSpc>
                <a:spcPct val="120000"/>
              </a:lnSpc>
            </a:pPr>
            <a:r>
              <a:rPr lang="en-US" altLang="zh-CN" sz="2400" b="1" dirty="0">
                <a:latin typeface="宋体" panose="02010600030101010101" pitchFamily="2" charset="-122"/>
              </a:rPr>
              <a:t>4.</a:t>
            </a:r>
            <a:r>
              <a:rPr lang="zh-CN" altLang="en-US" sz="2400" b="1" dirty="0">
                <a:latin typeface="宋体" panose="02010600030101010101" pitchFamily="2" charset="-122"/>
              </a:rPr>
              <a:t>这次申奥的结果，我们都知道，北京成功了，并在2008年奉献出了一届无与伦比的奥运会。你认为北京申奥成功的关键在哪里？</a:t>
            </a:r>
          </a:p>
        </p:txBody>
      </p:sp>
      <p:sp>
        <p:nvSpPr>
          <p:cNvPr id="4" name="文本框 3"/>
          <p:cNvSpPr txBox="1"/>
          <p:nvPr/>
        </p:nvSpPr>
        <p:spPr>
          <a:xfrm>
            <a:off x="485107" y="2163012"/>
            <a:ext cx="8173789" cy="2492990"/>
          </a:xfrm>
          <a:prstGeom prst="rect">
            <a:avLst/>
          </a:prstGeom>
          <a:noFill/>
        </p:spPr>
        <p:txBody>
          <a:bodyPr wrap="square" rtlCol="0">
            <a:spAutoFit/>
          </a:bodyPr>
          <a:lstStyle/>
          <a:p>
            <a:pPr algn="l" eaLnBrk="1" latinLnBrk="0" hangingPunct="1">
              <a:lnSpc>
                <a:spcPct val="130000"/>
              </a:lnSpc>
            </a:pPr>
            <a:r>
              <a:rPr lang="en-US" altLang="zh-CN" sz="2400" b="1" dirty="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2400" b="1" dirty="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我国拥有悠久灿烂的文明史，日益强大、开放的中国渴望与世界更深入地交流，中国人民热情、自信的风采吸引了世界人民的关注，我们对奥运的热情打动了奥委会的成员。一个开放、包容、热情、强大的国家，就是北京申奥成功的关键。</a:t>
            </a:r>
          </a:p>
        </p:txBody>
      </p:sp>
      <p:grpSp>
        <p:nvGrpSpPr>
          <p:cNvPr id="5" name="组合 12"/>
          <p:cNvGrpSpPr/>
          <p:nvPr/>
        </p:nvGrpSpPr>
        <p:grpSpPr bwMode="auto">
          <a:xfrm>
            <a:off x="34925" y="627459"/>
            <a:ext cx="2008188" cy="523082"/>
            <a:chOff x="70" y="-63"/>
            <a:chExt cx="3161" cy="1097"/>
          </a:xfrm>
        </p:grpSpPr>
        <p:sp>
          <p:nvSpPr>
            <p:cNvPr id="6" name="文本框 6"/>
            <p:cNvSpPr txBox="1">
              <a:spLocks noChangeArrowheads="1"/>
            </p:cNvSpPr>
            <p:nvPr/>
          </p:nvSpPr>
          <p:spPr bwMode="auto">
            <a:xfrm>
              <a:off x="678" y="-63"/>
              <a:ext cx="2551"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a:latin typeface="黑体" panose="02010609060101010101" pitchFamily="49" charset="-122"/>
                  <a:ea typeface="黑体" panose="02010609060101010101" pitchFamily="49" charset="-122"/>
                </a:rPr>
                <a:t>拓展探究</a:t>
              </a:r>
            </a:p>
          </p:txBody>
        </p:sp>
        <p:cxnSp>
          <p:nvCxnSpPr>
            <p:cNvPr id="7"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8" name="菱形 7"/>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p:nvPr/>
        </p:nvSpPr>
        <p:spPr>
          <a:xfrm>
            <a:off x="695798" y="1695022"/>
            <a:ext cx="7752407" cy="1384995"/>
          </a:xfrm>
          <a:prstGeom prst="rect">
            <a:avLst/>
          </a:prstGeom>
          <a:noFill/>
          <a:ln w="9525">
            <a:noFill/>
          </a:ln>
        </p:spPr>
        <p:txBody>
          <a:bodyPr wrap="square">
            <a:spAutoFit/>
          </a:bodyPr>
          <a:lstStyle/>
          <a:p>
            <a:pPr hangingPunct="1">
              <a:lnSpc>
                <a:spcPct val="150000"/>
              </a:lnSpc>
            </a:pPr>
            <a:r>
              <a:rPr lang="zh-CN" altLang="en-US" sz="2800" b="1" dirty="0">
                <a:latin typeface="楷体" panose="02010609060101010101" pitchFamily="49" charset="-122"/>
                <a:ea typeface="楷体" panose="02010609060101010101" pitchFamily="49" charset="-122"/>
              </a:rPr>
              <a:t>    我国将要在</a:t>
            </a:r>
            <a:r>
              <a:rPr lang="en-US" altLang="zh-CN" sz="2800" b="1" dirty="0">
                <a:latin typeface="楷体" panose="02010609060101010101" pitchFamily="49" charset="-122"/>
                <a:ea typeface="楷体" panose="02010609060101010101" pitchFamily="49" charset="-122"/>
              </a:rPr>
              <a:t>2022</a:t>
            </a:r>
            <a:r>
              <a:rPr lang="zh-CN" altLang="en-US" sz="2800" b="1" dirty="0">
                <a:latin typeface="楷体" panose="02010609060101010101" pitchFamily="49" charset="-122"/>
                <a:ea typeface="楷体" panose="02010609060101010101" pitchFamily="49" charset="-122"/>
              </a:rPr>
              <a:t>年举办冬奥会。写一篇文章来向世界介绍我们伟大的祖国吧</a:t>
            </a:r>
            <a:r>
              <a:rPr lang="zh-CN" altLang="en-US" sz="2800" b="1" dirty="0" smtClean="0">
                <a:latin typeface="楷体" panose="02010609060101010101" pitchFamily="49" charset="-122"/>
                <a:ea typeface="楷体" panose="02010609060101010101" pitchFamily="49" charset="-122"/>
              </a:rPr>
              <a:t>。 </a:t>
            </a:r>
            <a:endParaRPr lang="zh-CN" altLang="zh-CN" sz="2800" b="1" dirty="0">
              <a:latin typeface="楷体" panose="02010609060101010101" pitchFamily="49" charset="-122"/>
              <a:ea typeface="楷体" panose="02010609060101010101" pitchFamily="49" charset="-122"/>
            </a:endParaRPr>
          </a:p>
        </p:txBody>
      </p:sp>
      <p:grpSp>
        <p:nvGrpSpPr>
          <p:cNvPr id="7" name="组合 8"/>
          <p:cNvGrpSpPr/>
          <p:nvPr/>
        </p:nvGrpSpPr>
        <p:grpSpPr bwMode="auto">
          <a:xfrm>
            <a:off x="34925" y="627459"/>
            <a:ext cx="2008188" cy="523082"/>
            <a:chOff x="70" y="-63"/>
            <a:chExt cx="3161" cy="1097"/>
          </a:xfrm>
        </p:grpSpPr>
        <p:sp>
          <p:nvSpPr>
            <p:cNvPr id="8" name="文本框 6"/>
            <p:cNvSpPr txBox="1">
              <a:spLocks noChangeArrowheads="1"/>
            </p:cNvSpPr>
            <p:nvPr/>
          </p:nvSpPr>
          <p:spPr bwMode="auto">
            <a:xfrm>
              <a:off x="678" y="-63"/>
              <a:ext cx="2551"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dirty="0">
                  <a:latin typeface="黑体" panose="02010609060101010101" pitchFamily="49" charset="-122"/>
                  <a:ea typeface="黑体" panose="02010609060101010101" pitchFamily="49" charset="-122"/>
                </a:rPr>
                <a:t>课下作业</a:t>
              </a:r>
            </a:p>
          </p:txBody>
        </p:sp>
        <p:cxnSp>
          <p:nvCxnSpPr>
            <p:cNvPr id="9"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10" name="菱形 9"/>
            <p:cNvSpPr/>
            <p:nvPr/>
          </p:nvSpPr>
          <p:spPr>
            <a:xfrm>
              <a:off x="125" y="149"/>
              <a:ext cx="552"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p>
          </p:txBody>
        </p:sp>
      </p:grpSp>
    </p:spTree>
  </p:cSld>
  <p:clrMapOvr>
    <a:masterClrMapping/>
  </p:clrMapOvr>
  <p:transition spd="slow">
    <p:random/>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fontAlgn="auto">
              <a:spcBef>
                <a:spcPts val="0"/>
              </a:spcBef>
              <a:spcAft>
                <a:spcPts val="0"/>
              </a:spcAft>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705839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7942" y="1427321"/>
            <a:ext cx="8208116" cy="3135858"/>
          </a:xfrm>
          <a:prstGeom prst="rect">
            <a:avLst/>
          </a:prstGeom>
          <a:noFill/>
        </p:spPr>
        <p:txBody>
          <a:bodyPr wrap="square" rtlCol="0">
            <a:spAutoFit/>
          </a:bodyPr>
          <a:lstStyle/>
          <a:p>
            <a:pPr eaLnBrk="1" latinLnBrk="0" hangingPunct="1">
              <a:lnSpc>
                <a:spcPct val="120000"/>
              </a:lnSpc>
            </a:pP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    本文选自</a:t>
            </a:r>
            <a:r>
              <a:rPr lang="en-US" altLang="zh-CN" sz="2400" b="1" dirty="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奥林匹克主义</a:t>
            </a:r>
            <a:r>
              <a:rPr lang="en-US" altLang="zh-CN" sz="2400" b="1" dirty="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顾拜旦文选</a:t>
            </a:r>
            <a:r>
              <a:rPr lang="en-US" altLang="zh-CN" sz="2400" b="1" dirty="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（人民体育出版社</a:t>
            </a:r>
            <a:r>
              <a:rPr lang="en-US" altLang="zh-CN" sz="2400" b="1" dirty="0">
                <a:latin typeface="楷体" panose="02010609060101010101" pitchFamily="49" charset="-122"/>
                <a:ea typeface="楷体" panose="02010609060101010101" pitchFamily="49" charset="-122"/>
                <a:cs typeface="楷体" panose="02010609060101010101" pitchFamily="49" charset="-122"/>
                <a:sym typeface="+mn-ea"/>
              </a:rPr>
              <a:t>2008</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年版）。刘汉全、邹丽等译。有改动。现代奥运会计划每四年举办一届，</a:t>
            </a:r>
            <a:r>
              <a:rPr lang="en-US" altLang="zh-CN" sz="2400" b="1" dirty="0">
                <a:latin typeface="楷体" panose="02010609060101010101" pitchFamily="49" charset="-122"/>
                <a:ea typeface="楷体" panose="02010609060101010101" pitchFamily="49" charset="-122"/>
                <a:cs typeface="楷体" panose="02010609060101010101" pitchFamily="49" charset="-122"/>
                <a:sym typeface="+mn-ea"/>
              </a:rPr>
              <a:t>1916</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年本应在德国柏林举行第六届奥运会，却因第一次世界大战而停办。</a:t>
            </a:r>
            <a:r>
              <a:rPr lang="en-US" altLang="zh-CN" sz="2400" b="1" dirty="0">
                <a:latin typeface="楷体" panose="02010609060101010101" pitchFamily="49" charset="-122"/>
                <a:ea typeface="楷体" panose="02010609060101010101" pitchFamily="49" charset="-122"/>
                <a:cs typeface="楷体" panose="02010609060101010101" pitchFamily="49" charset="-122"/>
                <a:sym typeface="+mn-ea"/>
              </a:rPr>
              <a:t>1919</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年</a:t>
            </a:r>
            <a:r>
              <a:rPr lang="en-US" altLang="zh-CN" sz="2400" b="1" dirty="0">
                <a:latin typeface="楷体" panose="02010609060101010101" pitchFamily="49" charset="-122"/>
                <a:ea typeface="楷体" panose="02010609060101010101" pitchFamily="49" charset="-122"/>
                <a:cs typeface="楷体" panose="02010609060101010101" pitchFamily="49" charset="-122"/>
                <a:sym typeface="+mn-ea"/>
              </a:rPr>
              <a:t>4</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月，第一次世界大战结束仅</a:t>
            </a:r>
            <a:r>
              <a:rPr lang="en-US" altLang="zh-CN" sz="2400" b="1" dirty="0">
                <a:latin typeface="楷体" panose="02010609060101010101" pitchFamily="49" charset="-122"/>
                <a:ea typeface="楷体" panose="02010609060101010101" pitchFamily="49" charset="-122"/>
                <a:cs typeface="楷体" panose="02010609060101010101" pitchFamily="49" charset="-122"/>
                <a:sym typeface="+mn-ea"/>
              </a:rPr>
              <a:t>5</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个月，顾拜旦出席了在瑞士洛桑举行的国际奥委会全体委员会，发表了题为“庆祝奥林匹克运动复兴</a:t>
            </a:r>
            <a:r>
              <a:rPr lang="en-US" altLang="zh-CN" sz="2400" b="1" dirty="0">
                <a:latin typeface="楷体" panose="02010609060101010101" pitchFamily="49" charset="-122"/>
                <a:ea typeface="楷体" panose="02010609060101010101" pitchFamily="49" charset="-122"/>
                <a:cs typeface="楷体" panose="02010609060101010101" pitchFamily="49" charset="-122"/>
                <a:sym typeface="+mn-ea"/>
              </a:rPr>
              <a:t>25</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周年”的演讲，阐述了奥林匹克运动的精神内涵。</a:t>
            </a:r>
            <a:endParaRPr lang="zh-CN" altLang="en-US" sz="2400" b="1" dirty="0">
              <a:latin typeface="楷体" panose="02010609060101010101" pitchFamily="49" charset="-122"/>
              <a:ea typeface="楷体" panose="02010609060101010101" pitchFamily="49" charset="-122"/>
              <a:cs typeface="楷体" panose="02010609060101010101" pitchFamily="49" charset="-122"/>
            </a:endParaRPr>
          </a:p>
        </p:txBody>
      </p:sp>
      <p:grpSp>
        <p:nvGrpSpPr>
          <p:cNvPr id="13" name="组合 1"/>
          <p:cNvGrpSpPr/>
          <p:nvPr/>
        </p:nvGrpSpPr>
        <p:grpSpPr bwMode="auto">
          <a:xfrm>
            <a:off x="3700464" y="1008460"/>
            <a:ext cx="1743075" cy="643766"/>
            <a:chOff x="3333750" y="598488"/>
            <a:chExt cx="1743075" cy="858355"/>
          </a:xfrm>
        </p:grpSpPr>
        <p:sp>
          <p:nvSpPr>
            <p:cNvPr id="14" name="圆角矩形 13"/>
            <p:cNvSpPr/>
            <p:nvPr/>
          </p:nvSpPr>
          <p:spPr>
            <a:xfrm rot="555800">
              <a:off x="4602163" y="715963"/>
              <a:ext cx="442912" cy="419100"/>
            </a:xfrm>
            <a:prstGeom prst="roundRect">
              <a:avLst/>
            </a:prstGeom>
            <a:solidFill>
              <a:schemeClr val="accent6">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19" name="圆角矩形 18"/>
            <p:cNvSpPr/>
            <p:nvPr/>
          </p:nvSpPr>
          <p:spPr>
            <a:xfrm rot="20470821">
              <a:off x="4197350" y="722313"/>
              <a:ext cx="442913" cy="420687"/>
            </a:xfrm>
            <a:prstGeom prst="roundRect">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20" name="圆角矩形 19"/>
            <p:cNvSpPr/>
            <p:nvPr/>
          </p:nvSpPr>
          <p:spPr>
            <a:xfrm rot="319204">
              <a:off x="3778250" y="722313"/>
              <a:ext cx="441325" cy="420687"/>
            </a:xfrm>
            <a:prstGeom prst="roundRect">
              <a:avLst/>
            </a:prstGeom>
            <a:solidFill>
              <a:schemeClr val="accent1">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23" name="圆角矩形 22"/>
            <p:cNvSpPr/>
            <p:nvPr/>
          </p:nvSpPr>
          <p:spPr>
            <a:xfrm rot="21148334">
              <a:off x="3368675" y="730250"/>
              <a:ext cx="441325" cy="420688"/>
            </a:xfrm>
            <a:prstGeom prst="round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24" name="矩形 1"/>
            <p:cNvSpPr>
              <a:spLocks noChangeArrowheads="1"/>
            </p:cNvSpPr>
            <p:nvPr/>
          </p:nvSpPr>
          <p:spPr bwMode="auto">
            <a:xfrm>
              <a:off x="3333750" y="598488"/>
              <a:ext cx="1743075" cy="858355"/>
            </a:xfrm>
            <a:prstGeom prst="rect">
              <a:avLst/>
            </a:prstGeom>
            <a:noFill/>
            <a:ln w="9525">
              <a:noFill/>
              <a:miter lim="800000"/>
            </a:ln>
          </p:spPr>
          <p:txBody>
            <a:bodyPr>
              <a:spAutoFit/>
            </a:bodyPr>
            <a:lstStyle/>
            <a:p>
              <a:pPr algn="dist" eaLnBrk="0" hangingPunct="0">
                <a:lnSpc>
                  <a:spcPts val="4300"/>
                </a:lnSpc>
              </a:pPr>
              <a:r>
                <a:rPr lang="zh-CN" altLang="en-US" sz="2800" b="1" dirty="0">
                  <a:solidFill>
                    <a:schemeClr val="bg1"/>
                  </a:solidFill>
                  <a:latin typeface="楷体" panose="02010609060101010101" pitchFamily="49" charset="-122"/>
                  <a:ea typeface="楷体" panose="02010609060101010101" pitchFamily="49" charset="-122"/>
                  <a:cs typeface="楷体" panose="02010609060101010101" pitchFamily="49" charset="-122"/>
                </a:rPr>
                <a:t>背景资料</a:t>
              </a:r>
            </a:p>
          </p:txBody>
        </p:sp>
      </p:grpSp>
      <p:grpSp>
        <p:nvGrpSpPr>
          <p:cNvPr id="25" name="组合 8"/>
          <p:cNvGrpSpPr/>
          <p:nvPr/>
        </p:nvGrpSpPr>
        <p:grpSpPr bwMode="auto">
          <a:xfrm>
            <a:off x="1588" y="666750"/>
            <a:ext cx="2006600" cy="523081"/>
            <a:chOff x="70" y="-63"/>
            <a:chExt cx="3161" cy="1097"/>
          </a:xfrm>
        </p:grpSpPr>
        <p:sp>
          <p:nvSpPr>
            <p:cNvPr id="26"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dirty="0">
                  <a:latin typeface="黑体" panose="02010609060101010101" pitchFamily="49" charset="-122"/>
                  <a:ea typeface="黑体" panose="02010609060101010101" pitchFamily="49" charset="-122"/>
                </a:rPr>
                <a:t>知识备查</a:t>
              </a:r>
            </a:p>
          </p:txBody>
        </p:sp>
        <p:cxnSp>
          <p:nvCxnSpPr>
            <p:cNvPr id="27"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28" name="菱形 27"/>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p>
          </p:txBody>
        </p:sp>
      </p:grpSp>
    </p:spTree>
  </p:cSld>
  <p:clrMapOvr>
    <a:masterClrMapping/>
  </p:clrMapOvr>
  <p:transition spd="slow">
    <p:rand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404396" y="1491630"/>
            <a:ext cx="8335208" cy="3046988"/>
          </a:xfrm>
          <a:prstGeom prst="rect">
            <a:avLst/>
          </a:prstGeom>
          <a:noFill/>
          <a:ln w="9525">
            <a:noFill/>
          </a:ln>
        </p:spPr>
        <p:txBody>
          <a:bodyPr wrap="square">
            <a:spAutoFit/>
          </a:bodyPr>
          <a:lstStyle/>
          <a:p>
            <a:pPr marL="0" indent="0" eaLnBrk="1" latinLnBrk="0" hangingPunct="1"/>
            <a:r>
              <a:rPr lang="zh-CN" altLang="en-US"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    顾拜旦（</a:t>
            </a:r>
            <a:r>
              <a:rPr lang="en-US" altLang="zh-CN"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1863—1937</a:t>
            </a:r>
            <a:r>
              <a:rPr lang="zh-CN" altLang="en-US"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），现代奥林匹克运动创始人，法国教育家。</a:t>
            </a:r>
            <a:r>
              <a:rPr lang="en-US" altLang="zh-CN"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1883</a:t>
            </a:r>
            <a:r>
              <a:rPr lang="zh-CN" altLang="en-US"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年首次提出举行世界性体育比赛的设想。</a:t>
            </a:r>
            <a:r>
              <a:rPr lang="en-US" altLang="zh-CN"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1892</a:t>
            </a:r>
            <a:r>
              <a:rPr lang="zh-CN" altLang="en-US"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年在巴黎索邦神学院发表著名的“复兴奥林匹克”演说。</a:t>
            </a:r>
            <a:r>
              <a:rPr lang="en-US" altLang="zh-CN"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1894</a:t>
            </a:r>
            <a:r>
              <a:rPr lang="zh-CN" altLang="en-US"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年</a:t>
            </a:r>
            <a:r>
              <a:rPr lang="en-US" altLang="zh-CN"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6</a:t>
            </a:r>
            <a:r>
              <a:rPr lang="zh-CN" altLang="en-US"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月在巴黎成立国际奥林匹克委员会，被选为秘书长，并促成</a:t>
            </a:r>
            <a:r>
              <a:rPr lang="en-US" altLang="zh-CN"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1896</a:t>
            </a:r>
            <a:r>
              <a:rPr lang="zh-CN" altLang="en-US"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年第一届现代奥林匹克运动会在希腊雅典举行，</a:t>
            </a:r>
            <a:r>
              <a:rPr lang="en-US" altLang="zh-CN"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1896—1925</a:t>
            </a:r>
            <a:r>
              <a:rPr lang="zh-CN" altLang="en-US"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年任国际奥委会主席。 </a:t>
            </a:r>
            <a:r>
              <a:rPr lang="en-US" altLang="zh-CN"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1925</a:t>
            </a:r>
            <a:r>
              <a:rPr lang="zh-CN" altLang="en-US"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年起任国家奥委会终身名誉主席。为奥林匹克运动的复兴和发展做出了巨大贡献。著有</a:t>
            </a:r>
            <a:r>
              <a:rPr lang="en-US" altLang="zh-CN"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a:t>
            </a:r>
            <a:r>
              <a:rPr lang="zh-CN" altLang="en-US"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体育颂</a:t>
            </a:r>
            <a:r>
              <a:rPr lang="en-US" altLang="zh-CN"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a:t>
            </a:r>
            <a:r>
              <a:rPr lang="zh-CN" altLang="en-US"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运动心理学试论</a:t>
            </a:r>
            <a:r>
              <a:rPr lang="en-US" altLang="zh-CN"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a:t>
            </a:r>
            <a:r>
              <a:rPr lang="zh-CN" altLang="en-US"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竞技运动教育学</a:t>
            </a:r>
            <a:r>
              <a:rPr lang="en-US" altLang="zh-CN"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a:t>
            </a:r>
            <a:r>
              <a:rPr lang="zh-CN" altLang="en-US" sz="2400" b="1" dirty="0">
                <a:solidFill>
                  <a:srgbClr val="000000"/>
                </a:solidFill>
                <a:latin typeface="楷体" panose="02010609060101010101" pitchFamily="49" charset="-122"/>
                <a:ea typeface="楷体" panose="02010609060101010101" pitchFamily="49" charset="-122"/>
                <a:cs typeface="楷体" panose="02010609060101010101" pitchFamily="49" charset="-122"/>
              </a:rPr>
              <a:t>等。</a:t>
            </a:r>
          </a:p>
        </p:txBody>
      </p:sp>
      <p:grpSp>
        <p:nvGrpSpPr>
          <p:cNvPr id="13" name="组合 1"/>
          <p:cNvGrpSpPr/>
          <p:nvPr/>
        </p:nvGrpSpPr>
        <p:grpSpPr bwMode="auto">
          <a:xfrm>
            <a:off x="3700464" y="1012571"/>
            <a:ext cx="1743075" cy="643766"/>
            <a:chOff x="3333750" y="598488"/>
            <a:chExt cx="1743075" cy="857931"/>
          </a:xfrm>
        </p:grpSpPr>
        <p:sp>
          <p:nvSpPr>
            <p:cNvPr id="14" name="圆角矩形 13"/>
            <p:cNvSpPr/>
            <p:nvPr/>
          </p:nvSpPr>
          <p:spPr>
            <a:xfrm rot="555800">
              <a:off x="4602163" y="715905"/>
              <a:ext cx="442912" cy="418893"/>
            </a:xfrm>
            <a:prstGeom prst="roundRect">
              <a:avLst/>
            </a:prstGeom>
            <a:solidFill>
              <a:schemeClr val="accent6">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19" name="圆角矩形 18"/>
            <p:cNvSpPr/>
            <p:nvPr/>
          </p:nvSpPr>
          <p:spPr>
            <a:xfrm rot="20470821">
              <a:off x="4197350" y="722252"/>
              <a:ext cx="442913" cy="420480"/>
            </a:xfrm>
            <a:prstGeom prst="roundRect">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20" name="圆角矩形 19"/>
            <p:cNvSpPr/>
            <p:nvPr/>
          </p:nvSpPr>
          <p:spPr>
            <a:xfrm rot="319204">
              <a:off x="3778250" y="722252"/>
              <a:ext cx="441325" cy="420480"/>
            </a:xfrm>
            <a:prstGeom prst="roundRect">
              <a:avLst/>
            </a:prstGeom>
            <a:solidFill>
              <a:schemeClr val="accent1">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23" name="圆角矩形 22"/>
            <p:cNvSpPr/>
            <p:nvPr/>
          </p:nvSpPr>
          <p:spPr>
            <a:xfrm rot="21148334">
              <a:off x="3368675" y="730185"/>
              <a:ext cx="441325" cy="420481"/>
            </a:xfrm>
            <a:prstGeom prst="round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24" name="矩形 1"/>
            <p:cNvSpPr>
              <a:spLocks noChangeArrowheads="1"/>
            </p:cNvSpPr>
            <p:nvPr/>
          </p:nvSpPr>
          <p:spPr bwMode="auto">
            <a:xfrm>
              <a:off x="3333750" y="598488"/>
              <a:ext cx="1743075" cy="857931"/>
            </a:xfrm>
            <a:prstGeom prst="rect">
              <a:avLst/>
            </a:prstGeom>
            <a:noFill/>
            <a:ln w="9525">
              <a:noFill/>
              <a:miter lim="800000"/>
            </a:ln>
          </p:spPr>
          <p:txBody>
            <a:bodyPr>
              <a:spAutoFit/>
            </a:bodyPr>
            <a:lstStyle/>
            <a:p>
              <a:pPr algn="dist" eaLnBrk="0" hangingPunct="0">
                <a:lnSpc>
                  <a:spcPts val="4300"/>
                </a:lnSpc>
              </a:pPr>
              <a:r>
                <a:rPr lang="zh-CN" altLang="en-US" sz="2800" b="1" dirty="0">
                  <a:solidFill>
                    <a:schemeClr val="bg1"/>
                  </a:solidFill>
                  <a:latin typeface="楷体" panose="02010609060101010101" pitchFamily="49" charset="-122"/>
                  <a:ea typeface="楷体" panose="02010609060101010101" pitchFamily="49" charset="-122"/>
                  <a:cs typeface="楷体" panose="02010609060101010101" pitchFamily="49" charset="-122"/>
                </a:rPr>
                <a:t>作者介绍</a:t>
              </a:r>
            </a:p>
          </p:txBody>
        </p:sp>
      </p:grpSp>
      <p:grpSp>
        <p:nvGrpSpPr>
          <p:cNvPr id="25" name="组合 8"/>
          <p:cNvGrpSpPr/>
          <p:nvPr/>
        </p:nvGrpSpPr>
        <p:grpSpPr bwMode="auto">
          <a:xfrm>
            <a:off x="1588" y="666750"/>
            <a:ext cx="2006600" cy="523081"/>
            <a:chOff x="70" y="-63"/>
            <a:chExt cx="3161" cy="1097"/>
          </a:xfrm>
        </p:grpSpPr>
        <p:sp>
          <p:nvSpPr>
            <p:cNvPr id="26"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dirty="0">
                  <a:latin typeface="黑体" panose="02010609060101010101" pitchFamily="49" charset="-122"/>
                  <a:ea typeface="黑体" panose="02010609060101010101" pitchFamily="49" charset="-122"/>
                </a:rPr>
                <a:t>知识备查</a:t>
              </a:r>
            </a:p>
          </p:txBody>
        </p:sp>
        <p:cxnSp>
          <p:nvCxnSpPr>
            <p:cNvPr id="27"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28" name="菱形 27"/>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p>
          </p:txBody>
        </p:sp>
      </p:grpSp>
    </p:spTree>
  </p:cSld>
  <p:clrMapOvr>
    <a:masterClrMapping/>
  </p:clrMapOvr>
  <p:transition spd="slow">
    <p:rand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304224" y="487450"/>
            <a:ext cx="2535555" cy="643890"/>
            <a:chOff x="5150" y="1178"/>
            <a:chExt cx="3993" cy="1352"/>
          </a:xfrm>
        </p:grpSpPr>
        <p:sp>
          <p:nvSpPr>
            <p:cNvPr id="2" name="圆角矩形 1"/>
            <p:cNvSpPr/>
            <p:nvPr/>
          </p:nvSpPr>
          <p:spPr>
            <a:xfrm rot="319204">
              <a:off x="8420" y="1353"/>
              <a:ext cx="695" cy="662"/>
            </a:xfrm>
            <a:prstGeom prst="roundRect">
              <a:avLst/>
            </a:prstGeom>
            <a:solidFill>
              <a:schemeClr val="accent1">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3" name="圆角矩形 2"/>
            <p:cNvSpPr/>
            <p:nvPr/>
          </p:nvSpPr>
          <p:spPr>
            <a:xfrm rot="21148334">
              <a:off x="7775" y="1365"/>
              <a:ext cx="695" cy="663"/>
            </a:xfrm>
            <a:prstGeom prst="round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grpSp>
          <p:nvGrpSpPr>
            <p:cNvPr id="41986" name="组合 1"/>
            <p:cNvGrpSpPr/>
            <p:nvPr/>
          </p:nvGrpSpPr>
          <p:grpSpPr bwMode="auto">
            <a:xfrm>
              <a:off x="5150" y="1178"/>
              <a:ext cx="3993" cy="1352"/>
              <a:chOff x="3343275" y="591507"/>
              <a:chExt cx="2535555" cy="857931"/>
            </a:xfrm>
          </p:grpSpPr>
          <p:sp>
            <p:nvSpPr>
              <p:cNvPr id="15" name="圆角矩形 14"/>
              <p:cNvSpPr/>
              <p:nvPr/>
            </p:nvSpPr>
            <p:spPr>
              <a:xfrm rot="555800">
                <a:off x="4602163" y="715905"/>
                <a:ext cx="442912" cy="418893"/>
              </a:xfrm>
              <a:prstGeom prst="roundRect">
                <a:avLst/>
              </a:prstGeom>
              <a:solidFill>
                <a:schemeClr val="accent6">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16" name="圆角矩形 15"/>
              <p:cNvSpPr/>
              <p:nvPr/>
            </p:nvSpPr>
            <p:spPr>
              <a:xfrm rot="20470821">
                <a:off x="4197350" y="722252"/>
                <a:ext cx="442913" cy="420480"/>
              </a:xfrm>
              <a:prstGeom prst="roundRect">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17" name="圆角矩形 16"/>
              <p:cNvSpPr/>
              <p:nvPr/>
            </p:nvSpPr>
            <p:spPr>
              <a:xfrm rot="319204">
                <a:off x="3778250" y="722252"/>
                <a:ext cx="441325" cy="420480"/>
              </a:xfrm>
              <a:prstGeom prst="roundRect">
                <a:avLst/>
              </a:prstGeom>
              <a:solidFill>
                <a:schemeClr val="accent1">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18" name="圆角矩形 17"/>
              <p:cNvSpPr/>
              <p:nvPr/>
            </p:nvSpPr>
            <p:spPr>
              <a:xfrm rot="21148334">
                <a:off x="3368675" y="730185"/>
                <a:ext cx="441325" cy="420481"/>
              </a:xfrm>
              <a:prstGeom prst="round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41993" name="矩形 1"/>
              <p:cNvSpPr>
                <a:spLocks noChangeArrowheads="1"/>
              </p:cNvSpPr>
              <p:nvPr/>
            </p:nvSpPr>
            <p:spPr bwMode="auto">
              <a:xfrm>
                <a:off x="3343275" y="591507"/>
                <a:ext cx="2535555" cy="857931"/>
              </a:xfrm>
              <a:prstGeom prst="rect">
                <a:avLst/>
              </a:prstGeom>
              <a:noFill/>
              <a:ln w="9525">
                <a:noFill/>
                <a:miter lim="800000"/>
              </a:ln>
            </p:spPr>
            <p:txBody>
              <a:bodyPr wrap="square">
                <a:spAutoFit/>
              </a:bodyPr>
              <a:lstStyle/>
              <a:p>
                <a:pPr algn="dist" eaLnBrk="0" hangingPunct="0">
                  <a:lnSpc>
                    <a:spcPts val="4300"/>
                  </a:lnSpc>
                </a:pPr>
                <a:r>
                  <a:rPr lang="zh-CN" altLang="zh-CN" sz="2800" b="1" dirty="0">
                    <a:solidFill>
                      <a:schemeClr val="bg1"/>
                    </a:solidFill>
                    <a:latin typeface="楷体" panose="02010609060101010101" pitchFamily="49" charset="-122"/>
                    <a:ea typeface="楷体" panose="02010609060101010101" pitchFamily="49" charset="-122"/>
                    <a:cs typeface="楷体" panose="02010609060101010101" pitchFamily="49" charset="-122"/>
                  </a:rPr>
                  <a:t>奥林匹克运动</a:t>
                </a:r>
              </a:p>
            </p:txBody>
          </p:sp>
        </p:grpSp>
      </p:grpSp>
      <p:sp>
        <p:nvSpPr>
          <p:cNvPr id="6" name="文本框 5"/>
          <p:cNvSpPr txBox="1"/>
          <p:nvPr/>
        </p:nvSpPr>
        <p:spPr>
          <a:xfrm>
            <a:off x="449264" y="858348"/>
            <a:ext cx="8245475" cy="4154984"/>
          </a:xfrm>
          <a:prstGeom prst="rect">
            <a:avLst/>
          </a:prstGeom>
          <a:noFill/>
        </p:spPr>
        <p:txBody>
          <a:bodyPr wrap="square" rtlCol="0">
            <a:spAutoFit/>
          </a:bodyPr>
          <a:lstStyle/>
          <a:p>
            <a:pPr eaLnBrk="1" latinLnBrk="0" hangingPunct="1"/>
            <a:r>
              <a:rPr lang="en-US" altLang="zh-CN" sz="2400" b="1" dirty="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奥林匹克运动会是国际奥林匹克委员会主办的世界上规模最大的综合性运动会，每四年一届，会期不超过</a:t>
            </a:r>
            <a:r>
              <a:rPr lang="en-US" altLang="zh-CN" sz="2400" b="1" dirty="0">
                <a:latin typeface="楷体" panose="02010609060101010101" pitchFamily="49" charset="-122"/>
                <a:ea typeface="楷体" panose="02010609060101010101" pitchFamily="49" charset="-122"/>
                <a:cs typeface="楷体" panose="02010609060101010101" pitchFamily="49" charset="-122"/>
                <a:sym typeface="+mn-ea"/>
              </a:rPr>
              <a:t>16</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日，是目前世界上影响力最大的体育盛会之一。古代奥运会自公元前</a:t>
            </a:r>
            <a:r>
              <a:rPr lang="en-US" altLang="zh-CN" sz="2400" b="1" dirty="0">
                <a:latin typeface="楷体" panose="02010609060101010101" pitchFamily="49" charset="-122"/>
                <a:ea typeface="楷体" panose="02010609060101010101" pitchFamily="49" charset="-122"/>
                <a:cs typeface="楷体" panose="02010609060101010101" pitchFamily="49" charset="-122"/>
                <a:sym typeface="+mn-ea"/>
              </a:rPr>
              <a:t>776</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年于希腊的奥林匹亚举行以来，已经有</a:t>
            </a:r>
            <a:r>
              <a:rPr lang="en-US" altLang="zh-CN" sz="2400" b="1" dirty="0">
                <a:latin typeface="楷体" panose="02010609060101010101" pitchFamily="49" charset="-122"/>
                <a:ea typeface="楷体" panose="02010609060101010101" pitchFamily="49" charset="-122"/>
                <a:cs typeface="楷体" panose="02010609060101010101" pitchFamily="49" charset="-122"/>
                <a:sym typeface="+mn-ea"/>
              </a:rPr>
              <a:t>1200</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年的历史。它最早是一种宗教仪式，后来逐渐演变成体育活动。奥林匹克的复兴始自</a:t>
            </a:r>
            <a:r>
              <a:rPr lang="en-US" altLang="zh-CN" sz="2400" b="1" dirty="0">
                <a:latin typeface="楷体" panose="02010609060101010101" pitchFamily="49" charset="-122"/>
                <a:ea typeface="楷体" panose="02010609060101010101" pitchFamily="49" charset="-122"/>
                <a:cs typeface="楷体" panose="02010609060101010101" pitchFamily="49" charset="-122"/>
                <a:sym typeface="+mn-ea"/>
              </a:rPr>
              <a:t>1896</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年，在奥运祖师顾拜旦的努力下，当时在希腊的雅典举办了第一次现代奥运会，有来自</a:t>
            </a:r>
            <a:r>
              <a:rPr lang="en-US" altLang="zh-CN" sz="2400" b="1" dirty="0">
                <a:latin typeface="楷体" panose="02010609060101010101" pitchFamily="49" charset="-122"/>
                <a:ea typeface="楷体" panose="02010609060101010101" pitchFamily="49" charset="-122"/>
                <a:cs typeface="楷体" panose="02010609060101010101" pitchFamily="49" charset="-122"/>
                <a:sym typeface="+mn-ea"/>
              </a:rPr>
              <a:t>14</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个国家的</a:t>
            </a:r>
            <a:r>
              <a:rPr lang="en-US" altLang="zh-CN" sz="2400" b="1" dirty="0">
                <a:latin typeface="楷体" panose="02010609060101010101" pitchFamily="49" charset="-122"/>
                <a:ea typeface="楷体" panose="02010609060101010101" pitchFamily="49" charset="-122"/>
                <a:cs typeface="楷体" panose="02010609060101010101" pitchFamily="49" charset="-122"/>
                <a:sym typeface="+mn-ea"/>
              </a:rPr>
              <a:t>245</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名运动员参加。</a:t>
            </a:r>
            <a:r>
              <a:rPr lang="en-US" altLang="zh-CN" sz="2400" b="1" dirty="0">
                <a:latin typeface="楷体" panose="02010609060101010101" pitchFamily="49" charset="-122"/>
                <a:ea typeface="楷体" panose="02010609060101010101" pitchFamily="49" charset="-122"/>
                <a:cs typeface="楷体" panose="02010609060101010101" pitchFamily="49" charset="-122"/>
                <a:sym typeface="+mn-ea"/>
              </a:rPr>
              <a:t>1924</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年举办了首届冬奥会，</a:t>
            </a:r>
            <a:r>
              <a:rPr lang="en-US" altLang="zh-CN" sz="2400" b="1" dirty="0">
                <a:latin typeface="楷体" panose="02010609060101010101" pitchFamily="49" charset="-122"/>
                <a:ea typeface="楷体" panose="02010609060101010101" pitchFamily="49" charset="-122"/>
                <a:cs typeface="楷体" panose="02010609060101010101" pitchFamily="49" charset="-122"/>
                <a:sym typeface="+mn-ea"/>
              </a:rPr>
              <a:t>1960</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年举办了首届残奥会，</a:t>
            </a:r>
            <a:r>
              <a:rPr lang="en-US" altLang="zh-CN" sz="2400" b="1" dirty="0">
                <a:latin typeface="楷体" panose="02010609060101010101" pitchFamily="49" charset="-122"/>
                <a:ea typeface="楷体" panose="02010609060101010101" pitchFamily="49" charset="-122"/>
                <a:cs typeface="楷体" panose="02010609060101010101" pitchFamily="49" charset="-122"/>
                <a:sym typeface="+mn-ea"/>
              </a:rPr>
              <a:t>2010</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年举办了首届青奥会。奥运会中，各个国家用运动交流各国文化，切磋体育技能，其目的是为了鼓励人们不断进行体育运动。</a:t>
            </a:r>
          </a:p>
        </p:txBody>
      </p:sp>
      <p:grpSp>
        <p:nvGrpSpPr>
          <p:cNvPr id="19" name="组合 8"/>
          <p:cNvGrpSpPr/>
          <p:nvPr/>
        </p:nvGrpSpPr>
        <p:grpSpPr bwMode="auto">
          <a:xfrm>
            <a:off x="1588" y="195486"/>
            <a:ext cx="2006600" cy="523081"/>
            <a:chOff x="70" y="-63"/>
            <a:chExt cx="3161" cy="1097"/>
          </a:xfrm>
        </p:grpSpPr>
        <p:sp>
          <p:nvSpPr>
            <p:cNvPr id="20"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dirty="0">
                  <a:latin typeface="黑体" panose="02010609060101010101" pitchFamily="49" charset="-122"/>
                  <a:ea typeface="黑体" panose="02010609060101010101" pitchFamily="49" charset="-122"/>
                </a:rPr>
                <a:t>知识备查</a:t>
              </a:r>
            </a:p>
          </p:txBody>
        </p:sp>
        <p:cxnSp>
          <p:nvCxnSpPr>
            <p:cNvPr id="23"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24" name="菱形 23"/>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p>
          </p:txBody>
        </p:sp>
      </p:grpSp>
    </p:spTree>
  </p:cSld>
  <p:clrMapOvr>
    <a:masterClrMapping/>
  </p:clrMapOvr>
  <p:transition spd="slow">
    <p:rand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304224" y="1110854"/>
            <a:ext cx="2535555" cy="643890"/>
            <a:chOff x="5150" y="1178"/>
            <a:chExt cx="3993" cy="1352"/>
          </a:xfrm>
        </p:grpSpPr>
        <p:sp>
          <p:nvSpPr>
            <p:cNvPr id="2" name="圆角矩形 1"/>
            <p:cNvSpPr/>
            <p:nvPr/>
          </p:nvSpPr>
          <p:spPr>
            <a:xfrm rot="319204">
              <a:off x="8420" y="1353"/>
              <a:ext cx="695" cy="662"/>
            </a:xfrm>
            <a:prstGeom prst="roundRect">
              <a:avLst/>
            </a:prstGeom>
            <a:solidFill>
              <a:schemeClr val="accent1">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3" name="圆角矩形 2"/>
            <p:cNvSpPr/>
            <p:nvPr/>
          </p:nvSpPr>
          <p:spPr>
            <a:xfrm rot="21148334">
              <a:off x="7775" y="1365"/>
              <a:ext cx="695" cy="663"/>
            </a:xfrm>
            <a:prstGeom prst="round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grpSp>
          <p:nvGrpSpPr>
            <p:cNvPr id="41986" name="组合 1"/>
            <p:cNvGrpSpPr/>
            <p:nvPr/>
          </p:nvGrpSpPr>
          <p:grpSpPr bwMode="auto">
            <a:xfrm>
              <a:off x="5150" y="1178"/>
              <a:ext cx="3993" cy="1352"/>
              <a:chOff x="3343275" y="591507"/>
              <a:chExt cx="2535555" cy="857931"/>
            </a:xfrm>
          </p:grpSpPr>
          <p:sp>
            <p:nvSpPr>
              <p:cNvPr id="15" name="圆角矩形 14"/>
              <p:cNvSpPr/>
              <p:nvPr/>
            </p:nvSpPr>
            <p:spPr>
              <a:xfrm rot="555800">
                <a:off x="4602163" y="715905"/>
                <a:ext cx="442912" cy="418893"/>
              </a:xfrm>
              <a:prstGeom prst="roundRect">
                <a:avLst/>
              </a:prstGeom>
              <a:solidFill>
                <a:schemeClr val="accent6">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16" name="圆角矩形 15"/>
              <p:cNvSpPr/>
              <p:nvPr/>
            </p:nvSpPr>
            <p:spPr>
              <a:xfrm rot="20470821">
                <a:off x="4197350" y="722252"/>
                <a:ext cx="442913" cy="420480"/>
              </a:xfrm>
              <a:prstGeom prst="roundRect">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17" name="圆角矩形 16"/>
              <p:cNvSpPr/>
              <p:nvPr/>
            </p:nvSpPr>
            <p:spPr>
              <a:xfrm rot="319204">
                <a:off x="3778250" y="722252"/>
                <a:ext cx="441325" cy="420480"/>
              </a:xfrm>
              <a:prstGeom prst="roundRect">
                <a:avLst/>
              </a:prstGeom>
              <a:solidFill>
                <a:schemeClr val="accent1">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18" name="圆角矩形 17"/>
              <p:cNvSpPr/>
              <p:nvPr/>
            </p:nvSpPr>
            <p:spPr>
              <a:xfrm rot="21148334">
                <a:off x="3368675" y="730185"/>
                <a:ext cx="441325" cy="420481"/>
              </a:xfrm>
              <a:prstGeom prst="round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41993" name="矩形 1"/>
              <p:cNvSpPr>
                <a:spLocks noChangeArrowheads="1"/>
              </p:cNvSpPr>
              <p:nvPr/>
            </p:nvSpPr>
            <p:spPr bwMode="auto">
              <a:xfrm>
                <a:off x="3343275" y="591507"/>
                <a:ext cx="2535555" cy="857931"/>
              </a:xfrm>
              <a:prstGeom prst="rect">
                <a:avLst/>
              </a:prstGeom>
              <a:noFill/>
              <a:ln w="9525">
                <a:noFill/>
                <a:miter lim="800000"/>
              </a:ln>
            </p:spPr>
            <p:txBody>
              <a:bodyPr wrap="square">
                <a:spAutoFit/>
              </a:bodyPr>
              <a:lstStyle/>
              <a:p>
                <a:pPr algn="dist" eaLnBrk="0" hangingPunct="0">
                  <a:lnSpc>
                    <a:spcPts val="4300"/>
                  </a:lnSpc>
                </a:pPr>
                <a:r>
                  <a:rPr lang="zh-CN" altLang="zh-CN" sz="2800" b="1" dirty="0">
                    <a:solidFill>
                      <a:schemeClr val="bg1"/>
                    </a:solidFill>
                    <a:latin typeface="楷体" panose="02010609060101010101" pitchFamily="49" charset="-122"/>
                    <a:ea typeface="楷体" panose="02010609060101010101" pitchFamily="49" charset="-122"/>
                    <a:cs typeface="楷体" panose="02010609060101010101" pitchFamily="49" charset="-122"/>
                  </a:rPr>
                  <a:t>奥林匹克标志</a:t>
                </a:r>
              </a:p>
            </p:txBody>
          </p:sp>
        </p:grpSp>
      </p:grpSp>
      <p:pic>
        <p:nvPicPr>
          <p:cNvPr id="3175" name="Picture 5"/>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3202783" y="1592819"/>
            <a:ext cx="2738437" cy="945356"/>
          </a:xfrm>
          <a:prstGeom prst="rect">
            <a:avLst/>
          </a:prstGeom>
          <a:noFill/>
          <a:ln w="9525">
            <a:noFill/>
          </a:ln>
        </p:spPr>
      </p:pic>
      <p:sp>
        <p:nvSpPr>
          <p:cNvPr id="6" name="矩形 5"/>
          <p:cNvSpPr/>
          <p:nvPr/>
        </p:nvSpPr>
        <p:spPr>
          <a:xfrm>
            <a:off x="348804" y="2517744"/>
            <a:ext cx="8446392" cy="2215991"/>
          </a:xfrm>
          <a:prstGeom prst="rect">
            <a:avLst/>
          </a:prstGeom>
          <a:noFill/>
          <a:ln w="9525">
            <a:noFill/>
          </a:ln>
        </p:spPr>
        <p:txBody>
          <a:bodyPr wrap="square">
            <a:spAutoFit/>
          </a:bodyPr>
          <a:lstStyle/>
          <a:p>
            <a:pPr eaLnBrk="1" hangingPunct="1">
              <a:lnSpc>
                <a:spcPct val="120000"/>
              </a:lnSpc>
              <a:buFont typeface="Arial" panose="020B0604020202020204" pitchFamily="34" charset="0"/>
            </a:pPr>
            <a:r>
              <a:rPr lang="zh-CN" altLang="en-US" sz="2300" b="1" dirty="0">
                <a:latin typeface="楷体" panose="02010609060101010101" pitchFamily="49" charset="-122"/>
                <a:ea typeface="楷体" panose="02010609060101010101" pitchFamily="49" charset="-122"/>
                <a:cs typeface="楷体" panose="02010609060101010101" pitchFamily="49" charset="-122"/>
              </a:rPr>
              <a:t>    </a:t>
            </a:r>
            <a:r>
              <a:rPr sz="2300" b="1" kern="1400" dirty="0">
                <a:latin typeface="楷体" panose="02010609060101010101" pitchFamily="49" charset="-122"/>
                <a:ea typeface="楷体" panose="02010609060101010101" pitchFamily="49" charset="-122"/>
                <a:cs typeface="楷体" panose="02010609060101010101" pitchFamily="49" charset="-122"/>
                <a:sym typeface="+mn-ea"/>
              </a:rPr>
              <a:t>1914年在巴黎召开的庆祝奥运会复兴20周年的奥林匹克全会上</a:t>
            </a:r>
            <a:r>
              <a:rPr lang="zh-CN" altLang="en-US" sz="2300" b="1" kern="1400" dirty="0">
                <a:latin typeface="楷体" panose="02010609060101010101" pitchFamily="49" charset="-122"/>
                <a:ea typeface="楷体" panose="02010609060101010101" pitchFamily="49" charset="-122"/>
                <a:cs typeface="楷体" panose="02010609060101010101" pitchFamily="49" charset="-122"/>
                <a:sym typeface="+mn-ea"/>
              </a:rPr>
              <a:t>，</a:t>
            </a:r>
            <a:r>
              <a:rPr sz="2300" b="1" kern="1400" dirty="0">
                <a:latin typeface="楷体" panose="02010609060101010101" pitchFamily="49" charset="-122"/>
                <a:ea typeface="楷体" panose="02010609060101010101" pitchFamily="49" charset="-122"/>
                <a:cs typeface="楷体" panose="02010609060101010101" pitchFamily="49" charset="-122"/>
                <a:sym typeface="+mn-ea"/>
              </a:rPr>
              <a:t>顾拜旦解释了标志的设计思想</a:t>
            </a:r>
            <a:r>
              <a:rPr lang="zh-CN" altLang="en-US" sz="2300" b="1" kern="1400" dirty="0">
                <a:latin typeface="楷体" panose="02010609060101010101" pitchFamily="49" charset="-122"/>
                <a:ea typeface="楷体" panose="02010609060101010101" pitchFamily="49" charset="-122"/>
                <a:cs typeface="楷体" panose="02010609060101010101" pitchFamily="49" charset="-122"/>
                <a:sym typeface="+mn-ea"/>
              </a:rPr>
              <a:t>：</a:t>
            </a:r>
            <a:r>
              <a:rPr sz="2300" b="1" kern="1400" dirty="0">
                <a:latin typeface="楷体" panose="02010609060101010101" pitchFamily="49" charset="-122"/>
                <a:ea typeface="楷体" panose="02010609060101010101" pitchFamily="49" charset="-122"/>
                <a:cs typeface="楷体" panose="02010609060101010101" pitchFamily="49" charset="-122"/>
                <a:sym typeface="+mn-ea"/>
              </a:rPr>
              <a:t>“五环——蓝、黄、绿、红和黑环</a:t>
            </a:r>
            <a:r>
              <a:rPr lang="zh-CN" altLang="en-US" sz="2300" b="1" kern="1400" dirty="0">
                <a:latin typeface="楷体" panose="02010609060101010101" pitchFamily="49" charset="-122"/>
                <a:ea typeface="楷体" panose="02010609060101010101" pitchFamily="49" charset="-122"/>
                <a:cs typeface="楷体" panose="02010609060101010101" pitchFamily="49" charset="-122"/>
                <a:sym typeface="+mn-ea"/>
              </a:rPr>
              <a:t>，</a:t>
            </a:r>
            <a:r>
              <a:rPr sz="2300" b="1" kern="1400" dirty="0">
                <a:latin typeface="楷体" panose="02010609060101010101" pitchFamily="49" charset="-122"/>
                <a:ea typeface="楷体" panose="02010609060101010101" pitchFamily="49" charset="-122"/>
                <a:cs typeface="楷体" panose="02010609060101010101" pitchFamily="49" charset="-122"/>
                <a:sym typeface="+mn-ea"/>
              </a:rPr>
              <a:t>象征世界上承认奥林匹克运动</a:t>
            </a:r>
            <a:r>
              <a:rPr lang="zh-CN" altLang="en-US" sz="2300" b="1" kern="1400" dirty="0">
                <a:latin typeface="楷体" panose="02010609060101010101" pitchFamily="49" charset="-122"/>
                <a:ea typeface="楷体" panose="02010609060101010101" pitchFamily="49" charset="-122"/>
                <a:cs typeface="楷体" panose="02010609060101010101" pitchFamily="49" charset="-122"/>
                <a:sym typeface="+mn-ea"/>
              </a:rPr>
              <a:t>，</a:t>
            </a:r>
            <a:r>
              <a:rPr sz="2300" b="1" kern="1400" dirty="0">
                <a:latin typeface="楷体" panose="02010609060101010101" pitchFamily="49" charset="-122"/>
                <a:ea typeface="楷体" panose="02010609060101010101" pitchFamily="49" charset="-122"/>
                <a:cs typeface="楷体" panose="02010609060101010101" pitchFamily="49" charset="-122"/>
                <a:sym typeface="+mn-ea"/>
              </a:rPr>
              <a:t>并准备参加奥林匹克竞赛的五大洲</a:t>
            </a:r>
            <a:r>
              <a:rPr lang="zh-CN" altLang="en-US" sz="2300" b="1" kern="1400" dirty="0">
                <a:latin typeface="楷体" panose="02010609060101010101" pitchFamily="49" charset="-122"/>
                <a:ea typeface="楷体" panose="02010609060101010101" pitchFamily="49" charset="-122"/>
                <a:cs typeface="楷体" panose="02010609060101010101" pitchFamily="49" charset="-122"/>
                <a:sym typeface="+mn-ea"/>
              </a:rPr>
              <a:t>，</a:t>
            </a:r>
            <a:r>
              <a:rPr sz="2300" b="1" kern="1400" dirty="0">
                <a:latin typeface="楷体" panose="02010609060101010101" pitchFamily="49" charset="-122"/>
                <a:ea typeface="楷体" panose="02010609060101010101" pitchFamily="49" charset="-122"/>
                <a:cs typeface="楷体" panose="02010609060101010101" pitchFamily="49" charset="-122"/>
                <a:sym typeface="+mn-ea"/>
              </a:rPr>
              <a:t>第六种颜色白色——旗帜的底色</a:t>
            </a:r>
            <a:r>
              <a:rPr lang="zh-CN" altLang="en-US" sz="2300" b="1" kern="1400" dirty="0">
                <a:latin typeface="楷体" panose="02010609060101010101" pitchFamily="49" charset="-122"/>
                <a:ea typeface="楷体" panose="02010609060101010101" pitchFamily="49" charset="-122"/>
                <a:cs typeface="楷体" panose="02010609060101010101" pitchFamily="49" charset="-122"/>
                <a:sym typeface="+mn-ea"/>
              </a:rPr>
              <a:t>，</a:t>
            </a:r>
            <a:r>
              <a:rPr sz="2300" b="1" kern="1400" dirty="0">
                <a:latin typeface="楷体" panose="02010609060101010101" pitchFamily="49" charset="-122"/>
                <a:ea typeface="楷体" panose="02010609060101010101" pitchFamily="49" charset="-122"/>
                <a:cs typeface="楷体" panose="02010609060101010101" pitchFamily="49" charset="-122"/>
                <a:sym typeface="+mn-ea"/>
              </a:rPr>
              <a:t>意指所有国家都毫无例外地能在自己的旗帜下参加比赛。</a:t>
            </a:r>
            <a:endParaRPr lang="zh-CN" altLang="en-US" sz="2300" b="1" kern="1400" dirty="0">
              <a:latin typeface="楷体" panose="02010609060101010101" pitchFamily="49" charset="-122"/>
              <a:ea typeface="楷体" panose="02010609060101010101" pitchFamily="49" charset="-122"/>
              <a:cs typeface="楷体" panose="02010609060101010101" pitchFamily="49" charset="-122"/>
            </a:endParaRPr>
          </a:p>
        </p:txBody>
      </p:sp>
      <p:grpSp>
        <p:nvGrpSpPr>
          <p:cNvPr id="19" name="组合 8"/>
          <p:cNvGrpSpPr/>
          <p:nvPr/>
        </p:nvGrpSpPr>
        <p:grpSpPr bwMode="auto">
          <a:xfrm>
            <a:off x="1588" y="666750"/>
            <a:ext cx="2006600" cy="523081"/>
            <a:chOff x="70" y="-63"/>
            <a:chExt cx="3161" cy="1097"/>
          </a:xfrm>
        </p:grpSpPr>
        <p:sp>
          <p:nvSpPr>
            <p:cNvPr id="20"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dirty="0">
                  <a:latin typeface="黑体" panose="02010609060101010101" pitchFamily="49" charset="-122"/>
                  <a:ea typeface="黑体" panose="02010609060101010101" pitchFamily="49" charset="-122"/>
                </a:rPr>
                <a:t>知识备查</a:t>
              </a:r>
            </a:p>
          </p:txBody>
        </p:sp>
        <p:cxnSp>
          <p:nvCxnSpPr>
            <p:cNvPr id="23"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24" name="菱形 23"/>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p>
          </p:txBody>
        </p:sp>
      </p:grpSp>
    </p:spTree>
  </p:cSld>
  <p:clrMapOvr>
    <a:masterClrMapping/>
  </p:clrMapOvr>
  <p:transition spd="slow">
    <p:random/>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0"/>
          <p:cNvSpPr>
            <a:spLocks noChangeArrowheads="1"/>
          </p:cNvSpPr>
          <p:nvPr/>
        </p:nvSpPr>
        <p:spPr bwMode="auto">
          <a:xfrm>
            <a:off x="491741" y="1613099"/>
            <a:ext cx="8160518" cy="3046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36" tIns="45668" rIns="91336" bIns="45668">
            <a:spAutoFit/>
          </a:bodyPr>
          <a:lstStyle/>
          <a:p>
            <a:pPr eaLnBrk="1" latinLnBrk="0" hangingPunct="1">
              <a:lnSpc>
                <a:spcPct val="150000"/>
              </a:lnSpc>
              <a:buFont typeface="Arial" panose="020B0604020202020204" pitchFamily="34" charset="0"/>
              <a:buNone/>
            </a:pPr>
            <a:r>
              <a:rPr lang="zh-CN" altLang="en-US" sz="3200" b="1" dirty="0">
                <a:solidFill>
                  <a:prstClr val="black"/>
                </a:solidFill>
                <a:latin typeface="楷体" panose="02010609060101010101" pitchFamily="49" charset="-122"/>
                <a:ea typeface="楷体" panose="02010609060101010101" pitchFamily="49" charset="-122"/>
                <a:sym typeface="+mn-ea"/>
              </a:rPr>
              <a:t>浩</a:t>
            </a:r>
            <a:r>
              <a:rPr lang="zh-CN" altLang="en-US" sz="3200" b="1" dirty="0">
                <a:solidFill>
                  <a:srgbClr val="FF0000"/>
                </a:solidFill>
                <a:latin typeface="楷体" panose="02010609060101010101" pitchFamily="49" charset="-122"/>
                <a:ea typeface="楷体" panose="02010609060101010101" pitchFamily="49" charset="-122"/>
                <a:sym typeface="+mn-ea"/>
              </a:rPr>
              <a:t>劫</a:t>
            </a:r>
            <a:r>
              <a:rPr lang="zh-CN" altLang="en-US" sz="3200" b="1" dirty="0">
                <a:solidFill>
                  <a:prstClr val="black"/>
                </a:solidFill>
                <a:latin typeface="楷体" panose="02010609060101010101" pitchFamily="49" charset="-122"/>
                <a:ea typeface="楷体" panose="02010609060101010101" pitchFamily="49" charset="-122"/>
                <a:sym typeface="+mn-ea"/>
              </a:rPr>
              <a:t>   指</a:t>
            </a:r>
            <a:r>
              <a:rPr lang="zh-CN" altLang="en-US" sz="3200" b="1" dirty="0">
                <a:solidFill>
                  <a:srgbClr val="FF0000"/>
                </a:solidFill>
                <a:latin typeface="楷体" panose="02010609060101010101" pitchFamily="49" charset="-122"/>
                <a:ea typeface="楷体" panose="02010609060101010101" pitchFamily="49" charset="-122"/>
                <a:sym typeface="+mn-ea"/>
              </a:rPr>
              <a:t>摘</a:t>
            </a:r>
            <a:r>
              <a:rPr lang="zh-CN" altLang="en-US" sz="3200" b="1" dirty="0">
                <a:solidFill>
                  <a:prstClr val="black"/>
                </a:solidFill>
                <a:latin typeface="楷体" panose="02010609060101010101" pitchFamily="49" charset="-122"/>
                <a:ea typeface="楷体" panose="02010609060101010101" pitchFamily="49" charset="-122"/>
                <a:sym typeface="+mn-ea"/>
              </a:rPr>
              <a:t>   </a:t>
            </a:r>
            <a:r>
              <a:rPr lang="zh-CN" altLang="en-US" sz="3200" b="1" dirty="0">
                <a:solidFill>
                  <a:srgbClr val="FF0000"/>
                </a:solidFill>
                <a:latin typeface="楷体" panose="02010609060101010101" pitchFamily="49" charset="-122"/>
                <a:ea typeface="楷体" panose="02010609060101010101" pitchFamily="49" charset="-122"/>
                <a:sym typeface="+mn-ea"/>
              </a:rPr>
              <a:t>襁  褓</a:t>
            </a:r>
            <a:r>
              <a:rPr lang="zh-CN" altLang="en-US" sz="3200" b="1" dirty="0">
                <a:solidFill>
                  <a:prstClr val="black"/>
                </a:solidFill>
                <a:latin typeface="楷体" panose="02010609060101010101" pitchFamily="49" charset="-122"/>
                <a:ea typeface="楷体" panose="02010609060101010101" pitchFamily="49" charset="-122"/>
                <a:sym typeface="+mn-ea"/>
              </a:rPr>
              <a:t>  </a:t>
            </a:r>
            <a:r>
              <a:rPr lang="zh-CN" altLang="en-US" sz="3200" b="1" dirty="0">
                <a:solidFill>
                  <a:srgbClr val="FF0000"/>
                </a:solidFill>
                <a:latin typeface="楷体" panose="02010609060101010101" pitchFamily="49" charset="-122"/>
                <a:ea typeface="楷体" panose="02010609060101010101" pitchFamily="49" charset="-122"/>
                <a:sym typeface="+mn-ea"/>
              </a:rPr>
              <a:t>萦</a:t>
            </a:r>
            <a:r>
              <a:rPr lang="zh-CN" altLang="en-US" sz="3200" b="1" dirty="0">
                <a:solidFill>
                  <a:prstClr val="black"/>
                </a:solidFill>
                <a:latin typeface="楷体" panose="02010609060101010101" pitchFamily="49" charset="-122"/>
                <a:ea typeface="楷体" panose="02010609060101010101" pitchFamily="49" charset="-122"/>
                <a:sym typeface="+mn-ea"/>
              </a:rPr>
              <a:t>绕  </a:t>
            </a:r>
            <a:r>
              <a:rPr lang="zh-CN" altLang="en-US" sz="3200" b="1" dirty="0">
                <a:solidFill>
                  <a:srgbClr val="FF0000"/>
                </a:solidFill>
                <a:latin typeface="楷体" panose="02010609060101010101" pitchFamily="49" charset="-122"/>
                <a:ea typeface="楷体" panose="02010609060101010101" pitchFamily="49" charset="-122"/>
                <a:sym typeface="+mn-ea"/>
              </a:rPr>
              <a:t>绚</a:t>
            </a:r>
            <a:r>
              <a:rPr lang="zh-CN" altLang="en-US" sz="3200" b="1" dirty="0">
                <a:solidFill>
                  <a:prstClr val="black"/>
                </a:solidFill>
                <a:latin typeface="楷体" panose="02010609060101010101" pitchFamily="49" charset="-122"/>
                <a:ea typeface="楷体" panose="02010609060101010101" pitchFamily="49" charset="-122"/>
                <a:sym typeface="+mn-ea"/>
              </a:rPr>
              <a:t>丽  </a:t>
            </a:r>
            <a:r>
              <a:rPr lang="zh-CN" altLang="en-US" sz="3200" b="1" dirty="0">
                <a:solidFill>
                  <a:srgbClr val="FF0000"/>
                </a:solidFill>
                <a:latin typeface="楷体" panose="02010609060101010101" pitchFamily="49" charset="-122"/>
                <a:ea typeface="楷体" panose="02010609060101010101" pitchFamily="49" charset="-122"/>
                <a:sym typeface="+mn-ea"/>
              </a:rPr>
              <a:t>枷锁  </a:t>
            </a:r>
            <a:endParaRPr lang="en-US" altLang="zh-CN" sz="3200" b="1" dirty="0">
              <a:solidFill>
                <a:srgbClr val="FF0000"/>
              </a:solidFill>
              <a:latin typeface="楷体" panose="02010609060101010101" pitchFamily="49" charset="-122"/>
              <a:ea typeface="楷体" panose="02010609060101010101" pitchFamily="49" charset="-122"/>
              <a:sym typeface="+mn-ea"/>
            </a:endParaRPr>
          </a:p>
          <a:p>
            <a:pPr eaLnBrk="1" latinLnBrk="0" hangingPunct="1">
              <a:lnSpc>
                <a:spcPct val="150000"/>
              </a:lnSpc>
              <a:buFont typeface="Arial" panose="020B0604020202020204" pitchFamily="34" charset="0"/>
              <a:buNone/>
            </a:pPr>
            <a:r>
              <a:rPr lang="zh-CN" altLang="en-US" sz="3200" b="1" dirty="0">
                <a:solidFill>
                  <a:srgbClr val="FF0000"/>
                </a:solidFill>
                <a:latin typeface="楷体" panose="02010609060101010101" pitchFamily="49" charset="-122"/>
                <a:ea typeface="楷体" panose="02010609060101010101" pitchFamily="49" charset="-122"/>
                <a:sym typeface="+mn-ea"/>
              </a:rPr>
              <a:t>拙劣   肤</a:t>
            </a:r>
            <a:r>
              <a:rPr lang="zh-CN" altLang="en-US" sz="3200" b="1" dirty="0">
                <a:solidFill>
                  <a:prstClr val="black"/>
                </a:solidFill>
                <a:latin typeface="楷体" panose="02010609060101010101" pitchFamily="49" charset="-122"/>
                <a:ea typeface="楷体" panose="02010609060101010101" pitchFamily="49" charset="-122"/>
                <a:sym typeface="+mn-ea"/>
              </a:rPr>
              <a:t>浅   目</a:t>
            </a:r>
            <a:r>
              <a:rPr lang="zh-CN" altLang="en-US" sz="3200" b="1" dirty="0">
                <a:solidFill>
                  <a:srgbClr val="FF0000"/>
                </a:solidFill>
                <a:latin typeface="楷体" panose="02010609060101010101" pitchFamily="49" charset="-122"/>
                <a:ea typeface="楷体" panose="02010609060101010101" pitchFamily="49" charset="-122"/>
                <a:sym typeface="+mn-ea"/>
              </a:rPr>
              <a:t>睹</a:t>
            </a:r>
            <a:r>
              <a:rPr lang="zh-CN" altLang="en-US" sz="3200" b="1" dirty="0">
                <a:solidFill>
                  <a:prstClr val="black"/>
                </a:solidFill>
                <a:latin typeface="楷体" panose="02010609060101010101" pitchFamily="49" charset="-122"/>
                <a:ea typeface="楷体" panose="02010609060101010101" pitchFamily="49" charset="-122"/>
                <a:sym typeface="+mn-ea"/>
              </a:rPr>
              <a:t>   </a:t>
            </a:r>
            <a:r>
              <a:rPr lang="zh-CN" altLang="en-US" sz="3200" b="1" dirty="0">
                <a:solidFill>
                  <a:srgbClr val="FF0000"/>
                </a:solidFill>
                <a:latin typeface="楷体" panose="02010609060101010101" pitchFamily="49" charset="-122"/>
                <a:ea typeface="楷体" panose="02010609060101010101" pitchFamily="49" charset="-122"/>
                <a:sym typeface="+mn-ea"/>
              </a:rPr>
              <a:t>奠</a:t>
            </a:r>
            <a:r>
              <a:rPr lang="zh-CN" altLang="en-US" sz="3200" b="1" dirty="0">
                <a:solidFill>
                  <a:prstClr val="black"/>
                </a:solidFill>
                <a:latin typeface="楷体" panose="02010609060101010101" pitchFamily="49" charset="-122"/>
                <a:ea typeface="楷体" panose="02010609060101010101" pitchFamily="49" charset="-122"/>
                <a:sym typeface="+mn-ea"/>
              </a:rPr>
              <a:t>定   </a:t>
            </a:r>
            <a:r>
              <a:rPr lang="zh-CN" altLang="en-US" sz="3200" b="1" dirty="0">
                <a:solidFill>
                  <a:srgbClr val="FF0000"/>
                </a:solidFill>
                <a:latin typeface="楷体" panose="02010609060101010101" pitchFamily="49" charset="-122"/>
                <a:ea typeface="楷体" panose="02010609060101010101" pitchFamily="49" charset="-122"/>
                <a:sym typeface="+mn-ea"/>
              </a:rPr>
              <a:t>挚</a:t>
            </a:r>
            <a:r>
              <a:rPr lang="zh-CN" altLang="en-US" sz="3200" b="1" dirty="0">
                <a:solidFill>
                  <a:prstClr val="black"/>
                </a:solidFill>
                <a:latin typeface="楷体" panose="02010609060101010101" pitchFamily="49" charset="-122"/>
                <a:ea typeface="楷体" panose="02010609060101010101" pitchFamily="49" charset="-122"/>
                <a:sym typeface="+mn-ea"/>
              </a:rPr>
              <a:t>爱   </a:t>
            </a:r>
            <a:r>
              <a:rPr lang="zh-CN" altLang="en-US" sz="3200" b="1" dirty="0">
                <a:solidFill>
                  <a:srgbClr val="FF0000"/>
                </a:solidFill>
                <a:latin typeface="楷体" panose="02010609060101010101" pitchFamily="49" charset="-122"/>
                <a:ea typeface="楷体" panose="02010609060101010101" pitchFamily="49" charset="-122"/>
                <a:sym typeface="+mn-ea"/>
              </a:rPr>
              <a:t>钟</a:t>
            </a:r>
            <a:r>
              <a:rPr lang="zh-CN" altLang="en-US" sz="3200" b="1" dirty="0">
                <a:solidFill>
                  <a:prstClr val="black"/>
                </a:solidFill>
                <a:latin typeface="楷体" panose="02010609060101010101" pitchFamily="49" charset="-122"/>
                <a:ea typeface="楷体" panose="02010609060101010101" pitchFamily="49" charset="-122"/>
                <a:sym typeface="+mn-ea"/>
              </a:rPr>
              <a:t>爱  </a:t>
            </a:r>
            <a:endParaRPr lang="en-US" altLang="zh-CN" sz="3200" b="1" dirty="0">
              <a:solidFill>
                <a:prstClr val="black"/>
              </a:solidFill>
              <a:latin typeface="楷体" panose="02010609060101010101" pitchFamily="49" charset="-122"/>
              <a:ea typeface="楷体" panose="02010609060101010101" pitchFamily="49" charset="-122"/>
              <a:sym typeface="+mn-ea"/>
            </a:endParaRPr>
          </a:p>
          <a:p>
            <a:pPr eaLnBrk="1" latinLnBrk="0" hangingPunct="1">
              <a:lnSpc>
                <a:spcPct val="150000"/>
              </a:lnSpc>
              <a:buFont typeface="Arial" panose="020B0604020202020204" pitchFamily="34" charset="0"/>
              <a:buNone/>
            </a:pPr>
            <a:r>
              <a:rPr lang="zh-CN" altLang="en-US" sz="3200" b="1" dirty="0">
                <a:solidFill>
                  <a:prstClr val="black"/>
                </a:solidFill>
                <a:latin typeface="楷体" panose="02010609060101010101" pitchFamily="49" charset="-122"/>
                <a:ea typeface="楷体" panose="02010609060101010101" pitchFamily="49" charset="-122"/>
                <a:sym typeface="+mn-ea"/>
              </a:rPr>
              <a:t>分</a:t>
            </a:r>
            <a:r>
              <a:rPr lang="zh-CN" altLang="en-US" sz="3200" b="1" dirty="0">
                <a:solidFill>
                  <a:srgbClr val="FF0000"/>
                </a:solidFill>
                <a:latin typeface="楷体" panose="02010609060101010101" pitchFamily="49" charset="-122"/>
                <a:ea typeface="楷体" panose="02010609060101010101" pitchFamily="49" charset="-122"/>
                <a:sym typeface="+mn-ea"/>
              </a:rPr>
              <a:t>崩</a:t>
            </a:r>
            <a:r>
              <a:rPr lang="zh-CN" altLang="en-US" sz="3200" b="1" dirty="0">
                <a:solidFill>
                  <a:prstClr val="black"/>
                </a:solidFill>
                <a:latin typeface="楷体" panose="02010609060101010101" pitchFamily="49" charset="-122"/>
                <a:ea typeface="楷体" panose="02010609060101010101" pitchFamily="49" charset="-122"/>
                <a:sym typeface="+mn-ea"/>
              </a:rPr>
              <a:t>离析       </a:t>
            </a:r>
            <a:r>
              <a:rPr lang="zh-CN" altLang="en-US" sz="3200" b="1" dirty="0">
                <a:solidFill>
                  <a:srgbClr val="FF0000"/>
                </a:solidFill>
                <a:latin typeface="楷体" panose="02010609060101010101" pitchFamily="49" charset="-122"/>
                <a:ea typeface="楷体" panose="02010609060101010101" pitchFamily="49" charset="-122"/>
                <a:sym typeface="+mn-ea"/>
              </a:rPr>
              <a:t>暴</a:t>
            </a:r>
            <a:r>
              <a:rPr lang="zh-CN" altLang="en-US" sz="3200" b="1" dirty="0">
                <a:solidFill>
                  <a:prstClr val="black"/>
                </a:solidFill>
                <a:latin typeface="楷体" panose="02010609060101010101" pitchFamily="49" charset="-122"/>
                <a:ea typeface="楷体" panose="02010609060101010101" pitchFamily="49" charset="-122"/>
                <a:sym typeface="+mn-ea"/>
              </a:rPr>
              <a:t>风</a:t>
            </a:r>
            <a:r>
              <a:rPr lang="zh-CN" altLang="en-US" sz="3200" b="1" dirty="0">
                <a:solidFill>
                  <a:srgbClr val="FF0000"/>
                </a:solidFill>
                <a:latin typeface="楷体" panose="02010609060101010101" pitchFamily="49" charset="-122"/>
                <a:ea typeface="楷体" panose="02010609060101010101" pitchFamily="49" charset="-122"/>
                <a:sym typeface="+mn-ea"/>
              </a:rPr>
              <a:t>骤</a:t>
            </a:r>
            <a:r>
              <a:rPr lang="zh-CN" altLang="en-US" sz="3200" b="1" dirty="0">
                <a:solidFill>
                  <a:prstClr val="black"/>
                </a:solidFill>
                <a:latin typeface="楷体" panose="02010609060101010101" pitchFamily="49" charset="-122"/>
                <a:ea typeface="楷体" panose="02010609060101010101" pitchFamily="49" charset="-122"/>
                <a:sym typeface="+mn-ea"/>
              </a:rPr>
              <a:t>雨      担</a:t>
            </a:r>
            <a:r>
              <a:rPr lang="zh-CN" altLang="en-US" sz="3200" b="1" dirty="0">
                <a:solidFill>
                  <a:srgbClr val="FF0000"/>
                </a:solidFill>
                <a:latin typeface="楷体" panose="02010609060101010101" pitchFamily="49" charset="-122"/>
                <a:ea typeface="楷体" panose="02010609060101010101" pitchFamily="49" charset="-122"/>
                <a:sym typeface="+mn-ea"/>
              </a:rPr>
              <a:t>惊</a:t>
            </a:r>
            <a:r>
              <a:rPr lang="zh-CN" altLang="en-US" sz="3200" b="1" dirty="0">
                <a:solidFill>
                  <a:prstClr val="black"/>
                </a:solidFill>
                <a:latin typeface="楷体" panose="02010609060101010101" pitchFamily="49" charset="-122"/>
                <a:ea typeface="楷体" panose="02010609060101010101" pitchFamily="49" charset="-122"/>
                <a:sym typeface="+mn-ea"/>
              </a:rPr>
              <a:t>受怕  </a:t>
            </a:r>
            <a:endParaRPr lang="en-US" altLang="zh-CN" sz="3200" b="1" dirty="0">
              <a:solidFill>
                <a:prstClr val="black"/>
              </a:solidFill>
              <a:latin typeface="楷体" panose="02010609060101010101" pitchFamily="49" charset="-122"/>
              <a:ea typeface="楷体" panose="02010609060101010101" pitchFamily="49" charset="-122"/>
              <a:sym typeface="+mn-ea"/>
            </a:endParaRPr>
          </a:p>
          <a:p>
            <a:pPr eaLnBrk="1" latinLnBrk="0" hangingPunct="1">
              <a:lnSpc>
                <a:spcPct val="150000"/>
              </a:lnSpc>
              <a:buFont typeface="Arial" panose="020B0604020202020204" pitchFamily="34" charset="0"/>
              <a:buNone/>
            </a:pPr>
            <a:r>
              <a:rPr lang="zh-CN" altLang="en-US" sz="3200" b="1" dirty="0">
                <a:solidFill>
                  <a:srgbClr val="FF0000"/>
                </a:solidFill>
                <a:latin typeface="楷体" panose="02010609060101010101" pitchFamily="49" charset="-122"/>
                <a:ea typeface="楷体" panose="02010609060101010101" pitchFamily="49" charset="-122"/>
                <a:sym typeface="+mn-ea"/>
              </a:rPr>
              <a:t>行</a:t>
            </a:r>
            <a:r>
              <a:rPr lang="zh-CN" altLang="en-US" sz="3200" b="1" dirty="0">
                <a:solidFill>
                  <a:prstClr val="black"/>
                </a:solidFill>
                <a:latin typeface="楷体" panose="02010609060101010101" pitchFamily="49" charset="-122"/>
                <a:ea typeface="楷体" panose="02010609060101010101" pitchFamily="49" charset="-122"/>
                <a:sym typeface="+mn-ea"/>
              </a:rPr>
              <a:t>将就木       相</a:t>
            </a:r>
            <a:r>
              <a:rPr lang="zh-CN" altLang="en-US" sz="3200" b="1" dirty="0">
                <a:solidFill>
                  <a:srgbClr val="FF0000"/>
                </a:solidFill>
                <a:latin typeface="楷体" panose="02010609060101010101" pitchFamily="49" charset="-122"/>
                <a:ea typeface="楷体" panose="02010609060101010101" pitchFamily="49" charset="-122"/>
                <a:sym typeface="+mn-ea"/>
              </a:rPr>
              <a:t>辅</a:t>
            </a:r>
            <a:r>
              <a:rPr lang="zh-CN" altLang="en-US" sz="3200" b="1" dirty="0">
                <a:solidFill>
                  <a:prstClr val="black"/>
                </a:solidFill>
                <a:latin typeface="楷体" panose="02010609060101010101" pitchFamily="49" charset="-122"/>
                <a:ea typeface="楷体" panose="02010609060101010101" pitchFamily="49" charset="-122"/>
                <a:sym typeface="+mn-ea"/>
              </a:rPr>
              <a:t>相成      自</a:t>
            </a:r>
            <a:r>
              <a:rPr lang="zh-CN" altLang="en-US" sz="3200" b="1" dirty="0">
                <a:solidFill>
                  <a:srgbClr val="FF0000"/>
                </a:solidFill>
                <a:latin typeface="楷体" panose="02010609060101010101" pitchFamily="49" charset="-122"/>
                <a:ea typeface="楷体" panose="02010609060101010101" pitchFamily="49" charset="-122"/>
                <a:sym typeface="+mn-ea"/>
              </a:rPr>
              <a:t>圆</a:t>
            </a:r>
            <a:r>
              <a:rPr lang="zh-CN" altLang="en-US" sz="3200" b="1" dirty="0">
                <a:solidFill>
                  <a:prstClr val="black"/>
                </a:solidFill>
                <a:latin typeface="楷体" panose="02010609060101010101" pitchFamily="49" charset="-122"/>
                <a:ea typeface="楷体" panose="02010609060101010101" pitchFamily="49" charset="-122"/>
                <a:sym typeface="+mn-ea"/>
              </a:rPr>
              <a:t>其说</a:t>
            </a:r>
          </a:p>
        </p:txBody>
      </p:sp>
      <p:sp>
        <p:nvSpPr>
          <p:cNvPr id="6" name="矩形 5"/>
          <p:cNvSpPr>
            <a:spLocks noChangeArrowheads="1"/>
          </p:cNvSpPr>
          <p:nvPr/>
        </p:nvSpPr>
        <p:spPr bwMode="auto">
          <a:xfrm>
            <a:off x="857003" y="1423330"/>
            <a:ext cx="545132" cy="523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36" tIns="45668" rIns="91336" bIns="45668">
            <a:spAutoFit/>
          </a:bodyPr>
          <a:lstStyle/>
          <a:p>
            <a:pPr>
              <a:buFont typeface="Arial" panose="020B0604020202020204" pitchFamily="34" charset="0"/>
              <a:buNone/>
            </a:pPr>
            <a:r>
              <a:rPr lang="en-US" altLang="zh-CN" sz="2800" dirty="0">
                <a:latin typeface="汉语拼音" panose="000B0604020202020204" pitchFamily="34" charset="0"/>
                <a:cs typeface="汉语拼音" panose="000B0604020202020204" pitchFamily="34" charset="0"/>
              </a:rPr>
              <a:t>jié</a:t>
            </a:r>
            <a:endParaRPr lang="zh-CN" altLang="en-US" sz="2800" dirty="0">
              <a:latin typeface="汉语拼音" panose="000B0604020202020204" pitchFamily="34" charset="0"/>
              <a:cs typeface="汉语拼音" panose="000B0604020202020204" pitchFamily="34" charset="0"/>
            </a:endParaRPr>
          </a:p>
        </p:txBody>
      </p:sp>
      <p:grpSp>
        <p:nvGrpSpPr>
          <p:cNvPr id="26" name="组合 2"/>
          <p:cNvGrpSpPr/>
          <p:nvPr/>
        </p:nvGrpSpPr>
        <p:grpSpPr bwMode="auto">
          <a:xfrm>
            <a:off x="515938" y="1059656"/>
            <a:ext cx="1497012" cy="643766"/>
            <a:chOff x="752475" y="598488"/>
            <a:chExt cx="1497013" cy="858353"/>
          </a:xfrm>
        </p:grpSpPr>
        <p:sp>
          <p:nvSpPr>
            <p:cNvPr id="27" name="圆角矩形 26"/>
            <p:cNvSpPr/>
            <p:nvPr/>
          </p:nvSpPr>
          <p:spPr>
            <a:xfrm rot="20326116">
              <a:off x="1746251" y="719138"/>
              <a:ext cx="442912" cy="420687"/>
            </a:xfrm>
            <a:prstGeom prst="roundRect">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buFontTx/>
                <a:buNone/>
                <a:defRPr/>
              </a:pPr>
              <a:endParaRPr kumimoji="1" lang="zh-CN" altLang="en-US"/>
            </a:p>
          </p:txBody>
        </p:sp>
        <p:sp>
          <p:nvSpPr>
            <p:cNvPr id="28" name="圆角矩形 27"/>
            <p:cNvSpPr/>
            <p:nvPr/>
          </p:nvSpPr>
          <p:spPr>
            <a:xfrm rot="319204">
              <a:off x="1258887" y="722313"/>
              <a:ext cx="441325" cy="420687"/>
            </a:xfrm>
            <a:prstGeom prst="roundRect">
              <a:avLst/>
            </a:prstGeom>
            <a:solidFill>
              <a:schemeClr val="accent1">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buFontTx/>
                <a:buNone/>
                <a:defRPr/>
              </a:pPr>
              <a:endParaRPr kumimoji="1" lang="zh-CN" altLang="en-US"/>
            </a:p>
          </p:txBody>
        </p:sp>
        <p:sp>
          <p:nvSpPr>
            <p:cNvPr id="29" name="圆角矩形 28"/>
            <p:cNvSpPr/>
            <p:nvPr/>
          </p:nvSpPr>
          <p:spPr>
            <a:xfrm rot="21148334">
              <a:off x="787400" y="730251"/>
              <a:ext cx="441325" cy="420686"/>
            </a:xfrm>
            <a:prstGeom prst="round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buFontTx/>
                <a:buNone/>
                <a:defRPr/>
              </a:pPr>
              <a:endParaRPr kumimoji="1" lang="zh-CN" altLang="en-US"/>
            </a:p>
          </p:txBody>
        </p:sp>
        <p:sp>
          <p:nvSpPr>
            <p:cNvPr id="30" name="矩形 1"/>
            <p:cNvSpPr>
              <a:spLocks noChangeArrowheads="1"/>
            </p:cNvSpPr>
            <p:nvPr/>
          </p:nvSpPr>
          <p:spPr bwMode="auto">
            <a:xfrm>
              <a:off x="752475" y="598488"/>
              <a:ext cx="1497013" cy="858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0" hangingPunct="0">
                <a:lnSpc>
                  <a:spcPts val="4300"/>
                </a:lnSpc>
              </a:pPr>
              <a:r>
                <a:rPr lang="zh-CN" altLang="en-US" sz="2800" b="1" dirty="0">
                  <a:solidFill>
                    <a:schemeClr val="bg1"/>
                  </a:solidFill>
                  <a:latin typeface="楷体" panose="02010609060101010101" pitchFamily="49" charset="-122"/>
                  <a:ea typeface="楷体" panose="02010609060101010101" pitchFamily="49" charset="-122"/>
                </a:rPr>
                <a:t>读一读</a:t>
              </a:r>
            </a:p>
          </p:txBody>
        </p:sp>
      </p:grpSp>
      <p:grpSp>
        <p:nvGrpSpPr>
          <p:cNvPr id="31" name="组合 55"/>
          <p:cNvGrpSpPr/>
          <p:nvPr/>
        </p:nvGrpSpPr>
        <p:grpSpPr bwMode="auto">
          <a:xfrm>
            <a:off x="-3175" y="627459"/>
            <a:ext cx="2006600" cy="523082"/>
            <a:chOff x="70" y="-63"/>
            <a:chExt cx="3161" cy="1097"/>
          </a:xfrm>
        </p:grpSpPr>
        <p:sp>
          <p:nvSpPr>
            <p:cNvPr id="32"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dirty="0">
                  <a:latin typeface="黑体" panose="02010609060101010101" pitchFamily="49" charset="-122"/>
                  <a:ea typeface="黑体" panose="02010609060101010101" pitchFamily="49" charset="-122"/>
                </a:rPr>
                <a:t>预习检查</a:t>
              </a:r>
            </a:p>
          </p:txBody>
        </p:sp>
        <p:cxnSp>
          <p:nvCxnSpPr>
            <p:cNvPr id="33"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34" name="菱形 33"/>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p>
          </p:txBody>
        </p:sp>
      </p:grpSp>
      <p:sp>
        <p:nvSpPr>
          <p:cNvPr id="35" name="矩形 34"/>
          <p:cNvSpPr>
            <a:spLocks noChangeArrowheads="1"/>
          </p:cNvSpPr>
          <p:nvPr/>
        </p:nvSpPr>
        <p:spPr bwMode="auto">
          <a:xfrm>
            <a:off x="2195737" y="1423329"/>
            <a:ext cx="844893" cy="523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36" tIns="45668" rIns="91336" bIns="45668">
            <a:spAutoFit/>
          </a:bodyPr>
          <a:lstStyle/>
          <a:p>
            <a:pPr>
              <a:buFont typeface="Arial" panose="020B0604020202020204" pitchFamily="34" charset="0"/>
              <a:buNone/>
            </a:pPr>
            <a:r>
              <a:rPr lang="en-US" altLang="zh-CN" sz="2800" dirty="0">
                <a:latin typeface="汉语拼音" panose="000B0604020202020204" pitchFamily="34" charset="0"/>
                <a:cs typeface="汉语拼音" panose="000B0604020202020204" pitchFamily="34" charset="0"/>
              </a:rPr>
              <a:t>zhāi</a:t>
            </a:r>
            <a:endParaRPr lang="zh-CN" altLang="en-US" sz="2800" dirty="0">
              <a:latin typeface="汉语拼音" panose="000B0604020202020204" pitchFamily="34" charset="0"/>
              <a:cs typeface="汉语拼音" panose="000B0604020202020204" pitchFamily="34" charset="0"/>
            </a:endParaRPr>
          </a:p>
        </p:txBody>
      </p:sp>
      <p:sp>
        <p:nvSpPr>
          <p:cNvPr id="36" name="矩形 35"/>
          <p:cNvSpPr>
            <a:spLocks noChangeArrowheads="1"/>
          </p:cNvSpPr>
          <p:nvPr/>
        </p:nvSpPr>
        <p:spPr bwMode="auto">
          <a:xfrm>
            <a:off x="3126749" y="1417909"/>
            <a:ext cx="1866006" cy="523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36" tIns="45668" rIns="91336" bIns="45668">
            <a:spAutoFit/>
          </a:bodyPr>
          <a:lstStyle/>
          <a:p>
            <a:pPr>
              <a:buFont typeface="Arial" panose="020B0604020202020204" pitchFamily="34" charset="0"/>
              <a:buNone/>
            </a:pPr>
            <a:r>
              <a:rPr lang="en-US" altLang="zh-CN" sz="2800" dirty="0">
                <a:latin typeface="汉语拼音" panose="000B0604020202020204" pitchFamily="34" charset="0"/>
                <a:cs typeface="汉语拼音" panose="000B0604020202020204" pitchFamily="34" charset="0"/>
              </a:rPr>
              <a:t>qiǎng  bǎo</a:t>
            </a:r>
            <a:endParaRPr lang="zh-CN" altLang="en-US" sz="2800" dirty="0">
              <a:latin typeface="汉语拼音" panose="000B0604020202020204" pitchFamily="34" charset="0"/>
              <a:cs typeface="汉语拼音" panose="000B0604020202020204" pitchFamily="34" charset="0"/>
            </a:endParaRPr>
          </a:p>
        </p:txBody>
      </p:sp>
      <p:sp>
        <p:nvSpPr>
          <p:cNvPr id="37" name="矩形 36"/>
          <p:cNvSpPr>
            <a:spLocks noChangeArrowheads="1"/>
          </p:cNvSpPr>
          <p:nvPr/>
        </p:nvSpPr>
        <p:spPr bwMode="auto">
          <a:xfrm>
            <a:off x="4921660" y="1423329"/>
            <a:ext cx="864129" cy="523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36" tIns="45668" rIns="91336" bIns="45668">
            <a:spAutoFit/>
          </a:bodyPr>
          <a:lstStyle/>
          <a:p>
            <a:pPr>
              <a:buFont typeface="Arial" panose="020B0604020202020204" pitchFamily="34" charset="0"/>
              <a:buNone/>
            </a:pPr>
            <a:r>
              <a:rPr lang="en-US" altLang="zh-CN" sz="2800" dirty="0">
                <a:latin typeface="汉语拼音" panose="000B0604020202020204" pitchFamily="34" charset="0"/>
                <a:cs typeface="汉语拼音" panose="000B0604020202020204" pitchFamily="34" charset="0"/>
              </a:rPr>
              <a:t>yíng</a:t>
            </a:r>
            <a:endParaRPr lang="zh-CN" altLang="en-US" sz="2800" dirty="0">
              <a:latin typeface="汉语拼音" panose="000B0604020202020204" pitchFamily="34" charset="0"/>
              <a:cs typeface="汉语拼音" panose="000B0604020202020204" pitchFamily="34" charset="0"/>
            </a:endParaRPr>
          </a:p>
        </p:txBody>
      </p:sp>
      <p:sp>
        <p:nvSpPr>
          <p:cNvPr id="38" name="矩形 37"/>
          <p:cNvSpPr>
            <a:spLocks noChangeArrowheads="1"/>
          </p:cNvSpPr>
          <p:nvPr/>
        </p:nvSpPr>
        <p:spPr bwMode="auto">
          <a:xfrm>
            <a:off x="6093935" y="1405345"/>
            <a:ext cx="1001987" cy="523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36" tIns="45668" rIns="91336" bIns="45668">
            <a:spAutoFit/>
          </a:bodyPr>
          <a:lstStyle/>
          <a:p>
            <a:pPr>
              <a:buFont typeface="Arial" panose="020B0604020202020204" pitchFamily="34" charset="0"/>
              <a:buNone/>
            </a:pPr>
            <a:r>
              <a:rPr lang="en-US" altLang="zh-CN" sz="2800" dirty="0">
                <a:latin typeface="汉语拼音" panose="000B0604020202020204" pitchFamily="34" charset="0"/>
                <a:cs typeface="汉语拼音" panose="000B0604020202020204" pitchFamily="34" charset="0"/>
              </a:rPr>
              <a:t>xuàn</a:t>
            </a:r>
            <a:endParaRPr lang="zh-CN" altLang="en-US" sz="2800" dirty="0">
              <a:latin typeface="汉语拼音" panose="000B0604020202020204" pitchFamily="34" charset="0"/>
              <a:cs typeface="汉语拼音" panose="000B0604020202020204" pitchFamily="34" charset="0"/>
            </a:endParaRPr>
          </a:p>
        </p:txBody>
      </p:sp>
      <p:sp>
        <p:nvSpPr>
          <p:cNvPr id="39" name="矩形 38"/>
          <p:cNvSpPr>
            <a:spLocks noChangeArrowheads="1"/>
          </p:cNvSpPr>
          <p:nvPr/>
        </p:nvSpPr>
        <p:spPr bwMode="auto">
          <a:xfrm>
            <a:off x="7383833" y="1412489"/>
            <a:ext cx="1324191" cy="523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36" tIns="45668" rIns="91336" bIns="45668">
            <a:spAutoFit/>
          </a:bodyPr>
          <a:lstStyle/>
          <a:p>
            <a:pPr>
              <a:buFont typeface="Arial" panose="020B0604020202020204" pitchFamily="34" charset="0"/>
              <a:buNone/>
            </a:pPr>
            <a:r>
              <a:rPr lang="en-US" altLang="zh-CN" sz="2800" dirty="0">
                <a:latin typeface="汉语拼音" panose="000B0604020202020204" pitchFamily="34" charset="0"/>
                <a:cs typeface="汉语拼音" panose="000B0604020202020204" pitchFamily="34" charset="0"/>
              </a:rPr>
              <a:t>jiā  suǒ</a:t>
            </a:r>
            <a:endParaRPr lang="zh-CN" altLang="en-US" sz="2800" dirty="0">
              <a:latin typeface="汉语拼音" panose="000B0604020202020204" pitchFamily="34" charset="0"/>
              <a:cs typeface="汉语拼音" panose="000B0604020202020204" pitchFamily="34" charset="0"/>
            </a:endParaRPr>
          </a:p>
        </p:txBody>
      </p:sp>
      <p:sp>
        <p:nvSpPr>
          <p:cNvPr id="40" name="矩形 39"/>
          <p:cNvSpPr>
            <a:spLocks noChangeArrowheads="1"/>
          </p:cNvSpPr>
          <p:nvPr/>
        </p:nvSpPr>
        <p:spPr bwMode="auto">
          <a:xfrm>
            <a:off x="276154" y="2085696"/>
            <a:ext cx="1425180" cy="523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36" tIns="45668" rIns="91336" bIns="45668">
            <a:spAutoFit/>
          </a:bodyPr>
          <a:lstStyle/>
          <a:p>
            <a:pPr>
              <a:buFont typeface="Arial" panose="020B0604020202020204" pitchFamily="34" charset="0"/>
              <a:buNone/>
            </a:pPr>
            <a:r>
              <a:rPr lang="en-US" altLang="zh-CN" sz="2800" dirty="0">
                <a:latin typeface="汉语拼音" panose="000B0604020202020204" pitchFamily="34" charset="0"/>
                <a:cs typeface="汉语拼音" panose="000B0604020202020204" pitchFamily="34" charset="0"/>
              </a:rPr>
              <a:t>zhuō liè</a:t>
            </a:r>
            <a:endParaRPr lang="zh-CN" altLang="en-US" sz="2800" dirty="0">
              <a:latin typeface="汉语拼音" panose="000B0604020202020204" pitchFamily="34" charset="0"/>
              <a:cs typeface="汉语拼音" panose="000B0604020202020204" pitchFamily="34" charset="0"/>
            </a:endParaRPr>
          </a:p>
        </p:txBody>
      </p:sp>
      <p:sp>
        <p:nvSpPr>
          <p:cNvPr id="41" name="矩形 40"/>
          <p:cNvSpPr>
            <a:spLocks noChangeArrowheads="1"/>
          </p:cNvSpPr>
          <p:nvPr/>
        </p:nvSpPr>
        <p:spPr bwMode="auto">
          <a:xfrm>
            <a:off x="1975132" y="2107127"/>
            <a:ext cx="578795" cy="523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36" tIns="45668" rIns="91336" bIns="45668">
            <a:spAutoFit/>
          </a:bodyPr>
          <a:lstStyle/>
          <a:p>
            <a:pPr>
              <a:buFont typeface="Arial" panose="020B0604020202020204" pitchFamily="34" charset="0"/>
              <a:buNone/>
            </a:pPr>
            <a:r>
              <a:rPr lang="en-US" altLang="zh-CN" sz="2800" dirty="0">
                <a:latin typeface="汉语拼音" panose="000B0604020202020204" pitchFamily="34" charset="0"/>
                <a:cs typeface="汉语拼音" panose="000B0604020202020204" pitchFamily="34" charset="0"/>
              </a:rPr>
              <a:t>fū</a:t>
            </a:r>
            <a:endParaRPr lang="zh-CN" altLang="en-US" sz="2800" dirty="0">
              <a:latin typeface="汉语拼音" panose="000B0604020202020204" pitchFamily="34" charset="0"/>
              <a:cs typeface="汉语拼音" panose="000B0604020202020204" pitchFamily="34" charset="0"/>
            </a:endParaRPr>
          </a:p>
        </p:txBody>
      </p:sp>
      <p:sp>
        <p:nvSpPr>
          <p:cNvPr id="42" name="矩形 41"/>
          <p:cNvSpPr>
            <a:spLocks noChangeArrowheads="1"/>
          </p:cNvSpPr>
          <p:nvPr/>
        </p:nvSpPr>
        <p:spPr bwMode="auto">
          <a:xfrm>
            <a:off x="3736479" y="2114271"/>
            <a:ext cx="585207" cy="523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36" tIns="45668" rIns="91336" bIns="45668">
            <a:spAutoFit/>
          </a:bodyPr>
          <a:lstStyle/>
          <a:p>
            <a:pPr>
              <a:buFont typeface="Arial" panose="020B0604020202020204" pitchFamily="34" charset="0"/>
              <a:buNone/>
            </a:pPr>
            <a:r>
              <a:rPr lang="en-US" altLang="zh-CN" sz="2800" dirty="0">
                <a:latin typeface="汉语拼音" panose="000B0604020202020204" pitchFamily="34" charset="0"/>
                <a:cs typeface="汉语拼音" panose="000B0604020202020204" pitchFamily="34" charset="0"/>
              </a:rPr>
              <a:t>dǔ</a:t>
            </a:r>
            <a:endParaRPr lang="zh-CN" altLang="en-US" sz="2800" dirty="0">
              <a:latin typeface="汉语拼音" panose="000B0604020202020204" pitchFamily="34" charset="0"/>
              <a:cs typeface="汉语拼音" panose="000B0604020202020204" pitchFamily="34" charset="0"/>
            </a:endParaRPr>
          </a:p>
        </p:txBody>
      </p:sp>
      <p:sp>
        <p:nvSpPr>
          <p:cNvPr id="43" name="矩形 42"/>
          <p:cNvSpPr>
            <a:spLocks noChangeArrowheads="1"/>
          </p:cNvSpPr>
          <p:nvPr/>
        </p:nvSpPr>
        <p:spPr bwMode="auto">
          <a:xfrm>
            <a:off x="4773326" y="2114271"/>
            <a:ext cx="865733" cy="523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36" tIns="45668" rIns="91336" bIns="45668">
            <a:spAutoFit/>
          </a:bodyPr>
          <a:lstStyle/>
          <a:p>
            <a:pPr>
              <a:buFont typeface="Arial" panose="020B0604020202020204" pitchFamily="34" charset="0"/>
              <a:buNone/>
            </a:pPr>
            <a:r>
              <a:rPr lang="en-US" altLang="zh-CN" sz="2800" dirty="0">
                <a:latin typeface="汉语拼音" panose="000B0604020202020204" pitchFamily="34" charset="0"/>
                <a:cs typeface="汉语拼音" panose="000B0604020202020204" pitchFamily="34" charset="0"/>
              </a:rPr>
              <a:t>diàn</a:t>
            </a:r>
            <a:endParaRPr lang="zh-CN" altLang="en-US" sz="2800" dirty="0">
              <a:latin typeface="汉语拼音" panose="000B0604020202020204" pitchFamily="34" charset="0"/>
              <a:cs typeface="汉语拼音" panose="000B0604020202020204" pitchFamily="34" charset="0"/>
            </a:endParaRPr>
          </a:p>
        </p:txBody>
      </p:sp>
      <p:sp>
        <p:nvSpPr>
          <p:cNvPr id="44" name="矩形 43"/>
          <p:cNvSpPr>
            <a:spLocks noChangeArrowheads="1"/>
          </p:cNvSpPr>
          <p:nvPr/>
        </p:nvSpPr>
        <p:spPr bwMode="auto">
          <a:xfrm>
            <a:off x="6121164" y="2128280"/>
            <a:ext cx="663754" cy="523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36" tIns="45668" rIns="91336" bIns="45668">
            <a:spAutoFit/>
          </a:bodyPr>
          <a:lstStyle/>
          <a:p>
            <a:pPr>
              <a:buFont typeface="Arial" panose="020B0604020202020204" pitchFamily="34" charset="0"/>
              <a:buNone/>
            </a:pPr>
            <a:r>
              <a:rPr lang="en-US" altLang="zh-CN" sz="2800" dirty="0">
                <a:latin typeface="汉语拼音" panose="000B0604020202020204" pitchFamily="34" charset="0"/>
                <a:cs typeface="汉语拼音" panose="000B0604020202020204" pitchFamily="34" charset="0"/>
              </a:rPr>
              <a:t>zhì</a:t>
            </a:r>
            <a:endParaRPr lang="zh-CN" altLang="en-US" sz="2800" dirty="0">
              <a:latin typeface="汉语拼音" panose="000B0604020202020204" pitchFamily="34" charset="0"/>
              <a:cs typeface="汉语拼音" panose="000B0604020202020204" pitchFamily="34" charset="0"/>
            </a:endParaRPr>
          </a:p>
        </p:txBody>
      </p:sp>
      <p:sp>
        <p:nvSpPr>
          <p:cNvPr id="45" name="矩形 44"/>
          <p:cNvSpPr>
            <a:spLocks noChangeArrowheads="1"/>
          </p:cNvSpPr>
          <p:nvPr/>
        </p:nvSpPr>
        <p:spPr bwMode="auto">
          <a:xfrm>
            <a:off x="7351738" y="2106848"/>
            <a:ext cx="1165494" cy="523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36" tIns="45668" rIns="91336" bIns="45668">
            <a:spAutoFit/>
          </a:bodyPr>
          <a:lstStyle/>
          <a:p>
            <a:pPr>
              <a:buFont typeface="Arial" panose="020B0604020202020204" pitchFamily="34" charset="0"/>
              <a:buNone/>
            </a:pPr>
            <a:r>
              <a:rPr lang="en-US" altLang="zh-CN" sz="2800" dirty="0">
                <a:latin typeface="汉语拼音" panose="000B0604020202020204" pitchFamily="34" charset="0"/>
                <a:cs typeface="汉语拼音" panose="000B0604020202020204" pitchFamily="34" charset="0"/>
              </a:rPr>
              <a:t>zhōng</a:t>
            </a:r>
            <a:endParaRPr lang="zh-CN" altLang="en-US" sz="2800" dirty="0">
              <a:latin typeface="汉语拼音" panose="000B0604020202020204" pitchFamily="34" charset="0"/>
              <a:cs typeface="汉语拼音" panose="000B0604020202020204" pitchFamily="34" charset="0"/>
            </a:endParaRPr>
          </a:p>
        </p:txBody>
      </p:sp>
      <p:sp>
        <p:nvSpPr>
          <p:cNvPr id="46" name="矩形 45"/>
          <p:cNvSpPr>
            <a:spLocks noChangeArrowheads="1"/>
          </p:cNvSpPr>
          <p:nvPr/>
        </p:nvSpPr>
        <p:spPr bwMode="auto">
          <a:xfrm>
            <a:off x="755576" y="2895786"/>
            <a:ext cx="985957" cy="523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36" tIns="45668" rIns="91336" bIns="45668">
            <a:spAutoFit/>
          </a:bodyPr>
          <a:lstStyle/>
          <a:p>
            <a:pPr>
              <a:buFont typeface="Arial" panose="020B0604020202020204" pitchFamily="34" charset="0"/>
              <a:buNone/>
            </a:pPr>
            <a:r>
              <a:rPr lang="en-US" altLang="zh-CN" sz="2800" dirty="0">
                <a:latin typeface="汉语拼音" panose="000B0604020202020204" pitchFamily="34" charset="0"/>
                <a:cs typeface="汉语拼音" panose="000B0604020202020204" pitchFamily="34" charset="0"/>
              </a:rPr>
              <a:t>bēng</a:t>
            </a:r>
            <a:endParaRPr lang="zh-CN" altLang="en-US" sz="2800" dirty="0">
              <a:latin typeface="汉语拼音" panose="000B0604020202020204" pitchFamily="34" charset="0"/>
              <a:cs typeface="汉语拼音" panose="000B0604020202020204" pitchFamily="34" charset="0"/>
            </a:endParaRPr>
          </a:p>
        </p:txBody>
      </p:sp>
      <p:sp>
        <p:nvSpPr>
          <p:cNvPr id="47" name="矩形 46"/>
          <p:cNvSpPr>
            <a:spLocks noChangeArrowheads="1"/>
          </p:cNvSpPr>
          <p:nvPr/>
        </p:nvSpPr>
        <p:spPr bwMode="auto">
          <a:xfrm>
            <a:off x="3440598" y="2891210"/>
            <a:ext cx="785583" cy="523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36" tIns="45668" rIns="91336" bIns="45668">
            <a:spAutoFit/>
          </a:bodyPr>
          <a:lstStyle/>
          <a:p>
            <a:pPr>
              <a:buFont typeface="Arial" panose="020B0604020202020204" pitchFamily="34" charset="0"/>
              <a:buNone/>
            </a:pPr>
            <a:r>
              <a:rPr lang="en-US" altLang="zh-CN" sz="2800" dirty="0">
                <a:latin typeface="汉语拼音" panose="000B0604020202020204" pitchFamily="34" charset="0"/>
                <a:cs typeface="汉语拼音" panose="000B0604020202020204" pitchFamily="34" charset="0"/>
              </a:rPr>
              <a:t>bào</a:t>
            </a:r>
            <a:endParaRPr lang="zh-CN" altLang="en-US" sz="2800" dirty="0">
              <a:latin typeface="汉语拼音" panose="000B0604020202020204" pitchFamily="34" charset="0"/>
              <a:cs typeface="汉语拼音" panose="000B0604020202020204" pitchFamily="34" charset="0"/>
            </a:endParaRPr>
          </a:p>
        </p:txBody>
      </p:sp>
      <p:sp>
        <p:nvSpPr>
          <p:cNvPr id="48" name="矩形 47"/>
          <p:cNvSpPr>
            <a:spLocks noChangeArrowheads="1"/>
          </p:cNvSpPr>
          <p:nvPr/>
        </p:nvSpPr>
        <p:spPr bwMode="auto">
          <a:xfrm>
            <a:off x="4259827" y="2884066"/>
            <a:ext cx="1044762" cy="523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36" tIns="45668" rIns="91336" bIns="45668">
            <a:spAutoFit/>
          </a:bodyPr>
          <a:lstStyle/>
          <a:p>
            <a:r>
              <a:rPr lang="en-US" altLang="zh-CN" sz="2800" dirty="0">
                <a:latin typeface="汉语拼音" panose="000B0604020202020204" pitchFamily="34" charset="0"/>
                <a:cs typeface="汉语拼音" panose="000B0604020202020204" pitchFamily="34" charset="0"/>
              </a:rPr>
              <a:t>zhòu</a:t>
            </a:r>
            <a:endParaRPr lang="zh-CN" altLang="en-US" sz="2800" dirty="0">
              <a:latin typeface="汉语拼音" panose="000B0604020202020204" pitchFamily="34" charset="0"/>
              <a:cs typeface="汉语拼音" panose="000B0604020202020204" pitchFamily="34" charset="0"/>
            </a:endParaRPr>
          </a:p>
        </p:txBody>
      </p:sp>
      <p:sp>
        <p:nvSpPr>
          <p:cNvPr id="49" name="矩形 48"/>
          <p:cNvSpPr>
            <a:spLocks noChangeArrowheads="1"/>
          </p:cNvSpPr>
          <p:nvPr/>
        </p:nvSpPr>
        <p:spPr bwMode="auto">
          <a:xfrm>
            <a:off x="6764659" y="2884066"/>
            <a:ext cx="930411" cy="523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36" tIns="45668" rIns="91336" bIns="45668">
            <a:spAutoFit/>
          </a:bodyPr>
          <a:lstStyle/>
          <a:p>
            <a:r>
              <a:rPr lang="en-US" altLang="zh-CN" sz="2800" dirty="0">
                <a:latin typeface="汉语拼音" panose="000B0604020202020204" pitchFamily="34" charset="0"/>
                <a:cs typeface="汉语拼音" panose="000B0604020202020204" pitchFamily="34" charset="0"/>
              </a:rPr>
              <a:t>jīng</a:t>
            </a:r>
            <a:endParaRPr lang="zh-CN" altLang="en-US" sz="2800" dirty="0">
              <a:latin typeface="汉语拼音" panose="000B0604020202020204" pitchFamily="34" charset="0"/>
              <a:cs typeface="汉语拼音" panose="000B0604020202020204" pitchFamily="34" charset="0"/>
            </a:endParaRPr>
          </a:p>
        </p:txBody>
      </p:sp>
      <p:sp>
        <p:nvSpPr>
          <p:cNvPr id="50" name="矩形 49"/>
          <p:cNvSpPr>
            <a:spLocks noChangeArrowheads="1"/>
          </p:cNvSpPr>
          <p:nvPr/>
        </p:nvSpPr>
        <p:spPr bwMode="auto">
          <a:xfrm>
            <a:off x="390693" y="3637576"/>
            <a:ext cx="864129" cy="523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36" tIns="45668" rIns="91336" bIns="45668">
            <a:spAutoFit/>
          </a:bodyPr>
          <a:lstStyle/>
          <a:p>
            <a:pPr>
              <a:buFont typeface="Arial" panose="020B0604020202020204" pitchFamily="34" charset="0"/>
              <a:buNone/>
            </a:pPr>
            <a:r>
              <a:rPr lang="en-US" altLang="zh-CN" sz="2800" dirty="0">
                <a:latin typeface="汉语拼音" panose="000B0604020202020204" pitchFamily="34" charset="0"/>
                <a:cs typeface="汉语拼音" panose="000B0604020202020204" pitchFamily="34" charset="0"/>
              </a:rPr>
              <a:t>xíng</a:t>
            </a:r>
            <a:endParaRPr lang="zh-CN" altLang="en-US" sz="2800" dirty="0">
              <a:latin typeface="汉语拼音" panose="000B0604020202020204" pitchFamily="34" charset="0"/>
              <a:cs typeface="汉语拼音" panose="000B0604020202020204" pitchFamily="34" charset="0"/>
            </a:endParaRPr>
          </a:p>
        </p:txBody>
      </p:sp>
      <p:sp>
        <p:nvSpPr>
          <p:cNvPr id="51" name="矩形 50"/>
          <p:cNvSpPr>
            <a:spLocks noChangeArrowheads="1"/>
          </p:cNvSpPr>
          <p:nvPr/>
        </p:nvSpPr>
        <p:spPr bwMode="auto">
          <a:xfrm>
            <a:off x="4014072" y="3597864"/>
            <a:ext cx="484218" cy="523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36" tIns="45668" rIns="91336" bIns="45668">
            <a:spAutoFit/>
          </a:bodyPr>
          <a:lstStyle/>
          <a:p>
            <a:pPr>
              <a:buFont typeface="Arial" panose="020B0604020202020204" pitchFamily="34" charset="0"/>
              <a:buNone/>
            </a:pPr>
            <a:r>
              <a:rPr lang="en-US" altLang="zh-CN" sz="2800" dirty="0">
                <a:latin typeface="汉语拼音" panose="000B0604020202020204" pitchFamily="34" charset="0"/>
                <a:cs typeface="汉语拼音" panose="000B0604020202020204" pitchFamily="34" charset="0"/>
              </a:rPr>
              <a:t>fǔ</a:t>
            </a:r>
            <a:endParaRPr lang="zh-CN" altLang="en-US" sz="2800" dirty="0">
              <a:latin typeface="汉语拼音" panose="000B0604020202020204" pitchFamily="34" charset="0"/>
              <a:cs typeface="汉语拼音" panose="000B0604020202020204" pitchFamily="34" charset="0"/>
            </a:endParaRPr>
          </a:p>
        </p:txBody>
      </p:sp>
      <p:sp>
        <p:nvSpPr>
          <p:cNvPr id="52" name="矩形 51"/>
          <p:cNvSpPr>
            <a:spLocks noChangeArrowheads="1"/>
          </p:cNvSpPr>
          <p:nvPr/>
        </p:nvSpPr>
        <p:spPr bwMode="auto">
          <a:xfrm>
            <a:off x="6695590" y="3595855"/>
            <a:ext cx="1044762" cy="523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36" tIns="45668" rIns="91336" bIns="45668">
            <a:spAutoFit/>
          </a:bodyPr>
          <a:lstStyle/>
          <a:p>
            <a:r>
              <a:rPr lang="en-US" altLang="zh-CN" sz="2800" dirty="0">
                <a:latin typeface="汉语拼音" panose="000B0604020202020204" pitchFamily="34" charset="0"/>
                <a:cs typeface="汉语拼音" panose="000B0604020202020204" pitchFamily="34" charset="0"/>
              </a:rPr>
              <a:t>yuán</a:t>
            </a:r>
            <a:endParaRPr lang="zh-CN" altLang="en-US" sz="2800" dirty="0">
              <a:latin typeface="汉语拼音" panose="000B0604020202020204" pitchFamily="34" charset="0"/>
              <a:cs typeface="汉语拼音" panose="000B0604020202020204" pitchFamily="34" charset="0"/>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additive="base">
                                        <p:cTn id="13" dur="500" fill="hold"/>
                                        <p:tgtEl>
                                          <p:spTgt spid="35"/>
                                        </p:tgtEl>
                                        <p:attrNameLst>
                                          <p:attrName>ppt_x</p:attrName>
                                        </p:attrNameLst>
                                      </p:cBhvr>
                                      <p:tavLst>
                                        <p:tav tm="0">
                                          <p:val>
                                            <p:strVal val="#ppt_x"/>
                                          </p:val>
                                        </p:tav>
                                        <p:tav tm="100000">
                                          <p:val>
                                            <p:strVal val="#ppt_x"/>
                                          </p:val>
                                        </p:tav>
                                      </p:tavLst>
                                    </p:anim>
                                    <p:anim calcmode="lin" valueType="num">
                                      <p:cBhvr additive="base">
                                        <p:cTn id="14"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500" fill="hold"/>
                                        <p:tgtEl>
                                          <p:spTgt spid="36"/>
                                        </p:tgtEl>
                                        <p:attrNameLst>
                                          <p:attrName>ppt_x</p:attrName>
                                        </p:attrNameLst>
                                      </p:cBhvr>
                                      <p:tavLst>
                                        <p:tav tm="0">
                                          <p:val>
                                            <p:strVal val="#ppt_x"/>
                                          </p:val>
                                        </p:tav>
                                        <p:tav tm="100000">
                                          <p:val>
                                            <p:strVal val="#ppt_x"/>
                                          </p:val>
                                        </p:tav>
                                      </p:tavLst>
                                    </p:anim>
                                    <p:anim calcmode="lin" valueType="num">
                                      <p:cBhvr additive="base">
                                        <p:cTn id="20"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additive="base">
                                        <p:cTn id="25" dur="500" fill="hold"/>
                                        <p:tgtEl>
                                          <p:spTgt spid="37"/>
                                        </p:tgtEl>
                                        <p:attrNameLst>
                                          <p:attrName>ppt_x</p:attrName>
                                        </p:attrNameLst>
                                      </p:cBhvr>
                                      <p:tavLst>
                                        <p:tav tm="0">
                                          <p:val>
                                            <p:strVal val="#ppt_x"/>
                                          </p:val>
                                        </p:tav>
                                        <p:tav tm="100000">
                                          <p:val>
                                            <p:strVal val="#ppt_x"/>
                                          </p:val>
                                        </p:tav>
                                      </p:tavLst>
                                    </p:anim>
                                    <p:anim calcmode="lin" valueType="num">
                                      <p:cBhvr additive="base">
                                        <p:cTn id="26"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8"/>
                                        </p:tgtEl>
                                        <p:attrNameLst>
                                          <p:attrName>style.visibility</p:attrName>
                                        </p:attrNameLst>
                                      </p:cBhvr>
                                      <p:to>
                                        <p:strVal val="visible"/>
                                      </p:to>
                                    </p:set>
                                    <p:anim calcmode="lin" valueType="num">
                                      <p:cBhvr additive="base">
                                        <p:cTn id="31" dur="500" fill="hold"/>
                                        <p:tgtEl>
                                          <p:spTgt spid="38"/>
                                        </p:tgtEl>
                                        <p:attrNameLst>
                                          <p:attrName>ppt_x</p:attrName>
                                        </p:attrNameLst>
                                      </p:cBhvr>
                                      <p:tavLst>
                                        <p:tav tm="0">
                                          <p:val>
                                            <p:strVal val="#ppt_x"/>
                                          </p:val>
                                        </p:tav>
                                        <p:tav tm="100000">
                                          <p:val>
                                            <p:strVal val="#ppt_x"/>
                                          </p:val>
                                        </p:tav>
                                      </p:tavLst>
                                    </p:anim>
                                    <p:anim calcmode="lin" valueType="num">
                                      <p:cBhvr additive="base">
                                        <p:cTn id="32"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9"/>
                                        </p:tgtEl>
                                        <p:attrNameLst>
                                          <p:attrName>style.visibility</p:attrName>
                                        </p:attrNameLst>
                                      </p:cBhvr>
                                      <p:to>
                                        <p:strVal val="visible"/>
                                      </p:to>
                                    </p:set>
                                    <p:anim calcmode="lin" valueType="num">
                                      <p:cBhvr additive="base">
                                        <p:cTn id="37" dur="500" fill="hold"/>
                                        <p:tgtEl>
                                          <p:spTgt spid="39"/>
                                        </p:tgtEl>
                                        <p:attrNameLst>
                                          <p:attrName>ppt_x</p:attrName>
                                        </p:attrNameLst>
                                      </p:cBhvr>
                                      <p:tavLst>
                                        <p:tav tm="0">
                                          <p:val>
                                            <p:strVal val="#ppt_x"/>
                                          </p:val>
                                        </p:tav>
                                        <p:tav tm="100000">
                                          <p:val>
                                            <p:strVal val="#ppt_x"/>
                                          </p:val>
                                        </p:tav>
                                      </p:tavLst>
                                    </p:anim>
                                    <p:anim calcmode="lin" valueType="num">
                                      <p:cBhvr additive="base">
                                        <p:cTn id="38"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additive="base">
                                        <p:cTn id="43" dur="500" fill="hold"/>
                                        <p:tgtEl>
                                          <p:spTgt spid="40"/>
                                        </p:tgtEl>
                                        <p:attrNameLst>
                                          <p:attrName>ppt_x</p:attrName>
                                        </p:attrNameLst>
                                      </p:cBhvr>
                                      <p:tavLst>
                                        <p:tav tm="0">
                                          <p:val>
                                            <p:strVal val="#ppt_x"/>
                                          </p:val>
                                        </p:tav>
                                        <p:tav tm="100000">
                                          <p:val>
                                            <p:strVal val="#ppt_x"/>
                                          </p:val>
                                        </p:tav>
                                      </p:tavLst>
                                    </p:anim>
                                    <p:anim calcmode="lin" valueType="num">
                                      <p:cBhvr additive="base">
                                        <p:cTn id="44"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1"/>
                                        </p:tgtEl>
                                        <p:attrNameLst>
                                          <p:attrName>style.visibility</p:attrName>
                                        </p:attrNameLst>
                                      </p:cBhvr>
                                      <p:to>
                                        <p:strVal val="visible"/>
                                      </p:to>
                                    </p:set>
                                    <p:anim calcmode="lin" valueType="num">
                                      <p:cBhvr additive="base">
                                        <p:cTn id="49" dur="500" fill="hold"/>
                                        <p:tgtEl>
                                          <p:spTgt spid="41"/>
                                        </p:tgtEl>
                                        <p:attrNameLst>
                                          <p:attrName>ppt_x</p:attrName>
                                        </p:attrNameLst>
                                      </p:cBhvr>
                                      <p:tavLst>
                                        <p:tav tm="0">
                                          <p:val>
                                            <p:strVal val="#ppt_x"/>
                                          </p:val>
                                        </p:tav>
                                        <p:tav tm="100000">
                                          <p:val>
                                            <p:strVal val="#ppt_x"/>
                                          </p:val>
                                        </p:tav>
                                      </p:tavLst>
                                    </p:anim>
                                    <p:anim calcmode="lin" valueType="num">
                                      <p:cBhvr additive="base">
                                        <p:cTn id="50"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2"/>
                                        </p:tgtEl>
                                        <p:attrNameLst>
                                          <p:attrName>style.visibility</p:attrName>
                                        </p:attrNameLst>
                                      </p:cBhvr>
                                      <p:to>
                                        <p:strVal val="visible"/>
                                      </p:to>
                                    </p:set>
                                    <p:anim calcmode="lin" valueType="num">
                                      <p:cBhvr additive="base">
                                        <p:cTn id="55" dur="500" fill="hold"/>
                                        <p:tgtEl>
                                          <p:spTgt spid="42"/>
                                        </p:tgtEl>
                                        <p:attrNameLst>
                                          <p:attrName>ppt_x</p:attrName>
                                        </p:attrNameLst>
                                      </p:cBhvr>
                                      <p:tavLst>
                                        <p:tav tm="0">
                                          <p:val>
                                            <p:strVal val="#ppt_x"/>
                                          </p:val>
                                        </p:tav>
                                        <p:tav tm="100000">
                                          <p:val>
                                            <p:strVal val="#ppt_x"/>
                                          </p:val>
                                        </p:tav>
                                      </p:tavLst>
                                    </p:anim>
                                    <p:anim calcmode="lin" valueType="num">
                                      <p:cBhvr additive="base">
                                        <p:cTn id="56"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43"/>
                                        </p:tgtEl>
                                        <p:attrNameLst>
                                          <p:attrName>style.visibility</p:attrName>
                                        </p:attrNameLst>
                                      </p:cBhvr>
                                      <p:to>
                                        <p:strVal val="visible"/>
                                      </p:to>
                                    </p:set>
                                    <p:anim calcmode="lin" valueType="num">
                                      <p:cBhvr additive="base">
                                        <p:cTn id="61" dur="500" fill="hold"/>
                                        <p:tgtEl>
                                          <p:spTgt spid="43"/>
                                        </p:tgtEl>
                                        <p:attrNameLst>
                                          <p:attrName>ppt_x</p:attrName>
                                        </p:attrNameLst>
                                      </p:cBhvr>
                                      <p:tavLst>
                                        <p:tav tm="0">
                                          <p:val>
                                            <p:strVal val="#ppt_x"/>
                                          </p:val>
                                        </p:tav>
                                        <p:tav tm="100000">
                                          <p:val>
                                            <p:strVal val="#ppt_x"/>
                                          </p:val>
                                        </p:tav>
                                      </p:tavLst>
                                    </p:anim>
                                    <p:anim calcmode="lin" valueType="num">
                                      <p:cBhvr additive="base">
                                        <p:cTn id="62"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44"/>
                                        </p:tgtEl>
                                        <p:attrNameLst>
                                          <p:attrName>style.visibility</p:attrName>
                                        </p:attrNameLst>
                                      </p:cBhvr>
                                      <p:to>
                                        <p:strVal val="visible"/>
                                      </p:to>
                                    </p:set>
                                    <p:anim calcmode="lin" valueType="num">
                                      <p:cBhvr additive="base">
                                        <p:cTn id="67" dur="500" fill="hold"/>
                                        <p:tgtEl>
                                          <p:spTgt spid="44"/>
                                        </p:tgtEl>
                                        <p:attrNameLst>
                                          <p:attrName>ppt_x</p:attrName>
                                        </p:attrNameLst>
                                      </p:cBhvr>
                                      <p:tavLst>
                                        <p:tav tm="0">
                                          <p:val>
                                            <p:strVal val="#ppt_x"/>
                                          </p:val>
                                        </p:tav>
                                        <p:tav tm="100000">
                                          <p:val>
                                            <p:strVal val="#ppt_x"/>
                                          </p:val>
                                        </p:tav>
                                      </p:tavLst>
                                    </p:anim>
                                    <p:anim calcmode="lin" valueType="num">
                                      <p:cBhvr additive="base">
                                        <p:cTn id="68"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45"/>
                                        </p:tgtEl>
                                        <p:attrNameLst>
                                          <p:attrName>style.visibility</p:attrName>
                                        </p:attrNameLst>
                                      </p:cBhvr>
                                      <p:to>
                                        <p:strVal val="visible"/>
                                      </p:to>
                                    </p:set>
                                    <p:anim calcmode="lin" valueType="num">
                                      <p:cBhvr additive="base">
                                        <p:cTn id="73" dur="500" fill="hold"/>
                                        <p:tgtEl>
                                          <p:spTgt spid="45"/>
                                        </p:tgtEl>
                                        <p:attrNameLst>
                                          <p:attrName>ppt_x</p:attrName>
                                        </p:attrNameLst>
                                      </p:cBhvr>
                                      <p:tavLst>
                                        <p:tav tm="0">
                                          <p:val>
                                            <p:strVal val="#ppt_x"/>
                                          </p:val>
                                        </p:tav>
                                        <p:tav tm="100000">
                                          <p:val>
                                            <p:strVal val="#ppt_x"/>
                                          </p:val>
                                        </p:tav>
                                      </p:tavLst>
                                    </p:anim>
                                    <p:anim calcmode="lin" valueType="num">
                                      <p:cBhvr additive="base">
                                        <p:cTn id="74"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46"/>
                                        </p:tgtEl>
                                        <p:attrNameLst>
                                          <p:attrName>style.visibility</p:attrName>
                                        </p:attrNameLst>
                                      </p:cBhvr>
                                      <p:to>
                                        <p:strVal val="visible"/>
                                      </p:to>
                                    </p:set>
                                    <p:anim calcmode="lin" valueType="num">
                                      <p:cBhvr additive="base">
                                        <p:cTn id="79" dur="500" fill="hold"/>
                                        <p:tgtEl>
                                          <p:spTgt spid="46"/>
                                        </p:tgtEl>
                                        <p:attrNameLst>
                                          <p:attrName>ppt_x</p:attrName>
                                        </p:attrNameLst>
                                      </p:cBhvr>
                                      <p:tavLst>
                                        <p:tav tm="0">
                                          <p:val>
                                            <p:strVal val="#ppt_x"/>
                                          </p:val>
                                        </p:tav>
                                        <p:tav tm="100000">
                                          <p:val>
                                            <p:strVal val="#ppt_x"/>
                                          </p:val>
                                        </p:tav>
                                      </p:tavLst>
                                    </p:anim>
                                    <p:anim calcmode="lin" valueType="num">
                                      <p:cBhvr additive="base">
                                        <p:cTn id="80"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47"/>
                                        </p:tgtEl>
                                        <p:attrNameLst>
                                          <p:attrName>style.visibility</p:attrName>
                                        </p:attrNameLst>
                                      </p:cBhvr>
                                      <p:to>
                                        <p:strVal val="visible"/>
                                      </p:to>
                                    </p:set>
                                    <p:anim calcmode="lin" valueType="num">
                                      <p:cBhvr additive="base">
                                        <p:cTn id="85" dur="500" fill="hold"/>
                                        <p:tgtEl>
                                          <p:spTgt spid="47"/>
                                        </p:tgtEl>
                                        <p:attrNameLst>
                                          <p:attrName>ppt_x</p:attrName>
                                        </p:attrNameLst>
                                      </p:cBhvr>
                                      <p:tavLst>
                                        <p:tav tm="0">
                                          <p:val>
                                            <p:strVal val="#ppt_x"/>
                                          </p:val>
                                        </p:tav>
                                        <p:tav tm="100000">
                                          <p:val>
                                            <p:strVal val="#ppt_x"/>
                                          </p:val>
                                        </p:tav>
                                      </p:tavLst>
                                    </p:anim>
                                    <p:anim calcmode="lin" valueType="num">
                                      <p:cBhvr additive="base">
                                        <p:cTn id="86"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48"/>
                                        </p:tgtEl>
                                        <p:attrNameLst>
                                          <p:attrName>style.visibility</p:attrName>
                                        </p:attrNameLst>
                                      </p:cBhvr>
                                      <p:to>
                                        <p:strVal val="visible"/>
                                      </p:to>
                                    </p:set>
                                    <p:anim calcmode="lin" valueType="num">
                                      <p:cBhvr additive="base">
                                        <p:cTn id="91" dur="500" fill="hold"/>
                                        <p:tgtEl>
                                          <p:spTgt spid="48"/>
                                        </p:tgtEl>
                                        <p:attrNameLst>
                                          <p:attrName>ppt_x</p:attrName>
                                        </p:attrNameLst>
                                      </p:cBhvr>
                                      <p:tavLst>
                                        <p:tav tm="0">
                                          <p:val>
                                            <p:strVal val="#ppt_x"/>
                                          </p:val>
                                        </p:tav>
                                        <p:tav tm="100000">
                                          <p:val>
                                            <p:strVal val="#ppt_x"/>
                                          </p:val>
                                        </p:tav>
                                      </p:tavLst>
                                    </p:anim>
                                    <p:anim calcmode="lin" valueType="num">
                                      <p:cBhvr additive="base">
                                        <p:cTn id="92"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49"/>
                                        </p:tgtEl>
                                        <p:attrNameLst>
                                          <p:attrName>style.visibility</p:attrName>
                                        </p:attrNameLst>
                                      </p:cBhvr>
                                      <p:to>
                                        <p:strVal val="visible"/>
                                      </p:to>
                                    </p:set>
                                    <p:anim calcmode="lin" valueType="num">
                                      <p:cBhvr additive="base">
                                        <p:cTn id="97" dur="500" fill="hold"/>
                                        <p:tgtEl>
                                          <p:spTgt spid="49"/>
                                        </p:tgtEl>
                                        <p:attrNameLst>
                                          <p:attrName>ppt_x</p:attrName>
                                        </p:attrNameLst>
                                      </p:cBhvr>
                                      <p:tavLst>
                                        <p:tav tm="0">
                                          <p:val>
                                            <p:strVal val="#ppt_x"/>
                                          </p:val>
                                        </p:tav>
                                        <p:tav tm="100000">
                                          <p:val>
                                            <p:strVal val="#ppt_x"/>
                                          </p:val>
                                        </p:tav>
                                      </p:tavLst>
                                    </p:anim>
                                    <p:anim calcmode="lin" valueType="num">
                                      <p:cBhvr additive="base">
                                        <p:cTn id="98"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50"/>
                                        </p:tgtEl>
                                        <p:attrNameLst>
                                          <p:attrName>style.visibility</p:attrName>
                                        </p:attrNameLst>
                                      </p:cBhvr>
                                      <p:to>
                                        <p:strVal val="visible"/>
                                      </p:to>
                                    </p:set>
                                    <p:anim calcmode="lin" valueType="num">
                                      <p:cBhvr additive="base">
                                        <p:cTn id="103" dur="500" fill="hold"/>
                                        <p:tgtEl>
                                          <p:spTgt spid="50"/>
                                        </p:tgtEl>
                                        <p:attrNameLst>
                                          <p:attrName>ppt_x</p:attrName>
                                        </p:attrNameLst>
                                      </p:cBhvr>
                                      <p:tavLst>
                                        <p:tav tm="0">
                                          <p:val>
                                            <p:strVal val="#ppt_x"/>
                                          </p:val>
                                        </p:tav>
                                        <p:tav tm="100000">
                                          <p:val>
                                            <p:strVal val="#ppt_x"/>
                                          </p:val>
                                        </p:tav>
                                      </p:tavLst>
                                    </p:anim>
                                    <p:anim calcmode="lin" valueType="num">
                                      <p:cBhvr additive="base">
                                        <p:cTn id="104"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grpId="0" nodeType="clickEffect">
                                  <p:stCondLst>
                                    <p:cond delay="0"/>
                                  </p:stCondLst>
                                  <p:childTnLst>
                                    <p:set>
                                      <p:cBhvr>
                                        <p:cTn id="108" dur="1" fill="hold">
                                          <p:stCondLst>
                                            <p:cond delay="0"/>
                                          </p:stCondLst>
                                        </p:cTn>
                                        <p:tgtEl>
                                          <p:spTgt spid="51"/>
                                        </p:tgtEl>
                                        <p:attrNameLst>
                                          <p:attrName>style.visibility</p:attrName>
                                        </p:attrNameLst>
                                      </p:cBhvr>
                                      <p:to>
                                        <p:strVal val="visible"/>
                                      </p:to>
                                    </p:set>
                                    <p:anim calcmode="lin" valueType="num">
                                      <p:cBhvr additive="base">
                                        <p:cTn id="109" dur="500" fill="hold"/>
                                        <p:tgtEl>
                                          <p:spTgt spid="51"/>
                                        </p:tgtEl>
                                        <p:attrNameLst>
                                          <p:attrName>ppt_x</p:attrName>
                                        </p:attrNameLst>
                                      </p:cBhvr>
                                      <p:tavLst>
                                        <p:tav tm="0">
                                          <p:val>
                                            <p:strVal val="#ppt_x"/>
                                          </p:val>
                                        </p:tav>
                                        <p:tav tm="100000">
                                          <p:val>
                                            <p:strVal val="#ppt_x"/>
                                          </p:val>
                                        </p:tav>
                                      </p:tavLst>
                                    </p:anim>
                                    <p:anim calcmode="lin" valueType="num">
                                      <p:cBhvr additive="base">
                                        <p:cTn id="110"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4" fill="hold" grpId="0" nodeType="clickEffect">
                                  <p:stCondLst>
                                    <p:cond delay="0"/>
                                  </p:stCondLst>
                                  <p:childTnLst>
                                    <p:set>
                                      <p:cBhvr>
                                        <p:cTn id="114" dur="1" fill="hold">
                                          <p:stCondLst>
                                            <p:cond delay="0"/>
                                          </p:stCondLst>
                                        </p:cTn>
                                        <p:tgtEl>
                                          <p:spTgt spid="52"/>
                                        </p:tgtEl>
                                        <p:attrNameLst>
                                          <p:attrName>style.visibility</p:attrName>
                                        </p:attrNameLst>
                                      </p:cBhvr>
                                      <p:to>
                                        <p:strVal val="visible"/>
                                      </p:to>
                                    </p:set>
                                    <p:anim calcmode="lin" valueType="num">
                                      <p:cBhvr additive="base">
                                        <p:cTn id="115" dur="500" fill="hold"/>
                                        <p:tgtEl>
                                          <p:spTgt spid="52"/>
                                        </p:tgtEl>
                                        <p:attrNameLst>
                                          <p:attrName>ppt_x</p:attrName>
                                        </p:attrNameLst>
                                      </p:cBhvr>
                                      <p:tavLst>
                                        <p:tav tm="0">
                                          <p:val>
                                            <p:strVal val="#ppt_x"/>
                                          </p:val>
                                        </p:tav>
                                        <p:tav tm="100000">
                                          <p:val>
                                            <p:strVal val="#ppt_x"/>
                                          </p:val>
                                        </p:tav>
                                      </p:tavLst>
                                    </p:anim>
                                    <p:anim calcmode="lin" valueType="num">
                                      <p:cBhvr additive="base">
                                        <p:cTn id="116"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5" grpId="0"/>
      <p:bldP spid="36" grpId="0"/>
      <p:bldP spid="37" grpId="0"/>
      <p:bldP spid="38" grpId="0"/>
      <p:bldP spid="39" grpId="0"/>
      <p:bldP spid="40" grpId="0"/>
      <p:bldP spid="41" grpId="0"/>
      <p:bldP spid="42" grpId="0"/>
      <p:bldP spid="43" grpId="0"/>
      <p:bldP spid="44" grpId="0"/>
      <p:bldP spid="45" grpId="0"/>
      <p:bldP spid="46" grpId="0"/>
      <p:bldP spid="47" grpId="0"/>
      <p:bldP spid="48" grpId="0"/>
      <p:bldP spid="49" grpId="0"/>
      <p:bldP spid="50" grpId="0"/>
      <p:bldP spid="51" grpId="0"/>
      <p:bldP spid="5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081" name="组合 1"/>
          <p:cNvGrpSpPr/>
          <p:nvPr/>
        </p:nvGrpSpPr>
        <p:grpSpPr bwMode="auto">
          <a:xfrm>
            <a:off x="3700464" y="1059656"/>
            <a:ext cx="1743075" cy="643766"/>
            <a:chOff x="3406775" y="598488"/>
            <a:chExt cx="1743075" cy="858353"/>
          </a:xfrm>
        </p:grpSpPr>
        <p:sp>
          <p:nvSpPr>
            <p:cNvPr id="8" name="圆角矩形 7"/>
            <p:cNvSpPr/>
            <p:nvPr/>
          </p:nvSpPr>
          <p:spPr>
            <a:xfrm rot="555800">
              <a:off x="4675187" y="715963"/>
              <a:ext cx="442913" cy="419099"/>
            </a:xfrm>
            <a:prstGeom prst="roundRect">
              <a:avLst/>
            </a:prstGeom>
            <a:solidFill>
              <a:schemeClr val="accent6">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9" name="圆角矩形 8"/>
            <p:cNvSpPr/>
            <p:nvPr/>
          </p:nvSpPr>
          <p:spPr>
            <a:xfrm rot="20470821">
              <a:off x="4270375" y="722313"/>
              <a:ext cx="442912" cy="420687"/>
            </a:xfrm>
            <a:prstGeom prst="roundRect">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10" name="圆角矩形 9"/>
            <p:cNvSpPr/>
            <p:nvPr/>
          </p:nvSpPr>
          <p:spPr>
            <a:xfrm rot="319204">
              <a:off x="3851275" y="722313"/>
              <a:ext cx="441325" cy="420687"/>
            </a:xfrm>
            <a:prstGeom prst="roundRect">
              <a:avLst/>
            </a:prstGeom>
            <a:solidFill>
              <a:schemeClr val="accent1">
                <a:lumMod val="75000"/>
              </a:schemeClr>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11" name="圆角矩形 10"/>
            <p:cNvSpPr/>
            <p:nvPr/>
          </p:nvSpPr>
          <p:spPr>
            <a:xfrm rot="21148334">
              <a:off x="3441700" y="730251"/>
              <a:ext cx="441325" cy="420686"/>
            </a:xfrm>
            <a:prstGeom prst="round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anchor="ctr"/>
            <a:lstStyle/>
            <a:p>
              <a:pPr algn="ctr" eaLnBrk="0" hangingPunct="0">
                <a:defRPr/>
              </a:pPr>
              <a:endParaRPr kumimoji="1" lang="zh-CN" altLang="en-US"/>
            </a:p>
          </p:txBody>
        </p:sp>
        <p:sp>
          <p:nvSpPr>
            <p:cNvPr id="46098" name="矩形 1"/>
            <p:cNvSpPr>
              <a:spLocks noChangeArrowheads="1"/>
            </p:cNvSpPr>
            <p:nvPr/>
          </p:nvSpPr>
          <p:spPr bwMode="auto">
            <a:xfrm>
              <a:off x="3406775" y="598488"/>
              <a:ext cx="1743075" cy="858353"/>
            </a:xfrm>
            <a:prstGeom prst="rect">
              <a:avLst/>
            </a:prstGeom>
            <a:noFill/>
            <a:ln w="9525">
              <a:noFill/>
              <a:miter lim="800000"/>
            </a:ln>
          </p:spPr>
          <p:txBody>
            <a:bodyPr>
              <a:spAutoFit/>
            </a:bodyPr>
            <a:lstStyle/>
            <a:p>
              <a:pPr algn="dist" eaLnBrk="0" hangingPunct="0">
                <a:lnSpc>
                  <a:spcPts val="4300"/>
                </a:lnSpc>
              </a:pPr>
              <a:r>
                <a:rPr lang="zh-CN" altLang="en-US" sz="2800" b="1" dirty="0">
                  <a:solidFill>
                    <a:schemeClr val="bg1"/>
                  </a:solidFill>
                  <a:latin typeface="楷体" panose="02010609060101010101" pitchFamily="49" charset="-122"/>
                  <a:ea typeface="楷体" panose="02010609060101010101" pitchFamily="49" charset="-122"/>
                  <a:cs typeface="楷体" panose="02010609060101010101" pitchFamily="49" charset="-122"/>
                </a:rPr>
                <a:t>词语解释</a:t>
              </a:r>
            </a:p>
          </p:txBody>
        </p:sp>
      </p:grpSp>
      <p:sp>
        <p:nvSpPr>
          <p:cNvPr id="2" name="文本框 1"/>
          <p:cNvSpPr txBox="1"/>
          <p:nvPr/>
        </p:nvSpPr>
        <p:spPr>
          <a:xfrm>
            <a:off x="395536" y="1545636"/>
            <a:ext cx="6709410" cy="3637919"/>
          </a:xfrm>
          <a:prstGeom prst="rect">
            <a:avLst/>
          </a:prstGeom>
          <a:noFill/>
        </p:spPr>
        <p:txBody>
          <a:bodyPr wrap="square" rtlCol="0">
            <a:spAutoFit/>
          </a:bodyPr>
          <a:lstStyle/>
          <a:p>
            <a:pPr eaLnBrk="1" latinLnBrk="0" hangingPunct="1">
              <a:lnSpc>
                <a:spcPct val="120000"/>
              </a:lnSpc>
            </a:pP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形容集团、国家等分裂瓦解。</a:t>
            </a:r>
            <a:endParaRPr lang="zh-CN" altLang="en-US" sz="2400" b="1" dirty="0">
              <a:latin typeface="楷体" panose="02010609060101010101" pitchFamily="49" charset="-122"/>
              <a:ea typeface="楷体" panose="02010609060101010101" pitchFamily="49" charset="-122"/>
              <a:cs typeface="楷体" panose="02010609060101010101" pitchFamily="49" charset="-122"/>
            </a:endParaRPr>
          </a:p>
          <a:p>
            <a:pPr eaLnBrk="1" latinLnBrk="0" hangingPunct="1">
              <a:lnSpc>
                <a:spcPct val="120000"/>
              </a:lnSpc>
            </a:pP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挑出错误，加以批评。</a:t>
            </a:r>
            <a:endParaRPr lang="zh-CN" altLang="en-US" sz="2400" b="1" dirty="0">
              <a:latin typeface="楷体" panose="02010609060101010101" pitchFamily="49" charset="-122"/>
              <a:ea typeface="楷体" panose="02010609060101010101" pitchFamily="49" charset="-122"/>
              <a:cs typeface="楷体" panose="02010609060101010101" pitchFamily="49" charset="-122"/>
            </a:endParaRPr>
          </a:p>
          <a:p>
            <a:pPr eaLnBrk="1" latinLnBrk="0" hangingPunct="1">
              <a:lnSpc>
                <a:spcPct val="120000"/>
              </a:lnSpc>
            </a:pP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十分推重。</a:t>
            </a:r>
            <a:endParaRPr lang="zh-CN" altLang="en-US" sz="2400" b="1" dirty="0">
              <a:latin typeface="楷体" panose="02010609060101010101" pitchFamily="49" charset="-122"/>
              <a:ea typeface="楷体" panose="02010609060101010101" pitchFamily="49" charset="-122"/>
              <a:cs typeface="楷体" panose="02010609060101010101" pitchFamily="49" charset="-122"/>
            </a:endParaRPr>
          </a:p>
          <a:p>
            <a:pPr eaLnBrk="1" latinLnBrk="0" hangingPunct="1">
              <a:lnSpc>
                <a:spcPct val="120000"/>
              </a:lnSpc>
            </a:pP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包裹婴儿的被子和带子。</a:t>
            </a:r>
            <a:endParaRPr lang="zh-CN" altLang="en-US" sz="2400" b="1" dirty="0">
              <a:latin typeface="楷体" panose="02010609060101010101" pitchFamily="49" charset="-122"/>
              <a:ea typeface="楷体" panose="02010609060101010101" pitchFamily="49" charset="-122"/>
              <a:cs typeface="楷体" panose="02010609060101010101" pitchFamily="49" charset="-122"/>
            </a:endParaRPr>
          </a:p>
          <a:p>
            <a:pPr eaLnBrk="1" latinLnBrk="0" hangingPunct="1">
              <a:lnSpc>
                <a:spcPct val="120000"/>
              </a:lnSpc>
            </a:pP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快要进棺材了。指人临近死亡。</a:t>
            </a:r>
            <a:endParaRPr lang="zh-CN" altLang="en-US" sz="2400" b="1" dirty="0">
              <a:latin typeface="楷体" panose="02010609060101010101" pitchFamily="49" charset="-122"/>
              <a:ea typeface="楷体" panose="02010609060101010101" pitchFamily="49" charset="-122"/>
              <a:cs typeface="楷体" panose="02010609060101010101" pitchFamily="49" charset="-122"/>
            </a:endParaRPr>
          </a:p>
          <a:p>
            <a:pPr eaLnBrk="1" latinLnBrk="0" hangingPunct="1">
              <a:lnSpc>
                <a:spcPct val="120000"/>
              </a:lnSpc>
            </a:pP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针尖对针尖，比喻双方策略、论点等尖锐地对立。</a:t>
            </a:r>
            <a:endParaRPr lang="zh-CN" altLang="en-US" sz="2400" b="1" dirty="0">
              <a:latin typeface="楷体" panose="02010609060101010101" pitchFamily="49" charset="-122"/>
              <a:ea typeface="楷体" panose="02010609060101010101" pitchFamily="49" charset="-122"/>
              <a:cs typeface="楷体" panose="02010609060101010101" pitchFamily="49" charset="-122"/>
            </a:endParaRPr>
          </a:p>
          <a:p>
            <a:pPr eaLnBrk="1" latinLnBrk="0" hangingPunct="1">
              <a:lnSpc>
                <a:spcPct val="120000"/>
              </a:lnSpc>
            </a:pP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互相补充，互相配合。</a:t>
            </a:r>
            <a:endParaRPr lang="zh-CN" altLang="en-US" sz="2400" b="1" dirty="0">
              <a:latin typeface="楷体" panose="02010609060101010101" pitchFamily="49" charset="-122"/>
              <a:ea typeface="楷体" panose="02010609060101010101" pitchFamily="49" charset="-122"/>
              <a:cs typeface="楷体" panose="02010609060101010101" pitchFamily="49" charset="-122"/>
            </a:endParaRPr>
          </a:p>
          <a:p>
            <a:pPr eaLnBrk="1" latinLnBrk="0" hangingPunct="1">
              <a:lnSpc>
                <a:spcPct val="120000"/>
              </a:lnSpc>
            </a:pP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枷和锁链，比喻束缚人的观念、制度等。</a:t>
            </a:r>
            <a:endParaRPr lang="zh-CN" altLang="en-US" sz="2400" b="1" dirty="0">
              <a:latin typeface="楷体" panose="02010609060101010101" pitchFamily="49" charset="-122"/>
              <a:ea typeface="楷体" panose="02010609060101010101" pitchFamily="49" charset="-122"/>
              <a:cs typeface="楷体" panose="02010609060101010101" pitchFamily="49" charset="-122"/>
            </a:endParaRPr>
          </a:p>
        </p:txBody>
      </p:sp>
      <p:sp>
        <p:nvSpPr>
          <p:cNvPr id="3" name="文本框 2"/>
          <p:cNvSpPr txBox="1"/>
          <p:nvPr/>
        </p:nvSpPr>
        <p:spPr>
          <a:xfrm>
            <a:off x="4572000" y="1645495"/>
            <a:ext cx="1422184" cy="461665"/>
          </a:xfrm>
          <a:prstGeom prst="rect">
            <a:avLst/>
          </a:prstGeom>
          <a:noFill/>
        </p:spPr>
        <p:txBody>
          <a:bodyPr wrap="none" rtlCol="0">
            <a:spAutoFit/>
          </a:bodyPr>
          <a:lstStyle/>
          <a:p>
            <a:pPr algn="l"/>
            <a:r>
              <a:rPr lang="zh-CN" altLang="en-US" sz="2400" b="1" dirty="0">
                <a:solidFill>
                  <a:srgbClr val="FF0000"/>
                </a:solidFill>
                <a:sym typeface="+mn-ea"/>
              </a:rPr>
              <a:t>分崩离析</a:t>
            </a:r>
          </a:p>
        </p:txBody>
      </p:sp>
      <p:sp>
        <p:nvSpPr>
          <p:cNvPr id="4" name="文本框 3"/>
          <p:cNvSpPr txBox="1"/>
          <p:nvPr/>
        </p:nvSpPr>
        <p:spPr>
          <a:xfrm>
            <a:off x="3546171" y="2035747"/>
            <a:ext cx="803425" cy="461665"/>
          </a:xfrm>
          <a:prstGeom prst="rect">
            <a:avLst/>
          </a:prstGeom>
          <a:noFill/>
        </p:spPr>
        <p:txBody>
          <a:bodyPr wrap="none" rtlCol="0">
            <a:spAutoFit/>
          </a:bodyPr>
          <a:lstStyle/>
          <a:p>
            <a:pPr algn="l"/>
            <a:r>
              <a:rPr lang="zh-CN" altLang="en-US" sz="2400" b="1" dirty="0">
                <a:solidFill>
                  <a:srgbClr val="FF0000"/>
                </a:solidFill>
                <a:sym typeface="+mn-ea"/>
              </a:rPr>
              <a:t>指摘</a:t>
            </a:r>
          </a:p>
        </p:txBody>
      </p:sp>
      <p:sp>
        <p:nvSpPr>
          <p:cNvPr id="5" name="文本框 4"/>
          <p:cNvSpPr txBox="1"/>
          <p:nvPr/>
        </p:nvSpPr>
        <p:spPr>
          <a:xfrm>
            <a:off x="2161003" y="2437635"/>
            <a:ext cx="803425" cy="461665"/>
          </a:xfrm>
          <a:prstGeom prst="rect">
            <a:avLst/>
          </a:prstGeom>
          <a:noFill/>
        </p:spPr>
        <p:txBody>
          <a:bodyPr wrap="none" rtlCol="0">
            <a:spAutoFit/>
          </a:bodyPr>
          <a:lstStyle/>
          <a:p>
            <a:pPr algn="l"/>
            <a:r>
              <a:rPr lang="zh-CN" altLang="en-US" sz="2400" b="1" dirty="0">
                <a:solidFill>
                  <a:srgbClr val="FF0000"/>
                </a:solidFill>
                <a:sym typeface="+mn-ea"/>
              </a:rPr>
              <a:t>推崇</a:t>
            </a:r>
          </a:p>
        </p:txBody>
      </p:sp>
      <p:sp>
        <p:nvSpPr>
          <p:cNvPr id="6" name="文本框 5"/>
          <p:cNvSpPr txBox="1"/>
          <p:nvPr/>
        </p:nvSpPr>
        <p:spPr>
          <a:xfrm>
            <a:off x="3912591" y="2827887"/>
            <a:ext cx="803425" cy="461665"/>
          </a:xfrm>
          <a:prstGeom prst="rect">
            <a:avLst/>
          </a:prstGeom>
          <a:noFill/>
        </p:spPr>
        <p:txBody>
          <a:bodyPr wrap="none" rtlCol="0">
            <a:spAutoFit/>
          </a:bodyPr>
          <a:lstStyle/>
          <a:p>
            <a:pPr algn="l"/>
            <a:r>
              <a:rPr lang="zh-CN" altLang="en-US" sz="2400" b="1" dirty="0">
                <a:solidFill>
                  <a:srgbClr val="FF0000"/>
                </a:solidFill>
                <a:sym typeface="+mn-ea"/>
              </a:rPr>
              <a:t>襁褓</a:t>
            </a:r>
          </a:p>
        </p:txBody>
      </p:sp>
      <p:sp>
        <p:nvSpPr>
          <p:cNvPr id="7" name="文本框 6"/>
          <p:cNvSpPr txBox="1"/>
          <p:nvPr/>
        </p:nvSpPr>
        <p:spPr>
          <a:xfrm>
            <a:off x="4732447" y="3297220"/>
            <a:ext cx="1422184" cy="461665"/>
          </a:xfrm>
          <a:prstGeom prst="rect">
            <a:avLst/>
          </a:prstGeom>
          <a:noFill/>
        </p:spPr>
        <p:txBody>
          <a:bodyPr wrap="none" rtlCol="0">
            <a:spAutoFit/>
          </a:bodyPr>
          <a:lstStyle/>
          <a:p>
            <a:pPr algn="l"/>
            <a:r>
              <a:rPr lang="zh-CN" altLang="en-US" sz="2400" b="1" dirty="0">
                <a:solidFill>
                  <a:srgbClr val="FF0000"/>
                </a:solidFill>
                <a:sym typeface="+mn-ea"/>
              </a:rPr>
              <a:t>行将就木</a:t>
            </a:r>
          </a:p>
        </p:txBody>
      </p:sp>
      <p:sp>
        <p:nvSpPr>
          <p:cNvPr id="12" name="文本框 11"/>
          <p:cNvSpPr txBox="1"/>
          <p:nvPr/>
        </p:nvSpPr>
        <p:spPr>
          <a:xfrm>
            <a:off x="7236296" y="3737604"/>
            <a:ext cx="1422184" cy="461665"/>
          </a:xfrm>
          <a:prstGeom prst="rect">
            <a:avLst/>
          </a:prstGeom>
          <a:noFill/>
        </p:spPr>
        <p:txBody>
          <a:bodyPr wrap="none" rtlCol="0">
            <a:spAutoFit/>
          </a:bodyPr>
          <a:lstStyle/>
          <a:p>
            <a:pPr algn="l"/>
            <a:r>
              <a:rPr lang="zh-CN" altLang="en-US" sz="2400" b="1" dirty="0">
                <a:solidFill>
                  <a:srgbClr val="FF0000"/>
                </a:solidFill>
                <a:sym typeface="+mn-ea"/>
              </a:rPr>
              <a:t>针锋相对</a:t>
            </a:r>
          </a:p>
        </p:txBody>
      </p:sp>
      <p:sp>
        <p:nvSpPr>
          <p:cNvPr id="13" name="文本框 12"/>
          <p:cNvSpPr txBox="1"/>
          <p:nvPr/>
        </p:nvSpPr>
        <p:spPr>
          <a:xfrm>
            <a:off x="3376418" y="4183184"/>
            <a:ext cx="1422184" cy="461665"/>
          </a:xfrm>
          <a:prstGeom prst="rect">
            <a:avLst/>
          </a:prstGeom>
          <a:noFill/>
        </p:spPr>
        <p:txBody>
          <a:bodyPr wrap="none" rtlCol="0">
            <a:spAutoFit/>
          </a:bodyPr>
          <a:lstStyle/>
          <a:p>
            <a:pPr algn="l"/>
            <a:r>
              <a:rPr lang="zh-CN" altLang="en-US" sz="2400" b="1" dirty="0">
                <a:solidFill>
                  <a:srgbClr val="FF0000"/>
                </a:solidFill>
                <a:sym typeface="+mn-ea"/>
              </a:rPr>
              <a:t>相辅相成</a:t>
            </a:r>
          </a:p>
        </p:txBody>
      </p:sp>
      <p:sp>
        <p:nvSpPr>
          <p:cNvPr id="14" name="文本框 13"/>
          <p:cNvSpPr txBox="1"/>
          <p:nvPr/>
        </p:nvSpPr>
        <p:spPr>
          <a:xfrm>
            <a:off x="6022832" y="4613769"/>
            <a:ext cx="803425" cy="461665"/>
          </a:xfrm>
          <a:prstGeom prst="rect">
            <a:avLst/>
          </a:prstGeom>
          <a:noFill/>
        </p:spPr>
        <p:txBody>
          <a:bodyPr wrap="none" rtlCol="0">
            <a:spAutoFit/>
          </a:bodyPr>
          <a:lstStyle/>
          <a:p>
            <a:pPr algn="l"/>
            <a:r>
              <a:rPr lang="zh-CN" altLang="en-US" sz="2400" b="1" dirty="0">
                <a:solidFill>
                  <a:srgbClr val="FF0000"/>
                </a:solidFill>
                <a:sym typeface="+mn-ea"/>
              </a:rPr>
              <a:t>枷锁</a:t>
            </a:r>
          </a:p>
        </p:txBody>
      </p:sp>
      <p:grpSp>
        <p:nvGrpSpPr>
          <p:cNvPr id="21" name="组合 55"/>
          <p:cNvGrpSpPr/>
          <p:nvPr/>
        </p:nvGrpSpPr>
        <p:grpSpPr bwMode="auto">
          <a:xfrm>
            <a:off x="-3175" y="627459"/>
            <a:ext cx="2006600" cy="523082"/>
            <a:chOff x="70" y="-63"/>
            <a:chExt cx="3161" cy="1097"/>
          </a:xfrm>
        </p:grpSpPr>
        <p:sp>
          <p:nvSpPr>
            <p:cNvPr id="22" name="文本框 6"/>
            <p:cNvSpPr txBox="1">
              <a:spLocks noChangeArrowheads="1"/>
            </p:cNvSpPr>
            <p:nvPr/>
          </p:nvSpPr>
          <p:spPr bwMode="auto">
            <a:xfrm>
              <a:off x="678" y="-63"/>
              <a:ext cx="2553" cy="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a:latin typeface="黑体" panose="02010609060101010101" pitchFamily="49" charset="-122"/>
                  <a:ea typeface="黑体" panose="02010609060101010101" pitchFamily="49" charset="-122"/>
                </a:rPr>
                <a:t>预习检查</a:t>
              </a:r>
            </a:p>
          </p:txBody>
        </p:sp>
        <p:cxnSp>
          <p:nvCxnSpPr>
            <p:cNvPr id="23" name="直线连接符 9"/>
            <p:cNvCxnSpPr/>
            <p:nvPr/>
          </p:nvCxnSpPr>
          <p:spPr>
            <a:xfrm>
              <a:off x="70" y="701"/>
              <a:ext cx="3161" cy="0"/>
            </a:xfrm>
            <a:prstGeom prst="line">
              <a:avLst/>
            </a:prstGeom>
            <a:ln>
              <a:solidFill>
                <a:srgbClr val="0FB746"/>
              </a:solidFill>
            </a:ln>
            <a:effectLst/>
          </p:spPr>
          <p:style>
            <a:lnRef idx="2">
              <a:schemeClr val="accent1"/>
            </a:lnRef>
            <a:fillRef idx="0">
              <a:schemeClr val="accent1"/>
            </a:fillRef>
            <a:effectRef idx="1">
              <a:schemeClr val="accent1"/>
            </a:effectRef>
            <a:fontRef idx="minor">
              <a:schemeClr val="tx1"/>
            </a:fontRef>
          </p:style>
        </p:cxnSp>
        <p:sp>
          <p:nvSpPr>
            <p:cNvPr id="24" name="菱形 23"/>
            <p:cNvSpPr/>
            <p:nvPr/>
          </p:nvSpPr>
          <p:spPr>
            <a:xfrm>
              <a:off x="125" y="149"/>
              <a:ext cx="553" cy="552"/>
            </a:xfrm>
            <a:prstGeom prst="diamond">
              <a:avLst/>
            </a:prstGeom>
            <a:solidFill>
              <a:srgbClr val="0FB7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zh-CN" altLang="en-US"/>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
                                        </p:tgtEl>
                                        <p:attrNameLst>
                                          <p:attrName>style.visibility</p:attrName>
                                        </p:attrNameLst>
                                      </p:cBhvr>
                                      <p:to>
                                        <p:strVal val="visible"/>
                                      </p:to>
                                    </p:set>
                                    <p:anim calcmode="discrete" valueType="clr">
                                      <p:cBhvr override="childStyle">
                                        <p:cTn id="7"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gtEl>
                                        <p:attrNameLst>
                                          <p:attrName>fillcolor</p:attrName>
                                        </p:attrNameLst>
                                      </p:cBhvr>
                                      <p:tavLst>
                                        <p:tav tm="0">
                                          <p:val>
                                            <p:clrVal>
                                              <a:schemeClr val="accent2"/>
                                            </p:clrVal>
                                          </p:val>
                                        </p:tav>
                                        <p:tav tm="50000">
                                          <p:val>
                                            <p:clrVal>
                                              <a:schemeClr val="hlink"/>
                                            </p:clrVal>
                                          </p:val>
                                        </p:tav>
                                      </p:tavLst>
                                    </p:anim>
                                    <p:set>
                                      <p:cBhvr>
                                        <p:cTn id="9" dur="80"/>
                                        <p:tgtEl>
                                          <p:spTgt spid="3"/>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4"/>
                                        </p:tgtEl>
                                        <p:attrNameLst>
                                          <p:attrName>style.visibility</p:attrName>
                                        </p:attrNameLst>
                                      </p:cBhvr>
                                      <p:to>
                                        <p:strVal val="visible"/>
                                      </p:to>
                                    </p:set>
                                    <p:anim calcmode="discrete" valueType="clr">
                                      <p:cBhvr override="childStyle">
                                        <p:cTn id="14" dur="8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4"/>
                                        </p:tgtEl>
                                        <p:attrNameLst>
                                          <p:attrName>fillcolor</p:attrName>
                                        </p:attrNameLst>
                                      </p:cBhvr>
                                      <p:tavLst>
                                        <p:tav tm="0">
                                          <p:val>
                                            <p:clrVal>
                                              <a:schemeClr val="accent2"/>
                                            </p:clrVal>
                                          </p:val>
                                        </p:tav>
                                        <p:tav tm="50000">
                                          <p:val>
                                            <p:clrVal>
                                              <a:schemeClr val="hlink"/>
                                            </p:clrVal>
                                          </p:val>
                                        </p:tav>
                                      </p:tavLst>
                                    </p:anim>
                                    <p:set>
                                      <p:cBhvr>
                                        <p:cTn id="16" dur="80"/>
                                        <p:tgtEl>
                                          <p:spTgt spid="4"/>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7" presetClass="entr" presetSubtype="0" fill="hold" grpId="0" nodeType="clickEffect">
                                  <p:stCondLst>
                                    <p:cond delay="0"/>
                                  </p:stCondLst>
                                  <p:iterate type="lt">
                                    <p:tmPct val="50000"/>
                                  </p:iterate>
                                  <p:childTnLst>
                                    <p:set>
                                      <p:cBhvr>
                                        <p:cTn id="20" dur="1" fill="hold">
                                          <p:stCondLst>
                                            <p:cond delay="0"/>
                                          </p:stCondLst>
                                        </p:cTn>
                                        <p:tgtEl>
                                          <p:spTgt spid="5"/>
                                        </p:tgtEl>
                                        <p:attrNameLst>
                                          <p:attrName>style.visibility</p:attrName>
                                        </p:attrNameLst>
                                      </p:cBhvr>
                                      <p:to>
                                        <p:strVal val="visible"/>
                                      </p:to>
                                    </p:set>
                                    <p:anim calcmode="discrete" valueType="clr">
                                      <p:cBhvr override="childStyle">
                                        <p:cTn id="21"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5"/>
                                        </p:tgtEl>
                                        <p:attrNameLst>
                                          <p:attrName>fillcolor</p:attrName>
                                        </p:attrNameLst>
                                      </p:cBhvr>
                                      <p:tavLst>
                                        <p:tav tm="0">
                                          <p:val>
                                            <p:clrVal>
                                              <a:schemeClr val="accent2"/>
                                            </p:clrVal>
                                          </p:val>
                                        </p:tav>
                                        <p:tav tm="50000">
                                          <p:val>
                                            <p:clrVal>
                                              <a:schemeClr val="hlink"/>
                                            </p:clrVal>
                                          </p:val>
                                        </p:tav>
                                      </p:tavLst>
                                    </p:anim>
                                    <p:set>
                                      <p:cBhvr>
                                        <p:cTn id="23" dur="80"/>
                                        <p:tgtEl>
                                          <p:spTgt spid="5"/>
                                        </p:tgtEl>
                                        <p:attrNameLst>
                                          <p:attrName>fill.type</p:attrName>
                                        </p:attrNameLst>
                                      </p:cBhvr>
                                      <p:to>
                                        <p:strVal val="solid"/>
                                      </p:to>
                                    </p:set>
                                  </p:childTnLst>
                                </p:cTn>
                              </p:par>
                            </p:childTnLst>
                          </p:cTn>
                        </p:par>
                      </p:childTnLst>
                    </p:cTn>
                  </p:par>
                  <p:par>
                    <p:cTn id="24" fill="hold">
                      <p:stCondLst>
                        <p:cond delay="indefinite"/>
                      </p:stCondLst>
                      <p:childTnLst>
                        <p:par>
                          <p:cTn id="25" fill="hold">
                            <p:stCondLst>
                              <p:cond delay="0"/>
                            </p:stCondLst>
                            <p:childTnLst>
                              <p:par>
                                <p:cTn id="26" presetID="27" presetClass="entr" presetSubtype="0" fill="hold" grpId="0" nodeType="clickEffect">
                                  <p:stCondLst>
                                    <p:cond delay="0"/>
                                  </p:stCondLst>
                                  <p:iterate type="lt">
                                    <p:tmPct val="50000"/>
                                  </p:iterate>
                                  <p:childTnLst>
                                    <p:set>
                                      <p:cBhvr>
                                        <p:cTn id="27" dur="1" fill="hold">
                                          <p:stCondLst>
                                            <p:cond delay="0"/>
                                          </p:stCondLst>
                                        </p:cTn>
                                        <p:tgtEl>
                                          <p:spTgt spid="6"/>
                                        </p:tgtEl>
                                        <p:attrNameLst>
                                          <p:attrName>style.visibility</p:attrName>
                                        </p:attrNameLst>
                                      </p:cBhvr>
                                      <p:to>
                                        <p:strVal val="visible"/>
                                      </p:to>
                                    </p:set>
                                    <p:anim calcmode="discrete" valueType="clr">
                                      <p:cBhvr override="childStyle">
                                        <p:cTn id="28"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29" dur="80"/>
                                        <p:tgtEl>
                                          <p:spTgt spid="6"/>
                                        </p:tgtEl>
                                        <p:attrNameLst>
                                          <p:attrName>fillcolor</p:attrName>
                                        </p:attrNameLst>
                                      </p:cBhvr>
                                      <p:tavLst>
                                        <p:tav tm="0">
                                          <p:val>
                                            <p:clrVal>
                                              <a:schemeClr val="accent2"/>
                                            </p:clrVal>
                                          </p:val>
                                        </p:tav>
                                        <p:tav tm="50000">
                                          <p:val>
                                            <p:clrVal>
                                              <a:schemeClr val="hlink"/>
                                            </p:clrVal>
                                          </p:val>
                                        </p:tav>
                                      </p:tavLst>
                                    </p:anim>
                                    <p:set>
                                      <p:cBhvr>
                                        <p:cTn id="30" dur="80"/>
                                        <p:tgtEl>
                                          <p:spTgt spid="6"/>
                                        </p:tgtEl>
                                        <p:attrNameLst>
                                          <p:attrName>fill.type</p:attrName>
                                        </p:attrNameLst>
                                      </p:cBhvr>
                                      <p:to>
                                        <p:strVal val="solid"/>
                                      </p:to>
                                    </p:set>
                                  </p:childTnLst>
                                </p:cTn>
                              </p:par>
                            </p:childTnLst>
                          </p:cTn>
                        </p:par>
                      </p:childTnLst>
                    </p:cTn>
                  </p:par>
                  <p:par>
                    <p:cTn id="31" fill="hold">
                      <p:stCondLst>
                        <p:cond delay="indefinite"/>
                      </p:stCondLst>
                      <p:childTnLst>
                        <p:par>
                          <p:cTn id="32" fill="hold">
                            <p:stCondLst>
                              <p:cond delay="0"/>
                            </p:stCondLst>
                            <p:childTnLst>
                              <p:par>
                                <p:cTn id="33" presetID="27" presetClass="entr" presetSubtype="0" fill="hold" grpId="0" nodeType="clickEffect">
                                  <p:stCondLst>
                                    <p:cond delay="0"/>
                                  </p:stCondLst>
                                  <p:iterate type="lt">
                                    <p:tmPct val="50000"/>
                                  </p:iterate>
                                  <p:childTnLst>
                                    <p:set>
                                      <p:cBhvr>
                                        <p:cTn id="34" dur="1" fill="hold">
                                          <p:stCondLst>
                                            <p:cond delay="0"/>
                                          </p:stCondLst>
                                        </p:cTn>
                                        <p:tgtEl>
                                          <p:spTgt spid="7"/>
                                        </p:tgtEl>
                                        <p:attrNameLst>
                                          <p:attrName>style.visibility</p:attrName>
                                        </p:attrNameLst>
                                      </p:cBhvr>
                                      <p:to>
                                        <p:strVal val="visible"/>
                                      </p:to>
                                    </p:set>
                                    <p:anim calcmode="discrete" valueType="clr">
                                      <p:cBhvr override="childStyle">
                                        <p:cTn id="35" dur="80"/>
                                        <p:tgtEl>
                                          <p:spTgt spid="7"/>
                                        </p:tgtEl>
                                        <p:attrNameLst>
                                          <p:attrName>style.color</p:attrName>
                                        </p:attrNameLst>
                                      </p:cBhvr>
                                      <p:tavLst>
                                        <p:tav tm="0">
                                          <p:val>
                                            <p:clrVal>
                                              <a:schemeClr val="accent2"/>
                                            </p:clrVal>
                                          </p:val>
                                        </p:tav>
                                        <p:tav tm="50000">
                                          <p:val>
                                            <p:clrVal>
                                              <a:schemeClr val="hlink"/>
                                            </p:clrVal>
                                          </p:val>
                                        </p:tav>
                                      </p:tavLst>
                                    </p:anim>
                                    <p:anim calcmode="discrete" valueType="clr">
                                      <p:cBhvr>
                                        <p:cTn id="36" dur="80"/>
                                        <p:tgtEl>
                                          <p:spTgt spid="7"/>
                                        </p:tgtEl>
                                        <p:attrNameLst>
                                          <p:attrName>fillcolor</p:attrName>
                                        </p:attrNameLst>
                                      </p:cBhvr>
                                      <p:tavLst>
                                        <p:tav tm="0">
                                          <p:val>
                                            <p:clrVal>
                                              <a:schemeClr val="accent2"/>
                                            </p:clrVal>
                                          </p:val>
                                        </p:tav>
                                        <p:tav tm="50000">
                                          <p:val>
                                            <p:clrVal>
                                              <a:schemeClr val="hlink"/>
                                            </p:clrVal>
                                          </p:val>
                                        </p:tav>
                                      </p:tavLst>
                                    </p:anim>
                                    <p:set>
                                      <p:cBhvr>
                                        <p:cTn id="37" dur="80"/>
                                        <p:tgtEl>
                                          <p:spTgt spid="7"/>
                                        </p:tgtEl>
                                        <p:attrNameLst>
                                          <p:attrName>fill.type</p:attrName>
                                        </p:attrNameLst>
                                      </p:cBhvr>
                                      <p:to>
                                        <p:strVal val="solid"/>
                                      </p:to>
                                    </p:set>
                                  </p:childTnLst>
                                </p:cTn>
                              </p:par>
                            </p:childTnLst>
                          </p:cTn>
                        </p:par>
                      </p:childTnLst>
                    </p:cTn>
                  </p:par>
                  <p:par>
                    <p:cTn id="38" fill="hold">
                      <p:stCondLst>
                        <p:cond delay="indefinite"/>
                      </p:stCondLst>
                      <p:childTnLst>
                        <p:par>
                          <p:cTn id="39" fill="hold">
                            <p:stCondLst>
                              <p:cond delay="0"/>
                            </p:stCondLst>
                            <p:childTnLst>
                              <p:par>
                                <p:cTn id="40" presetID="27" presetClass="entr" presetSubtype="0" fill="hold" grpId="0" nodeType="clickEffect">
                                  <p:stCondLst>
                                    <p:cond delay="0"/>
                                  </p:stCondLst>
                                  <p:iterate type="lt">
                                    <p:tmPct val="50000"/>
                                  </p:iterate>
                                  <p:childTnLst>
                                    <p:set>
                                      <p:cBhvr>
                                        <p:cTn id="41" dur="1" fill="hold">
                                          <p:stCondLst>
                                            <p:cond delay="0"/>
                                          </p:stCondLst>
                                        </p:cTn>
                                        <p:tgtEl>
                                          <p:spTgt spid="12"/>
                                        </p:tgtEl>
                                        <p:attrNameLst>
                                          <p:attrName>style.visibility</p:attrName>
                                        </p:attrNameLst>
                                      </p:cBhvr>
                                      <p:to>
                                        <p:strVal val="visible"/>
                                      </p:to>
                                    </p:set>
                                    <p:anim calcmode="discrete" valueType="clr">
                                      <p:cBhvr override="childStyle">
                                        <p:cTn id="42" dur="80"/>
                                        <p:tgtEl>
                                          <p:spTgt spid="12"/>
                                        </p:tgtEl>
                                        <p:attrNameLst>
                                          <p:attrName>style.color</p:attrName>
                                        </p:attrNameLst>
                                      </p:cBhvr>
                                      <p:tavLst>
                                        <p:tav tm="0">
                                          <p:val>
                                            <p:clrVal>
                                              <a:schemeClr val="accent2"/>
                                            </p:clrVal>
                                          </p:val>
                                        </p:tav>
                                        <p:tav tm="50000">
                                          <p:val>
                                            <p:clrVal>
                                              <a:schemeClr val="hlink"/>
                                            </p:clrVal>
                                          </p:val>
                                        </p:tav>
                                      </p:tavLst>
                                    </p:anim>
                                    <p:anim calcmode="discrete" valueType="clr">
                                      <p:cBhvr>
                                        <p:cTn id="43" dur="80"/>
                                        <p:tgtEl>
                                          <p:spTgt spid="12"/>
                                        </p:tgtEl>
                                        <p:attrNameLst>
                                          <p:attrName>fillcolor</p:attrName>
                                        </p:attrNameLst>
                                      </p:cBhvr>
                                      <p:tavLst>
                                        <p:tav tm="0">
                                          <p:val>
                                            <p:clrVal>
                                              <a:schemeClr val="accent2"/>
                                            </p:clrVal>
                                          </p:val>
                                        </p:tav>
                                        <p:tav tm="50000">
                                          <p:val>
                                            <p:clrVal>
                                              <a:schemeClr val="hlink"/>
                                            </p:clrVal>
                                          </p:val>
                                        </p:tav>
                                      </p:tavLst>
                                    </p:anim>
                                    <p:set>
                                      <p:cBhvr>
                                        <p:cTn id="44" dur="80"/>
                                        <p:tgtEl>
                                          <p:spTgt spid="12"/>
                                        </p:tgtEl>
                                        <p:attrNameLst>
                                          <p:attrName>fill.type</p:attrName>
                                        </p:attrNameLst>
                                      </p:cBhvr>
                                      <p:to>
                                        <p:strVal val="solid"/>
                                      </p:to>
                                    </p:set>
                                  </p:childTnLst>
                                </p:cTn>
                              </p:par>
                            </p:childTnLst>
                          </p:cTn>
                        </p:par>
                      </p:childTnLst>
                    </p:cTn>
                  </p:par>
                  <p:par>
                    <p:cTn id="45" fill="hold">
                      <p:stCondLst>
                        <p:cond delay="indefinite"/>
                      </p:stCondLst>
                      <p:childTnLst>
                        <p:par>
                          <p:cTn id="46" fill="hold">
                            <p:stCondLst>
                              <p:cond delay="0"/>
                            </p:stCondLst>
                            <p:childTnLst>
                              <p:par>
                                <p:cTn id="47" presetID="27" presetClass="entr" presetSubtype="0" fill="hold" grpId="0" nodeType="clickEffect">
                                  <p:stCondLst>
                                    <p:cond delay="0"/>
                                  </p:stCondLst>
                                  <p:iterate type="lt">
                                    <p:tmPct val="50000"/>
                                  </p:iterate>
                                  <p:childTnLst>
                                    <p:set>
                                      <p:cBhvr>
                                        <p:cTn id="48" dur="1" fill="hold">
                                          <p:stCondLst>
                                            <p:cond delay="0"/>
                                          </p:stCondLst>
                                        </p:cTn>
                                        <p:tgtEl>
                                          <p:spTgt spid="13"/>
                                        </p:tgtEl>
                                        <p:attrNameLst>
                                          <p:attrName>style.visibility</p:attrName>
                                        </p:attrNameLst>
                                      </p:cBhvr>
                                      <p:to>
                                        <p:strVal val="visible"/>
                                      </p:to>
                                    </p:set>
                                    <p:anim calcmode="discrete" valueType="clr">
                                      <p:cBhvr override="childStyle">
                                        <p:cTn id="49" dur="80"/>
                                        <p:tgtEl>
                                          <p:spTgt spid="13"/>
                                        </p:tgtEl>
                                        <p:attrNameLst>
                                          <p:attrName>style.color</p:attrName>
                                        </p:attrNameLst>
                                      </p:cBhvr>
                                      <p:tavLst>
                                        <p:tav tm="0">
                                          <p:val>
                                            <p:clrVal>
                                              <a:schemeClr val="accent2"/>
                                            </p:clrVal>
                                          </p:val>
                                        </p:tav>
                                        <p:tav tm="50000">
                                          <p:val>
                                            <p:clrVal>
                                              <a:schemeClr val="hlink"/>
                                            </p:clrVal>
                                          </p:val>
                                        </p:tav>
                                      </p:tavLst>
                                    </p:anim>
                                    <p:anim calcmode="discrete" valueType="clr">
                                      <p:cBhvr>
                                        <p:cTn id="50" dur="80"/>
                                        <p:tgtEl>
                                          <p:spTgt spid="13"/>
                                        </p:tgtEl>
                                        <p:attrNameLst>
                                          <p:attrName>fillcolor</p:attrName>
                                        </p:attrNameLst>
                                      </p:cBhvr>
                                      <p:tavLst>
                                        <p:tav tm="0">
                                          <p:val>
                                            <p:clrVal>
                                              <a:schemeClr val="accent2"/>
                                            </p:clrVal>
                                          </p:val>
                                        </p:tav>
                                        <p:tav tm="50000">
                                          <p:val>
                                            <p:clrVal>
                                              <a:schemeClr val="hlink"/>
                                            </p:clrVal>
                                          </p:val>
                                        </p:tav>
                                      </p:tavLst>
                                    </p:anim>
                                    <p:set>
                                      <p:cBhvr>
                                        <p:cTn id="51" dur="80"/>
                                        <p:tgtEl>
                                          <p:spTgt spid="13"/>
                                        </p:tgtEl>
                                        <p:attrNameLst>
                                          <p:attrName>fill.type</p:attrName>
                                        </p:attrNameLst>
                                      </p:cBhvr>
                                      <p:to>
                                        <p:strVal val="solid"/>
                                      </p:to>
                                    </p:set>
                                  </p:childTnLst>
                                </p:cTn>
                              </p:par>
                            </p:childTnLst>
                          </p:cTn>
                        </p:par>
                      </p:childTnLst>
                    </p:cTn>
                  </p:par>
                  <p:par>
                    <p:cTn id="52" fill="hold">
                      <p:stCondLst>
                        <p:cond delay="indefinite"/>
                      </p:stCondLst>
                      <p:childTnLst>
                        <p:par>
                          <p:cTn id="53" fill="hold">
                            <p:stCondLst>
                              <p:cond delay="0"/>
                            </p:stCondLst>
                            <p:childTnLst>
                              <p:par>
                                <p:cTn id="54" presetID="27" presetClass="entr" presetSubtype="0" fill="hold" grpId="0" nodeType="clickEffect">
                                  <p:stCondLst>
                                    <p:cond delay="0"/>
                                  </p:stCondLst>
                                  <p:iterate type="lt">
                                    <p:tmPct val="50000"/>
                                  </p:iterate>
                                  <p:childTnLst>
                                    <p:set>
                                      <p:cBhvr>
                                        <p:cTn id="55" dur="1" fill="hold">
                                          <p:stCondLst>
                                            <p:cond delay="0"/>
                                          </p:stCondLst>
                                        </p:cTn>
                                        <p:tgtEl>
                                          <p:spTgt spid="14"/>
                                        </p:tgtEl>
                                        <p:attrNameLst>
                                          <p:attrName>style.visibility</p:attrName>
                                        </p:attrNameLst>
                                      </p:cBhvr>
                                      <p:to>
                                        <p:strVal val="visible"/>
                                      </p:to>
                                    </p:set>
                                    <p:anim calcmode="discrete" valueType="clr">
                                      <p:cBhvr override="childStyle">
                                        <p:cTn id="56" dur="80"/>
                                        <p:tgtEl>
                                          <p:spTgt spid="14"/>
                                        </p:tgtEl>
                                        <p:attrNameLst>
                                          <p:attrName>style.color</p:attrName>
                                        </p:attrNameLst>
                                      </p:cBhvr>
                                      <p:tavLst>
                                        <p:tav tm="0">
                                          <p:val>
                                            <p:clrVal>
                                              <a:schemeClr val="accent2"/>
                                            </p:clrVal>
                                          </p:val>
                                        </p:tav>
                                        <p:tav tm="50000">
                                          <p:val>
                                            <p:clrVal>
                                              <a:schemeClr val="hlink"/>
                                            </p:clrVal>
                                          </p:val>
                                        </p:tav>
                                      </p:tavLst>
                                    </p:anim>
                                    <p:anim calcmode="discrete" valueType="clr">
                                      <p:cBhvr>
                                        <p:cTn id="57" dur="80"/>
                                        <p:tgtEl>
                                          <p:spTgt spid="14"/>
                                        </p:tgtEl>
                                        <p:attrNameLst>
                                          <p:attrName>fillcolor</p:attrName>
                                        </p:attrNameLst>
                                      </p:cBhvr>
                                      <p:tavLst>
                                        <p:tav tm="0">
                                          <p:val>
                                            <p:clrVal>
                                              <a:schemeClr val="accent2"/>
                                            </p:clrVal>
                                          </p:val>
                                        </p:tav>
                                        <p:tav tm="50000">
                                          <p:val>
                                            <p:clrVal>
                                              <a:schemeClr val="hlink"/>
                                            </p:clrVal>
                                          </p:val>
                                        </p:tav>
                                      </p:tavLst>
                                    </p:anim>
                                    <p:set>
                                      <p:cBhvr>
                                        <p:cTn id="58" dur="80"/>
                                        <p:tgtEl>
                                          <p:spTgt spid="1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12" grpId="0"/>
      <p:bldP spid="13" grpId="0"/>
      <p:bldP spid="14"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SLIDE_MODEL_TYPE" val="dynamicNum"/>
</p:tagLst>
</file>

<file path=ppt/tags/tag2.xml><?xml version="1.0" encoding="utf-8"?>
<p:tagLst xmlns:a="http://schemas.openxmlformats.org/drawingml/2006/main" xmlns:r="http://schemas.openxmlformats.org/officeDocument/2006/relationships" xmlns:p="http://schemas.openxmlformats.org/presentationml/2006/main">
  <p:tag name="KSO_WM_SLIDE_MODEL_TYPE" val="dynamicNum"/>
</p:tagLst>
</file>

<file path=ppt/tags/tag3.xml><?xml version="1.0" encoding="utf-8"?>
<p:tagLst xmlns:a="http://schemas.openxmlformats.org/drawingml/2006/main" xmlns:r="http://schemas.openxmlformats.org/officeDocument/2006/relationships" xmlns:p="http://schemas.openxmlformats.org/presentationml/2006/main">
  <p:tag name="KSO_WM_SLIDE_MODEL_TYPE" val="dynamicNum"/>
</p:tagLst>
</file>

<file path=ppt/tags/tag4.xml><?xml version="1.0" encoding="utf-8"?>
<p:tagLst xmlns:a="http://schemas.openxmlformats.org/drawingml/2006/main" xmlns:r="http://schemas.openxmlformats.org/officeDocument/2006/relationships" xmlns:p="http://schemas.openxmlformats.org/presentationml/2006/main">
  <p:tag name="KSO_WM_SLIDE_MODEL_TYPE" val="dynamicNum"/>
</p:tagLst>
</file>

<file path=ppt/theme/theme1.xml><?xml version="1.0" encoding="utf-8"?>
<a:theme xmlns:a="http://schemas.openxmlformats.org/drawingml/2006/main" name="第一PPT模板网-WWW.1PPT.COM">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TotalTime>
  <Words>3210</Words>
  <Application>Microsoft Office PowerPoint</Application>
  <PresentationFormat>全屏显示(16:9)</PresentationFormat>
  <Paragraphs>228</Paragraphs>
  <Slides>39</Slides>
  <Notes>4</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39</vt:i4>
      </vt:variant>
    </vt:vector>
  </HeadingPairs>
  <TitlesOfParts>
    <vt:vector size="52" baseType="lpstr">
      <vt:lpstr>Kaiti SC</vt:lpstr>
      <vt:lpstr>Meiryo</vt:lpstr>
      <vt:lpstr>方正书宋_GBK</vt:lpstr>
      <vt:lpstr>黑体</vt:lpstr>
      <vt:lpstr>楷体</vt:lpstr>
      <vt:lpstr>宋体</vt:lpstr>
      <vt:lpstr>微软雅黑</vt:lpstr>
      <vt:lpstr>Arial</vt:lpstr>
      <vt:lpstr>Calibri</vt:lpstr>
      <vt:lpstr>Calibri Light</vt:lpstr>
      <vt:lpstr>汉语拼音</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59</cp:revision>
  <dcterms:created xsi:type="dcterms:W3CDTF">2017-03-15T04:23:00Z</dcterms:created>
  <dcterms:modified xsi:type="dcterms:W3CDTF">2022-01-18T09:14:04Z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2052-11.1.0.9175</vt:lpwstr>
  </property>
</Properties>
</file>