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322" r:id="rId3"/>
    <p:sldId id="323" r:id="rId4"/>
    <p:sldId id="324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33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DFC"/>
    <a:srgbClr val="520000"/>
    <a:srgbClr val="004C78"/>
    <a:srgbClr val="BE45C7"/>
    <a:srgbClr val="33CCCC"/>
    <a:srgbClr val="00639F"/>
    <a:srgbClr val="F892BE"/>
    <a:srgbClr val="026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80120-8AEC-4445-8A51-76805DA10C14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D2167-9A7E-411A-BF60-86E35106B8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689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D2167-9A7E-411A-BF60-86E35106B82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894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D2167-9A7E-411A-BF60-86E35106B82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27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D2167-9A7E-411A-BF60-86E35106B823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746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097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683568" y="1419624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sz="6000" b="1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 smtClean="0"/>
              <a:t>《</a:t>
            </a:r>
            <a:r>
              <a:rPr lang="zh-CN" altLang="en-US" dirty="0" smtClean="0"/>
              <a:t>灯笼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043608" y="2715766"/>
            <a:ext cx="7272808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>
                <a:solidFill>
                  <a:srgbClr val="520000"/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单品味传统文化寄寓爱国情感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966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152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37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97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46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284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238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30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91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8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56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77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0" y="987574"/>
            <a:ext cx="9144000" cy="172819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sz="4400" b="1" dirty="0" smtClean="0">
                <a:solidFill>
                  <a:srgbClr val="52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我一生中的重要抉择</a:t>
            </a:r>
            <a:endParaRPr lang="en-US" altLang="zh-CN" sz="4400" b="1" dirty="0" smtClean="0">
              <a:solidFill>
                <a:srgbClr val="52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2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2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2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2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课时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52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011910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83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971600" y="84355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体会作者的精神品质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4932040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16" name="图片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grpSp>
        <p:nvGrpSpPr>
          <p:cNvPr id="3" name="Group 15"/>
          <p:cNvGrpSpPr/>
          <p:nvPr/>
        </p:nvGrpSpPr>
        <p:grpSpPr>
          <a:xfrm>
            <a:off x="1403648" y="1851672"/>
            <a:ext cx="5976664" cy="2088232"/>
            <a:chOff x="2276" y="1405"/>
            <a:chExt cx="1894" cy="236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AutoShape 16"/>
            <p:cNvSpPr/>
            <p:nvPr/>
          </p:nvSpPr>
          <p:spPr>
            <a:xfrm>
              <a:off x="2276" y="1405"/>
              <a:ext cx="1894" cy="2364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endParaRPr lang="zh-CN" altLang="zh-CN" sz="2400" noProof="1">
                <a:latin typeface="Calibri" panose="020F0502020204030204" charset="0"/>
              </a:endParaRPr>
            </a:p>
          </p:txBody>
        </p:sp>
        <p:sp>
          <p:nvSpPr>
            <p:cNvPr id="21" name="AutoShape 17"/>
            <p:cNvSpPr/>
            <p:nvPr/>
          </p:nvSpPr>
          <p:spPr>
            <a:xfrm>
              <a:off x="2301" y="1469"/>
              <a:ext cx="1845" cy="2236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r>
                <a:rPr lang="en-US" altLang="zh-CN" sz="2400" noProof="1">
                  <a:latin typeface="Calibri" panose="020F0502020204030204" charset="0"/>
                  <a:cs typeface="+mn-ea"/>
                </a:rPr>
                <a:t> </a:t>
              </a:r>
              <a:endParaRPr lang="en-US" altLang="zh-CN" sz="2400" noProof="1">
                <a:latin typeface="Calibri" panose="020F050202020403020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835696" y="1779662"/>
            <a:ext cx="583264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小结：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dirty="0" smtClean="0"/>
              <a:t>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谦虚谨慎、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坦率正直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勤奋好学、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善于自律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关心爱护年轻人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、甘为人梯、无私奉献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4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、不以“ 名人” 自居，淡泊名利。</a:t>
            </a:r>
          </a:p>
          <a:p>
            <a:pPr>
              <a:lnSpc>
                <a:spcPct val="150000"/>
              </a:lnSpc>
            </a:pPr>
            <a:endParaRPr lang="zh-CN" altLang="zh-CN" dirty="0" smtClean="0"/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问题探究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矩形 34"/>
          <p:cNvSpPr/>
          <p:nvPr/>
        </p:nvSpPr>
        <p:spPr>
          <a:xfrm>
            <a:off x="2195736" y="1995688"/>
            <a:ext cx="48245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       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岁的王选退出科研第一线令人震惊。有人直陈这是人才的浪费，你同意这种观点吗？请结合文本进行探究。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Group 2"/>
          <p:cNvGrpSpPr/>
          <p:nvPr/>
        </p:nvGrpSpPr>
        <p:grpSpPr bwMode="auto">
          <a:xfrm>
            <a:off x="1691680" y="1419623"/>
            <a:ext cx="5760640" cy="2736304"/>
            <a:chOff x="267" y="936"/>
            <a:chExt cx="5331" cy="2222"/>
          </a:xfrm>
        </p:grpSpPr>
        <p:sp>
          <p:nvSpPr>
            <p:cNvPr id="15" name="Line 3"/>
            <p:cNvSpPr>
              <a:spLocks noChangeShapeType="1"/>
            </p:cNvSpPr>
            <p:nvPr/>
          </p:nvSpPr>
          <p:spPr bwMode="auto">
            <a:xfrm>
              <a:off x="5277" y="1148"/>
              <a:ext cx="0" cy="1798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589" y="1148"/>
              <a:ext cx="0" cy="1798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7" name="Group 5"/>
            <p:cNvGrpSpPr/>
            <p:nvPr/>
          </p:nvGrpSpPr>
          <p:grpSpPr bwMode="auto">
            <a:xfrm>
              <a:off x="267" y="936"/>
              <a:ext cx="640" cy="317"/>
              <a:chOff x="975" y="1117"/>
              <a:chExt cx="453" cy="227"/>
            </a:xfrm>
          </p:grpSpPr>
          <p:sp>
            <p:nvSpPr>
              <p:cNvPr id="24" name="AutoShape 6"/>
              <p:cNvSpPr>
                <a:spLocks noChangeArrowheads="1"/>
              </p:cNvSpPr>
              <p:nvPr/>
            </p:nvSpPr>
            <p:spPr bwMode="auto">
              <a:xfrm>
                <a:off x="975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" name="AutoShape 7"/>
              <p:cNvSpPr>
                <a:spLocks noChangeArrowheads="1"/>
              </p:cNvSpPr>
              <p:nvPr/>
            </p:nvSpPr>
            <p:spPr bwMode="auto">
              <a:xfrm>
                <a:off x="1111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8BB44E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6" name="AutoShape 8"/>
              <p:cNvSpPr>
                <a:spLocks noChangeArrowheads="1"/>
              </p:cNvSpPr>
              <p:nvPr/>
            </p:nvSpPr>
            <p:spPr bwMode="auto">
              <a:xfrm>
                <a:off x="1247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B8D193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8" name="Group 9"/>
            <p:cNvGrpSpPr/>
            <p:nvPr/>
          </p:nvGrpSpPr>
          <p:grpSpPr bwMode="auto">
            <a:xfrm rot="10800000">
              <a:off x="4958" y="2841"/>
              <a:ext cx="640" cy="317"/>
              <a:chOff x="975" y="1117"/>
              <a:chExt cx="453" cy="227"/>
            </a:xfrm>
          </p:grpSpPr>
          <p:sp>
            <p:nvSpPr>
              <p:cNvPr id="21" name="AutoShape 10"/>
              <p:cNvSpPr>
                <a:spLocks noChangeArrowheads="1"/>
              </p:cNvSpPr>
              <p:nvPr/>
            </p:nvSpPr>
            <p:spPr bwMode="auto">
              <a:xfrm>
                <a:off x="975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008000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2" name="AutoShape 11"/>
              <p:cNvSpPr>
                <a:spLocks noChangeArrowheads="1"/>
              </p:cNvSpPr>
              <p:nvPr/>
            </p:nvSpPr>
            <p:spPr bwMode="auto">
              <a:xfrm>
                <a:off x="1111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8BB44E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3" name="AutoShape 12"/>
              <p:cNvSpPr>
                <a:spLocks noChangeArrowheads="1"/>
              </p:cNvSpPr>
              <p:nvPr/>
            </p:nvSpPr>
            <p:spPr bwMode="auto">
              <a:xfrm>
                <a:off x="1247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B8D193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V="1">
              <a:off x="2321" y="1158"/>
              <a:ext cx="2944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tailEnd type="oval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589" y="2946"/>
              <a:ext cx="4367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 type="oval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矩形 26"/>
          <p:cNvSpPr/>
          <p:nvPr/>
        </p:nvSpPr>
        <p:spPr>
          <a:xfrm>
            <a:off x="2411760" y="1419622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请你思考：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691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15816" y="1419624"/>
            <a:ext cx="36724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理解文章的思路。</a:t>
            </a: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2771800" y="2715766"/>
            <a:ext cx="367240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学习王选的专注科研无私奉献谦逊的精神品质。</a:t>
            </a: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3688" y="2643758"/>
            <a:ext cx="4824536" cy="95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35696" y="1203598"/>
            <a:ext cx="475252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任意多边形 29"/>
          <p:cNvSpPr/>
          <p:nvPr>
            <p:custDataLst>
              <p:tags r:id="rId1"/>
            </p:custDataLst>
          </p:nvPr>
        </p:nvSpPr>
        <p:spPr>
          <a:xfrm>
            <a:off x="2123728" y="1491630"/>
            <a:ext cx="360040" cy="372108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E779A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>
              <a:defRPr/>
            </a:pPr>
            <a:r>
              <a:rPr lang="en-US" altLang="zh-CN" sz="2000" kern="0" dirty="0">
                <a:solidFill>
                  <a:srgbClr val="FFFFFF"/>
                </a:solidFill>
                <a:latin typeface="Calibri" panose="020F0502020204030204"/>
              </a:rPr>
              <a:t>01</a:t>
            </a:r>
            <a:endParaRPr lang="zh-CN" altLang="en-US" sz="2000" kern="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1" name="矩形 30"/>
          <p:cNvSpPr/>
          <p:nvPr>
            <p:custDataLst>
              <p:tags r:id="rId2"/>
            </p:custDataLst>
          </p:nvPr>
        </p:nvSpPr>
        <p:spPr>
          <a:xfrm flipH="1">
            <a:off x="2339752" y="1491630"/>
            <a:ext cx="144016" cy="144016"/>
          </a:xfrm>
          <a:prstGeom prst="rect">
            <a:avLst/>
          </a:prstGeom>
          <a:solidFill>
            <a:srgbClr val="E779A3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>
              <a:defRPr/>
            </a:pPr>
            <a:endParaRPr lang="zh-CN" altLang="en-US" sz="400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4" name="任意多边形 33"/>
          <p:cNvSpPr/>
          <p:nvPr>
            <p:custDataLst>
              <p:tags r:id="rId3"/>
            </p:custDataLst>
          </p:nvPr>
        </p:nvSpPr>
        <p:spPr>
          <a:xfrm>
            <a:off x="2123731" y="2787776"/>
            <a:ext cx="360041" cy="405259"/>
          </a:xfrm>
          <a:custGeom>
            <a:avLst/>
            <a:gdLst>
              <a:gd name="connsiteX0" fmla="*/ 0 w 696310"/>
              <a:gd name="connsiteY0" fmla="*/ 0 h 696310"/>
              <a:gd name="connsiteX1" fmla="*/ 459827 w 696310"/>
              <a:gd name="connsiteY1" fmla="*/ 0 h 696310"/>
              <a:gd name="connsiteX2" fmla="*/ 459827 w 696310"/>
              <a:gd name="connsiteY2" fmla="*/ 236483 h 696310"/>
              <a:gd name="connsiteX3" fmla="*/ 696310 w 696310"/>
              <a:gd name="connsiteY3" fmla="*/ 236483 h 696310"/>
              <a:gd name="connsiteX4" fmla="*/ 696310 w 696310"/>
              <a:gd name="connsiteY4" fmla="*/ 696310 h 696310"/>
              <a:gd name="connsiteX5" fmla="*/ 0 w 696310"/>
              <a:gd name="connsiteY5" fmla="*/ 696310 h 696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FFC91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180000" rIns="0" bIns="0" anchor="ctr"/>
          <a:lstStyle/>
          <a:p>
            <a:pPr algn="ctr">
              <a:defRPr/>
            </a:pPr>
            <a:r>
              <a:rPr lang="en-US" altLang="zh-CN" sz="2000" kern="0" dirty="0">
                <a:solidFill>
                  <a:srgbClr val="FFFFFF"/>
                </a:solidFill>
                <a:latin typeface="Calibri" panose="020F0502020204030204"/>
              </a:rPr>
              <a:t>02</a:t>
            </a:r>
            <a:endParaRPr lang="zh-CN" altLang="en-US" sz="2000" kern="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5" name="矩形 34"/>
          <p:cNvSpPr/>
          <p:nvPr>
            <p:custDataLst>
              <p:tags r:id="rId4"/>
            </p:custDataLst>
          </p:nvPr>
        </p:nvSpPr>
        <p:spPr>
          <a:xfrm>
            <a:off x="2339756" y="2787774"/>
            <a:ext cx="144015" cy="144016"/>
          </a:xfrm>
          <a:prstGeom prst="rect">
            <a:avLst/>
          </a:prstGeom>
          <a:solidFill>
            <a:srgbClr val="FFC91D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216000" rIns="180000" bIns="0" anchor="ctr"/>
          <a:lstStyle/>
          <a:p>
            <a:pPr algn="ctr">
              <a:defRPr/>
            </a:pPr>
            <a:endParaRPr lang="zh-CN" altLang="en-US" sz="400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44208" y="699542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BFDFC"/>
                </a:solidFill>
              </a:rPr>
              <a:t>https://www.ypppt.com/</a:t>
            </a:r>
            <a:endParaRPr lang="zh-CN" altLang="en-US" sz="1050" dirty="0">
              <a:solidFill>
                <a:srgbClr val="FBFD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30" grpId="0" animBg="1"/>
      <p:bldP spid="31" grpId="0" animBg="1"/>
      <p:bldP spid="34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脉络梳理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直接连接符 14"/>
          <p:cNvCxnSpPr/>
          <p:nvPr/>
        </p:nvCxnSpPr>
        <p:spPr>
          <a:xfrm>
            <a:off x="2483768" y="1131590"/>
            <a:ext cx="4320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2843812" y="561995"/>
            <a:ext cx="570865" cy="5695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思</a:t>
            </a:r>
          </a:p>
        </p:txBody>
      </p:sp>
      <p:sp>
        <p:nvSpPr>
          <p:cNvPr id="18" name="椭圆 17"/>
          <p:cNvSpPr/>
          <p:nvPr/>
        </p:nvSpPr>
        <p:spPr>
          <a:xfrm>
            <a:off x="3779912" y="561995"/>
            <a:ext cx="570865" cy="5695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路</a:t>
            </a:r>
          </a:p>
        </p:txBody>
      </p:sp>
      <p:sp>
        <p:nvSpPr>
          <p:cNvPr id="19" name="椭圆 18"/>
          <p:cNvSpPr/>
          <p:nvPr/>
        </p:nvSpPr>
        <p:spPr>
          <a:xfrm>
            <a:off x="4788028" y="561995"/>
            <a:ext cx="570865" cy="5695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清</a:t>
            </a:r>
          </a:p>
        </p:txBody>
      </p:sp>
      <p:sp>
        <p:nvSpPr>
          <p:cNvPr id="22" name="椭圆 21"/>
          <p:cNvSpPr/>
          <p:nvPr/>
        </p:nvSpPr>
        <p:spPr>
          <a:xfrm>
            <a:off x="5796140" y="561995"/>
            <a:ext cx="570865" cy="5695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晰</a:t>
            </a:r>
          </a:p>
        </p:txBody>
      </p:sp>
      <p:pic>
        <p:nvPicPr>
          <p:cNvPr id="23" name="Picture 2(向天歌演示原创免费模板：www.TopPPT.cn)" descr="E:\PPT\PPT中国风元素\水墨具体图案\图片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5337"/>
            <a:ext cx="665162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>
          <a:xfrm>
            <a:off x="1619672" y="1553327"/>
            <a:ext cx="6696744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第一部分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段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：引出演讲的话题： 讲自己一生奋斗的体会，一生中的重要的抉择。</a:t>
            </a:r>
            <a:endParaRPr lang="zh-CN" altLang="en-US" dirty="0" smtClean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pic>
        <p:nvPicPr>
          <p:cNvPr id="25" name="Picture 2(向天歌演示原创免费模板：www.TopPPT.cn)" descr="E:\PPT\PPT中国风元素\水墨具体图案\图片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489433"/>
            <a:ext cx="665162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/>
          <p:cNvSpPr/>
          <p:nvPr/>
        </p:nvSpPr>
        <p:spPr>
          <a:xfrm>
            <a:off x="1907704" y="2489432"/>
            <a:ext cx="6552728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第二部分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－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段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：分析论述第六个重要抉择，花大力扶植年轻人，让他们逐步取代自己，早出成果。</a:t>
            </a:r>
            <a:endParaRPr lang="zh-CN" altLang="en-US" dirty="0" smtClean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pic>
        <p:nvPicPr>
          <p:cNvPr id="27" name="Picture 2(向天歌演示原创免费模板：www.TopPPT.cn)" descr="E:\PPT\PPT中国风元素\水墨具体图案\图片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497543"/>
            <a:ext cx="665162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2339752" y="3473082"/>
            <a:ext cx="619268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第三部分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8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段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：总结全文，希望青年学生溶入大集体里，体现自我价值。</a:t>
            </a:r>
            <a:endParaRPr kumimoji="0" lang="zh-CN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2" grpId="0" animBg="1"/>
      <p:bldP spid="24" grpId="0"/>
      <p:bldP spid="26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脉络梳理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2267744" y="843560"/>
            <a:ext cx="47525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27584" y="771549"/>
            <a:ext cx="35283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第二部分    第六个重要抉择 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6588224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31" name="图片 30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1835696" y="170765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段       提出观点：花大的力量来扶植年轻人。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971600" y="1995686"/>
            <a:ext cx="432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行文思路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35696" y="3003799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段   谈怎样扶植，即举例分析创业的都是年轻人，要为年轻人创业创造条件。 </a:t>
            </a:r>
            <a:endParaRPr lang="zh-CN" alt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1547664" y="1635648"/>
            <a:ext cx="0" cy="2520280"/>
          </a:xfrm>
          <a:prstGeom prst="line">
            <a:avLst/>
          </a:prstGeom>
          <a:ln w="19050">
            <a:solidFill>
              <a:srgbClr val="E593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547664" y="2355726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67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段   阐明扶植年轻人的理由，谈自己对“权威”的认识 。</a:t>
            </a:r>
            <a:endParaRPr lang="en-US" altLang="zh-CN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9" grpId="0"/>
      <p:bldP spid="32" grpId="0"/>
      <p:bldP spid="23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971600" y="84355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体会作者的精神品质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79104" y="2787774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38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岁搞激光照排，提出一种崭新的技术途径，假如人家说我是权威，也许还马马虎虎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15808" y="1707654"/>
            <a:ext cx="432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谦虚勤奋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4932040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16" name="图片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51112" y="1707654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我觉得我是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努力奋斗，曾经取得过成绩，现在高峰已过，跟不上新技术发展的一个过时的科学家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199784" y="1419624"/>
            <a:ext cx="0" cy="2520280"/>
          </a:xfrm>
          <a:prstGeom prst="line">
            <a:avLst/>
          </a:prstGeom>
          <a:ln w="19050">
            <a:solidFill>
              <a:srgbClr val="E593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971600" y="84355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体会作者的精神品质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80312" y="1707654"/>
            <a:ext cx="432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坦率谦虚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4932040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16" name="图片 1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15616" y="1563641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作者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谈到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马太效应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”时说：</a:t>
            </a:r>
            <a:endParaRPr lang="en-US" altLang="zh-CN" dirty="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当我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26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岁在最前沿，处于第一个创造高峰的时候，没有人承认 。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……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这个马太效应现在体现在我的头上很厉害，就是什么事情都王选领导，其实我什么都没有领导起来，工作都不是我做的。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</a:t>
            </a:r>
            <a:endParaRPr lang="zh-CN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164288" y="1419624"/>
            <a:ext cx="0" cy="2520280"/>
          </a:xfrm>
          <a:prstGeom prst="line">
            <a:avLst/>
          </a:prstGeom>
          <a:ln w="19050">
            <a:solidFill>
              <a:srgbClr val="E593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971600" y="84355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体会作者的精神品质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91680" y="3651870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甘为人梯，襟怀宽广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4932040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16" name="图片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grpSp>
        <p:nvGrpSpPr>
          <p:cNvPr id="19" name="Group 15"/>
          <p:cNvGrpSpPr/>
          <p:nvPr/>
        </p:nvGrpSpPr>
        <p:grpSpPr>
          <a:xfrm>
            <a:off x="1259632" y="1707654"/>
            <a:ext cx="6552728" cy="1656184"/>
            <a:chOff x="2276" y="1405"/>
            <a:chExt cx="1894" cy="236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AutoShape 16"/>
            <p:cNvSpPr/>
            <p:nvPr/>
          </p:nvSpPr>
          <p:spPr>
            <a:xfrm>
              <a:off x="2276" y="1405"/>
              <a:ext cx="1894" cy="2364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endParaRPr lang="zh-CN" altLang="zh-CN" sz="2400" noProof="1">
                <a:latin typeface="Calibri" panose="020F0502020204030204" charset="0"/>
              </a:endParaRPr>
            </a:p>
          </p:txBody>
        </p:sp>
        <p:sp>
          <p:nvSpPr>
            <p:cNvPr id="21" name="AutoShape 17"/>
            <p:cNvSpPr/>
            <p:nvPr/>
          </p:nvSpPr>
          <p:spPr>
            <a:xfrm>
              <a:off x="2301" y="1469"/>
              <a:ext cx="1845" cy="2236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r>
                <a:rPr lang="en-US" altLang="zh-CN" sz="2400" noProof="1">
                  <a:latin typeface="Calibri" panose="020F0502020204030204" charset="0"/>
                  <a:cs typeface="+mn-ea"/>
                </a:rPr>
                <a:t> </a:t>
              </a:r>
              <a:endParaRPr lang="en-US" altLang="zh-CN" sz="2400" noProof="1">
                <a:latin typeface="Calibri" panose="020F050202020403020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47664" y="1851670"/>
            <a:ext cx="583264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在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1992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年，开始花大的力量来扶植年轻人，让年轻一代出来逐步取代我的作用。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所以，实际上扶植年轻人的是一种历史的规律。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971600" y="84355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体会作者的精神品质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5656" y="3795886"/>
            <a:ext cx="3816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关心爱护年轻人，不图虚名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4932040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16" name="图片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grpSp>
        <p:nvGrpSpPr>
          <p:cNvPr id="3" name="Group 15"/>
          <p:cNvGrpSpPr/>
          <p:nvPr/>
        </p:nvGrpSpPr>
        <p:grpSpPr>
          <a:xfrm>
            <a:off x="1187624" y="1635646"/>
            <a:ext cx="6552728" cy="2016224"/>
            <a:chOff x="2276" y="1405"/>
            <a:chExt cx="1894" cy="236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AutoShape 16"/>
            <p:cNvSpPr/>
            <p:nvPr/>
          </p:nvSpPr>
          <p:spPr>
            <a:xfrm>
              <a:off x="2276" y="1405"/>
              <a:ext cx="1894" cy="2364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endParaRPr lang="zh-CN" altLang="zh-CN" sz="2400" noProof="1">
                <a:latin typeface="Calibri" panose="020F0502020204030204" charset="0"/>
              </a:endParaRPr>
            </a:p>
          </p:txBody>
        </p:sp>
        <p:sp>
          <p:nvSpPr>
            <p:cNvPr id="21" name="AutoShape 17"/>
            <p:cNvSpPr/>
            <p:nvPr/>
          </p:nvSpPr>
          <p:spPr>
            <a:xfrm>
              <a:off x="2301" y="1469"/>
              <a:ext cx="1845" cy="2236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r>
                <a:rPr lang="en-US" altLang="zh-CN" sz="2400" noProof="1">
                  <a:latin typeface="Calibri" panose="020F0502020204030204" charset="0"/>
                  <a:cs typeface="+mn-ea"/>
                </a:rPr>
                <a:t> </a:t>
              </a:r>
              <a:endParaRPr lang="en-US" altLang="zh-CN" sz="2400" noProof="1">
                <a:latin typeface="Calibri" panose="020F050202020403020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331640" y="1779662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我扶植年轻人真心诚意。我们的中年教师，包括我们的博士生导师，都是靠自己奋斗过来的，都是苦出身，所以我们一贯倡导我们的年轻人做的成果，导师没有做什么工作，导师就不署名。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0" y="555526"/>
            <a:ext cx="2520280" cy="72008"/>
            <a:chOff x="0" y="0"/>
            <a:chExt cx="13714" cy="105"/>
          </a:xfrm>
        </p:grpSpPr>
        <p:pic>
          <p:nvPicPr>
            <p:cNvPr id="10" name="Picture 3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 descr="image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矩形 12"/>
          <p:cNvSpPr/>
          <p:nvPr/>
        </p:nvSpPr>
        <p:spPr>
          <a:xfrm>
            <a:off x="539552" y="195486"/>
            <a:ext cx="1210588" cy="4001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663300"/>
                </a:solidFill>
                <a:latin typeface="微软雅黑" panose="020B0503020204020204" charset="-122"/>
                <a:ea typeface="微软雅黑" panose="020B0503020204020204" charset="-122"/>
              </a:rPr>
              <a:t>重点讲解</a:t>
            </a:r>
            <a:endParaRPr lang="zh-CN" altLang="en-US" sz="2000" b="1" dirty="0">
              <a:solidFill>
                <a:srgbClr val="6633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7494"/>
            <a:ext cx="228802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971600" y="843558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体会作者的精神品质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91680" y="3723878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7"/>
          <p:cNvCxnSpPr>
            <a:cxnSpLocks noChangeShapeType="1"/>
          </p:cNvCxnSpPr>
          <p:nvPr/>
        </p:nvCxnSpPr>
        <p:spPr bwMode="auto">
          <a:xfrm flipH="1">
            <a:off x="0" y="1275606"/>
            <a:ext cx="4932040" cy="0"/>
          </a:xfrm>
          <a:prstGeom prst="line">
            <a:avLst/>
          </a:prstGeom>
          <a:noFill/>
          <a:ln w="34925">
            <a:solidFill>
              <a:srgbClr val="004C78">
                <a:alpha val="68000"/>
              </a:srgbClr>
            </a:solidFill>
            <a:round/>
            <a:headEnd/>
            <a:tailEnd/>
          </a:ln>
        </p:spPr>
      </p:cxnSp>
      <p:pic>
        <p:nvPicPr>
          <p:cNvPr id="16" name="图片 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8" y="771550"/>
            <a:ext cx="460673" cy="504056"/>
          </a:xfrm>
          <a:prstGeom prst="rect">
            <a:avLst/>
          </a:prstGeom>
        </p:spPr>
      </p:pic>
      <p:grpSp>
        <p:nvGrpSpPr>
          <p:cNvPr id="3" name="Group 15"/>
          <p:cNvGrpSpPr/>
          <p:nvPr/>
        </p:nvGrpSpPr>
        <p:grpSpPr>
          <a:xfrm>
            <a:off x="1259632" y="1779663"/>
            <a:ext cx="6552728" cy="1656184"/>
            <a:chOff x="2276" y="1405"/>
            <a:chExt cx="1894" cy="236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0" name="AutoShape 16"/>
            <p:cNvSpPr/>
            <p:nvPr/>
          </p:nvSpPr>
          <p:spPr>
            <a:xfrm>
              <a:off x="2276" y="1405"/>
              <a:ext cx="1894" cy="2364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endParaRPr lang="zh-CN" altLang="zh-CN" sz="2400" noProof="1">
                <a:latin typeface="Calibri" panose="020F0502020204030204" charset="0"/>
              </a:endParaRPr>
            </a:p>
          </p:txBody>
        </p:sp>
        <p:sp>
          <p:nvSpPr>
            <p:cNvPr id="21" name="AutoShape 17"/>
            <p:cNvSpPr/>
            <p:nvPr/>
          </p:nvSpPr>
          <p:spPr>
            <a:xfrm>
              <a:off x="2301" y="1469"/>
              <a:ext cx="1845" cy="2236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r>
                <a:rPr lang="en-US" altLang="zh-CN" sz="2400" noProof="1">
                  <a:latin typeface="Calibri" panose="020F0502020204030204" charset="0"/>
                  <a:cs typeface="+mn-ea"/>
                </a:rPr>
                <a:t> </a:t>
              </a:r>
              <a:endParaRPr lang="en-US" altLang="zh-CN" sz="2400" noProof="1">
                <a:latin typeface="Calibri" panose="020F050202020403020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619672" y="2067694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所以要保持一个良好的心态，认识到自己是一个非常普通的人，而且正处在一个犯错误的危险的年龄上。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7664" y="3651870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不以“ 名人” 自居，淡泊名利，善于自律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41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27"/>
  <p:tag name="MH_LIBRARY" val="GRAPHIC"/>
  <p:tag name="MH_ORDER" val="Freeform 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27"/>
  <p:tag name="MH_LIBRARY" val="GRAPHIC"/>
  <p:tag name="MH_ORDER" val="Rectangle 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27"/>
  <p:tag name="MH_LIBRARY" val="GRAPHIC"/>
  <p:tag name="MH_ORDER" val="Freeform 1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427"/>
  <p:tag name="MH_LIBRARY" val="GRAPHIC"/>
  <p:tag name="MH_ORDER" val="Rectangle 2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4611</TotalTime>
  <Words>676</Words>
  <Application>Microsoft Office PowerPoint</Application>
  <PresentationFormat>全屏显示(16:9)</PresentationFormat>
  <Paragraphs>75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Meiryo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306</cp:revision>
  <dcterms:modified xsi:type="dcterms:W3CDTF">2022-01-17T12:08:51Z</dcterms:modified>
</cp:coreProperties>
</file>