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16"/>
  </p:notesMasterIdLst>
  <p:sldIdLst>
    <p:sldId id="256" r:id="rId3"/>
    <p:sldId id="257" r:id="rId4"/>
    <p:sldId id="267" r:id="rId5"/>
    <p:sldId id="258" r:id="rId6"/>
    <p:sldId id="308" r:id="rId7"/>
    <p:sldId id="271" r:id="rId8"/>
    <p:sldId id="300" r:id="rId9"/>
    <p:sldId id="312" r:id="rId10"/>
    <p:sldId id="305" r:id="rId11"/>
    <p:sldId id="310" r:id="rId12"/>
    <p:sldId id="311" r:id="rId13"/>
    <p:sldId id="291" r:id="rId14"/>
    <p:sldId id="313" r:id="rId1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BF1DE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18546-C32E-40EF-BDB4-1C8085152CFE}" type="datetimeFigureOut">
              <a:rPr lang="zh-CN" altLang="en-US" smtClean="0"/>
              <a:t>2022/1/16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A7E61-C42C-4B72-BA01-1DB69AD35D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782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A7E61-C42C-4B72-BA01-1DB69AD35DA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888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743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424170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543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508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956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520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1D0314-1B10-461E-9650-D40ADC92CDF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03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046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4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56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229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748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344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952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22458PICkZz_1024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41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6" descr="22458PICkZz_1024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76006"/>
            <a:ext cx="9144000" cy="26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2745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2.&#23376;&#34943;&#65288;&#26391;&#35835;&#65289;.mp4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0" y="1995686"/>
            <a:ext cx="9144000" cy="1241822"/>
          </a:xfrm>
          <a:prstGeom prst="rect">
            <a:avLst/>
          </a:prstGeom>
          <a:solidFill>
            <a:srgbClr val="EBF1DE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075" name="文本框 4130"/>
          <p:cNvSpPr txBox="1">
            <a:spLocks noChangeArrowheads="1"/>
          </p:cNvSpPr>
          <p:nvPr/>
        </p:nvSpPr>
        <p:spPr bwMode="auto">
          <a:xfrm>
            <a:off x="1673430" y="1982292"/>
            <a:ext cx="60483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400" b="1" dirty="0">
                <a:latin typeface="宋体" pitchFamily="2" charset="-122"/>
              </a:rPr>
              <a:t>子 衿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1547814" y="2751733"/>
            <a:ext cx="6192837" cy="0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77" name="文本框 4130"/>
          <p:cNvSpPr txBox="1">
            <a:spLocks noChangeArrowheads="1"/>
          </p:cNvSpPr>
          <p:nvPr/>
        </p:nvSpPr>
        <p:spPr bwMode="auto">
          <a:xfrm>
            <a:off x="3383756" y="2846950"/>
            <a:ext cx="23764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宋体" pitchFamily="2" charset="-122"/>
              </a:rPr>
              <a:t>R·</a:t>
            </a:r>
            <a:r>
              <a:rPr lang="zh-CN" altLang="en-US" sz="2000" b="1" dirty="0">
                <a:latin typeface="宋体" pitchFamily="2" charset="-122"/>
              </a:rPr>
              <a:t>八年级语文下册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3933348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12290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1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写作特点</a:t>
              </a: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50825" y="1491854"/>
            <a:ext cx="864235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/>
              <a:t>       全诗五十字不到，但女主人公等待恋人时的焦灼万分的情状宛然如在目前。这种艺术效果的获得，在于诗人在创作中运用了大量的</a:t>
            </a:r>
            <a:r>
              <a:rPr lang="zh-CN" altLang="en-US" sz="2800" b="1" u="sng" dirty="0">
                <a:solidFill>
                  <a:srgbClr val="FF0000"/>
                </a:solidFill>
              </a:rPr>
              <a:t>心理描写</a:t>
            </a:r>
            <a:r>
              <a:rPr lang="zh-CN" altLang="en-US" sz="2800" b="1" dirty="0"/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0825" y="951310"/>
            <a:ext cx="864235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/>
              <a:t>       末尾的内心独自，则通过</a:t>
            </a:r>
            <a:r>
              <a:rPr lang="zh-CN" altLang="en-US" sz="2800" b="1" u="sng" dirty="0">
                <a:solidFill>
                  <a:srgbClr val="FF0000"/>
                </a:solidFill>
              </a:rPr>
              <a:t>夸张</a:t>
            </a:r>
            <a:r>
              <a:rPr lang="zh-CN" altLang="en-US" sz="2800" b="1" dirty="0"/>
              <a:t>修辞技巧，造成主观时间与客观时间的反差，从而将其强烈的情绪心理形象地表现了出来，可谓因夸以成状，沿饰而得奇。心理描写手法，在后世文坛已发展得淋漓尽致，而上溯其源，此诗已开其先。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12"/>
          <p:cNvSpPr>
            <a:spLocks noChangeArrowheads="1"/>
          </p:cNvSpPr>
          <p:nvPr/>
        </p:nvSpPr>
        <p:spPr bwMode="auto">
          <a:xfrm>
            <a:off x="276225" y="1383506"/>
            <a:ext cx="85725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    这首诗是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诗经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众多情爱诗歌作品中较有代表性的一篇，它鲜明地体现了那个时代的女性所具有的独立、自主、平等的思想观念和精神实质，女主人公在诗中大胆表达自己的情感，即对情人的思念。这在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诗经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以后的历代文学作品中是少见的。</a:t>
            </a:r>
          </a:p>
        </p:txBody>
      </p:sp>
      <p:grpSp>
        <p:nvGrpSpPr>
          <p:cNvPr id="14338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14339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0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课堂小结</a:t>
              </a:r>
            </a:p>
          </p:txBody>
        </p:sp>
      </p:grpSp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462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971551" y="1857375"/>
            <a:ext cx="7172325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latin typeface="宋体" pitchFamily="2" charset="-122"/>
                <a:sym typeface="Arial" pitchFamily="34" charset="0"/>
              </a:rPr>
              <a:t>1.</a:t>
            </a:r>
            <a:r>
              <a:rPr lang="zh-CN" altLang="en-US" sz="2800" b="1" dirty="0">
                <a:latin typeface="宋体" pitchFamily="2" charset="-122"/>
                <a:sym typeface="Arial" pitchFamily="34" charset="0"/>
              </a:rPr>
              <a:t>能准确、流畅、有感情的朗读这首诗经词。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 dirty="0">
                <a:latin typeface="宋体" pitchFamily="2" charset="-122"/>
                <a:sym typeface="Arial" pitchFamily="34" charset="0"/>
              </a:rPr>
              <a:t>2.</a:t>
            </a:r>
            <a:r>
              <a:rPr lang="zh-CN" altLang="en-US" sz="2800" b="1" dirty="0">
                <a:latin typeface="宋体" pitchFamily="2" charset="-122"/>
                <a:sym typeface="Arial" pitchFamily="34" charset="0"/>
              </a:rPr>
              <a:t>品读诗经，体会作者感情。</a:t>
            </a:r>
          </a:p>
        </p:txBody>
      </p:sp>
      <p:grpSp>
        <p:nvGrpSpPr>
          <p:cNvPr id="4098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4099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学习目标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419872" y="1203598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5122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3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新课导入</a:t>
              </a:r>
            </a:p>
          </p:txBody>
        </p:sp>
      </p:grpSp>
      <p:pic>
        <p:nvPicPr>
          <p:cNvPr id="5124" name="Picture 8" descr="http://a3.att.hudong.com/33/47/01300000209183121952478638954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8364" y="1329929"/>
            <a:ext cx="48672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2379663" y="4218386"/>
            <a:ext cx="1579278" cy="392687"/>
            <a:chOff x="941703" y="4365104"/>
            <a:chExt cx="1578994" cy="523740"/>
          </a:xfrm>
        </p:grpSpPr>
        <p:sp>
          <p:nvSpPr>
            <p:cNvPr id="11" name="圆角矩形标注 10"/>
            <p:cNvSpPr/>
            <p:nvPr/>
          </p:nvSpPr>
          <p:spPr>
            <a:xfrm>
              <a:off x="971860" y="4365104"/>
              <a:ext cx="1512616" cy="436694"/>
            </a:xfrm>
            <a:prstGeom prst="wedgeRoundRectCallout">
              <a:avLst>
                <a:gd name="adj1" fmla="val 40437"/>
                <a:gd name="adj2" fmla="val -152213"/>
                <a:gd name="adj3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5127" name="矩形 5"/>
            <p:cNvSpPr>
              <a:spLocks noChangeArrowheads="1"/>
            </p:cNvSpPr>
            <p:nvPr/>
          </p:nvSpPr>
          <p:spPr bwMode="auto">
            <a:xfrm>
              <a:off x="941703" y="4396253"/>
              <a:ext cx="1578994" cy="492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/>
                <a:t>点击图片播放</a:t>
              </a:r>
            </a:p>
          </p:txBody>
        </p:sp>
      </p:grpSp>
      <p:sp>
        <p:nvSpPr>
          <p:cNvPr id="5128" name="矩形 6"/>
          <p:cNvSpPr>
            <a:spLocks noChangeArrowheads="1"/>
          </p:cNvSpPr>
          <p:nvPr/>
        </p:nvSpPr>
        <p:spPr bwMode="auto">
          <a:xfrm>
            <a:off x="4597401" y="4023123"/>
            <a:ext cx="19896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宋体" pitchFamily="2" charset="-122"/>
              </a:rPr>
              <a:t>《</a:t>
            </a:r>
            <a:r>
              <a:rPr lang="zh-CN" altLang="en-US" sz="2800" b="1">
                <a:latin typeface="宋体" pitchFamily="2" charset="-122"/>
              </a:rPr>
              <a:t>子  衿</a:t>
            </a:r>
            <a:r>
              <a:rPr lang="en-US" altLang="zh-CN" sz="2800" b="1">
                <a:latin typeface="宋体" pitchFamily="2" charset="-122"/>
              </a:rPr>
              <a:t>》</a:t>
            </a:r>
            <a:endParaRPr lang="zh-CN" altLang="en-US" sz="2800" b="1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260351" y="1383506"/>
            <a:ext cx="863282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itchFamily="2" charset="-122"/>
              </a:rPr>
              <a:t>   </a:t>
            </a:r>
            <a:r>
              <a:rPr lang="en-US" altLang="zh-CN" sz="2800" b="1" dirty="0">
                <a:latin typeface="宋体" pitchFamily="2" charset="-122"/>
              </a:rPr>
              <a:t>《</a:t>
            </a:r>
            <a:r>
              <a:rPr lang="zh-CN" altLang="en-US" sz="2800" b="1" dirty="0">
                <a:latin typeface="宋体" pitchFamily="2" charset="-122"/>
              </a:rPr>
              <a:t>诗经</a:t>
            </a:r>
            <a:r>
              <a:rPr lang="en-US" altLang="zh-CN" sz="2800" b="1" dirty="0">
                <a:latin typeface="宋体" pitchFamily="2" charset="-122"/>
              </a:rPr>
              <a:t>》</a:t>
            </a:r>
            <a:r>
              <a:rPr lang="zh-CN" altLang="en-US" sz="2800" b="1" dirty="0">
                <a:latin typeface="宋体" pitchFamily="2" charset="-122"/>
              </a:rPr>
              <a:t>是中国古代诗歌开端，最早的一部诗歌总集，原称“诗”或“诗三百”，收集了西周初年至春秋中叶（前</a:t>
            </a:r>
            <a:r>
              <a:rPr lang="en-US" altLang="zh-CN" sz="2800" b="1" dirty="0">
                <a:latin typeface="宋体" pitchFamily="2" charset="-122"/>
              </a:rPr>
              <a:t>11</a:t>
            </a:r>
            <a:r>
              <a:rPr lang="zh-CN" altLang="en-US" sz="2800" b="1" dirty="0">
                <a:latin typeface="宋体" pitchFamily="2" charset="-122"/>
              </a:rPr>
              <a:t>世纪至前</a:t>
            </a:r>
            <a:r>
              <a:rPr lang="en-US" altLang="zh-CN" sz="2800" b="1" dirty="0">
                <a:latin typeface="宋体" pitchFamily="2" charset="-122"/>
              </a:rPr>
              <a:t>6</a:t>
            </a:r>
            <a:r>
              <a:rPr lang="zh-CN" altLang="en-US" sz="2800" b="1" dirty="0">
                <a:latin typeface="宋体" pitchFamily="2" charset="-122"/>
              </a:rPr>
              <a:t>世纪）的诗歌，共</a:t>
            </a:r>
            <a:r>
              <a:rPr lang="en-US" altLang="zh-CN" sz="2800" b="1" dirty="0">
                <a:latin typeface="宋体" pitchFamily="2" charset="-122"/>
              </a:rPr>
              <a:t>305</a:t>
            </a:r>
            <a:r>
              <a:rPr lang="zh-CN" altLang="en-US" sz="2800" b="1" dirty="0">
                <a:latin typeface="宋体" pitchFamily="2" charset="-122"/>
              </a:rPr>
              <a:t>篇。</a:t>
            </a:r>
            <a:endParaRPr lang="en-US" altLang="zh-CN" sz="2800" b="1" dirty="0">
              <a:latin typeface="宋体" pitchFamily="2" charset="-122"/>
            </a:endParaRPr>
          </a:p>
        </p:txBody>
      </p:sp>
      <p:grpSp>
        <p:nvGrpSpPr>
          <p:cNvPr id="6146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6147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走近作者</a:t>
              </a:r>
            </a:p>
          </p:txBody>
        </p:sp>
      </p:grpSp>
      <p:pic>
        <p:nvPicPr>
          <p:cNvPr id="6149" name="Picture 10" descr="http://p2.so.qhmsg.com/bdr/_240_/t01d7fba5693a6571b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291830"/>
            <a:ext cx="3171825" cy="149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50826" y="513160"/>
            <a:ext cx="6607175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</a:rPr>
              <a:t>   《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诗经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内容丰富，反映了劳动与爱情、战争与徭役、压迫与反抗、风俗与婚姻、祭祖与宴会，甚至天象、地貌、动物、植物等方方面面，是周代社会生活的一面镜子，被誉为古代社会的人生百科全书。</a:t>
            </a:r>
          </a:p>
        </p:txBody>
      </p:sp>
      <p:pic>
        <p:nvPicPr>
          <p:cNvPr id="7170" name="Picture 10" descr="http://p2.so.qhmsg.com/bdr/_240_/t01d7fba5693a6571b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363838"/>
            <a:ext cx="3171825" cy="149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4101"/>
          <p:cNvSpPr txBox="1"/>
          <p:nvPr/>
        </p:nvSpPr>
        <p:spPr>
          <a:xfrm>
            <a:off x="2714625" y="1168004"/>
            <a:ext cx="3873500" cy="584775"/>
          </a:xfrm>
          <a:prstGeom prst="rect">
            <a:avLst/>
          </a:prstGeom>
          <a:noFill/>
          <a:ln w="38100">
            <a:solidFill>
              <a:srgbClr val="92D050"/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疏通词句，把握内容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50825" y="3497282"/>
            <a:ext cx="8642350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/>
              <a:t>       青青的是你的衣领，悠悠的是我的思念。纵然我不曾去会你，难道你不把音信传？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220914" y="1927622"/>
            <a:ext cx="47021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noProof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青青子衿，悠悠我心。</a:t>
            </a:r>
            <a:endParaRPr lang="zh-CN" altLang="zh-CN" sz="3200" b="1" noProof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noProof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纵我不往，子宁不嗣音？ </a:t>
            </a:r>
          </a:p>
        </p:txBody>
      </p:sp>
      <p:grpSp>
        <p:nvGrpSpPr>
          <p:cNvPr id="8196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8197" name="Picture 18" descr="未标题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33363" y="1653778"/>
            <a:ext cx="5275262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/>
              <a:t>       青青的是你的佩带，悠悠的是我的情怀。纵然我不曾去找你，难道你不能主动来？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60351" y="739379"/>
            <a:ext cx="83407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noProof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青青子佩，悠悠我思。纵我不往，子宁不来？</a:t>
            </a:r>
          </a:p>
        </p:txBody>
      </p:sp>
      <p:pic>
        <p:nvPicPr>
          <p:cNvPr id="9219" name="Picture 5" descr="C:\Users\Administrator\Desktop\00219b66746a1914c14d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600200"/>
            <a:ext cx="2833688" cy="295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0350" y="1924051"/>
            <a:ext cx="5391150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/>
              <a:t>       来来往往张眼望啊，在这高高的城楼上。一天不见你的面啊，好像有三月那样长！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52451" y="519112"/>
            <a:ext cx="44481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noProof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挑兮达兮，在城阙兮。一日不见，如三月兮</a:t>
            </a:r>
            <a:r>
              <a:rPr 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！</a:t>
            </a:r>
          </a:p>
        </p:txBody>
      </p:sp>
      <p:pic>
        <p:nvPicPr>
          <p:cNvPr id="10243" name="Picture 6" descr="http://hbimg.b0.upaiyun.com/884dabff8798a33e01cbf84bdca460f1e24c331721855-sBg9cE_fw65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680097"/>
            <a:ext cx="2546350" cy="190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9218"/>
          <p:cNvSpPr txBox="1">
            <a:spLocks noChangeArrowheads="1"/>
          </p:cNvSpPr>
          <p:nvPr/>
        </p:nvSpPr>
        <p:spPr bwMode="auto">
          <a:xfrm>
            <a:off x="260400" y="1159669"/>
            <a:ext cx="8597900" cy="2846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dirty="0">
                <a:latin typeface="宋体" pitchFamily="2" charset="-122"/>
              </a:rPr>
              <a:t>    这首诗写一个女子在城楼上等候她的恋人。全诗三章，采用</a:t>
            </a:r>
            <a:r>
              <a:rPr lang="zh-CN" altLang="en-US" sz="2400" b="1" u="sng" dirty="0">
                <a:solidFill>
                  <a:srgbClr val="FF0000"/>
                </a:solidFill>
                <a:latin typeface="宋体" pitchFamily="2" charset="-122"/>
              </a:rPr>
              <a:t>倒叙</a:t>
            </a:r>
            <a:r>
              <a:rPr lang="zh-CN" altLang="en-US" sz="2400" b="1" dirty="0">
                <a:latin typeface="宋体" pitchFamily="2" charset="-122"/>
              </a:rPr>
              <a:t>手法。前两章以“我”的口气自述怀人。“青青子衿”，“青青子佩”，是以恋人的衣饰借代恋人。</a:t>
            </a:r>
            <a:endParaRPr lang="en-US" altLang="zh-CN" sz="2400" b="1" dirty="0">
              <a:latin typeface="宋体" pitchFamily="2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2400" b="1" dirty="0">
                <a:latin typeface="宋体" pitchFamily="2" charset="-122"/>
              </a:rPr>
              <a:t>    第三章点明地点，写她在城楼上因久候恋人不至而心烦意乱，来来回回地走个不停，觉得虽然只有一天不见面，却好像分别了三个月那么漫长。</a:t>
            </a:r>
          </a:p>
        </p:txBody>
      </p:sp>
      <p:grpSp>
        <p:nvGrpSpPr>
          <p:cNvPr id="11266" name="Group 19"/>
          <p:cNvGrpSpPr>
            <a:grpSpLocks/>
          </p:cNvGrpSpPr>
          <p:nvPr/>
        </p:nvGrpSpPr>
        <p:grpSpPr bwMode="auto">
          <a:xfrm>
            <a:off x="128589" y="303610"/>
            <a:ext cx="2319337" cy="579834"/>
            <a:chOff x="138" y="461"/>
            <a:chExt cx="1461" cy="487"/>
          </a:xfrm>
        </p:grpSpPr>
        <p:pic>
          <p:nvPicPr>
            <p:cNvPr id="11267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品析诗文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661</Words>
  <Application>Microsoft Office PowerPoint</Application>
  <PresentationFormat>全屏显示(16:9)</PresentationFormat>
  <Paragraphs>41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223</cp:revision>
  <dcterms:created xsi:type="dcterms:W3CDTF">2017-02-18T06:44:12Z</dcterms:created>
  <dcterms:modified xsi:type="dcterms:W3CDTF">2022-01-16T08:46:30Z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