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68" r:id="rId3"/>
  </p:sldMasterIdLst>
  <p:notesMasterIdLst>
    <p:notesMasterId r:id="rId37"/>
  </p:notesMasterIdLst>
  <p:handoutMasterIdLst>
    <p:handoutMasterId r:id="rId38"/>
  </p:handoutMasterIdLst>
  <p:sldIdLst>
    <p:sldId id="420" r:id="rId4"/>
    <p:sldId id="433" r:id="rId5"/>
    <p:sldId id="419" r:id="rId6"/>
    <p:sldId id="421" r:id="rId7"/>
    <p:sldId id="422" r:id="rId8"/>
    <p:sldId id="423" r:id="rId9"/>
    <p:sldId id="424" r:id="rId10"/>
    <p:sldId id="434" r:id="rId11"/>
    <p:sldId id="425" r:id="rId12"/>
    <p:sldId id="426" r:id="rId13"/>
    <p:sldId id="427" r:id="rId14"/>
    <p:sldId id="428" r:id="rId15"/>
    <p:sldId id="429" r:id="rId16"/>
    <p:sldId id="430" r:id="rId17"/>
    <p:sldId id="435" r:id="rId18"/>
    <p:sldId id="431" r:id="rId19"/>
    <p:sldId id="432" r:id="rId20"/>
    <p:sldId id="436" r:id="rId21"/>
    <p:sldId id="437" r:id="rId22"/>
    <p:sldId id="438" r:id="rId23"/>
    <p:sldId id="439" r:id="rId24"/>
    <p:sldId id="440" r:id="rId25"/>
    <p:sldId id="441" r:id="rId26"/>
    <p:sldId id="442" r:id="rId27"/>
    <p:sldId id="443" r:id="rId28"/>
    <p:sldId id="444" r:id="rId29"/>
    <p:sldId id="445" r:id="rId30"/>
    <p:sldId id="446" r:id="rId31"/>
    <p:sldId id="447" r:id="rId32"/>
    <p:sldId id="448" r:id="rId33"/>
    <p:sldId id="449" r:id="rId34"/>
    <p:sldId id="450" r:id="rId35"/>
    <p:sldId id="451" r:id="rId36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ECE1"/>
    <a:srgbClr val="0000FF"/>
    <a:srgbClr val="FF00FF"/>
    <a:srgbClr val="FFFFFF"/>
    <a:srgbClr val="00FF00"/>
    <a:srgbClr val="CC00CC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213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presProps" Target="pres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>
            <a:extLst/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E13A8FF-DDFD-4477-BCB1-F38D3D87C9BC}" type="datetimeFigureOut">
              <a:rPr lang="zh-CN" altLang="en-US"/>
              <a:pPr>
                <a:defRPr/>
              </a:pPr>
              <a:t>2022/1/16</a:t>
            </a:fld>
            <a:endParaRPr lang="zh-CN" altLang="en-US"/>
          </a:p>
        </p:txBody>
      </p:sp>
      <p:sp>
        <p:nvSpPr>
          <p:cNvPr id="4" name="页脚占位符 3">
            <a:extLst/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5" name="灯片编号占位符 4">
            <a:extLst/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62CC104-F902-4A5D-9F08-E9C9267BBC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979983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3" name="日期占位符 2">
            <a:extLst/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50C4D26-2CE4-4221-8764-C744BB8E8EC8}" type="datetimeFigureOut">
              <a:rPr lang="zh-CN" altLang="en-US"/>
              <a:pPr>
                <a:defRPr/>
              </a:pPr>
              <a:t>2022/1/16</a:t>
            </a:fld>
            <a:endParaRPr lang="zh-CN" altLang="en-US"/>
          </a:p>
        </p:txBody>
      </p:sp>
      <p:sp>
        <p:nvSpPr>
          <p:cNvPr id="4" name="幻灯片图像占位符 3">
            <a:extLst/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/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6">
            <a:extLst/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3EA90DB-3103-4B0A-BA60-CCBF708B23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044616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3456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7477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36868" name="页眉占位符 3"/>
          <p:cNvSpPr>
            <a:spLocks noGrp="1" noChangeArrowheads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zh-CN" altLang="en-US" dirty="0" smtClean="0"/>
          </a:p>
        </p:txBody>
      </p:sp>
      <p:sp>
        <p:nvSpPr>
          <p:cNvPr id="36869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346780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4595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6183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668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4982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839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213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323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4643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686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048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444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167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68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482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2022/1/16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51165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8" descr="图片1s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" name="直接连接符 1">
            <a:extLst/>
          </p:cNvPr>
          <p:cNvCxnSpPr>
            <a:cxnSpLocks/>
          </p:cNvCxnSpPr>
          <p:nvPr/>
        </p:nvCxnSpPr>
        <p:spPr>
          <a:xfrm>
            <a:off x="2423592" y="5655228"/>
            <a:ext cx="72009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52" name="文本框 2"/>
          <p:cNvSpPr txBox="1">
            <a:spLocks noChangeArrowheads="1"/>
          </p:cNvSpPr>
          <p:nvPr/>
        </p:nvSpPr>
        <p:spPr bwMode="auto">
          <a:xfrm>
            <a:off x="2423592" y="4719125"/>
            <a:ext cx="72009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4800" b="1" dirty="0">
                <a:latin typeface="微软雅黑" pitchFamily="34" charset="-122"/>
                <a:ea typeface="微软雅黑" pitchFamily="34" charset="-122"/>
              </a:rPr>
              <a:t>课外古诗词诵读</a:t>
            </a:r>
          </a:p>
        </p:txBody>
      </p:sp>
      <p:sp>
        <p:nvSpPr>
          <p:cNvPr id="2053" name="副标题 2"/>
          <p:cNvSpPr txBox="1">
            <a:spLocks/>
          </p:cNvSpPr>
          <p:nvPr/>
        </p:nvSpPr>
        <p:spPr bwMode="auto">
          <a:xfrm>
            <a:off x="3576119" y="5727236"/>
            <a:ext cx="4968875" cy="582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部编本人教版</a:t>
            </a:r>
            <a:r>
              <a:rPr lang="en-US" altLang="zh-CN" sz="2400" b="1"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八年级语文下册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" name="矩形 1"/>
          <p:cNvSpPr>
            <a:spLocks noChangeArrowheads="1"/>
          </p:cNvSpPr>
          <p:nvPr/>
        </p:nvSpPr>
        <p:spPr bwMode="auto">
          <a:xfrm>
            <a:off x="3951290" y="1238253"/>
            <a:ext cx="42894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纵我不往，子宁不来？</a:t>
            </a:r>
            <a:endParaRPr lang="en-US" altLang="zh-CN" sz="32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367" name="矩形 2"/>
          <p:cNvSpPr>
            <a:spLocks noChangeArrowheads="1"/>
          </p:cNvSpPr>
          <p:nvPr/>
        </p:nvSpPr>
        <p:spPr bwMode="auto">
          <a:xfrm>
            <a:off x="2782890" y="2091267"/>
            <a:ext cx="66262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纵然我不曾去会你，难道你不能主动来？</a:t>
            </a:r>
          </a:p>
        </p:txBody>
      </p:sp>
      <p:cxnSp>
        <p:nvCxnSpPr>
          <p:cNvPr id="4" name="直接连接符 3">
            <a:extLst/>
          </p:cNvPr>
          <p:cNvCxnSpPr>
            <a:cxnSpLocks/>
          </p:cNvCxnSpPr>
          <p:nvPr/>
        </p:nvCxnSpPr>
        <p:spPr>
          <a:xfrm>
            <a:off x="2782890" y="2036233"/>
            <a:ext cx="66262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369" name="矩形 4"/>
          <p:cNvSpPr>
            <a:spLocks noChangeArrowheads="1"/>
          </p:cNvSpPr>
          <p:nvPr/>
        </p:nvSpPr>
        <p:spPr bwMode="auto">
          <a:xfrm>
            <a:off x="3951288" y="2794001"/>
            <a:ext cx="48815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挑兮达兮，在城阙兮。</a:t>
            </a:r>
            <a:endParaRPr lang="en-US" altLang="zh-CN" sz="32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370" name="矩形 5"/>
          <p:cNvSpPr>
            <a:spLocks noChangeArrowheads="1"/>
          </p:cNvSpPr>
          <p:nvPr/>
        </p:nvSpPr>
        <p:spPr bwMode="auto">
          <a:xfrm>
            <a:off x="2782890" y="3647018"/>
            <a:ext cx="66262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我来回踱着步子呵，在这高高城楼上啊。</a:t>
            </a:r>
          </a:p>
        </p:txBody>
      </p:sp>
      <p:cxnSp>
        <p:nvCxnSpPr>
          <p:cNvPr id="7" name="直接连接符 6">
            <a:extLst/>
          </p:cNvPr>
          <p:cNvCxnSpPr>
            <a:cxnSpLocks/>
          </p:cNvCxnSpPr>
          <p:nvPr/>
        </p:nvCxnSpPr>
        <p:spPr>
          <a:xfrm>
            <a:off x="2782890" y="3591984"/>
            <a:ext cx="66262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372" name="矩形 7"/>
          <p:cNvSpPr>
            <a:spLocks noChangeArrowheads="1"/>
          </p:cNvSpPr>
          <p:nvPr/>
        </p:nvSpPr>
        <p:spPr bwMode="auto">
          <a:xfrm>
            <a:off x="3951290" y="4326468"/>
            <a:ext cx="42894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一日不见，如三月兮！</a:t>
            </a:r>
            <a:endParaRPr lang="en-US" altLang="zh-CN" sz="32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373" name="矩形 8"/>
          <p:cNvSpPr>
            <a:spLocks noChangeArrowheads="1"/>
          </p:cNvSpPr>
          <p:nvPr/>
        </p:nvSpPr>
        <p:spPr bwMode="auto">
          <a:xfrm>
            <a:off x="2782890" y="5177367"/>
            <a:ext cx="66262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一天不见你的面呵，好像已有三月长啊！</a:t>
            </a:r>
          </a:p>
        </p:txBody>
      </p:sp>
      <p:cxnSp>
        <p:nvCxnSpPr>
          <p:cNvPr id="10" name="直接连接符 9">
            <a:extLst/>
          </p:cNvPr>
          <p:cNvCxnSpPr>
            <a:cxnSpLocks/>
          </p:cNvCxnSpPr>
          <p:nvPr/>
        </p:nvCxnSpPr>
        <p:spPr>
          <a:xfrm>
            <a:off x="2782890" y="5122333"/>
            <a:ext cx="66262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/>
          </p:cNvPr>
          <p:cNvSpPr/>
          <p:nvPr/>
        </p:nvSpPr>
        <p:spPr>
          <a:xfrm>
            <a:off x="2846388" y="493186"/>
            <a:ext cx="65532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子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：男子的美称。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衿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：衣领。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悠悠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：深思的样子。 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宁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3000" b="1" dirty="0" err="1">
                <a:solidFill>
                  <a:srgbClr val="0000FF"/>
                </a:solidFill>
                <a:latin typeface="+mj-ea"/>
                <a:ea typeface="+mj-ea"/>
              </a:rPr>
              <a:t>nìnɡ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：岂，难道。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嗣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3000" b="1" dirty="0" err="1">
                <a:solidFill>
                  <a:srgbClr val="0000FF"/>
                </a:solidFill>
                <a:latin typeface="+mj-ea"/>
              </a:rPr>
              <a:t>sì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音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：继续通音信。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嗣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：继续。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挑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3000" b="1" dirty="0" err="1">
                <a:solidFill>
                  <a:srgbClr val="0000FF"/>
                </a:solidFill>
                <a:latin typeface="+mj-ea"/>
              </a:rPr>
              <a:t>tāo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兮达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3000" b="1" dirty="0" err="1">
                <a:solidFill>
                  <a:srgbClr val="0000FF"/>
                </a:solidFill>
                <a:latin typeface="+mj-ea"/>
                <a:ea typeface="+mj-ea"/>
              </a:rPr>
              <a:t>tà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兮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：即挑达，往来相见的样子。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defRPr/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城阙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：城门两边的高台。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1"/>
          <p:cNvGrpSpPr>
            <a:grpSpLocks/>
          </p:cNvGrpSpPr>
          <p:nvPr/>
        </p:nvGrpSpPr>
        <p:grpSpPr bwMode="auto">
          <a:xfrm>
            <a:off x="1897065" y="198969"/>
            <a:ext cx="2249487" cy="766233"/>
            <a:chOff x="251073" y="267494"/>
            <a:chExt cx="2249488" cy="574675"/>
          </a:xfrm>
        </p:grpSpPr>
        <p:sp>
          <p:nvSpPr>
            <p:cNvPr id="13316" name="文本框 13"/>
            <p:cNvSpPr txBox="1">
              <a:spLocks noChangeArrowheads="1"/>
            </p:cNvSpPr>
            <p:nvPr/>
          </p:nvSpPr>
          <p:spPr bwMode="auto">
            <a:xfrm>
              <a:off x="395536" y="267494"/>
              <a:ext cx="1727200" cy="415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000" b="1" dirty="0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主旨归纳</a:t>
              </a:r>
            </a:p>
          </p:txBody>
        </p:sp>
        <p:cxnSp>
          <p:nvCxnSpPr>
            <p:cNvPr id="4" name="直接连接符 3">
              <a:extLst/>
            </p:cNvPr>
            <p:cNvCxnSpPr/>
            <p:nvPr/>
          </p:nvCxnSpPr>
          <p:spPr>
            <a:xfrm>
              <a:off x="251073" y="842169"/>
              <a:ext cx="2016126" cy="0"/>
            </a:xfrm>
            <a:prstGeom prst="line">
              <a:avLst/>
            </a:prstGeom>
            <a:ln>
              <a:solidFill>
                <a:srgbClr val="00B050"/>
              </a:solidFill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3318" name="Group 4"/>
            <p:cNvGrpSpPr>
              <a:grpSpLocks noChangeAspect="1"/>
            </p:cNvGrpSpPr>
            <p:nvPr/>
          </p:nvGrpSpPr>
          <p:grpSpPr bwMode="auto">
            <a:xfrm>
              <a:off x="2051298" y="483394"/>
              <a:ext cx="449263" cy="292100"/>
              <a:chOff x="2432" y="1329"/>
              <a:chExt cx="657" cy="426"/>
            </a:xfrm>
          </p:grpSpPr>
          <p:sp>
            <p:nvSpPr>
              <p:cNvPr id="6" name="AutoShape 3">
                <a:extLst/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434" y="1329"/>
                <a:ext cx="652" cy="42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" name="Freeform 5">
                <a:extLst/>
              </p:cNvPr>
              <p:cNvSpPr>
                <a:spLocks/>
              </p:cNvSpPr>
              <p:nvPr/>
            </p:nvSpPr>
            <p:spPr bwMode="auto">
              <a:xfrm>
                <a:off x="2478" y="1329"/>
                <a:ext cx="611" cy="424"/>
              </a:xfrm>
              <a:custGeom>
                <a:avLst/>
                <a:gdLst>
                  <a:gd name="T0" fmla="*/ 315 w 351"/>
                  <a:gd name="T1" fmla="*/ 0 h 242"/>
                  <a:gd name="T2" fmla="*/ 292 w 351"/>
                  <a:gd name="T3" fmla="*/ 9 h 242"/>
                  <a:gd name="T4" fmla="*/ 291 w 351"/>
                  <a:gd name="T5" fmla="*/ 10 h 242"/>
                  <a:gd name="T6" fmla="*/ 309 w 351"/>
                  <a:gd name="T7" fmla="*/ 3 h 242"/>
                  <a:gd name="T8" fmla="*/ 310 w 351"/>
                  <a:gd name="T9" fmla="*/ 4 h 242"/>
                  <a:gd name="T10" fmla="*/ 317 w 351"/>
                  <a:gd name="T11" fmla="*/ 10 h 242"/>
                  <a:gd name="T12" fmla="*/ 325 w 351"/>
                  <a:gd name="T13" fmla="*/ 27 h 242"/>
                  <a:gd name="T14" fmla="*/ 336 w 351"/>
                  <a:gd name="T15" fmla="*/ 59 h 242"/>
                  <a:gd name="T16" fmla="*/ 268 w 351"/>
                  <a:gd name="T17" fmla="*/ 95 h 242"/>
                  <a:gd name="T18" fmla="*/ 267 w 351"/>
                  <a:gd name="T19" fmla="*/ 95 h 242"/>
                  <a:gd name="T20" fmla="*/ 267 w 351"/>
                  <a:gd name="T21" fmla="*/ 95 h 242"/>
                  <a:gd name="T22" fmla="*/ 24 w 351"/>
                  <a:gd name="T23" fmla="*/ 219 h 242"/>
                  <a:gd name="T24" fmla="*/ 2 w 351"/>
                  <a:gd name="T25" fmla="*/ 229 h 242"/>
                  <a:gd name="T26" fmla="*/ 0 w 351"/>
                  <a:gd name="T27" fmla="*/ 229 h 242"/>
                  <a:gd name="T28" fmla="*/ 6 w 351"/>
                  <a:gd name="T29" fmla="*/ 240 h 242"/>
                  <a:gd name="T30" fmla="*/ 12 w 351"/>
                  <a:gd name="T31" fmla="*/ 242 h 242"/>
                  <a:gd name="T32" fmla="*/ 34 w 351"/>
                  <a:gd name="T33" fmla="*/ 232 h 242"/>
                  <a:gd name="T34" fmla="*/ 350 w 351"/>
                  <a:gd name="T35" fmla="*/ 68 h 242"/>
                  <a:gd name="T36" fmla="*/ 335 w 351"/>
                  <a:gd name="T37" fmla="*/ 29 h 242"/>
                  <a:gd name="T38" fmla="*/ 324 w 351"/>
                  <a:gd name="T39" fmla="*/ 8 h 242"/>
                  <a:gd name="T40" fmla="*/ 317 w 351"/>
                  <a:gd name="T41" fmla="*/ 1 h 242"/>
                  <a:gd name="T42" fmla="*/ 315 w 351"/>
                  <a:gd name="T4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1" h="242">
                    <a:moveTo>
                      <a:pt x="315" y="0"/>
                    </a:moveTo>
                    <a:cubicBezTo>
                      <a:pt x="311" y="0"/>
                      <a:pt x="299" y="6"/>
                      <a:pt x="292" y="9"/>
                    </a:cubicBezTo>
                    <a:cubicBezTo>
                      <a:pt x="292" y="9"/>
                      <a:pt x="292" y="9"/>
                      <a:pt x="291" y="10"/>
                    </a:cubicBezTo>
                    <a:cubicBezTo>
                      <a:pt x="298" y="7"/>
                      <a:pt x="306" y="3"/>
                      <a:pt x="309" y="3"/>
                    </a:cubicBezTo>
                    <a:cubicBezTo>
                      <a:pt x="309" y="3"/>
                      <a:pt x="310" y="3"/>
                      <a:pt x="310" y="4"/>
                    </a:cubicBezTo>
                    <a:cubicBezTo>
                      <a:pt x="312" y="6"/>
                      <a:pt x="317" y="10"/>
                      <a:pt x="317" y="10"/>
                    </a:cubicBezTo>
                    <a:cubicBezTo>
                      <a:pt x="317" y="10"/>
                      <a:pt x="321" y="15"/>
                      <a:pt x="325" y="27"/>
                    </a:cubicBezTo>
                    <a:cubicBezTo>
                      <a:pt x="330" y="39"/>
                      <a:pt x="338" y="56"/>
                      <a:pt x="336" y="59"/>
                    </a:cubicBezTo>
                    <a:cubicBezTo>
                      <a:pt x="336" y="60"/>
                      <a:pt x="308" y="75"/>
                      <a:pt x="268" y="95"/>
                    </a:cubicBezTo>
                    <a:cubicBezTo>
                      <a:pt x="268" y="95"/>
                      <a:pt x="268" y="95"/>
                      <a:pt x="267" y="95"/>
                    </a:cubicBezTo>
                    <a:cubicBezTo>
                      <a:pt x="267" y="95"/>
                      <a:pt x="267" y="95"/>
                      <a:pt x="267" y="95"/>
                    </a:cubicBezTo>
                    <a:cubicBezTo>
                      <a:pt x="179" y="140"/>
                      <a:pt x="38" y="211"/>
                      <a:pt x="24" y="219"/>
                    </a:cubicBezTo>
                    <a:cubicBezTo>
                      <a:pt x="11" y="227"/>
                      <a:pt x="5" y="229"/>
                      <a:pt x="2" y="229"/>
                    </a:cubicBezTo>
                    <a:cubicBezTo>
                      <a:pt x="1" y="229"/>
                      <a:pt x="0" y="229"/>
                      <a:pt x="0" y="229"/>
                    </a:cubicBezTo>
                    <a:cubicBezTo>
                      <a:pt x="3" y="235"/>
                      <a:pt x="5" y="239"/>
                      <a:pt x="6" y="240"/>
                    </a:cubicBezTo>
                    <a:cubicBezTo>
                      <a:pt x="8" y="241"/>
                      <a:pt x="9" y="242"/>
                      <a:pt x="12" y="242"/>
                    </a:cubicBezTo>
                    <a:cubicBezTo>
                      <a:pt x="16" y="242"/>
                      <a:pt x="22" y="240"/>
                      <a:pt x="34" y="232"/>
                    </a:cubicBezTo>
                    <a:cubicBezTo>
                      <a:pt x="54" y="220"/>
                      <a:pt x="348" y="72"/>
                      <a:pt x="350" y="68"/>
                    </a:cubicBezTo>
                    <a:cubicBezTo>
                      <a:pt x="351" y="65"/>
                      <a:pt x="341" y="44"/>
                      <a:pt x="335" y="29"/>
                    </a:cubicBezTo>
                    <a:cubicBezTo>
                      <a:pt x="329" y="15"/>
                      <a:pt x="324" y="8"/>
                      <a:pt x="324" y="8"/>
                    </a:cubicBezTo>
                    <a:cubicBezTo>
                      <a:pt x="324" y="8"/>
                      <a:pt x="319" y="3"/>
                      <a:pt x="317" y="1"/>
                    </a:cubicBezTo>
                    <a:cubicBezTo>
                      <a:pt x="316" y="0"/>
                      <a:pt x="316" y="0"/>
                      <a:pt x="315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" name="Freeform 6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334"/>
                <a:ext cx="634" cy="401"/>
              </a:xfrm>
              <a:custGeom>
                <a:avLst/>
                <a:gdLst>
                  <a:gd name="T0" fmla="*/ 3 w 364"/>
                  <a:gd name="T1" fmla="*/ 171 h 229"/>
                  <a:gd name="T2" fmla="*/ 3 w 364"/>
                  <a:gd name="T3" fmla="*/ 182 h 229"/>
                  <a:gd name="T4" fmla="*/ 23 w 364"/>
                  <a:gd name="T5" fmla="*/ 225 h 229"/>
                  <a:gd name="T6" fmla="*/ 50 w 364"/>
                  <a:gd name="T7" fmla="*/ 217 h 229"/>
                  <a:gd name="T8" fmla="*/ 362 w 364"/>
                  <a:gd name="T9" fmla="*/ 57 h 229"/>
                  <a:gd name="T10" fmla="*/ 351 w 364"/>
                  <a:gd name="T11" fmla="*/ 25 h 229"/>
                  <a:gd name="T12" fmla="*/ 343 w 364"/>
                  <a:gd name="T13" fmla="*/ 8 h 229"/>
                  <a:gd name="T14" fmla="*/ 336 w 364"/>
                  <a:gd name="T15" fmla="*/ 2 h 229"/>
                  <a:gd name="T16" fmla="*/ 312 w 364"/>
                  <a:gd name="T17" fmla="*/ 10 h 229"/>
                  <a:gd name="T18" fmla="*/ 10 w 364"/>
                  <a:gd name="T19" fmla="*/ 166 h 229"/>
                  <a:gd name="T20" fmla="*/ 3 w 364"/>
                  <a:gd name="T21" fmla="*/ 17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4" h="229">
                    <a:moveTo>
                      <a:pt x="3" y="171"/>
                    </a:moveTo>
                    <a:cubicBezTo>
                      <a:pt x="3" y="171"/>
                      <a:pt x="0" y="174"/>
                      <a:pt x="3" y="182"/>
                    </a:cubicBezTo>
                    <a:cubicBezTo>
                      <a:pt x="6" y="191"/>
                      <a:pt x="20" y="223"/>
                      <a:pt x="23" y="225"/>
                    </a:cubicBezTo>
                    <a:cubicBezTo>
                      <a:pt x="26" y="227"/>
                      <a:pt x="30" y="229"/>
                      <a:pt x="50" y="217"/>
                    </a:cubicBezTo>
                    <a:cubicBezTo>
                      <a:pt x="70" y="206"/>
                      <a:pt x="361" y="60"/>
                      <a:pt x="362" y="57"/>
                    </a:cubicBezTo>
                    <a:cubicBezTo>
                      <a:pt x="364" y="54"/>
                      <a:pt x="356" y="37"/>
                      <a:pt x="351" y="25"/>
                    </a:cubicBezTo>
                    <a:cubicBezTo>
                      <a:pt x="347" y="13"/>
                      <a:pt x="343" y="8"/>
                      <a:pt x="343" y="8"/>
                    </a:cubicBezTo>
                    <a:cubicBezTo>
                      <a:pt x="343" y="8"/>
                      <a:pt x="338" y="4"/>
                      <a:pt x="336" y="2"/>
                    </a:cubicBezTo>
                    <a:cubicBezTo>
                      <a:pt x="334" y="0"/>
                      <a:pt x="320" y="6"/>
                      <a:pt x="312" y="10"/>
                    </a:cubicBezTo>
                    <a:cubicBezTo>
                      <a:pt x="305" y="14"/>
                      <a:pt x="15" y="163"/>
                      <a:pt x="10" y="166"/>
                    </a:cubicBezTo>
                    <a:cubicBezTo>
                      <a:pt x="5" y="168"/>
                      <a:pt x="3" y="171"/>
                      <a:pt x="3" y="171"/>
                    </a:cubicBezTo>
                  </a:path>
                </a:pathLst>
              </a:custGeom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9" name="Freeform 7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605"/>
                <a:ext cx="100" cy="127"/>
              </a:xfrm>
              <a:custGeom>
                <a:avLst/>
                <a:gdLst>
                  <a:gd name="T0" fmla="*/ 57 w 57"/>
                  <a:gd name="T1" fmla="*/ 59 h 73"/>
                  <a:gd name="T2" fmla="*/ 51 w 57"/>
                  <a:gd name="T3" fmla="*/ 50 h 73"/>
                  <a:gd name="T4" fmla="*/ 46 w 57"/>
                  <a:gd name="T5" fmla="*/ 41 h 73"/>
                  <a:gd name="T6" fmla="*/ 44 w 57"/>
                  <a:gd name="T7" fmla="*/ 34 h 73"/>
                  <a:gd name="T8" fmla="*/ 43 w 57"/>
                  <a:gd name="T9" fmla="*/ 22 h 73"/>
                  <a:gd name="T10" fmla="*/ 41 w 57"/>
                  <a:gd name="T11" fmla="*/ 12 h 73"/>
                  <a:gd name="T12" fmla="*/ 39 w 57"/>
                  <a:gd name="T13" fmla="*/ 0 h 73"/>
                  <a:gd name="T14" fmla="*/ 33 w 57"/>
                  <a:gd name="T15" fmla="*/ 0 h 73"/>
                  <a:gd name="T16" fmla="*/ 28 w 57"/>
                  <a:gd name="T17" fmla="*/ 1 h 73"/>
                  <a:gd name="T18" fmla="*/ 10 w 57"/>
                  <a:gd name="T19" fmla="*/ 11 h 73"/>
                  <a:gd name="T20" fmla="*/ 3 w 57"/>
                  <a:gd name="T21" fmla="*/ 16 h 73"/>
                  <a:gd name="T22" fmla="*/ 3 w 57"/>
                  <a:gd name="T23" fmla="*/ 27 h 73"/>
                  <a:gd name="T24" fmla="*/ 19 w 57"/>
                  <a:gd name="T25" fmla="*/ 63 h 73"/>
                  <a:gd name="T26" fmla="*/ 23 w 57"/>
                  <a:gd name="T27" fmla="*/ 70 h 73"/>
                  <a:gd name="T28" fmla="*/ 38 w 57"/>
                  <a:gd name="T29" fmla="*/ 69 h 73"/>
                  <a:gd name="T30" fmla="*/ 47 w 57"/>
                  <a:gd name="T31" fmla="*/ 64 h 73"/>
                  <a:gd name="T32" fmla="*/ 50 w 57"/>
                  <a:gd name="T33" fmla="*/ 62 h 73"/>
                  <a:gd name="T34" fmla="*/ 57 w 57"/>
                  <a:gd name="T35" fmla="*/ 5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73">
                    <a:moveTo>
                      <a:pt x="57" y="59"/>
                    </a:moveTo>
                    <a:cubicBezTo>
                      <a:pt x="55" y="55"/>
                      <a:pt x="51" y="50"/>
                      <a:pt x="51" y="50"/>
                    </a:cubicBezTo>
                    <a:cubicBezTo>
                      <a:pt x="51" y="50"/>
                      <a:pt x="48" y="44"/>
                      <a:pt x="46" y="41"/>
                    </a:cubicBezTo>
                    <a:cubicBezTo>
                      <a:pt x="45" y="39"/>
                      <a:pt x="44" y="34"/>
                      <a:pt x="44" y="34"/>
                    </a:cubicBezTo>
                    <a:cubicBezTo>
                      <a:pt x="44" y="34"/>
                      <a:pt x="43" y="26"/>
                      <a:pt x="43" y="22"/>
                    </a:cubicBezTo>
                    <a:cubicBezTo>
                      <a:pt x="42" y="19"/>
                      <a:pt x="41" y="14"/>
                      <a:pt x="41" y="12"/>
                    </a:cubicBezTo>
                    <a:cubicBezTo>
                      <a:pt x="40" y="10"/>
                      <a:pt x="40" y="4"/>
                      <a:pt x="39" y="0"/>
                    </a:cubicBezTo>
                    <a:cubicBezTo>
                      <a:pt x="36" y="0"/>
                      <a:pt x="33" y="0"/>
                      <a:pt x="33" y="0"/>
                    </a:cubicBezTo>
                    <a:cubicBezTo>
                      <a:pt x="33" y="0"/>
                      <a:pt x="31" y="0"/>
                      <a:pt x="28" y="1"/>
                    </a:cubicBezTo>
                    <a:cubicBezTo>
                      <a:pt x="17" y="7"/>
                      <a:pt x="11" y="10"/>
                      <a:pt x="10" y="11"/>
                    </a:cubicBezTo>
                    <a:cubicBezTo>
                      <a:pt x="5" y="13"/>
                      <a:pt x="3" y="16"/>
                      <a:pt x="3" y="16"/>
                    </a:cubicBezTo>
                    <a:cubicBezTo>
                      <a:pt x="3" y="16"/>
                      <a:pt x="0" y="19"/>
                      <a:pt x="3" y="27"/>
                    </a:cubicBezTo>
                    <a:cubicBezTo>
                      <a:pt x="5" y="33"/>
                      <a:pt x="13" y="52"/>
                      <a:pt x="19" y="63"/>
                    </a:cubicBezTo>
                    <a:cubicBezTo>
                      <a:pt x="20" y="67"/>
                      <a:pt x="22" y="69"/>
                      <a:pt x="23" y="70"/>
                    </a:cubicBezTo>
                    <a:cubicBezTo>
                      <a:pt x="25" y="72"/>
                      <a:pt x="28" y="73"/>
                      <a:pt x="38" y="69"/>
                    </a:cubicBezTo>
                    <a:cubicBezTo>
                      <a:pt x="41" y="67"/>
                      <a:pt x="44" y="66"/>
                      <a:pt x="47" y="64"/>
                    </a:cubicBezTo>
                    <a:cubicBezTo>
                      <a:pt x="48" y="63"/>
                      <a:pt x="49" y="63"/>
                      <a:pt x="50" y="62"/>
                    </a:cubicBezTo>
                    <a:cubicBezTo>
                      <a:pt x="51" y="62"/>
                      <a:pt x="54" y="60"/>
                      <a:pt x="57" y="59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10" name="Freeform 8">
                <a:extLst/>
              </p:cNvPr>
              <p:cNvSpPr>
                <a:spLocks/>
              </p:cNvSpPr>
              <p:nvPr/>
            </p:nvSpPr>
            <p:spPr bwMode="auto">
              <a:xfrm>
                <a:off x="2954" y="1361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1" name="Freeform 9">
                <a:extLst/>
              </p:cNvPr>
              <p:cNvSpPr>
                <a:spLocks/>
              </p:cNvSpPr>
              <p:nvPr/>
            </p:nvSpPr>
            <p:spPr bwMode="auto">
              <a:xfrm>
                <a:off x="2943" y="14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10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2511" y="1361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3315" name="矩形 12"/>
          <p:cNvSpPr>
            <a:spLocks noChangeArrowheads="1"/>
          </p:cNvSpPr>
          <p:nvPr/>
        </p:nvSpPr>
        <p:spPr bwMode="auto">
          <a:xfrm>
            <a:off x="2316165" y="2087035"/>
            <a:ext cx="7559675" cy="2012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这首诗写一个女子在城楼上等候她的恋人，表现了这位热恋中的女子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焦急不安、情深意切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的真挚感情。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1"/>
          <p:cNvGrpSpPr>
            <a:grpSpLocks/>
          </p:cNvGrpSpPr>
          <p:nvPr/>
        </p:nvGrpSpPr>
        <p:grpSpPr bwMode="auto">
          <a:xfrm>
            <a:off x="1897065" y="198969"/>
            <a:ext cx="2249487" cy="766233"/>
            <a:chOff x="251073" y="267494"/>
            <a:chExt cx="2249488" cy="574675"/>
          </a:xfrm>
        </p:grpSpPr>
        <p:sp>
          <p:nvSpPr>
            <p:cNvPr id="14340" name="文本框 13"/>
            <p:cNvSpPr txBox="1">
              <a:spLocks noChangeArrowheads="1"/>
            </p:cNvSpPr>
            <p:nvPr/>
          </p:nvSpPr>
          <p:spPr bwMode="auto">
            <a:xfrm>
              <a:off x="395536" y="267494"/>
              <a:ext cx="1727200" cy="415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000" b="1" dirty="0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重点赏析</a:t>
              </a:r>
            </a:p>
          </p:txBody>
        </p:sp>
        <p:cxnSp>
          <p:nvCxnSpPr>
            <p:cNvPr id="4" name="直接连接符 3">
              <a:extLst/>
            </p:cNvPr>
            <p:cNvCxnSpPr/>
            <p:nvPr/>
          </p:nvCxnSpPr>
          <p:spPr>
            <a:xfrm>
              <a:off x="251073" y="842169"/>
              <a:ext cx="2016126" cy="0"/>
            </a:xfrm>
            <a:prstGeom prst="line">
              <a:avLst/>
            </a:prstGeom>
            <a:ln>
              <a:solidFill>
                <a:srgbClr val="00B050"/>
              </a:solidFill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4342" name="Group 4"/>
            <p:cNvGrpSpPr>
              <a:grpSpLocks noChangeAspect="1"/>
            </p:cNvGrpSpPr>
            <p:nvPr/>
          </p:nvGrpSpPr>
          <p:grpSpPr bwMode="auto">
            <a:xfrm>
              <a:off x="2051298" y="483394"/>
              <a:ext cx="449263" cy="292100"/>
              <a:chOff x="2432" y="1329"/>
              <a:chExt cx="657" cy="426"/>
            </a:xfrm>
          </p:grpSpPr>
          <p:sp>
            <p:nvSpPr>
              <p:cNvPr id="6" name="AutoShape 3">
                <a:extLst/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434" y="1329"/>
                <a:ext cx="652" cy="42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" name="Freeform 5">
                <a:extLst/>
              </p:cNvPr>
              <p:cNvSpPr>
                <a:spLocks/>
              </p:cNvSpPr>
              <p:nvPr/>
            </p:nvSpPr>
            <p:spPr bwMode="auto">
              <a:xfrm>
                <a:off x="2478" y="1329"/>
                <a:ext cx="611" cy="424"/>
              </a:xfrm>
              <a:custGeom>
                <a:avLst/>
                <a:gdLst>
                  <a:gd name="T0" fmla="*/ 315 w 351"/>
                  <a:gd name="T1" fmla="*/ 0 h 242"/>
                  <a:gd name="T2" fmla="*/ 292 w 351"/>
                  <a:gd name="T3" fmla="*/ 9 h 242"/>
                  <a:gd name="T4" fmla="*/ 291 w 351"/>
                  <a:gd name="T5" fmla="*/ 10 h 242"/>
                  <a:gd name="T6" fmla="*/ 309 w 351"/>
                  <a:gd name="T7" fmla="*/ 3 h 242"/>
                  <a:gd name="T8" fmla="*/ 310 w 351"/>
                  <a:gd name="T9" fmla="*/ 4 h 242"/>
                  <a:gd name="T10" fmla="*/ 317 w 351"/>
                  <a:gd name="T11" fmla="*/ 10 h 242"/>
                  <a:gd name="T12" fmla="*/ 325 w 351"/>
                  <a:gd name="T13" fmla="*/ 27 h 242"/>
                  <a:gd name="T14" fmla="*/ 336 w 351"/>
                  <a:gd name="T15" fmla="*/ 59 h 242"/>
                  <a:gd name="T16" fmla="*/ 268 w 351"/>
                  <a:gd name="T17" fmla="*/ 95 h 242"/>
                  <a:gd name="T18" fmla="*/ 267 w 351"/>
                  <a:gd name="T19" fmla="*/ 95 h 242"/>
                  <a:gd name="T20" fmla="*/ 267 w 351"/>
                  <a:gd name="T21" fmla="*/ 95 h 242"/>
                  <a:gd name="T22" fmla="*/ 24 w 351"/>
                  <a:gd name="T23" fmla="*/ 219 h 242"/>
                  <a:gd name="T24" fmla="*/ 2 w 351"/>
                  <a:gd name="T25" fmla="*/ 229 h 242"/>
                  <a:gd name="T26" fmla="*/ 0 w 351"/>
                  <a:gd name="T27" fmla="*/ 229 h 242"/>
                  <a:gd name="T28" fmla="*/ 6 w 351"/>
                  <a:gd name="T29" fmla="*/ 240 h 242"/>
                  <a:gd name="T30" fmla="*/ 12 w 351"/>
                  <a:gd name="T31" fmla="*/ 242 h 242"/>
                  <a:gd name="T32" fmla="*/ 34 w 351"/>
                  <a:gd name="T33" fmla="*/ 232 h 242"/>
                  <a:gd name="T34" fmla="*/ 350 w 351"/>
                  <a:gd name="T35" fmla="*/ 68 h 242"/>
                  <a:gd name="T36" fmla="*/ 335 w 351"/>
                  <a:gd name="T37" fmla="*/ 29 h 242"/>
                  <a:gd name="T38" fmla="*/ 324 w 351"/>
                  <a:gd name="T39" fmla="*/ 8 h 242"/>
                  <a:gd name="T40" fmla="*/ 317 w 351"/>
                  <a:gd name="T41" fmla="*/ 1 h 242"/>
                  <a:gd name="T42" fmla="*/ 315 w 351"/>
                  <a:gd name="T4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1" h="242">
                    <a:moveTo>
                      <a:pt x="315" y="0"/>
                    </a:moveTo>
                    <a:cubicBezTo>
                      <a:pt x="311" y="0"/>
                      <a:pt x="299" y="6"/>
                      <a:pt x="292" y="9"/>
                    </a:cubicBezTo>
                    <a:cubicBezTo>
                      <a:pt x="292" y="9"/>
                      <a:pt x="292" y="9"/>
                      <a:pt x="291" y="10"/>
                    </a:cubicBezTo>
                    <a:cubicBezTo>
                      <a:pt x="298" y="7"/>
                      <a:pt x="306" y="3"/>
                      <a:pt x="309" y="3"/>
                    </a:cubicBezTo>
                    <a:cubicBezTo>
                      <a:pt x="309" y="3"/>
                      <a:pt x="310" y="3"/>
                      <a:pt x="310" y="4"/>
                    </a:cubicBezTo>
                    <a:cubicBezTo>
                      <a:pt x="312" y="6"/>
                      <a:pt x="317" y="10"/>
                      <a:pt x="317" y="10"/>
                    </a:cubicBezTo>
                    <a:cubicBezTo>
                      <a:pt x="317" y="10"/>
                      <a:pt x="321" y="15"/>
                      <a:pt x="325" y="27"/>
                    </a:cubicBezTo>
                    <a:cubicBezTo>
                      <a:pt x="330" y="39"/>
                      <a:pt x="338" y="56"/>
                      <a:pt x="336" y="59"/>
                    </a:cubicBezTo>
                    <a:cubicBezTo>
                      <a:pt x="336" y="60"/>
                      <a:pt x="308" y="75"/>
                      <a:pt x="268" y="95"/>
                    </a:cubicBezTo>
                    <a:cubicBezTo>
                      <a:pt x="268" y="95"/>
                      <a:pt x="268" y="95"/>
                      <a:pt x="267" y="95"/>
                    </a:cubicBezTo>
                    <a:cubicBezTo>
                      <a:pt x="267" y="95"/>
                      <a:pt x="267" y="95"/>
                      <a:pt x="267" y="95"/>
                    </a:cubicBezTo>
                    <a:cubicBezTo>
                      <a:pt x="179" y="140"/>
                      <a:pt x="38" y="211"/>
                      <a:pt x="24" y="219"/>
                    </a:cubicBezTo>
                    <a:cubicBezTo>
                      <a:pt x="11" y="227"/>
                      <a:pt x="5" y="229"/>
                      <a:pt x="2" y="229"/>
                    </a:cubicBezTo>
                    <a:cubicBezTo>
                      <a:pt x="1" y="229"/>
                      <a:pt x="0" y="229"/>
                      <a:pt x="0" y="229"/>
                    </a:cubicBezTo>
                    <a:cubicBezTo>
                      <a:pt x="3" y="235"/>
                      <a:pt x="5" y="239"/>
                      <a:pt x="6" y="240"/>
                    </a:cubicBezTo>
                    <a:cubicBezTo>
                      <a:pt x="8" y="241"/>
                      <a:pt x="9" y="242"/>
                      <a:pt x="12" y="242"/>
                    </a:cubicBezTo>
                    <a:cubicBezTo>
                      <a:pt x="16" y="242"/>
                      <a:pt x="22" y="240"/>
                      <a:pt x="34" y="232"/>
                    </a:cubicBezTo>
                    <a:cubicBezTo>
                      <a:pt x="54" y="220"/>
                      <a:pt x="348" y="72"/>
                      <a:pt x="350" y="68"/>
                    </a:cubicBezTo>
                    <a:cubicBezTo>
                      <a:pt x="351" y="65"/>
                      <a:pt x="341" y="44"/>
                      <a:pt x="335" y="29"/>
                    </a:cubicBezTo>
                    <a:cubicBezTo>
                      <a:pt x="329" y="15"/>
                      <a:pt x="324" y="8"/>
                      <a:pt x="324" y="8"/>
                    </a:cubicBezTo>
                    <a:cubicBezTo>
                      <a:pt x="324" y="8"/>
                      <a:pt x="319" y="3"/>
                      <a:pt x="317" y="1"/>
                    </a:cubicBezTo>
                    <a:cubicBezTo>
                      <a:pt x="316" y="0"/>
                      <a:pt x="316" y="0"/>
                      <a:pt x="315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" name="Freeform 6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334"/>
                <a:ext cx="634" cy="401"/>
              </a:xfrm>
              <a:custGeom>
                <a:avLst/>
                <a:gdLst>
                  <a:gd name="T0" fmla="*/ 3 w 364"/>
                  <a:gd name="T1" fmla="*/ 171 h 229"/>
                  <a:gd name="T2" fmla="*/ 3 w 364"/>
                  <a:gd name="T3" fmla="*/ 182 h 229"/>
                  <a:gd name="T4" fmla="*/ 23 w 364"/>
                  <a:gd name="T5" fmla="*/ 225 h 229"/>
                  <a:gd name="T6" fmla="*/ 50 w 364"/>
                  <a:gd name="T7" fmla="*/ 217 h 229"/>
                  <a:gd name="T8" fmla="*/ 362 w 364"/>
                  <a:gd name="T9" fmla="*/ 57 h 229"/>
                  <a:gd name="T10" fmla="*/ 351 w 364"/>
                  <a:gd name="T11" fmla="*/ 25 h 229"/>
                  <a:gd name="T12" fmla="*/ 343 w 364"/>
                  <a:gd name="T13" fmla="*/ 8 h 229"/>
                  <a:gd name="T14" fmla="*/ 336 w 364"/>
                  <a:gd name="T15" fmla="*/ 2 h 229"/>
                  <a:gd name="T16" fmla="*/ 312 w 364"/>
                  <a:gd name="T17" fmla="*/ 10 h 229"/>
                  <a:gd name="T18" fmla="*/ 10 w 364"/>
                  <a:gd name="T19" fmla="*/ 166 h 229"/>
                  <a:gd name="T20" fmla="*/ 3 w 364"/>
                  <a:gd name="T21" fmla="*/ 17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4" h="229">
                    <a:moveTo>
                      <a:pt x="3" y="171"/>
                    </a:moveTo>
                    <a:cubicBezTo>
                      <a:pt x="3" y="171"/>
                      <a:pt x="0" y="174"/>
                      <a:pt x="3" y="182"/>
                    </a:cubicBezTo>
                    <a:cubicBezTo>
                      <a:pt x="6" y="191"/>
                      <a:pt x="20" y="223"/>
                      <a:pt x="23" y="225"/>
                    </a:cubicBezTo>
                    <a:cubicBezTo>
                      <a:pt x="26" y="227"/>
                      <a:pt x="30" y="229"/>
                      <a:pt x="50" y="217"/>
                    </a:cubicBezTo>
                    <a:cubicBezTo>
                      <a:pt x="70" y="206"/>
                      <a:pt x="361" y="60"/>
                      <a:pt x="362" y="57"/>
                    </a:cubicBezTo>
                    <a:cubicBezTo>
                      <a:pt x="364" y="54"/>
                      <a:pt x="356" y="37"/>
                      <a:pt x="351" y="25"/>
                    </a:cubicBezTo>
                    <a:cubicBezTo>
                      <a:pt x="347" y="13"/>
                      <a:pt x="343" y="8"/>
                      <a:pt x="343" y="8"/>
                    </a:cubicBezTo>
                    <a:cubicBezTo>
                      <a:pt x="343" y="8"/>
                      <a:pt x="338" y="4"/>
                      <a:pt x="336" y="2"/>
                    </a:cubicBezTo>
                    <a:cubicBezTo>
                      <a:pt x="334" y="0"/>
                      <a:pt x="320" y="6"/>
                      <a:pt x="312" y="10"/>
                    </a:cubicBezTo>
                    <a:cubicBezTo>
                      <a:pt x="305" y="14"/>
                      <a:pt x="15" y="163"/>
                      <a:pt x="10" y="166"/>
                    </a:cubicBezTo>
                    <a:cubicBezTo>
                      <a:pt x="5" y="168"/>
                      <a:pt x="3" y="171"/>
                      <a:pt x="3" y="171"/>
                    </a:cubicBezTo>
                  </a:path>
                </a:pathLst>
              </a:custGeom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9" name="Freeform 7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605"/>
                <a:ext cx="100" cy="127"/>
              </a:xfrm>
              <a:custGeom>
                <a:avLst/>
                <a:gdLst>
                  <a:gd name="T0" fmla="*/ 57 w 57"/>
                  <a:gd name="T1" fmla="*/ 59 h 73"/>
                  <a:gd name="T2" fmla="*/ 51 w 57"/>
                  <a:gd name="T3" fmla="*/ 50 h 73"/>
                  <a:gd name="T4" fmla="*/ 46 w 57"/>
                  <a:gd name="T5" fmla="*/ 41 h 73"/>
                  <a:gd name="T6" fmla="*/ 44 w 57"/>
                  <a:gd name="T7" fmla="*/ 34 h 73"/>
                  <a:gd name="T8" fmla="*/ 43 w 57"/>
                  <a:gd name="T9" fmla="*/ 22 h 73"/>
                  <a:gd name="T10" fmla="*/ 41 w 57"/>
                  <a:gd name="T11" fmla="*/ 12 h 73"/>
                  <a:gd name="T12" fmla="*/ 39 w 57"/>
                  <a:gd name="T13" fmla="*/ 0 h 73"/>
                  <a:gd name="T14" fmla="*/ 33 w 57"/>
                  <a:gd name="T15" fmla="*/ 0 h 73"/>
                  <a:gd name="T16" fmla="*/ 28 w 57"/>
                  <a:gd name="T17" fmla="*/ 1 h 73"/>
                  <a:gd name="T18" fmla="*/ 10 w 57"/>
                  <a:gd name="T19" fmla="*/ 11 h 73"/>
                  <a:gd name="T20" fmla="*/ 3 w 57"/>
                  <a:gd name="T21" fmla="*/ 16 h 73"/>
                  <a:gd name="T22" fmla="*/ 3 w 57"/>
                  <a:gd name="T23" fmla="*/ 27 h 73"/>
                  <a:gd name="T24" fmla="*/ 19 w 57"/>
                  <a:gd name="T25" fmla="*/ 63 h 73"/>
                  <a:gd name="T26" fmla="*/ 23 w 57"/>
                  <a:gd name="T27" fmla="*/ 70 h 73"/>
                  <a:gd name="T28" fmla="*/ 38 w 57"/>
                  <a:gd name="T29" fmla="*/ 69 h 73"/>
                  <a:gd name="T30" fmla="*/ 47 w 57"/>
                  <a:gd name="T31" fmla="*/ 64 h 73"/>
                  <a:gd name="T32" fmla="*/ 50 w 57"/>
                  <a:gd name="T33" fmla="*/ 62 h 73"/>
                  <a:gd name="T34" fmla="*/ 57 w 57"/>
                  <a:gd name="T35" fmla="*/ 5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73">
                    <a:moveTo>
                      <a:pt x="57" y="59"/>
                    </a:moveTo>
                    <a:cubicBezTo>
                      <a:pt x="55" y="55"/>
                      <a:pt x="51" y="50"/>
                      <a:pt x="51" y="50"/>
                    </a:cubicBezTo>
                    <a:cubicBezTo>
                      <a:pt x="51" y="50"/>
                      <a:pt x="48" y="44"/>
                      <a:pt x="46" y="41"/>
                    </a:cubicBezTo>
                    <a:cubicBezTo>
                      <a:pt x="45" y="39"/>
                      <a:pt x="44" y="34"/>
                      <a:pt x="44" y="34"/>
                    </a:cubicBezTo>
                    <a:cubicBezTo>
                      <a:pt x="44" y="34"/>
                      <a:pt x="43" y="26"/>
                      <a:pt x="43" y="22"/>
                    </a:cubicBezTo>
                    <a:cubicBezTo>
                      <a:pt x="42" y="19"/>
                      <a:pt x="41" y="14"/>
                      <a:pt x="41" y="12"/>
                    </a:cubicBezTo>
                    <a:cubicBezTo>
                      <a:pt x="40" y="10"/>
                      <a:pt x="40" y="4"/>
                      <a:pt x="39" y="0"/>
                    </a:cubicBezTo>
                    <a:cubicBezTo>
                      <a:pt x="36" y="0"/>
                      <a:pt x="33" y="0"/>
                      <a:pt x="33" y="0"/>
                    </a:cubicBezTo>
                    <a:cubicBezTo>
                      <a:pt x="33" y="0"/>
                      <a:pt x="31" y="0"/>
                      <a:pt x="28" y="1"/>
                    </a:cubicBezTo>
                    <a:cubicBezTo>
                      <a:pt x="17" y="7"/>
                      <a:pt x="11" y="10"/>
                      <a:pt x="10" y="11"/>
                    </a:cubicBezTo>
                    <a:cubicBezTo>
                      <a:pt x="5" y="13"/>
                      <a:pt x="3" y="16"/>
                      <a:pt x="3" y="16"/>
                    </a:cubicBezTo>
                    <a:cubicBezTo>
                      <a:pt x="3" y="16"/>
                      <a:pt x="0" y="19"/>
                      <a:pt x="3" y="27"/>
                    </a:cubicBezTo>
                    <a:cubicBezTo>
                      <a:pt x="5" y="33"/>
                      <a:pt x="13" y="52"/>
                      <a:pt x="19" y="63"/>
                    </a:cubicBezTo>
                    <a:cubicBezTo>
                      <a:pt x="20" y="67"/>
                      <a:pt x="22" y="69"/>
                      <a:pt x="23" y="70"/>
                    </a:cubicBezTo>
                    <a:cubicBezTo>
                      <a:pt x="25" y="72"/>
                      <a:pt x="28" y="73"/>
                      <a:pt x="38" y="69"/>
                    </a:cubicBezTo>
                    <a:cubicBezTo>
                      <a:pt x="41" y="67"/>
                      <a:pt x="44" y="66"/>
                      <a:pt x="47" y="64"/>
                    </a:cubicBezTo>
                    <a:cubicBezTo>
                      <a:pt x="48" y="63"/>
                      <a:pt x="49" y="63"/>
                      <a:pt x="50" y="62"/>
                    </a:cubicBezTo>
                    <a:cubicBezTo>
                      <a:pt x="51" y="62"/>
                      <a:pt x="54" y="60"/>
                      <a:pt x="57" y="59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10" name="Freeform 8">
                <a:extLst/>
              </p:cNvPr>
              <p:cNvSpPr>
                <a:spLocks/>
              </p:cNvSpPr>
              <p:nvPr/>
            </p:nvSpPr>
            <p:spPr bwMode="auto">
              <a:xfrm>
                <a:off x="2954" y="1361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1" name="Freeform 9">
                <a:extLst/>
              </p:cNvPr>
              <p:cNvSpPr>
                <a:spLocks/>
              </p:cNvSpPr>
              <p:nvPr/>
            </p:nvSpPr>
            <p:spPr bwMode="auto">
              <a:xfrm>
                <a:off x="2943" y="14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10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2511" y="1361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4339" name="矩形 12"/>
          <p:cNvSpPr>
            <a:spLocks noChangeArrowheads="1"/>
          </p:cNvSpPr>
          <p:nvPr/>
        </p:nvSpPr>
        <p:spPr bwMode="auto">
          <a:xfrm>
            <a:off x="2135188" y="1316566"/>
            <a:ext cx="784860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000" b="1" dirty="0">
                <a:latin typeface="楷体" pitchFamily="49" charset="-122"/>
                <a:ea typeface="楷体" pitchFamily="49" charset="-122"/>
              </a:rPr>
              <a:t>    全诗五十字不到，但女主人公等待恋人时的焦灼万分的情状宛然如在眼前。这种艺术效果的获得，在于诗人在创作中运用了大量的心理描写。诗中表现这个女子的动作行为仅用“挑”“达”二字，主要笔墨都用在刻画心理活动，如前两章对恋人既全无音信、又不见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" name="矩形 1"/>
          <p:cNvSpPr>
            <a:spLocks noChangeArrowheads="1"/>
          </p:cNvSpPr>
          <p:nvPr/>
        </p:nvSpPr>
        <p:spPr bwMode="auto">
          <a:xfrm>
            <a:off x="2351090" y="461435"/>
            <a:ext cx="748982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000" b="1" dirty="0">
                <a:latin typeface="楷体" pitchFamily="49" charset="-122"/>
                <a:ea typeface="楷体" pitchFamily="49" charset="-122"/>
              </a:rPr>
              <a:t>儿的埋怨，末章“一日不见，如三月兮”的独白。两段埋怨之辞，以“纵我”与“子宁”对举，急盼之情中不无矜持之态，令人生出无限想象，可谓字少而意多。末尾的内心独白，则通过夸张修辞技巧，造成主观时间与客观时间的反差，从而将其强烈的情绪心理形象地表现了出来，可谓因夸以成状，沿饰而得奇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87" name="矩形 1"/>
          <p:cNvSpPr>
            <a:spLocks noChangeArrowheads="1"/>
          </p:cNvSpPr>
          <p:nvPr/>
        </p:nvSpPr>
        <p:spPr bwMode="auto">
          <a:xfrm>
            <a:off x="2135189" y="1509185"/>
            <a:ext cx="513473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送杜少府之任蜀州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2"/>
          <p:cNvGrpSpPr>
            <a:grpSpLocks/>
          </p:cNvGrpSpPr>
          <p:nvPr/>
        </p:nvGrpSpPr>
        <p:grpSpPr bwMode="auto">
          <a:xfrm>
            <a:off x="1897065" y="198969"/>
            <a:ext cx="2249487" cy="766233"/>
            <a:chOff x="251073" y="267494"/>
            <a:chExt cx="2249488" cy="574675"/>
          </a:xfrm>
        </p:grpSpPr>
        <p:sp>
          <p:nvSpPr>
            <p:cNvPr id="17412" name="文本框 13"/>
            <p:cNvSpPr txBox="1">
              <a:spLocks noChangeArrowheads="1"/>
            </p:cNvSpPr>
            <p:nvPr/>
          </p:nvSpPr>
          <p:spPr bwMode="auto">
            <a:xfrm>
              <a:off x="395536" y="267494"/>
              <a:ext cx="1727200" cy="415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000" b="1" dirty="0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作者名片</a:t>
              </a:r>
            </a:p>
          </p:txBody>
        </p:sp>
        <p:cxnSp>
          <p:nvCxnSpPr>
            <p:cNvPr id="5" name="直接连接符 4">
              <a:extLst/>
            </p:cNvPr>
            <p:cNvCxnSpPr/>
            <p:nvPr/>
          </p:nvCxnSpPr>
          <p:spPr>
            <a:xfrm>
              <a:off x="251073" y="842169"/>
              <a:ext cx="2016126" cy="0"/>
            </a:xfrm>
            <a:prstGeom prst="line">
              <a:avLst/>
            </a:prstGeom>
            <a:ln>
              <a:solidFill>
                <a:srgbClr val="00B050"/>
              </a:solidFill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7414" name="Group 4"/>
            <p:cNvGrpSpPr>
              <a:grpSpLocks noChangeAspect="1"/>
            </p:cNvGrpSpPr>
            <p:nvPr/>
          </p:nvGrpSpPr>
          <p:grpSpPr bwMode="auto">
            <a:xfrm>
              <a:off x="2051298" y="483394"/>
              <a:ext cx="449263" cy="292100"/>
              <a:chOff x="2432" y="1329"/>
              <a:chExt cx="657" cy="426"/>
            </a:xfrm>
          </p:grpSpPr>
          <p:sp>
            <p:nvSpPr>
              <p:cNvPr id="7" name="AutoShape 3">
                <a:extLst/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434" y="1329"/>
                <a:ext cx="652" cy="42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" name="Freeform 5">
                <a:extLst/>
              </p:cNvPr>
              <p:cNvSpPr>
                <a:spLocks/>
              </p:cNvSpPr>
              <p:nvPr/>
            </p:nvSpPr>
            <p:spPr bwMode="auto">
              <a:xfrm>
                <a:off x="2478" y="1329"/>
                <a:ext cx="611" cy="424"/>
              </a:xfrm>
              <a:custGeom>
                <a:avLst/>
                <a:gdLst>
                  <a:gd name="T0" fmla="*/ 315 w 351"/>
                  <a:gd name="T1" fmla="*/ 0 h 242"/>
                  <a:gd name="T2" fmla="*/ 292 w 351"/>
                  <a:gd name="T3" fmla="*/ 9 h 242"/>
                  <a:gd name="T4" fmla="*/ 291 w 351"/>
                  <a:gd name="T5" fmla="*/ 10 h 242"/>
                  <a:gd name="T6" fmla="*/ 309 w 351"/>
                  <a:gd name="T7" fmla="*/ 3 h 242"/>
                  <a:gd name="T8" fmla="*/ 310 w 351"/>
                  <a:gd name="T9" fmla="*/ 4 h 242"/>
                  <a:gd name="T10" fmla="*/ 317 w 351"/>
                  <a:gd name="T11" fmla="*/ 10 h 242"/>
                  <a:gd name="T12" fmla="*/ 325 w 351"/>
                  <a:gd name="T13" fmla="*/ 27 h 242"/>
                  <a:gd name="T14" fmla="*/ 336 w 351"/>
                  <a:gd name="T15" fmla="*/ 59 h 242"/>
                  <a:gd name="T16" fmla="*/ 268 w 351"/>
                  <a:gd name="T17" fmla="*/ 95 h 242"/>
                  <a:gd name="T18" fmla="*/ 267 w 351"/>
                  <a:gd name="T19" fmla="*/ 95 h 242"/>
                  <a:gd name="T20" fmla="*/ 267 w 351"/>
                  <a:gd name="T21" fmla="*/ 95 h 242"/>
                  <a:gd name="T22" fmla="*/ 24 w 351"/>
                  <a:gd name="T23" fmla="*/ 219 h 242"/>
                  <a:gd name="T24" fmla="*/ 2 w 351"/>
                  <a:gd name="T25" fmla="*/ 229 h 242"/>
                  <a:gd name="T26" fmla="*/ 0 w 351"/>
                  <a:gd name="T27" fmla="*/ 229 h 242"/>
                  <a:gd name="T28" fmla="*/ 6 w 351"/>
                  <a:gd name="T29" fmla="*/ 240 h 242"/>
                  <a:gd name="T30" fmla="*/ 12 w 351"/>
                  <a:gd name="T31" fmla="*/ 242 h 242"/>
                  <a:gd name="T32" fmla="*/ 34 w 351"/>
                  <a:gd name="T33" fmla="*/ 232 h 242"/>
                  <a:gd name="T34" fmla="*/ 350 w 351"/>
                  <a:gd name="T35" fmla="*/ 68 h 242"/>
                  <a:gd name="T36" fmla="*/ 335 w 351"/>
                  <a:gd name="T37" fmla="*/ 29 h 242"/>
                  <a:gd name="T38" fmla="*/ 324 w 351"/>
                  <a:gd name="T39" fmla="*/ 8 h 242"/>
                  <a:gd name="T40" fmla="*/ 317 w 351"/>
                  <a:gd name="T41" fmla="*/ 1 h 242"/>
                  <a:gd name="T42" fmla="*/ 315 w 351"/>
                  <a:gd name="T4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1" h="242">
                    <a:moveTo>
                      <a:pt x="315" y="0"/>
                    </a:moveTo>
                    <a:cubicBezTo>
                      <a:pt x="311" y="0"/>
                      <a:pt x="299" y="6"/>
                      <a:pt x="292" y="9"/>
                    </a:cubicBezTo>
                    <a:cubicBezTo>
                      <a:pt x="292" y="9"/>
                      <a:pt x="292" y="9"/>
                      <a:pt x="291" y="10"/>
                    </a:cubicBezTo>
                    <a:cubicBezTo>
                      <a:pt x="298" y="7"/>
                      <a:pt x="306" y="3"/>
                      <a:pt x="309" y="3"/>
                    </a:cubicBezTo>
                    <a:cubicBezTo>
                      <a:pt x="309" y="3"/>
                      <a:pt x="310" y="3"/>
                      <a:pt x="310" y="4"/>
                    </a:cubicBezTo>
                    <a:cubicBezTo>
                      <a:pt x="312" y="6"/>
                      <a:pt x="317" y="10"/>
                      <a:pt x="317" y="10"/>
                    </a:cubicBezTo>
                    <a:cubicBezTo>
                      <a:pt x="317" y="10"/>
                      <a:pt x="321" y="15"/>
                      <a:pt x="325" y="27"/>
                    </a:cubicBezTo>
                    <a:cubicBezTo>
                      <a:pt x="330" y="39"/>
                      <a:pt x="338" y="56"/>
                      <a:pt x="336" y="59"/>
                    </a:cubicBezTo>
                    <a:cubicBezTo>
                      <a:pt x="336" y="60"/>
                      <a:pt x="308" y="75"/>
                      <a:pt x="268" y="95"/>
                    </a:cubicBezTo>
                    <a:cubicBezTo>
                      <a:pt x="268" y="95"/>
                      <a:pt x="268" y="95"/>
                      <a:pt x="267" y="95"/>
                    </a:cubicBezTo>
                    <a:cubicBezTo>
                      <a:pt x="267" y="95"/>
                      <a:pt x="267" y="95"/>
                      <a:pt x="267" y="95"/>
                    </a:cubicBezTo>
                    <a:cubicBezTo>
                      <a:pt x="179" y="140"/>
                      <a:pt x="38" y="211"/>
                      <a:pt x="24" y="219"/>
                    </a:cubicBezTo>
                    <a:cubicBezTo>
                      <a:pt x="11" y="227"/>
                      <a:pt x="5" y="229"/>
                      <a:pt x="2" y="229"/>
                    </a:cubicBezTo>
                    <a:cubicBezTo>
                      <a:pt x="1" y="229"/>
                      <a:pt x="0" y="229"/>
                      <a:pt x="0" y="229"/>
                    </a:cubicBezTo>
                    <a:cubicBezTo>
                      <a:pt x="3" y="235"/>
                      <a:pt x="5" y="239"/>
                      <a:pt x="6" y="240"/>
                    </a:cubicBezTo>
                    <a:cubicBezTo>
                      <a:pt x="8" y="241"/>
                      <a:pt x="9" y="242"/>
                      <a:pt x="12" y="242"/>
                    </a:cubicBezTo>
                    <a:cubicBezTo>
                      <a:pt x="16" y="242"/>
                      <a:pt x="22" y="240"/>
                      <a:pt x="34" y="232"/>
                    </a:cubicBezTo>
                    <a:cubicBezTo>
                      <a:pt x="54" y="220"/>
                      <a:pt x="348" y="72"/>
                      <a:pt x="350" y="68"/>
                    </a:cubicBezTo>
                    <a:cubicBezTo>
                      <a:pt x="351" y="65"/>
                      <a:pt x="341" y="44"/>
                      <a:pt x="335" y="29"/>
                    </a:cubicBezTo>
                    <a:cubicBezTo>
                      <a:pt x="329" y="15"/>
                      <a:pt x="324" y="8"/>
                      <a:pt x="324" y="8"/>
                    </a:cubicBezTo>
                    <a:cubicBezTo>
                      <a:pt x="324" y="8"/>
                      <a:pt x="319" y="3"/>
                      <a:pt x="317" y="1"/>
                    </a:cubicBezTo>
                    <a:cubicBezTo>
                      <a:pt x="316" y="0"/>
                      <a:pt x="316" y="0"/>
                      <a:pt x="315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9" name="Freeform 6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334"/>
                <a:ext cx="634" cy="401"/>
              </a:xfrm>
              <a:custGeom>
                <a:avLst/>
                <a:gdLst>
                  <a:gd name="T0" fmla="*/ 3 w 364"/>
                  <a:gd name="T1" fmla="*/ 171 h 229"/>
                  <a:gd name="T2" fmla="*/ 3 w 364"/>
                  <a:gd name="T3" fmla="*/ 182 h 229"/>
                  <a:gd name="T4" fmla="*/ 23 w 364"/>
                  <a:gd name="T5" fmla="*/ 225 h 229"/>
                  <a:gd name="T6" fmla="*/ 50 w 364"/>
                  <a:gd name="T7" fmla="*/ 217 h 229"/>
                  <a:gd name="T8" fmla="*/ 362 w 364"/>
                  <a:gd name="T9" fmla="*/ 57 h 229"/>
                  <a:gd name="T10" fmla="*/ 351 w 364"/>
                  <a:gd name="T11" fmla="*/ 25 h 229"/>
                  <a:gd name="T12" fmla="*/ 343 w 364"/>
                  <a:gd name="T13" fmla="*/ 8 h 229"/>
                  <a:gd name="T14" fmla="*/ 336 w 364"/>
                  <a:gd name="T15" fmla="*/ 2 h 229"/>
                  <a:gd name="T16" fmla="*/ 312 w 364"/>
                  <a:gd name="T17" fmla="*/ 10 h 229"/>
                  <a:gd name="T18" fmla="*/ 10 w 364"/>
                  <a:gd name="T19" fmla="*/ 166 h 229"/>
                  <a:gd name="T20" fmla="*/ 3 w 364"/>
                  <a:gd name="T21" fmla="*/ 17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4" h="229">
                    <a:moveTo>
                      <a:pt x="3" y="171"/>
                    </a:moveTo>
                    <a:cubicBezTo>
                      <a:pt x="3" y="171"/>
                      <a:pt x="0" y="174"/>
                      <a:pt x="3" y="182"/>
                    </a:cubicBezTo>
                    <a:cubicBezTo>
                      <a:pt x="6" y="191"/>
                      <a:pt x="20" y="223"/>
                      <a:pt x="23" y="225"/>
                    </a:cubicBezTo>
                    <a:cubicBezTo>
                      <a:pt x="26" y="227"/>
                      <a:pt x="30" y="229"/>
                      <a:pt x="50" y="217"/>
                    </a:cubicBezTo>
                    <a:cubicBezTo>
                      <a:pt x="70" y="206"/>
                      <a:pt x="361" y="60"/>
                      <a:pt x="362" y="57"/>
                    </a:cubicBezTo>
                    <a:cubicBezTo>
                      <a:pt x="364" y="54"/>
                      <a:pt x="356" y="37"/>
                      <a:pt x="351" y="25"/>
                    </a:cubicBezTo>
                    <a:cubicBezTo>
                      <a:pt x="347" y="13"/>
                      <a:pt x="343" y="8"/>
                      <a:pt x="343" y="8"/>
                    </a:cubicBezTo>
                    <a:cubicBezTo>
                      <a:pt x="343" y="8"/>
                      <a:pt x="338" y="4"/>
                      <a:pt x="336" y="2"/>
                    </a:cubicBezTo>
                    <a:cubicBezTo>
                      <a:pt x="334" y="0"/>
                      <a:pt x="320" y="6"/>
                      <a:pt x="312" y="10"/>
                    </a:cubicBezTo>
                    <a:cubicBezTo>
                      <a:pt x="305" y="14"/>
                      <a:pt x="15" y="163"/>
                      <a:pt x="10" y="166"/>
                    </a:cubicBezTo>
                    <a:cubicBezTo>
                      <a:pt x="5" y="168"/>
                      <a:pt x="3" y="171"/>
                      <a:pt x="3" y="171"/>
                    </a:cubicBezTo>
                  </a:path>
                </a:pathLst>
              </a:custGeom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10" name="Freeform 7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605"/>
                <a:ext cx="100" cy="127"/>
              </a:xfrm>
              <a:custGeom>
                <a:avLst/>
                <a:gdLst>
                  <a:gd name="T0" fmla="*/ 57 w 57"/>
                  <a:gd name="T1" fmla="*/ 59 h 73"/>
                  <a:gd name="T2" fmla="*/ 51 w 57"/>
                  <a:gd name="T3" fmla="*/ 50 h 73"/>
                  <a:gd name="T4" fmla="*/ 46 w 57"/>
                  <a:gd name="T5" fmla="*/ 41 h 73"/>
                  <a:gd name="T6" fmla="*/ 44 w 57"/>
                  <a:gd name="T7" fmla="*/ 34 h 73"/>
                  <a:gd name="T8" fmla="*/ 43 w 57"/>
                  <a:gd name="T9" fmla="*/ 22 h 73"/>
                  <a:gd name="T10" fmla="*/ 41 w 57"/>
                  <a:gd name="T11" fmla="*/ 12 h 73"/>
                  <a:gd name="T12" fmla="*/ 39 w 57"/>
                  <a:gd name="T13" fmla="*/ 0 h 73"/>
                  <a:gd name="T14" fmla="*/ 33 w 57"/>
                  <a:gd name="T15" fmla="*/ 0 h 73"/>
                  <a:gd name="T16" fmla="*/ 28 w 57"/>
                  <a:gd name="T17" fmla="*/ 1 h 73"/>
                  <a:gd name="T18" fmla="*/ 10 w 57"/>
                  <a:gd name="T19" fmla="*/ 11 h 73"/>
                  <a:gd name="T20" fmla="*/ 3 w 57"/>
                  <a:gd name="T21" fmla="*/ 16 h 73"/>
                  <a:gd name="T22" fmla="*/ 3 w 57"/>
                  <a:gd name="T23" fmla="*/ 27 h 73"/>
                  <a:gd name="T24" fmla="*/ 19 w 57"/>
                  <a:gd name="T25" fmla="*/ 63 h 73"/>
                  <a:gd name="T26" fmla="*/ 23 w 57"/>
                  <a:gd name="T27" fmla="*/ 70 h 73"/>
                  <a:gd name="T28" fmla="*/ 38 w 57"/>
                  <a:gd name="T29" fmla="*/ 69 h 73"/>
                  <a:gd name="T30" fmla="*/ 47 w 57"/>
                  <a:gd name="T31" fmla="*/ 64 h 73"/>
                  <a:gd name="T32" fmla="*/ 50 w 57"/>
                  <a:gd name="T33" fmla="*/ 62 h 73"/>
                  <a:gd name="T34" fmla="*/ 57 w 57"/>
                  <a:gd name="T35" fmla="*/ 5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73">
                    <a:moveTo>
                      <a:pt x="57" y="59"/>
                    </a:moveTo>
                    <a:cubicBezTo>
                      <a:pt x="55" y="55"/>
                      <a:pt x="51" y="50"/>
                      <a:pt x="51" y="50"/>
                    </a:cubicBezTo>
                    <a:cubicBezTo>
                      <a:pt x="51" y="50"/>
                      <a:pt x="48" y="44"/>
                      <a:pt x="46" y="41"/>
                    </a:cubicBezTo>
                    <a:cubicBezTo>
                      <a:pt x="45" y="39"/>
                      <a:pt x="44" y="34"/>
                      <a:pt x="44" y="34"/>
                    </a:cubicBezTo>
                    <a:cubicBezTo>
                      <a:pt x="44" y="34"/>
                      <a:pt x="43" y="26"/>
                      <a:pt x="43" y="22"/>
                    </a:cubicBezTo>
                    <a:cubicBezTo>
                      <a:pt x="42" y="19"/>
                      <a:pt x="41" y="14"/>
                      <a:pt x="41" y="12"/>
                    </a:cubicBezTo>
                    <a:cubicBezTo>
                      <a:pt x="40" y="10"/>
                      <a:pt x="40" y="4"/>
                      <a:pt x="39" y="0"/>
                    </a:cubicBezTo>
                    <a:cubicBezTo>
                      <a:pt x="36" y="0"/>
                      <a:pt x="33" y="0"/>
                      <a:pt x="33" y="0"/>
                    </a:cubicBezTo>
                    <a:cubicBezTo>
                      <a:pt x="33" y="0"/>
                      <a:pt x="31" y="0"/>
                      <a:pt x="28" y="1"/>
                    </a:cubicBezTo>
                    <a:cubicBezTo>
                      <a:pt x="17" y="7"/>
                      <a:pt x="11" y="10"/>
                      <a:pt x="10" y="11"/>
                    </a:cubicBezTo>
                    <a:cubicBezTo>
                      <a:pt x="5" y="13"/>
                      <a:pt x="3" y="16"/>
                      <a:pt x="3" y="16"/>
                    </a:cubicBezTo>
                    <a:cubicBezTo>
                      <a:pt x="3" y="16"/>
                      <a:pt x="0" y="19"/>
                      <a:pt x="3" y="27"/>
                    </a:cubicBezTo>
                    <a:cubicBezTo>
                      <a:pt x="5" y="33"/>
                      <a:pt x="13" y="52"/>
                      <a:pt x="19" y="63"/>
                    </a:cubicBezTo>
                    <a:cubicBezTo>
                      <a:pt x="20" y="67"/>
                      <a:pt x="22" y="69"/>
                      <a:pt x="23" y="70"/>
                    </a:cubicBezTo>
                    <a:cubicBezTo>
                      <a:pt x="25" y="72"/>
                      <a:pt x="28" y="73"/>
                      <a:pt x="38" y="69"/>
                    </a:cubicBezTo>
                    <a:cubicBezTo>
                      <a:pt x="41" y="67"/>
                      <a:pt x="44" y="66"/>
                      <a:pt x="47" y="64"/>
                    </a:cubicBezTo>
                    <a:cubicBezTo>
                      <a:pt x="48" y="63"/>
                      <a:pt x="49" y="63"/>
                      <a:pt x="50" y="62"/>
                    </a:cubicBezTo>
                    <a:cubicBezTo>
                      <a:pt x="51" y="62"/>
                      <a:pt x="54" y="60"/>
                      <a:pt x="57" y="59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11" name="Freeform 8">
                <a:extLst/>
              </p:cNvPr>
              <p:cNvSpPr>
                <a:spLocks/>
              </p:cNvSpPr>
              <p:nvPr/>
            </p:nvSpPr>
            <p:spPr bwMode="auto">
              <a:xfrm>
                <a:off x="2954" y="1361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9">
                <a:extLst/>
              </p:cNvPr>
              <p:cNvSpPr>
                <a:spLocks/>
              </p:cNvSpPr>
              <p:nvPr/>
            </p:nvSpPr>
            <p:spPr bwMode="auto">
              <a:xfrm>
                <a:off x="2943" y="14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3" name="Freeform 10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2511" y="1361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7411" name="矩形 14"/>
          <p:cNvSpPr>
            <a:spLocks noChangeArrowheads="1"/>
          </p:cNvSpPr>
          <p:nvPr/>
        </p:nvSpPr>
        <p:spPr bwMode="auto">
          <a:xfrm>
            <a:off x="2308227" y="1701801"/>
            <a:ext cx="760412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王勃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(649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－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676)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，字子安，绛州龙门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今山西万荣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人，初唐四杰之一。他很小的时候就写得一手好文辞，有“神童”之称。代表作</a:t>
            </a:r>
            <a:r>
              <a:rPr lang="en-US" altLang="zh-CN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送杜少府之任蜀州</a:t>
            </a:r>
            <a:r>
              <a:rPr lang="en-US" altLang="zh-CN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滕王阁序</a:t>
            </a:r>
            <a:r>
              <a:rPr lang="en-US" altLang="zh-CN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1"/>
          <p:cNvGrpSpPr>
            <a:grpSpLocks/>
          </p:cNvGrpSpPr>
          <p:nvPr/>
        </p:nvGrpSpPr>
        <p:grpSpPr bwMode="auto">
          <a:xfrm>
            <a:off x="1897065" y="198969"/>
            <a:ext cx="2249487" cy="766233"/>
            <a:chOff x="251073" y="267494"/>
            <a:chExt cx="2249488" cy="574675"/>
          </a:xfrm>
        </p:grpSpPr>
        <p:sp>
          <p:nvSpPr>
            <p:cNvPr id="18449" name="文本框 13"/>
            <p:cNvSpPr txBox="1">
              <a:spLocks noChangeArrowheads="1"/>
            </p:cNvSpPr>
            <p:nvPr/>
          </p:nvSpPr>
          <p:spPr bwMode="auto">
            <a:xfrm>
              <a:off x="395536" y="267494"/>
              <a:ext cx="1727200" cy="415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000" b="1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古今对译</a:t>
              </a:r>
            </a:p>
          </p:txBody>
        </p:sp>
        <p:cxnSp>
          <p:nvCxnSpPr>
            <p:cNvPr id="4" name="直接连接符 3">
              <a:extLst/>
            </p:cNvPr>
            <p:cNvCxnSpPr/>
            <p:nvPr/>
          </p:nvCxnSpPr>
          <p:spPr>
            <a:xfrm>
              <a:off x="251073" y="842169"/>
              <a:ext cx="2016126" cy="0"/>
            </a:xfrm>
            <a:prstGeom prst="line">
              <a:avLst/>
            </a:prstGeom>
            <a:ln>
              <a:solidFill>
                <a:srgbClr val="00B050"/>
              </a:solidFill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8451" name="Group 4"/>
            <p:cNvGrpSpPr>
              <a:grpSpLocks noChangeAspect="1"/>
            </p:cNvGrpSpPr>
            <p:nvPr/>
          </p:nvGrpSpPr>
          <p:grpSpPr bwMode="auto">
            <a:xfrm>
              <a:off x="2051298" y="483394"/>
              <a:ext cx="449263" cy="292100"/>
              <a:chOff x="2432" y="1329"/>
              <a:chExt cx="657" cy="426"/>
            </a:xfrm>
          </p:grpSpPr>
          <p:sp>
            <p:nvSpPr>
              <p:cNvPr id="6" name="AutoShape 3">
                <a:extLst/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434" y="1329"/>
                <a:ext cx="652" cy="42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" name="Freeform 5">
                <a:extLst/>
              </p:cNvPr>
              <p:cNvSpPr>
                <a:spLocks/>
              </p:cNvSpPr>
              <p:nvPr/>
            </p:nvSpPr>
            <p:spPr bwMode="auto">
              <a:xfrm>
                <a:off x="2478" y="1329"/>
                <a:ext cx="611" cy="424"/>
              </a:xfrm>
              <a:custGeom>
                <a:avLst/>
                <a:gdLst>
                  <a:gd name="T0" fmla="*/ 315 w 351"/>
                  <a:gd name="T1" fmla="*/ 0 h 242"/>
                  <a:gd name="T2" fmla="*/ 292 w 351"/>
                  <a:gd name="T3" fmla="*/ 9 h 242"/>
                  <a:gd name="T4" fmla="*/ 291 w 351"/>
                  <a:gd name="T5" fmla="*/ 10 h 242"/>
                  <a:gd name="T6" fmla="*/ 309 w 351"/>
                  <a:gd name="T7" fmla="*/ 3 h 242"/>
                  <a:gd name="T8" fmla="*/ 310 w 351"/>
                  <a:gd name="T9" fmla="*/ 4 h 242"/>
                  <a:gd name="T10" fmla="*/ 317 w 351"/>
                  <a:gd name="T11" fmla="*/ 10 h 242"/>
                  <a:gd name="T12" fmla="*/ 325 w 351"/>
                  <a:gd name="T13" fmla="*/ 27 h 242"/>
                  <a:gd name="T14" fmla="*/ 336 w 351"/>
                  <a:gd name="T15" fmla="*/ 59 h 242"/>
                  <a:gd name="T16" fmla="*/ 268 w 351"/>
                  <a:gd name="T17" fmla="*/ 95 h 242"/>
                  <a:gd name="T18" fmla="*/ 267 w 351"/>
                  <a:gd name="T19" fmla="*/ 95 h 242"/>
                  <a:gd name="T20" fmla="*/ 267 w 351"/>
                  <a:gd name="T21" fmla="*/ 95 h 242"/>
                  <a:gd name="T22" fmla="*/ 24 w 351"/>
                  <a:gd name="T23" fmla="*/ 219 h 242"/>
                  <a:gd name="T24" fmla="*/ 2 w 351"/>
                  <a:gd name="T25" fmla="*/ 229 h 242"/>
                  <a:gd name="T26" fmla="*/ 0 w 351"/>
                  <a:gd name="T27" fmla="*/ 229 h 242"/>
                  <a:gd name="T28" fmla="*/ 6 w 351"/>
                  <a:gd name="T29" fmla="*/ 240 h 242"/>
                  <a:gd name="T30" fmla="*/ 12 w 351"/>
                  <a:gd name="T31" fmla="*/ 242 h 242"/>
                  <a:gd name="T32" fmla="*/ 34 w 351"/>
                  <a:gd name="T33" fmla="*/ 232 h 242"/>
                  <a:gd name="T34" fmla="*/ 350 w 351"/>
                  <a:gd name="T35" fmla="*/ 68 h 242"/>
                  <a:gd name="T36" fmla="*/ 335 w 351"/>
                  <a:gd name="T37" fmla="*/ 29 h 242"/>
                  <a:gd name="T38" fmla="*/ 324 w 351"/>
                  <a:gd name="T39" fmla="*/ 8 h 242"/>
                  <a:gd name="T40" fmla="*/ 317 w 351"/>
                  <a:gd name="T41" fmla="*/ 1 h 242"/>
                  <a:gd name="T42" fmla="*/ 315 w 351"/>
                  <a:gd name="T4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1" h="242">
                    <a:moveTo>
                      <a:pt x="315" y="0"/>
                    </a:moveTo>
                    <a:cubicBezTo>
                      <a:pt x="311" y="0"/>
                      <a:pt x="299" y="6"/>
                      <a:pt x="292" y="9"/>
                    </a:cubicBezTo>
                    <a:cubicBezTo>
                      <a:pt x="292" y="9"/>
                      <a:pt x="292" y="9"/>
                      <a:pt x="291" y="10"/>
                    </a:cubicBezTo>
                    <a:cubicBezTo>
                      <a:pt x="298" y="7"/>
                      <a:pt x="306" y="3"/>
                      <a:pt x="309" y="3"/>
                    </a:cubicBezTo>
                    <a:cubicBezTo>
                      <a:pt x="309" y="3"/>
                      <a:pt x="310" y="3"/>
                      <a:pt x="310" y="4"/>
                    </a:cubicBezTo>
                    <a:cubicBezTo>
                      <a:pt x="312" y="6"/>
                      <a:pt x="317" y="10"/>
                      <a:pt x="317" y="10"/>
                    </a:cubicBezTo>
                    <a:cubicBezTo>
                      <a:pt x="317" y="10"/>
                      <a:pt x="321" y="15"/>
                      <a:pt x="325" y="27"/>
                    </a:cubicBezTo>
                    <a:cubicBezTo>
                      <a:pt x="330" y="39"/>
                      <a:pt x="338" y="56"/>
                      <a:pt x="336" y="59"/>
                    </a:cubicBezTo>
                    <a:cubicBezTo>
                      <a:pt x="336" y="60"/>
                      <a:pt x="308" y="75"/>
                      <a:pt x="268" y="95"/>
                    </a:cubicBezTo>
                    <a:cubicBezTo>
                      <a:pt x="268" y="95"/>
                      <a:pt x="268" y="95"/>
                      <a:pt x="267" y="95"/>
                    </a:cubicBezTo>
                    <a:cubicBezTo>
                      <a:pt x="267" y="95"/>
                      <a:pt x="267" y="95"/>
                      <a:pt x="267" y="95"/>
                    </a:cubicBezTo>
                    <a:cubicBezTo>
                      <a:pt x="179" y="140"/>
                      <a:pt x="38" y="211"/>
                      <a:pt x="24" y="219"/>
                    </a:cubicBezTo>
                    <a:cubicBezTo>
                      <a:pt x="11" y="227"/>
                      <a:pt x="5" y="229"/>
                      <a:pt x="2" y="229"/>
                    </a:cubicBezTo>
                    <a:cubicBezTo>
                      <a:pt x="1" y="229"/>
                      <a:pt x="0" y="229"/>
                      <a:pt x="0" y="229"/>
                    </a:cubicBezTo>
                    <a:cubicBezTo>
                      <a:pt x="3" y="235"/>
                      <a:pt x="5" y="239"/>
                      <a:pt x="6" y="240"/>
                    </a:cubicBezTo>
                    <a:cubicBezTo>
                      <a:pt x="8" y="241"/>
                      <a:pt x="9" y="242"/>
                      <a:pt x="12" y="242"/>
                    </a:cubicBezTo>
                    <a:cubicBezTo>
                      <a:pt x="16" y="242"/>
                      <a:pt x="22" y="240"/>
                      <a:pt x="34" y="232"/>
                    </a:cubicBezTo>
                    <a:cubicBezTo>
                      <a:pt x="54" y="220"/>
                      <a:pt x="348" y="72"/>
                      <a:pt x="350" y="68"/>
                    </a:cubicBezTo>
                    <a:cubicBezTo>
                      <a:pt x="351" y="65"/>
                      <a:pt x="341" y="44"/>
                      <a:pt x="335" y="29"/>
                    </a:cubicBezTo>
                    <a:cubicBezTo>
                      <a:pt x="329" y="15"/>
                      <a:pt x="324" y="8"/>
                      <a:pt x="324" y="8"/>
                    </a:cubicBezTo>
                    <a:cubicBezTo>
                      <a:pt x="324" y="8"/>
                      <a:pt x="319" y="3"/>
                      <a:pt x="317" y="1"/>
                    </a:cubicBezTo>
                    <a:cubicBezTo>
                      <a:pt x="316" y="0"/>
                      <a:pt x="316" y="0"/>
                      <a:pt x="315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" name="Freeform 6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334"/>
                <a:ext cx="634" cy="401"/>
              </a:xfrm>
              <a:custGeom>
                <a:avLst/>
                <a:gdLst>
                  <a:gd name="T0" fmla="*/ 3 w 364"/>
                  <a:gd name="T1" fmla="*/ 171 h 229"/>
                  <a:gd name="T2" fmla="*/ 3 w 364"/>
                  <a:gd name="T3" fmla="*/ 182 h 229"/>
                  <a:gd name="T4" fmla="*/ 23 w 364"/>
                  <a:gd name="T5" fmla="*/ 225 h 229"/>
                  <a:gd name="T6" fmla="*/ 50 w 364"/>
                  <a:gd name="T7" fmla="*/ 217 h 229"/>
                  <a:gd name="T8" fmla="*/ 362 w 364"/>
                  <a:gd name="T9" fmla="*/ 57 h 229"/>
                  <a:gd name="T10" fmla="*/ 351 w 364"/>
                  <a:gd name="T11" fmla="*/ 25 h 229"/>
                  <a:gd name="T12" fmla="*/ 343 w 364"/>
                  <a:gd name="T13" fmla="*/ 8 h 229"/>
                  <a:gd name="T14" fmla="*/ 336 w 364"/>
                  <a:gd name="T15" fmla="*/ 2 h 229"/>
                  <a:gd name="T16" fmla="*/ 312 w 364"/>
                  <a:gd name="T17" fmla="*/ 10 h 229"/>
                  <a:gd name="T18" fmla="*/ 10 w 364"/>
                  <a:gd name="T19" fmla="*/ 166 h 229"/>
                  <a:gd name="T20" fmla="*/ 3 w 364"/>
                  <a:gd name="T21" fmla="*/ 17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4" h="229">
                    <a:moveTo>
                      <a:pt x="3" y="171"/>
                    </a:moveTo>
                    <a:cubicBezTo>
                      <a:pt x="3" y="171"/>
                      <a:pt x="0" y="174"/>
                      <a:pt x="3" y="182"/>
                    </a:cubicBezTo>
                    <a:cubicBezTo>
                      <a:pt x="6" y="191"/>
                      <a:pt x="20" y="223"/>
                      <a:pt x="23" y="225"/>
                    </a:cubicBezTo>
                    <a:cubicBezTo>
                      <a:pt x="26" y="227"/>
                      <a:pt x="30" y="229"/>
                      <a:pt x="50" y="217"/>
                    </a:cubicBezTo>
                    <a:cubicBezTo>
                      <a:pt x="70" y="206"/>
                      <a:pt x="361" y="60"/>
                      <a:pt x="362" y="57"/>
                    </a:cubicBezTo>
                    <a:cubicBezTo>
                      <a:pt x="364" y="54"/>
                      <a:pt x="356" y="37"/>
                      <a:pt x="351" y="25"/>
                    </a:cubicBezTo>
                    <a:cubicBezTo>
                      <a:pt x="347" y="13"/>
                      <a:pt x="343" y="8"/>
                      <a:pt x="343" y="8"/>
                    </a:cubicBezTo>
                    <a:cubicBezTo>
                      <a:pt x="343" y="8"/>
                      <a:pt x="338" y="4"/>
                      <a:pt x="336" y="2"/>
                    </a:cubicBezTo>
                    <a:cubicBezTo>
                      <a:pt x="334" y="0"/>
                      <a:pt x="320" y="6"/>
                      <a:pt x="312" y="10"/>
                    </a:cubicBezTo>
                    <a:cubicBezTo>
                      <a:pt x="305" y="14"/>
                      <a:pt x="15" y="163"/>
                      <a:pt x="10" y="166"/>
                    </a:cubicBezTo>
                    <a:cubicBezTo>
                      <a:pt x="5" y="168"/>
                      <a:pt x="3" y="171"/>
                      <a:pt x="3" y="171"/>
                    </a:cubicBezTo>
                  </a:path>
                </a:pathLst>
              </a:custGeom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9" name="Freeform 7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605"/>
                <a:ext cx="100" cy="127"/>
              </a:xfrm>
              <a:custGeom>
                <a:avLst/>
                <a:gdLst>
                  <a:gd name="T0" fmla="*/ 57 w 57"/>
                  <a:gd name="T1" fmla="*/ 59 h 73"/>
                  <a:gd name="T2" fmla="*/ 51 w 57"/>
                  <a:gd name="T3" fmla="*/ 50 h 73"/>
                  <a:gd name="T4" fmla="*/ 46 w 57"/>
                  <a:gd name="T5" fmla="*/ 41 h 73"/>
                  <a:gd name="T6" fmla="*/ 44 w 57"/>
                  <a:gd name="T7" fmla="*/ 34 h 73"/>
                  <a:gd name="T8" fmla="*/ 43 w 57"/>
                  <a:gd name="T9" fmla="*/ 22 h 73"/>
                  <a:gd name="T10" fmla="*/ 41 w 57"/>
                  <a:gd name="T11" fmla="*/ 12 h 73"/>
                  <a:gd name="T12" fmla="*/ 39 w 57"/>
                  <a:gd name="T13" fmla="*/ 0 h 73"/>
                  <a:gd name="T14" fmla="*/ 33 w 57"/>
                  <a:gd name="T15" fmla="*/ 0 h 73"/>
                  <a:gd name="T16" fmla="*/ 28 w 57"/>
                  <a:gd name="T17" fmla="*/ 1 h 73"/>
                  <a:gd name="T18" fmla="*/ 10 w 57"/>
                  <a:gd name="T19" fmla="*/ 11 h 73"/>
                  <a:gd name="T20" fmla="*/ 3 w 57"/>
                  <a:gd name="T21" fmla="*/ 16 h 73"/>
                  <a:gd name="T22" fmla="*/ 3 w 57"/>
                  <a:gd name="T23" fmla="*/ 27 h 73"/>
                  <a:gd name="T24" fmla="*/ 19 w 57"/>
                  <a:gd name="T25" fmla="*/ 63 h 73"/>
                  <a:gd name="T26" fmla="*/ 23 w 57"/>
                  <a:gd name="T27" fmla="*/ 70 h 73"/>
                  <a:gd name="T28" fmla="*/ 38 w 57"/>
                  <a:gd name="T29" fmla="*/ 69 h 73"/>
                  <a:gd name="T30" fmla="*/ 47 w 57"/>
                  <a:gd name="T31" fmla="*/ 64 h 73"/>
                  <a:gd name="T32" fmla="*/ 50 w 57"/>
                  <a:gd name="T33" fmla="*/ 62 h 73"/>
                  <a:gd name="T34" fmla="*/ 57 w 57"/>
                  <a:gd name="T35" fmla="*/ 5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73">
                    <a:moveTo>
                      <a:pt x="57" y="59"/>
                    </a:moveTo>
                    <a:cubicBezTo>
                      <a:pt x="55" y="55"/>
                      <a:pt x="51" y="50"/>
                      <a:pt x="51" y="50"/>
                    </a:cubicBezTo>
                    <a:cubicBezTo>
                      <a:pt x="51" y="50"/>
                      <a:pt x="48" y="44"/>
                      <a:pt x="46" y="41"/>
                    </a:cubicBezTo>
                    <a:cubicBezTo>
                      <a:pt x="45" y="39"/>
                      <a:pt x="44" y="34"/>
                      <a:pt x="44" y="34"/>
                    </a:cubicBezTo>
                    <a:cubicBezTo>
                      <a:pt x="44" y="34"/>
                      <a:pt x="43" y="26"/>
                      <a:pt x="43" y="22"/>
                    </a:cubicBezTo>
                    <a:cubicBezTo>
                      <a:pt x="42" y="19"/>
                      <a:pt x="41" y="14"/>
                      <a:pt x="41" y="12"/>
                    </a:cubicBezTo>
                    <a:cubicBezTo>
                      <a:pt x="40" y="10"/>
                      <a:pt x="40" y="4"/>
                      <a:pt x="39" y="0"/>
                    </a:cubicBezTo>
                    <a:cubicBezTo>
                      <a:pt x="36" y="0"/>
                      <a:pt x="33" y="0"/>
                      <a:pt x="33" y="0"/>
                    </a:cubicBezTo>
                    <a:cubicBezTo>
                      <a:pt x="33" y="0"/>
                      <a:pt x="31" y="0"/>
                      <a:pt x="28" y="1"/>
                    </a:cubicBezTo>
                    <a:cubicBezTo>
                      <a:pt x="17" y="7"/>
                      <a:pt x="11" y="10"/>
                      <a:pt x="10" y="11"/>
                    </a:cubicBezTo>
                    <a:cubicBezTo>
                      <a:pt x="5" y="13"/>
                      <a:pt x="3" y="16"/>
                      <a:pt x="3" y="16"/>
                    </a:cubicBezTo>
                    <a:cubicBezTo>
                      <a:pt x="3" y="16"/>
                      <a:pt x="0" y="19"/>
                      <a:pt x="3" y="27"/>
                    </a:cubicBezTo>
                    <a:cubicBezTo>
                      <a:pt x="5" y="33"/>
                      <a:pt x="13" y="52"/>
                      <a:pt x="19" y="63"/>
                    </a:cubicBezTo>
                    <a:cubicBezTo>
                      <a:pt x="20" y="67"/>
                      <a:pt x="22" y="69"/>
                      <a:pt x="23" y="70"/>
                    </a:cubicBezTo>
                    <a:cubicBezTo>
                      <a:pt x="25" y="72"/>
                      <a:pt x="28" y="73"/>
                      <a:pt x="38" y="69"/>
                    </a:cubicBezTo>
                    <a:cubicBezTo>
                      <a:pt x="41" y="67"/>
                      <a:pt x="44" y="66"/>
                      <a:pt x="47" y="64"/>
                    </a:cubicBezTo>
                    <a:cubicBezTo>
                      <a:pt x="48" y="63"/>
                      <a:pt x="49" y="63"/>
                      <a:pt x="50" y="62"/>
                    </a:cubicBezTo>
                    <a:cubicBezTo>
                      <a:pt x="51" y="62"/>
                      <a:pt x="54" y="60"/>
                      <a:pt x="57" y="59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10" name="Freeform 8">
                <a:extLst/>
              </p:cNvPr>
              <p:cNvSpPr>
                <a:spLocks/>
              </p:cNvSpPr>
              <p:nvPr/>
            </p:nvSpPr>
            <p:spPr bwMode="auto">
              <a:xfrm>
                <a:off x="2954" y="1361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1" name="Freeform 9">
                <a:extLst/>
              </p:cNvPr>
              <p:cNvSpPr>
                <a:spLocks/>
              </p:cNvSpPr>
              <p:nvPr/>
            </p:nvSpPr>
            <p:spPr bwMode="auto">
              <a:xfrm>
                <a:off x="2943" y="14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10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2511" y="1361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8435" name="矩形 12"/>
          <p:cNvSpPr>
            <a:spLocks noChangeArrowheads="1"/>
          </p:cNvSpPr>
          <p:nvPr/>
        </p:nvSpPr>
        <p:spPr bwMode="auto">
          <a:xfrm>
            <a:off x="4546600" y="753534"/>
            <a:ext cx="3098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送杜少府之任蜀州</a:t>
            </a:r>
          </a:p>
        </p:txBody>
      </p:sp>
      <p:sp>
        <p:nvSpPr>
          <p:cNvPr id="18436" name="矩形 13"/>
          <p:cNvSpPr>
            <a:spLocks noChangeArrowheads="1"/>
          </p:cNvSpPr>
          <p:nvPr/>
        </p:nvSpPr>
        <p:spPr bwMode="auto">
          <a:xfrm>
            <a:off x="5075238" y="1435101"/>
            <a:ext cx="2379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城阙辅三秦，</a:t>
            </a:r>
            <a:endParaRPr lang="en-US" altLang="zh-CN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437" name="矩形 14"/>
          <p:cNvSpPr>
            <a:spLocks noChangeArrowheads="1"/>
          </p:cNvSpPr>
          <p:nvPr/>
        </p:nvSpPr>
        <p:spPr bwMode="auto">
          <a:xfrm>
            <a:off x="2779713" y="2027767"/>
            <a:ext cx="42481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三秦辅卫着长安，</a:t>
            </a:r>
          </a:p>
        </p:txBody>
      </p:sp>
      <p:cxnSp>
        <p:nvCxnSpPr>
          <p:cNvPr id="16" name="直接连接符 15">
            <a:extLst/>
          </p:cNvPr>
          <p:cNvCxnSpPr>
            <a:cxnSpLocks/>
          </p:cNvCxnSpPr>
          <p:nvPr/>
        </p:nvCxnSpPr>
        <p:spPr>
          <a:xfrm>
            <a:off x="2782890" y="2078567"/>
            <a:ext cx="66262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439" name="矩形 16"/>
          <p:cNvSpPr>
            <a:spLocks noChangeArrowheads="1"/>
          </p:cNvSpPr>
          <p:nvPr/>
        </p:nvSpPr>
        <p:spPr bwMode="auto">
          <a:xfrm>
            <a:off x="5075238" y="2603501"/>
            <a:ext cx="2379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风烟望五津。</a:t>
            </a:r>
            <a:endParaRPr lang="en-US" altLang="zh-CN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440" name="矩形 17"/>
          <p:cNvSpPr>
            <a:spLocks noChangeArrowheads="1"/>
          </p:cNvSpPr>
          <p:nvPr/>
        </p:nvSpPr>
        <p:spPr bwMode="auto">
          <a:xfrm>
            <a:off x="2762252" y="3223685"/>
            <a:ext cx="63357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你要奔赴的蜀地，却是一片风烟迷茫。</a:t>
            </a:r>
          </a:p>
        </p:txBody>
      </p:sp>
      <p:cxnSp>
        <p:nvCxnSpPr>
          <p:cNvPr id="19" name="直接连接符 18">
            <a:extLst/>
          </p:cNvPr>
          <p:cNvCxnSpPr>
            <a:cxnSpLocks/>
          </p:cNvCxnSpPr>
          <p:nvPr/>
        </p:nvCxnSpPr>
        <p:spPr>
          <a:xfrm>
            <a:off x="2782890" y="3213100"/>
            <a:ext cx="66262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442" name="矩形 19"/>
          <p:cNvSpPr>
            <a:spLocks noChangeArrowheads="1"/>
          </p:cNvSpPr>
          <p:nvPr/>
        </p:nvSpPr>
        <p:spPr bwMode="auto">
          <a:xfrm>
            <a:off x="7986713" y="857253"/>
            <a:ext cx="99536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王 勃</a:t>
            </a:r>
            <a:endParaRPr lang="en-US" altLang="zh-CN" sz="24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443" name="矩形 26"/>
          <p:cNvSpPr>
            <a:spLocks noChangeArrowheads="1"/>
          </p:cNvSpPr>
          <p:nvPr/>
        </p:nvSpPr>
        <p:spPr bwMode="auto">
          <a:xfrm>
            <a:off x="5075238" y="3820585"/>
            <a:ext cx="2379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与君离别意，</a:t>
            </a:r>
            <a:endParaRPr lang="en-US" altLang="zh-CN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444" name="矩形 27"/>
          <p:cNvSpPr>
            <a:spLocks noChangeArrowheads="1"/>
          </p:cNvSpPr>
          <p:nvPr/>
        </p:nvSpPr>
        <p:spPr bwMode="auto">
          <a:xfrm>
            <a:off x="2779713" y="4415367"/>
            <a:ext cx="5808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离别时，不由得生出无限的感慨，</a:t>
            </a:r>
          </a:p>
        </p:txBody>
      </p:sp>
      <p:cxnSp>
        <p:nvCxnSpPr>
          <p:cNvPr id="29" name="直接连接符 28">
            <a:extLst/>
          </p:cNvPr>
          <p:cNvCxnSpPr>
            <a:cxnSpLocks/>
          </p:cNvCxnSpPr>
          <p:nvPr/>
        </p:nvCxnSpPr>
        <p:spPr>
          <a:xfrm>
            <a:off x="2782890" y="4464051"/>
            <a:ext cx="66262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446" name="矩形 29"/>
          <p:cNvSpPr>
            <a:spLocks noChangeArrowheads="1"/>
          </p:cNvSpPr>
          <p:nvPr/>
        </p:nvSpPr>
        <p:spPr bwMode="auto">
          <a:xfrm>
            <a:off x="5075238" y="4988985"/>
            <a:ext cx="2379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同是宦游人。</a:t>
            </a:r>
            <a:endParaRPr lang="en-US" altLang="zh-CN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447" name="矩形 30"/>
          <p:cNvSpPr>
            <a:spLocks noChangeArrowheads="1"/>
          </p:cNvSpPr>
          <p:nvPr/>
        </p:nvSpPr>
        <p:spPr bwMode="auto">
          <a:xfrm>
            <a:off x="2762252" y="5609167"/>
            <a:ext cx="71215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你我都是远离故土，在仕途上奔走的游子。</a:t>
            </a:r>
          </a:p>
        </p:txBody>
      </p:sp>
      <p:cxnSp>
        <p:nvCxnSpPr>
          <p:cNvPr id="32" name="直接连接符 31">
            <a:extLst/>
          </p:cNvPr>
          <p:cNvCxnSpPr>
            <a:cxnSpLocks/>
          </p:cNvCxnSpPr>
          <p:nvPr/>
        </p:nvCxnSpPr>
        <p:spPr>
          <a:xfrm>
            <a:off x="2782890" y="5598584"/>
            <a:ext cx="66262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"/>
          <p:cNvSpPr>
            <a:spLocks noChangeArrowheads="1"/>
          </p:cNvSpPr>
          <p:nvPr/>
        </p:nvSpPr>
        <p:spPr bwMode="auto">
          <a:xfrm>
            <a:off x="5075238" y="988485"/>
            <a:ext cx="2379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海内存知己，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459" name="矩形 2"/>
          <p:cNvSpPr>
            <a:spLocks noChangeArrowheads="1"/>
          </p:cNvSpPr>
          <p:nvPr/>
        </p:nvSpPr>
        <p:spPr bwMode="auto">
          <a:xfrm>
            <a:off x="2779713" y="1589618"/>
            <a:ext cx="54038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人世间只要是志同道合的朋友，</a:t>
            </a:r>
          </a:p>
        </p:txBody>
      </p:sp>
      <p:cxnSp>
        <p:nvCxnSpPr>
          <p:cNvPr id="4" name="直接连接符 3">
            <a:extLst/>
          </p:cNvPr>
          <p:cNvCxnSpPr>
            <a:cxnSpLocks/>
          </p:cNvCxnSpPr>
          <p:nvPr/>
        </p:nvCxnSpPr>
        <p:spPr>
          <a:xfrm>
            <a:off x="2782890" y="1640417"/>
            <a:ext cx="66262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461" name="矩形 4"/>
          <p:cNvSpPr>
            <a:spLocks noChangeArrowheads="1"/>
          </p:cNvSpPr>
          <p:nvPr/>
        </p:nvSpPr>
        <p:spPr bwMode="auto">
          <a:xfrm>
            <a:off x="5075238" y="2165351"/>
            <a:ext cx="2379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天涯若比邻。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462" name="矩形 5"/>
          <p:cNvSpPr>
            <a:spLocks noChangeArrowheads="1"/>
          </p:cNvSpPr>
          <p:nvPr/>
        </p:nvSpPr>
        <p:spPr bwMode="auto">
          <a:xfrm>
            <a:off x="2762252" y="2785533"/>
            <a:ext cx="63357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即使远在天涯，也似在身边。</a:t>
            </a:r>
          </a:p>
        </p:txBody>
      </p:sp>
      <p:cxnSp>
        <p:nvCxnSpPr>
          <p:cNvPr id="7" name="直接连接符 6">
            <a:extLst/>
          </p:cNvPr>
          <p:cNvCxnSpPr>
            <a:cxnSpLocks/>
          </p:cNvCxnSpPr>
          <p:nvPr/>
        </p:nvCxnSpPr>
        <p:spPr>
          <a:xfrm>
            <a:off x="2782890" y="2774951"/>
            <a:ext cx="66262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464" name="矩形 7"/>
          <p:cNvSpPr>
            <a:spLocks noChangeArrowheads="1"/>
          </p:cNvSpPr>
          <p:nvPr/>
        </p:nvSpPr>
        <p:spPr bwMode="auto">
          <a:xfrm>
            <a:off x="5075238" y="3382434"/>
            <a:ext cx="2379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无为在歧路，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465" name="矩形 8"/>
          <p:cNvSpPr>
            <a:spLocks noChangeArrowheads="1"/>
          </p:cNvSpPr>
          <p:nvPr/>
        </p:nvSpPr>
        <p:spPr bwMode="auto">
          <a:xfrm>
            <a:off x="2779713" y="3975101"/>
            <a:ext cx="5808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不要在分手时徘徊忧伤，</a:t>
            </a:r>
          </a:p>
        </p:txBody>
      </p:sp>
      <p:cxnSp>
        <p:nvCxnSpPr>
          <p:cNvPr id="10" name="直接连接符 9">
            <a:extLst/>
          </p:cNvPr>
          <p:cNvCxnSpPr>
            <a:cxnSpLocks/>
          </p:cNvCxnSpPr>
          <p:nvPr/>
        </p:nvCxnSpPr>
        <p:spPr>
          <a:xfrm>
            <a:off x="2782890" y="4025900"/>
            <a:ext cx="66262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467" name="矩形 10"/>
          <p:cNvSpPr>
            <a:spLocks noChangeArrowheads="1"/>
          </p:cNvSpPr>
          <p:nvPr/>
        </p:nvSpPr>
        <p:spPr bwMode="auto">
          <a:xfrm>
            <a:off x="5075238" y="4550834"/>
            <a:ext cx="2379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儿女共沾巾。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468" name="矩形 11"/>
          <p:cNvSpPr>
            <a:spLocks noChangeArrowheads="1"/>
          </p:cNvSpPr>
          <p:nvPr/>
        </p:nvSpPr>
        <p:spPr bwMode="auto">
          <a:xfrm>
            <a:off x="2762250" y="5171018"/>
            <a:ext cx="65024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像多情的儿女一样，任泪水打湿衣裳。</a:t>
            </a:r>
          </a:p>
        </p:txBody>
      </p:sp>
      <p:cxnSp>
        <p:nvCxnSpPr>
          <p:cNvPr id="13" name="直接连接符 12">
            <a:extLst/>
          </p:cNvPr>
          <p:cNvCxnSpPr>
            <a:cxnSpLocks/>
          </p:cNvCxnSpPr>
          <p:nvPr/>
        </p:nvCxnSpPr>
        <p:spPr>
          <a:xfrm>
            <a:off x="2782890" y="5160433"/>
            <a:ext cx="66262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424115" y="270934"/>
            <a:ext cx="7704137" cy="481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少府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：县尉的别称。    </a:t>
            </a: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之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：到，往。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蜀州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：今四川崇州。    </a:t>
            </a: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城阙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：指长安。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辅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：辅卫。 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三秦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：指关中地区。项羽灭秦后，把秦故地分封给秦国的三名降将，故称“三秦”。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五津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：指岷江上的五个渡口，即白华津、万里津、江首津、涉头津、江南津。这里代指蜀山。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文本框 1"/>
          <p:cNvSpPr txBox="1">
            <a:spLocks noChangeArrowheads="1"/>
          </p:cNvSpPr>
          <p:nvPr/>
        </p:nvSpPr>
        <p:spPr bwMode="auto">
          <a:xfrm>
            <a:off x="4367213" y="1403352"/>
            <a:ext cx="142218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4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式微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"/>
          <p:cNvSpPr>
            <a:spLocks noChangeArrowheads="1"/>
          </p:cNvSpPr>
          <p:nvPr/>
        </p:nvSpPr>
        <p:spPr bwMode="auto">
          <a:xfrm>
            <a:off x="2371727" y="986368"/>
            <a:ext cx="7561263" cy="363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宦游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：出外做官。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海内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：全国各地。古人认为陆地的四周都为大海所包围，所以称天下为四海之内。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比邻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：近邻。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无为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：无须，不必。 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歧路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：岔路口。</a:t>
            </a:r>
            <a:r>
              <a:rPr lang="en-US" altLang="zh-CN" sz="3200" b="1">
                <a:latin typeface="楷体" pitchFamily="49" charset="-122"/>
                <a:ea typeface="楷体" pitchFamily="49" charset="-122"/>
              </a:rPr>
              <a:t> 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沾巾</a:t>
            </a: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：泪贴手巾，指挥泪告别。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1"/>
          <p:cNvGrpSpPr>
            <a:grpSpLocks/>
          </p:cNvGrpSpPr>
          <p:nvPr/>
        </p:nvGrpSpPr>
        <p:grpSpPr bwMode="auto">
          <a:xfrm>
            <a:off x="1897065" y="198969"/>
            <a:ext cx="2249487" cy="766233"/>
            <a:chOff x="251073" y="267494"/>
            <a:chExt cx="2249488" cy="574675"/>
          </a:xfrm>
        </p:grpSpPr>
        <p:sp>
          <p:nvSpPr>
            <p:cNvPr id="22532" name="文本框 13"/>
            <p:cNvSpPr txBox="1">
              <a:spLocks noChangeArrowheads="1"/>
            </p:cNvSpPr>
            <p:nvPr/>
          </p:nvSpPr>
          <p:spPr bwMode="auto">
            <a:xfrm>
              <a:off x="395536" y="267494"/>
              <a:ext cx="1727200" cy="415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000" b="1" dirty="0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主旨归纳</a:t>
              </a:r>
            </a:p>
          </p:txBody>
        </p:sp>
        <p:cxnSp>
          <p:nvCxnSpPr>
            <p:cNvPr id="4" name="直接连接符 3">
              <a:extLst/>
            </p:cNvPr>
            <p:cNvCxnSpPr/>
            <p:nvPr/>
          </p:nvCxnSpPr>
          <p:spPr>
            <a:xfrm>
              <a:off x="251073" y="842169"/>
              <a:ext cx="2016126" cy="0"/>
            </a:xfrm>
            <a:prstGeom prst="line">
              <a:avLst/>
            </a:prstGeom>
            <a:ln>
              <a:solidFill>
                <a:srgbClr val="00B050"/>
              </a:solidFill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2534" name="Group 4"/>
            <p:cNvGrpSpPr>
              <a:grpSpLocks noChangeAspect="1"/>
            </p:cNvGrpSpPr>
            <p:nvPr/>
          </p:nvGrpSpPr>
          <p:grpSpPr bwMode="auto">
            <a:xfrm>
              <a:off x="2051298" y="483394"/>
              <a:ext cx="449263" cy="292100"/>
              <a:chOff x="2432" y="1329"/>
              <a:chExt cx="657" cy="426"/>
            </a:xfrm>
          </p:grpSpPr>
          <p:sp>
            <p:nvSpPr>
              <p:cNvPr id="6" name="AutoShape 3">
                <a:extLst/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434" y="1329"/>
                <a:ext cx="652" cy="42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" name="Freeform 5">
                <a:extLst/>
              </p:cNvPr>
              <p:cNvSpPr>
                <a:spLocks/>
              </p:cNvSpPr>
              <p:nvPr/>
            </p:nvSpPr>
            <p:spPr bwMode="auto">
              <a:xfrm>
                <a:off x="2478" y="1329"/>
                <a:ext cx="611" cy="424"/>
              </a:xfrm>
              <a:custGeom>
                <a:avLst/>
                <a:gdLst>
                  <a:gd name="T0" fmla="*/ 315 w 351"/>
                  <a:gd name="T1" fmla="*/ 0 h 242"/>
                  <a:gd name="T2" fmla="*/ 292 w 351"/>
                  <a:gd name="T3" fmla="*/ 9 h 242"/>
                  <a:gd name="T4" fmla="*/ 291 w 351"/>
                  <a:gd name="T5" fmla="*/ 10 h 242"/>
                  <a:gd name="T6" fmla="*/ 309 w 351"/>
                  <a:gd name="T7" fmla="*/ 3 h 242"/>
                  <a:gd name="T8" fmla="*/ 310 w 351"/>
                  <a:gd name="T9" fmla="*/ 4 h 242"/>
                  <a:gd name="T10" fmla="*/ 317 w 351"/>
                  <a:gd name="T11" fmla="*/ 10 h 242"/>
                  <a:gd name="T12" fmla="*/ 325 w 351"/>
                  <a:gd name="T13" fmla="*/ 27 h 242"/>
                  <a:gd name="T14" fmla="*/ 336 w 351"/>
                  <a:gd name="T15" fmla="*/ 59 h 242"/>
                  <a:gd name="T16" fmla="*/ 268 w 351"/>
                  <a:gd name="T17" fmla="*/ 95 h 242"/>
                  <a:gd name="T18" fmla="*/ 267 w 351"/>
                  <a:gd name="T19" fmla="*/ 95 h 242"/>
                  <a:gd name="T20" fmla="*/ 267 w 351"/>
                  <a:gd name="T21" fmla="*/ 95 h 242"/>
                  <a:gd name="T22" fmla="*/ 24 w 351"/>
                  <a:gd name="T23" fmla="*/ 219 h 242"/>
                  <a:gd name="T24" fmla="*/ 2 w 351"/>
                  <a:gd name="T25" fmla="*/ 229 h 242"/>
                  <a:gd name="T26" fmla="*/ 0 w 351"/>
                  <a:gd name="T27" fmla="*/ 229 h 242"/>
                  <a:gd name="T28" fmla="*/ 6 w 351"/>
                  <a:gd name="T29" fmla="*/ 240 h 242"/>
                  <a:gd name="T30" fmla="*/ 12 w 351"/>
                  <a:gd name="T31" fmla="*/ 242 h 242"/>
                  <a:gd name="T32" fmla="*/ 34 w 351"/>
                  <a:gd name="T33" fmla="*/ 232 h 242"/>
                  <a:gd name="T34" fmla="*/ 350 w 351"/>
                  <a:gd name="T35" fmla="*/ 68 h 242"/>
                  <a:gd name="T36" fmla="*/ 335 w 351"/>
                  <a:gd name="T37" fmla="*/ 29 h 242"/>
                  <a:gd name="T38" fmla="*/ 324 w 351"/>
                  <a:gd name="T39" fmla="*/ 8 h 242"/>
                  <a:gd name="T40" fmla="*/ 317 w 351"/>
                  <a:gd name="T41" fmla="*/ 1 h 242"/>
                  <a:gd name="T42" fmla="*/ 315 w 351"/>
                  <a:gd name="T4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1" h="242">
                    <a:moveTo>
                      <a:pt x="315" y="0"/>
                    </a:moveTo>
                    <a:cubicBezTo>
                      <a:pt x="311" y="0"/>
                      <a:pt x="299" y="6"/>
                      <a:pt x="292" y="9"/>
                    </a:cubicBezTo>
                    <a:cubicBezTo>
                      <a:pt x="292" y="9"/>
                      <a:pt x="292" y="9"/>
                      <a:pt x="291" y="10"/>
                    </a:cubicBezTo>
                    <a:cubicBezTo>
                      <a:pt x="298" y="7"/>
                      <a:pt x="306" y="3"/>
                      <a:pt x="309" y="3"/>
                    </a:cubicBezTo>
                    <a:cubicBezTo>
                      <a:pt x="309" y="3"/>
                      <a:pt x="310" y="3"/>
                      <a:pt x="310" y="4"/>
                    </a:cubicBezTo>
                    <a:cubicBezTo>
                      <a:pt x="312" y="6"/>
                      <a:pt x="317" y="10"/>
                      <a:pt x="317" y="10"/>
                    </a:cubicBezTo>
                    <a:cubicBezTo>
                      <a:pt x="317" y="10"/>
                      <a:pt x="321" y="15"/>
                      <a:pt x="325" y="27"/>
                    </a:cubicBezTo>
                    <a:cubicBezTo>
                      <a:pt x="330" y="39"/>
                      <a:pt x="338" y="56"/>
                      <a:pt x="336" y="59"/>
                    </a:cubicBezTo>
                    <a:cubicBezTo>
                      <a:pt x="336" y="60"/>
                      <a:pt x="308" y="75"/>
                      <a:pt x="268" y="95"/>
                    </a:cubicBezTo>
                    <a:cubicBezTo>
                      <a:pt x="268" y="95"/>
                      <a:pt x="268" y="95"/>
                      <a:pt x="267" y="95"/>
                    </a:cubicBezTo>
                    <a:cubicBezTo>
                      <a:pt x="267" y="95"/>
                      <a:pt x="267" y="95"/>
                      <a:pt x="267" y="95"/>
                    </a:cubicBezTo>
                    <a:cubicBezTo>
                      <a:pt x="179" y="140"/>
                      <a:pt x="38" y="211"/>
                      <a:pt x="24" y="219"/>
                    </a:cubicBezTo>
                    <a:cubicBezTo>
                      <a:pt x="11" y="227"/>
                      <a:pt x="5" y="229"/>
                      <a:pt x="2" y="229"/>
                    </a:cubicBezTo>
                    <a:cubicBezTo>
                      <a:pt x="1" y="229"/>
                      <a:pt x="0" y="229"/>
                      <a:pt x="0" y="229"/>
                    </a:cubicBezTo>
                    <a:cubicBezTo>
                      <a:pt x="3" y="235"/>
                      <a:pt x="5" y="239"/>
                      <a:pt x="6" y="240"/>
                    </a:cubicBezTo>
                    <a:cubicBezTo>
                      <a:pt x="8" y="241"/>
                      <a:pt x="9" y="242"/>
                      <a:pt x="12" y="242"/>
                    </a:cubicBezTo>
                    <a:cubicBezTo>
                      <a:pt x="16" y="242"/>
                      <a:pt x="22" y="240"/>
                      <a:pt x="34" y="232"/>
                    </a:cubicBezTo>
                    <a:cubicBezTo>
                      <a:pt x="54" y="220"/>
                      <a:pt x="348" y="72"/>
                      <a:pt x="350" y="68"/>
                    </a:cubicBezTo>
                    <a:cubicBezTo>
                      <a:pt x="351" y="65"/>
                      <a:pt x="341" y="44"/>
                      <a:pt x="335" y="29"/>
                    </a:cubicBezTo>
                    <a:cubicBezTo>
                      <a:pt x="329" y="15"/>
                      <a:pt x="324" y="8"/>
                      <a:pt x="324" y="8"/>
                    </a:cubicBezTo>
                    <a:cubicBezTo>
                      <a:pt x="324" y="8"/>
                      <a:pt x="319" y="3"/>
                      <a:pt x="317" y="1"/>
                    </a:cubicBezTo>
                    <a:cubicBezTo>
                      <a:pt x="316" y="0"/>
                      <a:pt x="316" y="0"/>
                      <a:pt x="315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" name="Freeform 6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334"/>
                <a:ext cx="634" cy="401"/>
              </a:xfrm>
              <a:custGeom>
                <a:avLst/>
                <a:gdLst>
                  <a:gd name="T0" fmla="*/ 3 w 364"/>
                  <a:gd name="T1" fmla="*/ 171 h 229"/>
                  <a:gd name="T2" fmla="*/ 3 w 364"/>
                  <a:gd name="T3" fmla="*/ 182 h 229"/>
                  <a:gd name="T4" fmla="*/ 23 w 364"/>
                  <a:gd name="T5" fmla="*/ 225 h 229"/>
                  <a:gd name="T6" fmla="*/ 50 w 364"/>
                  <a:gd name="T7" fmla="*/ 217 h 229"/>
                  <a:gd name="T8" fmla="*/ 362 w 364"/>
                  <a:gd name="T9" fmla="*/ 57 h 229"/>
                  <a:gd name="T10" fmla="*/ 351 w 364"/>
                  <a:gd name="T11" fmla="*/ 25 h 229"/>
                  <a:gd name="T12" fmla="*/ 343 w 364"/>
                  <a:gd name="T13" fmla="*/ 8 h 229"/>
                  <a:gd name="T14" fmla="*/ 336 w 364"/>
                  <a:gd name="T15" fmla="*/ 2 h 229"/>
                  <a:gd name="T16" fmla="*/ 312 w 364"/>
                  <a:gd name="T17" fmla="*/ 10 h 229"/>
                  <a:gd name="T18" fmla="*/ 10 w 364"/>
                  <a:gd name="T19" fmla="*/ 166 h 229"/>
                  <a:gd name="T20" fmla="*/ 3 w 364"/>
                  <a:gd name="T21" fmla="*/ 17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4" h="229">
                    <a:moveTo>
                      <a:pt x="3" y="171"/>
                    </a:moveTo>
                    <a:cubicBezTo>
                      <a:pt x="3" y="171"/>
                      <a:pt x="0" y="174"/>
                      <a:pt x="3" y="182"/>
                    </a:cubicBezTo>
                    <a:cubicBezTo>
                      <a:pt x="6" y="191"/>
                      <a:pt x="20" y="223"/>
                      <a:pt x="23" y="225"/>
                    </a:cubicBezTo>
                    <a:cubicBezTo>
                      <a:pt x="26" y="227"/>
                      <a:pt x="30" y="229"/>
                      <a:pt x="50" y="217"/>
                    </a:cubicBezTo>
                    <a:cubicBezTo>
                      <a:pt x="70" y="206"/>
                      <a:pt x="361" y="60"/>
                      <a:pt x="362" y="57"/>
                    </a:cubicBezTo>
                    <a:cubicBezTo>
                      <a:pt x="364" y="54"/>
                      <a:pt x="356" y="37"/>
                      <a:pt x="351" y="25"/>
                    </a:cubicBezTo>
                    <a:cubicBezTo>
                      <a:pt x="347" y="13"/>
                      <a:pt x="343" y="8"/>
                      <a:pt x="343" y="8"/>
                    </a:cubicBezTo>
                    <a:cubicBezTo>
                      <a:pt x="343" y="8"/>
                      <a:pt x="338" y="4"/>
                      <a:pt x="336" y="2"/>
                    </a:cubicBezTo>
                    <a:cubicBezTo>
                      <a:pt x="334" y="0"/>
                      <a:pt x="320" y="6"/>
                      <a:pt x="312" y="10"/>
                    </a:cubicBezTo>
                    <a:cubicBezTo>
                      <a:pt x="305" y="14"/>
                      <a:pt x="15" y="163"/>
                      <a:pt x="10" y="166"/>
                    </a:cubicBezTo>
                    <a:cubicBezTo>
                      <a:pt x="5" y="168"/>
                      <a:pt x="3" y="171"/>
                      <a:pt x="3" y="171"/>
                    </a:cubicBezTo>
                  </a:path>
                </a:pathLst>
              </a:custGeom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9" name="Freeform 7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605"/>
                <a:ext cx="100" cy="127"/>
              </a:xfrm>
              <a:custGeom>
                <a:avLst/>
                <a:gdLst>
                  <a:gd name="T0" fmla="*/ 57 w 57"/>
                  <a:gd name="T1" fmla="*/ 59 h 73"/>
                  <a:gd name="T2" fmla="*/ 51 w 57"/>
                  <a:gd name="T3" fmla="*/ 50 h 73"/>
                  <a:gd name="T4" fmla="*/ 46 w 57"/>
                  <a:gd name="T5" fmla="*/ 41 h 73"/>
                  <a:gd name="T6" fmla="*/ 44 w 57"/>
                  <a:gd name="T7" fmla="*/ 34 h 73"/>
                  <a:gd name="T8" fmla="*/ 43 w 57"/>
                  <a:gd name="T9" fmla="*/ 22 h 73"/>
                  <a:gd name="T10" fmla="*/ 41 w 57"/>
                  <a:gd name="T11" fmla="*/ 12 h 73"/>
                  <a:gd name="T12" fmla="*/ 39 w 57"/>
                  <a:gd name="T13" fmla="*/ 0 h 73"/>
                  <a:gd name="T14" fmla="*/ 33 w 57"/>
                  <a:gd name="T15" fmla="*/ 0 h 73"/>
                  <a:gd name="T16" fmla="*/ 28 w 57"/>
                  <a:gd name="T17" fmla="*/ 1 h 73"/>
                  <a:gd name="T18" fmla="*/ 10 w 57"/>
                  <a:gd name="T19" fmla="*/ 11 h 73"/>
                  <a:gd name="T20" fmla="*/ 3 w 57"/>
                  <a:gd name="T21" fmla="*/ 16 h 73"/>
                  <a:gd name="T22" fmla="*/ 3 w 57"/>
                  <a:gd name="T23" fmla="*/ 27 h 73"/>
                  <a:gd name="T24" fmla="*/ 19 w 57"/>
                  <a:gd name="T25" fmla="*/ 63 h 73"/>
                  <a:gd name="T26" fmla="*/ 23 w 57"/>
                  <a:gd name="T27" fmla="*/ 70 h 73"/>
                  <a:gd name="T28" fmla="*/ 38 w 57"/>
                  <a:gd name="T29" fmla="*/ 69 h 73"/>
                  <a:gd name="T30" fmla="*/ 47 w 57"/>
                  <a:gd name="T31" fmla="*/ 64 h 73"/>
                  <a:gd name="T32" fmla="*/ 50 w 57"/>
                  <a:gd name="T33" fmla="*/ 62 h 73"/>
                  <a:gd name="T34" fmla="*/ 57 w 57"/>
                  <a:gd name="T35" fmla="*/ 5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73">
                    <a:moveTo>
                      <a:pt x="57" y="59"/>
                    </a:moveTo>
                    <a:cubicBezTo>
                      <a:pt x="55" y="55"/>
                      <a:pt x="51" y="50"/>
                      <a:pt x="51" y="50"/>
                    </a:cubicBezTo>
                    <a:cubicBezTo>
                      <a:pt x="51" y="50"/>
                      <a:pt x="48" y="44"/>
                      <a:pt x="46" y="41"/>
                    </a:cubicBezTo>
                    <a:cubicBezTo>
                      <a:pt x="45" y="39"/>
                      <a:pt x="44" y="34"/>
                      <a:pt x="44" y="34"/>
                    </a:cubicBezTo>
                    <a:cubicBezTo>
                      <a:pt x="44" y="34"/>
                      <a:pt x="43" y="26"/>
                      <a:pt x="43" y="22"/>
                    </a:cubicBezTo>
                    <a:cubicBezTo>
                      <a:pt x="42" y="19"/>
                      <a:pt x="41" y="14"/>
                      <a:pt x="41" y="12"/>
                    </a:cubicBezTo>
                    <a:cubicBezTo>
                      <a:pt x="40" y="10"/>
                      <a:pt x="40" y="4"/>
                      <a:pt x="39" y="0"/>
                    </a:cubicBezTo>
                    <a:cubicBezTo>
                      <a:pt x="36" y="0"/>
                      <a:pt x="33" y="0"/>
                      <a:pt x="33" y="0"/>
                    </a:cubicBezTo>
                    <a:cubicBezTo>
                      <a:pt x="33" y="0"/>
                      <a:pt x="31" y="0"/>
                      <a:pt x="28" y="1"/>
                    </a:cubicBezTo>
                    <a:cubicBezTo>
                      <a:pt x="17" y="7"/>
                      <a:pt x="11" y="10"/>
                      <a:pt x="10" y="11"/>
                    </a:cubicBezTo>
                    <a:cubicBezTo>
                      <a:pt x="5" y="13"/>
                      <a:pt x="3" y="16"/>
                      <a:pt x="3" y="16"/>
                    </a:cubicBezTo>
                    <a:cubicBezTo>
                      <a:pt x="3" y="16"/>
                      <a:pt x="0" y="19"/>
                      <a:pt x="3" y="27"/>
                    </a:cubicBezTo>
                    <a:cubicBezTo>
                      <a:pt x="5" y="33"/>
                      <a:pt x="13" y="52"/>
                      <a:pt x="19" y="63"/>
                    </a:cubicBezTo>
                    <a:cubicBezTo>
                      <a:pt x="20" y="67"/>
                      <a:pt x="22" y="69"/>
                      <a:pt x="23" y="70"/>
                    </a:cubicBezTo>
                    <a:cubicBezTo>
                      <a:pt x="25" y="72"/>
                      <a:pt x="28" y="73"/>
                      <a:pt x="38" y="69"/>
                    </a:cubicBezTo>
                    <a:cubicBezTo>
                      <a:pt x="41" y="67"/>
                      <a:pt x="44" y="66"/>
                      <a:pt x="47" y="64"/>
                    </a:cubicBezTo>
                    <a:cubicBezTo>
                      <a:pt x="48" y="63"/>
                      <a:pt x="49" y="63"/>
                      <a:pt x="50" y="62"/>
                    </a:cubicBezTo>
                    <a:cubicBezTo>
                      <a:pt x="51" y="62"/>
                      <a:pt x="54" y="60"/>
                      <a:pt x="57" y="59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10" name="Freeform 8">
                <a:extLst/>
              </p:cNvPr>
              <p:cNvSpPr>
                <a:spLocks/>
              </p:cNvSpPr>
              <p:nvPr/>
            </p:nvSpPr>
            <p:spPr bwMode="auto">
              <a:xfrm>
                <a:off x="2954" y="1361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1" name="Freeform 9">
                <a:extLst/>
              </p:cNvPr>
              <p:cNvSpPr>
                <a:spLocks/>
              </p:cNvSpPr>
              <p:nvPr/>
            </p:nvSpPr>
            <p:spPr bwMode="auto">
              <a:xfrm>
                <a:off x="2943" y="14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10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2511" y="1361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22531" name="矩形 12"/>
          <p:cNvSpPr>
            <a:spLocks noChangeArrowheads="1"/>
          </p:cNvSpPr>
          <p:nvPr/>
        </p:nvSpPr>
        <p:spPr bwMode="auto">
          <a:xfrm>
            <a:off x="2316165" y="2029885"/>
            <a:ext cx="7559675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    这首诗通过写与好友分别的情景，慰勉友人勿在离别时悲伤，</a:t>
            </a:r>
            <a:r>
              <a:rPr lang="zh-CN" altLang="en-US" sz="36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表现了诗人高远的志向、豁达的胸怀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组合 1"/>
          <p:cNvGrpSpPr>
            <a:grpSpLocks/>
          </p:cNvGrpSpPr>
          <p:nvPr/>
        </p:nvGrpSpPr>
        <p:grpSpPr bwMode="auto">
          <a:xfrm>
            <a:off x="1897065" y="198969"/>
            <a:ext cx="2249487" cy="766233"/>
            <a:chOff x="251073" y="267494"/>
            <a:chExt cx="2249488" cy="574675"/>
          </a:xfrm>
        </p:grpSpPr>
        <p:sp>
          <p:nvSpPr>
            <p:cNvPr id="23556" name="文本框 13"/>
            <p:cNvSpPr txBox="1">
              <a:spLocks noChangeArrowheads="1"/>
            </p:cNvSpPr>
            <p:nvPr/>
          </p:nvSpPr>
          <p:spPr bwMode="auto">
            <a:xfrm>
              <a:off x="395536" y="267494"/>
              <a:ext cx="1727200" cy="415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000" b="1" dirty="0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重点赏析</a:t>
              </a:r>
            </a:p>
          </p:txBody>
        </p:sp>
        <p:cxnSp>
          <p:nvCxnSpPr>
            <p:cNvPr id="4" name="直接连接符 3">
              <a:extLst/>
            </p:cNvPr>
            <p:cNvCxnSpPr/>
            <p:nvPr/>
          </p:nvCxnSpPr>
          <p:spPr>
            <a:xfrm>
              <a:off x="251073" y="842169"/>
              <a:ext cx="2016126" cy="0"/>
            </a:xfrm>
            <a:prstGeom prst="line">
              <a:avLst/>
            </a:prstGeom>
            <a:ln>
              <a:solidFill>
                <a:srgbClr val="00B050"/>
              </a:solidFill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3558" name="Group 4"/>
            <p:cNvGrpSpPr>
              <a:grpSpLocks noChangeAspect="1"/>
            </p:cNvGrpSpPr>
            <p:nvPr/>
          </p:nvGrpSpPr>
          <p:grpSpPr bwMode="auto">
            <a:xfrm>
              <a:off x="2051298" y="483394"/>
              <a:ext cx="449263" cy="292100"/>
              <a:chOff x="2432" y="1329"/>
              <a:chExt cx="657" cy="426"/>
            </a:xfrm>
          </p:grpSpPr>
          <p:sp>
            <p:nvSpPr>
              <p:cNvPr id="6" name="AutoShape 3">
                <a:extLst/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434" y="1329"/>
                <a:ext cx="652" cy="42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" name="Freeform 5">
                <a:extLst/>
              </p:cNvPr>
              <p:cNvSpPr>
                <a:spLocks/>
              </p:cNvSpPr>
              <p:nvPr/>
            </p:nvSpPr>
            <p:spPr bwMode="auto">
              <a:xfrm>
                <a:off x="2478" y="1329"/>
                <a:ext cx="611" cy="424"/>
              </a:xfrm>
              <a:custGeom>
                <a:avLst/>
                <a:gdLst>
                  <a:gd name="T0" fmla="*/ 315 w 351"/>
                  <a:gd name="T1" fmla="*/ 0 h 242"/>
                  <a:gd name="T2" fmla="*/ 292 w 351"/>
                  <a:gd name="T3" fmla="*/ 9 h 242"/>
                  <a:gd name="T4" fmla="*/ 291 w 351"/>
                  <a:gd name="T5" fmla="*/ 10 h 242"/>
                  <a:gd name="T6" fmla="*/ 309 w 351"/>
                  <a:gd name="T7" fmla="*/ 3 h 242"/>
                  <a:gd name="T8" fmla="*/ 310 w 351"/>
                  <a:gd name="T9" fmla="*/ 4 h 242"/>
                  <a:gd name="T10" fmla="*/ 317 w 351"/>
                  <a:gd name="T11" fmla="*/ 10 h 242"/>
                  <a:gd name="T12" fmla="*/ 325 w 351"/>
                  <a:gd name="T13" fmla="*/ 27 h 242"/>
                  <a:gd name="T14" fmla="*/ 336 w 351"/>
                  <a:gd name="T15" fmla="*/ 59 h 242"/>
                  <a:gd name="T16" fmla="*/ 268 w 351"/>
                  <a:gd name="T17" fmla="*/ 95 h 242"/>
                  <a:gd name="T18" fmla="*/ 267 w 351"/>
                  <a:gd name="T19" fmla="*/ 95 h 242"/>
                  <a:gd name="T20" fmla="*/ 267 w 351"/>
                  <a:gd name="T21" fmla="*/ 95 h 242"/>
                  <a:gd name="T22" fmla="*/ 24 w 351"/>
                  <a:gd name="T23" fmla="*/ 219 h 242"/>
                  <a:gd name="T24" fmla="*/ 2 w 351"/>
                  <a:gd name="T25" fmla="*/ 229 h 242"/>
                  <a:gd name="T26" fmla="*/ 0 w 351"/>
                  <a:gd name="T27" fmla="*/ 229 h 242"/>
                  <a:gd name="T28" fmla="*/ 6 w 351"/>
                  <a:gd name="T29" fmla="*/ 240 h 242"/>
                  <a:gd name="T30" fmla="*/ 12 w 351"/>
                  <a:gd name="T31" fmla="*/ 242 h 242"/>
                  <a:gd name="T32" fmla="*/ 34 w 351"/>
                  <a:gd name="T33" fmla="*/ 232 h 242"/>
                  <a:gd name="T34" fmla="*/ 350 w 351"/>
                  <a:gd name="T35" fmla="*/ 68 h 242"/>
                  <a:gd name="T36" fmla="*/ 335 w 351"/>
                  <a:gd name="T37" fmla="*/ 29 h 242"/>
                  <a:gd name="T38" fmla="*/ 324 w 351"/>
                  <a:gd name="T39" fmla="*/ 8 h 242"/>
                  <a:gd name="T40" fmla="*/ 317 w 351"/>
                  <a:gd name="T41" fmla="*/ 1 h 242"/>
                  <a:gd name="T42" fmla="*/ 315 w 351"/>
                  <a:gd name="T4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1" h="242">
                    <a:moveTo>
                      <a:pt x="315" y="0"/>
                    </a:moveTo>
                    <a:cubicBezTo>
                      <a:pt x="311" y="0"/>
                      <a:pt x="299" y="6"/>
                      <a:pt x="292" y="9"/>
                    </a:cubicBezTo>
                    <a:cubicBezTo>
                      <a:pt x="292" y="9"/>
                      <a:pt x="292" y="9"/>
                      <a:pt x="291" y="10"/>
                    </a:cubicBezTo>
                    <a:cubicBezTo>
                      <a:pt x="298" y="7"/>
                      <a:pt x="306" y="3"/>
                      <a:pt x="309" y="3"/>
                    </a:cubicBezTo>
                    <a:cubicBezTo>
                      <a:pt x="309" y="3"/>
                      <a:pt x="310" y="3"/>
                      <a:pt x="310" y="4"/>
                    </a:cubicBezTo>
                    <a:cubicBezTo>
                      <a:pt x="312" y="6"/>
                      <a:pt x="317" y="10"/>
                      <a:pt x="317" y="10"/>
                    </a:cubicBezTo>
                    <a:cubicBezTo>
                      <a:pt x="317" y="10"/>
                      <a:pt x="321" y="15"/>
                      <a:pt x="325" y="27"/>
                    </a:cubicBezTo>
                    <a:cubicBezTo>
                      <a:pt x="330" y="39"/>
                      <a:pt x="338" y="56"/>
                      <a:pt x="336" y="59"/>
                    </a:cubicBezTo>
                    <a:cubicBezTo>
                      <a:pt x="336" y="60"/>
                      <a:pt x="308" y="75"/>
                      <a:pt x="268" y="95"/>
                    </a:cubicBezTo>
                    <a:cubicBezTo>
                      <a:pt x="268" y="95"/>
                      <a:pt x="268" y="95"/>
                      <a:pt x="267" y="95"/>
                    </a:cubicBezTo>
                    <a:cubicBezTo>
                      <a:pt x="267" y="95"/>
                      <a:pt x="267" y="95"/>
                      <a:pt x="267" y="95"/>
                    </a:cubicBezTo>
                    <a:cubicBezTo>
                      <a:pt x="179" y="140"/>
                      <a:pt x="38" y="211"/>
                      <a:pt x="24" y="219"/>
                    </a:cubicBezTo>
                    <a:cubicBezTo>
                      <a:pt x="11" y="227"/>
                      <a:pt x="5" y="229"/>
                      <a:pt x="2" y="229"/>
                    </a:cubicBezTo>
                    <a:cubicBezTo>
                      <a:pt x="1" y="229"/>
                      <a:pt x="0" y="229"/>
                      <a:pt x="0" y="229"/>
                    </a:cubicBezTo>
                    <a:cubicBezTo>
                      <a:pt x="3" y="235"/>
                      <a:pt x="5" y="239"/>
                      <a:pt x="6" y="240"/>
                    </a:cubicBezTo>
                    <a:cubicBezTo>
                      <a:pt x="8" y="241"/>
                      <a:pt x="9" y="242"/>
                      <a:pt x="12" y="242"/>
                    </a:cubicBezTo>
                    <a:cubicBezTo>
                      <a:pt x="16" y="242"/>
                      <a:pt x="22" y="240"/>
                      <a:pt x="34" y="232"/>
                    </a:cubicBezTo>
                    <a:cubicBezTo>
                      <a:pt x="54" y="220"/>
                      <a:pt x="348" y="72"/>
                      <a:pt x="350" y="68"/>
                    </a:cubicBezTo>
                    <a:cubicBezTo>
                      <a:pt x="351" y="65"/>
                      <a:pt x="341" y="44"/>
                      <a:pt x="335" y="29"/>
                    </a:cubicBezTo>
                    <a:cubicBezTo>
                      <a:pt x="329" y="15"/>
                      <a:pt x="324" y="8"/>
                      <a:pt x="324" y="8"/>
                    </a:cubicBezTo>
                    <a:cubicBezTo>
                      <a:pt x="324" y="8"/>
                      <a:pt x="319" y="3"/>
                      <a:pt x="317" y="1"/>
                    </a:cubicBezTo>
                    <a:cubicBezTo>
                      <a:pt x="316" y="0"/>
                      <a:pt x="316" y="0"/>
                      <a:pt x="315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" name="Freeform 6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334"/>
                <a:ext cx="634" cy="401"/>
              </a:xfrm>
              <a:custGeom>
                <a:avLst/>
                <a:gdLst>
                  <a:gd name="T0" fmla="*/ 3 w 364"/>
                  <a:gd name="T1" fmla="*/ 171 h 229"/>
                  <a:gd name="T2" fmla="*/ 3 w 364"/>
                  <a:gd name="T3" fmla="*/ 182 h 229"/>
                  <a:gd name="T4" fmla="*/ 23 w 364"/>
                  <a:gd name="T5" fmla="*/ 225 h 229"/>
                  <a:gd name="T6" fmla="*/ 50 w 364"/>
                  <a:gd name="T7" fmla="*/ 217 h 229"/>
                  <a:gd name="T8" fmla="*/ 362 w 364"/>
                  <a:gd name="T9" fmla="*/ 57 h 229"/>
                  <a:gd name="T10" fmla="*/ 351 w 364"/>
                  <a:gd name="T11" fmla="*/ 25 h 229"/>
                  <a:gd name="T12" fmla="*/ 343 w 364"/>
                  <a:gd name="T13" fmla="*/ 8 h 229"/>
                  <a:gd name="T14" fmla="*/ 336 w 364"/>
                  <a:gd name="T15" fmla="*/ 2 h 229"/>
                  <a:gd name="T16" fmla="*/ 312 w 364"/>
                  <a:gd name="T17" fmla="*/ 10 h 229"/>
                  <a:gd name="T18" fmla="*/ 10 w 364"/>
                  <a:gd name="T19" fmla="*/ 166 h 229"/>
                  <a:gd name="T20" fmla="*/ 3 w 364"/>
                  <a:gd name="T21" fmla="*/ 17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4" h="229">
                    <a:moveTo>
                      <a:pt x="3" y="171"/>
                    </a:moveTo>
                    <a:cubicBezTo>
                      <a:pt x="3" y="171"/>
                      <a:pt x="0" y="174"/>
                      <a:pt x="3" y="182"/>
                    </a:cubicBezTo>
                    <a:cubicBezTo>
                      <a:pt x="6" y="191"/>
                      <a:pt x="20" y="223"/>
                      <a:pt x="23" y="225"/>
                    </a:cubicBezTo>
                    <a:cubicBezTo>
                      <a:pt x="26" y="227"/>
                      <a:pt x="30" y="229"/>
                      <a:pt x="50" y="217"/>
                    </a:cubicBezTo>
                    <a:cubicBezTo>
                      <a:pt x="70" y="206"/>
                      <a:pt x="361" y="60"/>
                      <a:pt x="362" y="57"/>
                    </a:cubicBezTo>
                    <a:cubicBezTo>
                      <a:pt x="364" y="54"/>
                      <a:pt x="356" y="37"/>
                      <a:pt x="351" y="25"/>
                    </a:cubicBezTo>
                    <a:cubicBezTo>
                      <a:pt x="347" y="13"/>
                      <a:pt x="343" y="8"/>
                      <a:pt x="343" y="8"/>
                    </a:cubicBezTo>
                    <a:cubicBezTo>
                      <a:pt x="343" y="8"/>
                      <a:pt x="338" y="4"/>
                      <a:pt x="336" y="2"/>
                    </a:cubicBezTo>
                    <a:cubicBezTo>
                      <a:pt x="334" y="0"/>
                      <a:pt x="320" y="6"/>
                      <a:pt x="312" y="10"/>
                    </a:cubicBezTo>
                    <a:cubicBezTo>
                      <a:pt x="305" y="14"/>
                      <a:pt x="15" y="163"/>
                      <a:pt x="10" y="166"/>
                    </a:cubicBezTo>
                    <a:cubicBezTo>
                      <a:pt x="5" y="168"/>
                      <a:pt x="3" y="171"/>
                      <a:pt x="3" y="171"/>
                    </a:cubicBezTo>
                  </a:path>
                </a:pathLst>
              </a:custGeom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9" name="Freeform 7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605"/>
                <a:ext cx="100" cy="127"/>
              </a:xfrm>
              <a:custGeom>
                <a:avLst/>
                <a:gdLst>
                  <a:gd name="T0" fmla="*/ 57 w 57"/>
                  <a:gd name="T1" fmla="*/ 59 h 73"/>
                  <a:gd name="T2" fmla="*/ 51 w 57"/>
                  <a:gd name="T3" fmla="*/ 50 h 73"/>
                  <a:gd name="T4" fmla="*/ 46 w 57"/>
                  <a:gd name="T5" fmla="*/ 41 h 73"/>
                  <a:gd name="T6" fmla="*/ 44 w 57"/>
                  <a:gd name="T7" fmla="*/ 34 h 73"/>
                  <a:gd name="T8" fmla="*/ 43 w 57"/>
                  <a:gd name="T9" fmla="*/ 22 h 73"/>
                  <a:gd name="T10" fmla="*/ 41 w 57"/>
                  <a:gd name="T11" fmla="*/ 12 h 73"/>
                  <a:gd name="T12" fmla="*/ 39 w 57"/>
                  <a:gd name="T13" fmla="*/ 0 h 73"/>
                  <a:gd name="T14" fmla="*/ 33 w 57"/>
                  <a:gd name="T15" fmla="*/ 0 h 73"/>
                  <a:gd name="T16" fmla="*/ 28 w 57"/>
                  <a:gd name="T17" fmla="*/ 1 h 73"/>
                  <a:gd name="T18" fmla="*/ 10 w 57"/>
                  <a:gd name="T19" fmla="*/ 11 h 73"/>
                  <a:gd name="T20" fmla="*/ 3 w 57"/>
                  <a:gd name="T21" fmla="*/ 16 h 73"/>
                  <a:gd name="T22" fmla="*/ 3 w 57"/>
                  <a:gd name="T23" fmla="*/ 27 h 73"/>
                  <a:gd name="T24" fmla="*/ 19 w 57"/>
                  <a:gd name="T25" fmla="*/ 63 h 73"/>
                  <a:gd name="T26" fmla="*/ 23 w 57"/>
                  <a:gd name="T27" fmla="*/ 70 h 73"/>
                  <a:gd name="T28" fmla="*/ 38 w 57"/>
                  <a:gd name="T29" fmla="*/ 69 h 73"/>
                  <a:gd name="T30" fmla="*/ 47 w 57"/>
                  <a:gd name="T31" fmla="*/ 64 h 73"/>
                  <a:gd name="T32" fmla="*/ 50 w 57"/>
                  <a:gd name="T33" fmla="*/ 62 h 73"/>
                  <a:gd name="T34" fmla="*/ 57 w 57"/>
                  <a:gd name="T35" fmla="*/ 5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73">
                    <a:moveTo>
                      <a:pt x="57" y="59"/>
                    </a:moveTo>
                    <a:cubicBezTo>
                      <a:pt x="55" y="55"/>
                      <a:pt x="51" y="50"/>
                      <a:pt x="51" y="50"/>
                    </a:cubicBezTo>
                    <a:cubicBezTo>
                      <a:pt x="51" y="50"/>
                      <a:pt x="48" y="44"/>
                      <a:pt x="46" y="41"/>
                    </a:cubicBezTo>
                    <a:cubicBezTo>
                      <a:pt x="45" y="39"/>
                      <a:pt x="44" y="34"/>
                      <a:pt x="44" y="34"/>
                    </a:cubicBezTo>
                    <a:cubicBezTo>
                      <a:pt x="44" y="34"/>
                      <a:pt x="43" y="26"/>
                      <a:pt x="43" y="22"/>
                    </a:cubicBezTo>
                    <a:cubicBezTo>
                      <a:pt x="42" y="19"/>
                      <a:pt x="41" y="14"/>
                      <a:pt x="41" y="12"/>
                    </a:cubicBezTo>
                    <a:cubicBezTo>
                      <a:pt x="40" y="10"/>
                      <a:pt x="40" y="4"/>
                      <a:pt x="39" y="0"/>
                    </a:cubicBezTo>
                    <a:cubicBezTo>
                      <a:pt x="36" y="0"/>
                      <a:pt x="33" y="0"/>
                      <a:pt x="33" y="0"/>
                    </a:cubicBezTo>
                    <a:cubicBezTo>
                      <a:pt x="33" y="0"/>
                      <a:pt x="31" y="0"/>
                      <a:pt x="28" y="1"/>
                    </a:cubicBezTo>
                    <a:cubicBezTo>
                      <a:pt x="17" y="7"/>
                      <a:pt x="11" y="10"/>
                      <a:pt x="10" y="11"/>
                    </a:cubicBezTo>
                    <a:cubicBezTo>
                      <a:pt x="5" y="13"/>
                      <a:pt x="3" y="16"/>
                      <a:pt x="3" y="16"/>
                    </a:cubicBezTo>
                    <a:cubicBezTo>
                      <a:pt x="3" y="16"/>
                      <a:pt x="0" y="19"/>
                      <a:pt x="3" y="27"/>
                    </a:cubicBezTo>
                    <a:cubicBezTo>
                      <a:pt x="5" y="33"/>
                      <a:pt x="13" y="52"/>
                      <a:pt x="19" y="63"/>
                    </a:cubicBezTo>
                    <a:cubicBezTo>
                      <a:pt x="20" y="67"/>
                      <a:pt x="22" y="69"/>
                      <a:pt x="23" y="70"/>
                    </a:cubicBezTo>
                    <a:cubicBezTo>
                      <a:pt x="25" y="72"/>
                      <a:pt x="28" y="73"/>
                      <a:pt x="38" y="69"/>
                    </a:cubicBezTo>
                    <a:cubicBezTo>
                      <a:pt x="41" y="67"/>
                      <a:pt x="44" y="66"/>
                      <a:pt x="47" y="64"/>
                    </a:cubicBezTo>
                    <a:cubicBezTo>
                      <a:pt x="48" y="63"/>
                      <a:pt x="49" y="63"/>
                      <a:pt x="50" y="62"/>
                    </a:cubicBezTo>
                    <a:cubicBezTo>
                      <a:pt x="51" y="62"/>
                      <a:pt x="54" y="60"/>
                      <a:pt x="57" y="59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10" name="Freeform 8">
                <a:extLst/>
              </p:cNvPr>
              <p:cNvSpPr>
                <a:spLocks/>
              </p:cNvSpPr>
              <p:nvPr/>
            </p:nvSpPr>
            <p:spPr bwMode="auto">
              <a:xfrm>
                <a:off x="2954" y="1361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1" name="Freeform 9">
                <a:extLst/>
              </p:cNvPr>
              <p:cNvSpPr>
                <a:spLocks/>
              </p:cNvSpPr>
              <p:nvPr/>
            </p:nvSpPr>
            <p:spPr bwMode="auto">
              <a:xfrm>
                <a:off x="2943" y="14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10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2511" y="1361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23555" name="矩形 12"/>
          <p:cNvSpPr>
            <a:spLocks noChangeArrowheads="1"/>
          </p:cNvSpPr>
          <p:nvPr/>
        </p:nvSpPr>
        <p:spPr bwMode="auto">
          <a:xfrm>
            <a:off x="2330450" y="1195918"/>
            <a:ext cx="7632700" cy="363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这首诗是送别的名作。诗意慰勉友人勿在离别之时悲哀。起句严整对仗，三、四句以散调承之，以实转虚，文情跌宕。第三联“海内存知己，天涯若比邻”，奇峰突起，高度地概括了“友情深厚，江山难阻”的情景，伟词自铸，传之千古，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" name="矩形 1"/>
          <p:cNvSpPr>
            <a:spLocks noChangeArrowheads="1"/>
          </p:cNvSpPr>
          <p:nvPr/>
        </p:nvSpPr>
        <p:spPr bwMode="auto">
          <a:xfrm>
            <a:off x="2316165" y="1790701"/>
            <a:ext cx="7559675" cy="2456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口皆碑。尾联点出“送”的主题。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全诗开合顿挫，气脉流通，意境旷达。一洗古送别诗中的悲凉凄怆之情，音调爽朗，清新高远，独树碑石。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702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703" name="矩形 1"/>
          <p:cNvSpPr>
            <a:spLocks noChangeArrowheads="1"/>
          </p:cNvSpPr>
          <p:nvPr/>
        </p:nvSpPr>
        <p:spPr bwMode="auto">
          <a:xfrm>
            <a:off x="2424115" y="948269"/>
            <a:ext cx="513473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望洞庭湖赠张丞相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1"/>
          <p:cNvGrpSpPr>
            <a:grpSpLocks/>
          </p:cNvGrpSpPr>
          <p:nvPr/>
        </p:nvGrpSpPr>
        <p:grpSpPr bwMode="auto">
          <a:xfrm>
            <a:off x="1897065" y="198969"/>
            <a:ext cx="2249487" cy="766233"/>
            <a:chOff x="251073" y="267494"/>
            <a:chExt cx="2249488" cy="574675"/>
          </a:xfrm>
        </p:grpSpPr>
        <p:sp>
          <p:nvSpPr>
            <p:cNvPr id="26628" name="文本框 13"/>
            <p:cNvSpPr txBox="1">
              <a:spLocks noChangeArrowheads="1"/>
            </p:cNvSpPr>
            <p:nvPr/>
          </p:nvSpPr>
          <p:spPr bwMode="auto">
            <a:xfrm>
              <a:off x="395536" y="267494"/>
              <a:ext cx="1727200" cy="415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000" b="1" dirty="0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作者名片</a:t>
              </a:r>
            </a:p>
          </p:txBody>
        </p:sp>
        <p:cxnSp>
          <p:nvCxnSpPr>
            <p:cNvPr id="4" name="直接连接符 3">
              <a:extLst/>
            </p:cNvPr>
            <p:cNvCxnSpPr/>
            <p:nvPr/>
          </p:nvCxnSpPr>
          <p:spPr>
            <a:xfrm>
              <a:off x="251073" y="842169"/>
              <a:ext cx="2016126" cy="0"/>
            </a:xfrm>
            <a:prstGeom prst="line">
              <a:avLst/>
            </a:prstGeom>
            <a:ln>
              <a:solidFill>
                <a:srgbClr val="00B050"/>
              </a:solidFill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6630" name="Group 4"/>
            <p:cNvGrpSpPr>
              <a:grpSpLocks noChangeAspect="1"/>
            </p:cNvGrpSpPr>
            <p:nvPr/>
          </p:nvGrpSpPr>
          <p:grpSpPr bwMode="auto">
            <a:xfrm>
              <a:off x="2051298" y="483394"/>
              <a:ext cx="449263" cy="292100"/>
              <a:chOff x="2432" y="1329"/>
              <a:chExt cx="657" cy="426"/>
            </a:xfrm>
          </p:grpSpPr>
          <p:sp>
            <p:nvSpPr>
              <p:cNvPr id="6" name="AutoShape 3">
                <a:extLst/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434" y="1329"/>
                <a:ext cx="652" cy="42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" name="Freeform 5">
                <a:extLst/>
              </p:cNvPr>
              <p:cNvSpPr>
                <a:spLocks/>
              </p:cNvSpPr>
              <p:nvPr/>
            </p:nvSpPr>
            <p:spPr bwMode="auto">
              <a:xfrm>
                <a:off x="2478" y="1329"/>
                <a:ext cx="611" cy="424"/>
              </a:xfrm>
              <a:custGeom>
                <a:avLst/>
                <a:gdLst>
                  <a:gd name="T0" fmla="*/ 315 w 351"/>
                  <a:gd name="T1" fmla="*/ 0 h 242"/>
                  <a:gd name="T2" fmla="*/ 292 w 351"/>
                  <a:gd name="T3" fmla="*/ 9 h 242"/>
                  <a:gd name="T4" fmla="*/ 291 w 351"/>
                  <a:gd name="T5" fmla="*/ 10 h 242"/>
                  <a:gd name="T6" fmla="*/ 309 w 351"/>
                  <a:gd name="T7" fmla="*/ 3 h 242"/>
                  <a:gd name="T8" fmla="*/ 310 w 351"/>
                  <a:gd name="T9" fmla="*/ 4 h 242"/>
                  <a:gd name="T10" fmla="*/ 317 w 351"/>
                  <a:gd name="T11" fmla="*/ 10 h 242"/>
                  <a:gd name="T12" fmla="*/ 325 w 351"/>
                  <a:gd name="T13" fmla="*/ 27 h 242"/>
                  <a:gd name="T14" fmla="*/ 336 w 351"/>
                  <a:gd name="T15" fmla="*/ 59 h 242"/>
                  <a:gd name="T16" fmla="*/ 268 w 351"/>
                  <a:gd name="T17" fmla="*/ 95 h 242"/>
                  <a:gd name="T18" fmla="*/ 267 w 351"/>
                  <a:gd name="T19" fmla="*/ 95 h 242"/>
                  <a:gd name="T20" fmla="*/ 267 w 351"/>
                  <a:gd name="T21" fmla="*/ 95 h 242"/>
                  <a:gd name="T22" fmla="*/ 24 w 351"/>
                  <a:gd name="T23" fmla="*/ 219 h 242"/>
                  <a:gd name="T24" fmla="*/ 2 w 351"/>
                  <a:gd name="T25" fmla="*/ 229 h 242"/>
                  <a:gd name="T26" fmla="*/ 0 w 351"/>
                  <a:gd name="T27" fmla="*/ 229 h 242"/>
                  <a:gd name="T28" fmla="*/ 6 w 351"/>
                  <a:gd name="T29" fmla="*/ 240 h 242"/>
                  <a:gd name="T30" fmla="*/ 12 w 351"/>
                  <a:gd name="T31" fmla="*/ 242 h 242"/>
                  <a:gd name="T32" fmla="*/ 34 w 351"/>
                  <a:gd name="T33" fmla="*/ 232 h 242"/>
                  <a:gd name="T34" fmla="*/ 350 w 351"/>
                  <a:gd name="T35" fmla="*/ 68 h 242"/>
                  <a:gd name="T36" fmla="*/ 335 w 351"/>
                  <a:gd name="T37" fmla="*/ 29 h 242"/>
                  <a:gd name="T38" fmla="*/ 324 w 351"/>
                  <a:gd name="T39" fmla="*/ 8 h 242"/>
                  <a:gd name="T40" fmla="*/ 317 w 351"/>
                  <a:gd name="T41" fmla="*/ 1 h 242"/>
                  <a:gd name="T42" fmla="*/ 315 w 351"/>
                  <a:gd name="T4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1" h="242">
                    <a:moveTo>
                      <a:pt x="315" y="0"/>
                    </a:moveTo>
                    <a:cubicBezTo>
                      <a:pt x="311" y="0"/>
                      <a:pt x="299" y="6"/>
                      <a:pt x="292" y="9"/>
                    </a:cubicBezTo>
                    <a:cubicBezTo>
                      <a:pt x="292" y="9"/>
                      <a:pt x="292" y="9"/>
                      <a:pt x="291" y="10"/>
                    </a:cubicBezTo>
                    <a:cubicBezTo>
                      <a:pt x="298" y="7"/>
                      <a:pt x="306" y="3"/>
                      <a:pt x="309" y="3"/>
                    </a:cubicBezTo>
                    <a:cubicBezTo>
                      <a:pt x="309" y="3"/>
                      <a:pt x="310" y="3"/>
                      <a:pt x="310" y="4"/>
                    </a:cubicBezTo>
                    <a:cubicBezTo>
                      <a:pt x="312" y="6"/>
                      <a:pt x="317" y="10"/>
                      <a:pt x="317" y="10"/>
                    </a:cubicBezTo>
                    <a:cubicBezTo>
                      <a:pt x="317" y="10"/>
                      <a:pt x="321" y="15"/>
                      <a:pt x="325" y="27"/>
                    </a:cubicBezTo>
                    <a:cubicBezTo>
                      <a:pt x="330" y="39"/>
                      <a:pt x="338" y="56"/>
                      <a:pt x="336" y="59"/>
                    </a:cubicBezTo>
                    <a:cubicBezTo>
                      <a:pt x="336" y="60"/>
                      <a:pt x="308" y="75"/>
                      <a:pt x="268" y="95"/>
                    </a:cubicBezTo>
                    <a:cubicBezTo>
                      <a:pt x="268" y="95"/>
                      <a:pt x="268" y="95"/>
                      <a:pt x="267" y="95"/>
                    </a:cubicBezTo>
                    <a:cubicBezTo>
                      <a:pt x="267" y="95"/>
                      <a:pt x="267" y="95"/>
                      <a:pt x="267" y="95"/>
                    </a:cubicBezTo>
                    <a:cubicBezTo>
                      <a:pt x="179" y="140"/>
                      <a:pt x="38" y="211"/>
                      <a:pt x="24" y="219"/>
                    </a:cubicBezTo>
                    <a:cubicBezTo>
                      <a:pt x="11" y="227"/>
                      <a:pt x="5" y="229"/>
                      <a:pt x="2" y="229"/>
                    </a:cubicBezTo>
                    <a:cubicBezTo>
                      <a:pt x="1" y="229"/>
                      <a:pt x="0" y="229"/>
                      <a:pt x="0" y="229"/>
                    </a:cubicBezTo>
                    <a:cubicBezTo>
                      <a:pt x="3" y="235"/>
                      <a:pt x="5" y="239"/>
                      <a:pt x="6" y="240"/>
                    </a:cubicBezTo>
                    <a:cubicBezTo>
                      <a:pt x="8" y="241"/>
                      <a:pt x="9" y="242"/>
                      <a:pt x="12" y="242"/>
                    </a:cubicBezTo>
                    <a:cubicBezTo>
                      <a:pt x="16" y="242"/>
                      <a:pt x="22" y="240"/>
                      <a:pt x="34" y="232"/>
                    </a:cubicBezTo>
                    <a:cubicBezTo>
                      <a:pt x="54" y="220"/>
                      <a:pt x="348" y="72"/>
                      <a:pt x="350" y="68"/>
                    </a:cubicBezTo>
                    <a:cubicBezTo>
                      <a:pt x="351" y="65"/>
                      <a:pt x="341" y="44"/>
                      <a:pt x="335" y="29"/>
                    </a:cubicBezTo>
                    <a:cubicBezTo>
                      <a:pt x="329" y="15"/>
                      <a:pt x="324" y="8"/>
                      <a:pt x="324" y="8"/>
                    </a:cubicBezTo>
                    <a:cubicBezTo>
                      <a:pt x="324" y="8"/>
                      <a:pt x="319" y="3"/>
                      <a:pt x="317" y="1"/>
                    </a:cubicBezTo>
                    <a:cubicBezTo>
                      <a:pt x="316" y="0"/>
                      <a:pt x="316" y="0"/>
                      <a:pt x="315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" name="Freeform 6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334"/>
                <a:ext cx="634" cy="401"/>
              </a:xfrm>
              <a:custGeom>
                <a:avLst/>
                <a:gdLst>
                  <a:gd name="T0" fmla="*/ 3 w 364"/>
                  <a:gd name="T1" fmla="*/ 171 h 229"/>
                  <a:gd name="T2" fmla="*/ 3 w 364"/>
                  <a:gd name="T3" fmla="*/ 182 h 229"/>
                  <a:gd name="T4" fmla="*/ 23 w 364"/>
                  <a:gd name="T5" fmla="*/ 225 h 229"/>
                  <a:gd name="T6" fmla="*/ 50 w 364"/>
                  <a:gd name="T7" fmla="*/ 217 h 229"/>
                  <a:gd name="T8" fmla="*/ 362 w 364"/>
                  <a:gd name="T9" fmla="*/ 57 h 229"/>
                  <a:gd name="T10" fmla="*/ 351 w 364"/>
                  <a:gd name="T11" fmla="*/ 25 h 229"/>
                  <a:gd name="T12" fmla="*/ 343 w 364"/>
                  <a:gd name="T13" fmla="*/ 8 h 229"/>
                  <a:gd name="T14" fmla="*/ 336 w 364"/>
                  <a:gd name="T15" fmla="*/ 2 h 229"/>
                  <a:gd name="T16" fmla="*/ 312 w 364"/>
                  <a:gd name="T17" fmla="*/ 10 h 229"/>
                  <a:gd name="T18" fmla="*/ 10 w 364"/>
                  <a:gd name="T19" fmla="*/ 166 h 229"/>
                  <a:gd name="T20" fmla="*/ 3 w 364"/>
                  <a:gd name="T21" fmla="*/ 17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4" h="229">
                    <a:moveTo>
                      <a:pt x="3" y="171"/>
                    </a:moveTo>
                    <a:cubicBezTo>
                      <a:pt x="3" y="171"/>
                      <a:pt x="0" y="174"/>
                      <a:pt x="3" y="182"/>
                    </a:cubicBezTo>
                    <a:cubicBezTo>
                      <a:pt x="6" y="191"/>
                      <a:pt x="20" y="223"/>
                      <a:pt x="23" y="225"/>
                    </a:cubicBezTo>
                    <a:cubicBezTo>
                      <a:pt x="26" y="227"/>
                      <a:pt x="30" y="229"/>
                      <a:pt x="50" y="217"/>
                    </a:cubicBezTo>
                    <a:cubicBezTo>
                      <a:pt x="70" y="206"/>
                      <a:pt x="361" y="60"/>
                      <a:pt x="362" y="57"/>
                    </a:cubicBezTo>
                    <a:cubicBezTo>
                      <a:pt x="364" y="54"/>
                      <a:pt x="356" y="37"/>
                      <a:pt x="351" y="25"/>
                    </a:cubicBezTo>
                    <a:cubicBezTo>
                      <a:pt x="347" y="13"/>
                      <a:pt x="343" y="8"/>
                      <a:pt x="343" y="8"/>
                    </a:cubicBezTo>
                    <a:cubicBezTo>
                      <a:pt x="343" y="8"/>
                      <a:pt x="338" y="4"/>
                      <a:pt x="336" y="2"/>
                    </a:cubicBezTo>
                    <a:cubicBezTo>
                      <a:pt x="334" y="0"/>
                      <a:pt x="320" y="6"/>
                      <a:pt x="312" y="10"/>
                    </a:cubicBezTo>
                    <a:cubicBezTo>
                      <a:pt x="305" y="14"/>
                      <a:pt x="15" y="163"/>
                      <a:pt x="10" y="166"/>
                    </a:cubicBezTo>
                    <a:cubicBezTo>
                      <a:pt x="5" y="168"/>
                      <a:pt x="3" y="171"/>
                      <a:pt x="3" y="171"/>
                    </a:cubicBezTo>
                  </a:path>
                </a:pathLst>
              </a:custGeom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9" name="Freeform 7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605"/>
                <a:ext cx="100" cy="127"/>
              </a:xfrm>
              <a:custGeom>
                <a:avLst/>
                <a:gdLst>
                  <a:gd name="T0" fmla="*/ 57 w 57"/>
                  <a:gd name="T1" fmla="*/ 59 h 73"/>
                  <a:gd name="T2" fmla="*/ 51 w 57"/>
                  <a:gd name="T3" fmla="*/ 50 h 73"/>
                  <a:gd name="T4" fmla="*/ 46 w 57"/>
                  <a:gd name="T5" fmla="*/ 41 h 73"/>
                  <a:gd name="T6" fmla="*/ 44 w 57"/>
                  <a:gd name="T7" fmla="*/ 34 h 73"/>
                  <a:gd name="T8" fmla="*/ 43 w 57"/>
                  <a:gd name="T9" fmla="*/ 22 h 73"/>
                  <a:gd name="T10" fmla="*/ 41 w 57"/>
                  <a:gd name="T11" fmla="*/ 12 h 73"/>
                  <a:gd name="T12" fmla="*/ 39 w 57"/>
                  <a:gd name="T13" fmla="*/ 0 h 73"/>
                  <a:gd name="T14" fmla="*/ 33 w 57"/>
                  <a:gd name="T15" fmla="*/ 0 h 73"/>
                  <a:gd name="T16" fmla="*/ 28 w 57"/>
                  <a:gd name="T17" fmla="*/ 1 h 73"/>
                  <a:gd name="T18" fmla="*/ 10 w 57"/>
                  <a:gd name="T19" fmla="*/ 11 h 73"/>
                  <a:gd name="T20" fmla="*/ 3 w 57"/>
                  <a:gd name="T21" fmla="*/ 16 h 73"/>
                  <a:gd name="T22" fmla="*/ 3 w 57"/>
                  <a:gd name="T23" fmla="*/ 27 h 73"/>
                  <a:gd name="T24" fmla="*/ 19 w 57"/>
                  <a:gd name="T25" fmla="*/ 63 h 73"/>
                  <a:gd name="T26" fmla="*/ 23 w 57"/>
                  <a:gd name="T27" fmla="*/ 70 h 73"/>
                  <a:gd name="T28" fmla="*/ 38 w 57"/>
                  <a:gd name="T29" fmla="*/ 69 h 73"/>
                  <a:gd name="T30" fmla="*/ 47 w 57"/>
                  <a:gd name="T31" fmla="*/ 64 h 73"/>
                  <a:gd name="T32" fmla="*/ 50 w 57"/>
                  <a:gd name="T33" fmla="*/ 62 h 73"/>
                  <a:gd name="T34" fmla="*/ 57 w 57"/>
                  <a:gd name="T35" fmla="*/ 5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73">
                    <a:moveTo>
                      <a:pt x="57" y="59"/>
                    </a:moveTo>
                    <a:cubicBezTo>
                      <a:pt x="55" y="55"/>
                      <a:pt x="51" y="50"/>
                      <a:pt x="51" y="50"/>
                    </a:cubicBezTo>
                    <a:cubicBezTo>
                      <a:pt x="51" y="50"/>
                      <a:pt x="48" y="44"/>
                      <a:pt x="46" y="41"/>
                    </a:cubicBezTo>
                    <a:cubicBezTo>
                      <a:pt x="45" y="39"/>
                      <a:pt x="44" y="34"/>
                      <a:pt x="44" y="34"/>
                    </a:cubicBezTo>
                    <a:cubicBezTo>
                      <a:pt x="44" y="34"/>
                      <a:pt x="43" y="26"/>
                      <a:pt x="43" y="22"/>
                    </a:cubicBezTo>
                    <a:cubicBezTo>
                      <a:pt x="42" y="19"/>
                      <a:pt x="41" y="14"/>
                      <a:pt x="41" y="12"/>
                    </a:cubicBezTo>
                    <a:cubicBezTo>
                      <a:pt x="40" y="10"/>
                      <a:pt x="40" y="4"/>
                      <a:pt x="39" y="0"/>
                    </a:cubicBezTo>
                    <a:cubicBezTo>
                      <a:pt x="36" y="0"/>
                      <a:pt x="33" y="0"/>
                      <a:pt x="33" y="0"/>
                    </a:cubicBezTo>
                    <a:cubicBezTo>
                      <a:pt x="33" y="0"/>
                      <a:pt x="31" y="0"/>
                      <a:pt x="28" y="1"/>
                    </a:cubicBezTo>
                    <a:cubicBezTo>
                      <a:pt x="17" y="7"/>
                      <a:pt x="11" y="10"/>
                      <a:pt x="10" y="11"/>
                    </a:cubicBezTo>
                    <a:cubicBezTo>
                      <a:pt x="5" y="13"/>
                      <a:pt x="3" y="16"/>
                      <a:pt x="3" y="16"/>
                    </a:cubicBezTo>
                    <a:cubicBezTo>
                      <a:pt x="3" y="16"/>
                      <a:pt x="0" y="19"/>
                      <a:pt x="3" y="27"/>
                    </a:cubicBezTo>
                    <a:cubicBezTo>
                      <a:pt x="5" y="33"/>
                      <a:pt x="13" y="52"/>
                      <a:pt x="19" y="63"/>
                    </a:cubicBezTo>
                    <a:cubicBezTo>
                      <a:pt x="20" y="67"/>
                      <a:pt x="22" y="69"/>
                      <a:pt x="23" y="70"/>
                    </a:cubicBezTo>
                    <a:cubicBezTo>
                      <a:pt x="25" y="72"/>
                      <a:pt x="28" y="73"/>
                      <a:pt x="38" y="69"/>
                    </a:cubicBezTo>
                    <a:cubicBezTo>
                      <a:pt x="41" y="67"/>
                      <a:pt x="44" y="66"/>
                      <a:pt x="47" y="64"/>
                    </a:cubicBezTo>
                    <a:cubicBezTo>
                      <a:pt x="48" y="63"/>
                      <a:pt x="49" y="63"/>
                      <a:pt x="50" y="62"/>
                    </a:cubicBezTo>
                    <a:cubicBezTo>
                      <a:pt x="51" y="62"/>
                      <a:pt x="54" y="60"/>
                      <a:pt x="57" y="59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10" name="Freeform 8">
                <a:extLst/>
              </p:cNvPr>
              <p:cNvSpPr>
                <a:spLocks/>
              </p:cNvSpPr>
              <p:nvPr/>
            </p:nvSpPr>
            <p:spPr bwMode="auto">
              <a:xfrm>
                <a:off x="2954" y="1361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1" name="Freeform 9">
                <a:extLst/>
              </p:cNvPr>
              <p:cNvSpPr>
                <a:spLocks/>
              </p:cNvSpPr>
              <p:nvPr/>
            </p:nvSpPr>
            <p:spPr bwMode="auto">
              <a:xfrm>
                <a:off x="2943" y="14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10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2511" y="1361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26627" name="矩形 12"/>
          <p:cNvSpPr>
            <a:spLocks noChangeArrowheads="1"/>
          </p:cNvSpPr>
          <p:nvPr/>
        </p:nvSpPr>
        <p:spPr bwMode="auto">
          <a:xfrm>
            <a:off x="2316165" y="1670051"/>
            <a:ext cx="7559675" cy="2653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孟浩然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(689—740)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，唐代著名诗人。襄阳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今属湖北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人，唐代诗人，世称“孟襄阳”。和王维齐名，并称“王孟”。代表作有</a:t>
            </a:r>
            <a:r>
              <a:rPr lang="en-US" altLang="zh-CN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过故人庄</a:t>
            </a:r>
            <a:r>
              <a:rPr lang="en-US" altLang="zh-CN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》《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春晓</a:t>
            </a:r>
            <a:r>
              <a:rPr lang="en-US" altLang="zh-CN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组合 1"/>
          <p:cNvGrpSpPr>
            <a:grpSpLocks/>
          </p:cNvGrpSpPr>
          <p:nvPr/>
        </p:nvGrpSpPr>
        <p:grpSpPr bwMode="auto">
          <a:xfrm>
            <a:off x="1897065" y="198969"/>
            <a:ext cx="2249487" cy="766233"/>
            <a:chOff x="251073" y="267494"/>
            <a:chExt cx="2249488" cy="574675"/>
          </a:xfrm>
        </p:grpSpPr>
        <p:sp>
          <p:nvSpPr>
            <p:cNvPr id="27665" name="文本框 13"/>
            <p:cNvSpPr txBox="1">
              <a:spLocks noChangeArrowheads="1"/>
            </p:cNvSpPr>
            <p:nvPr/>
          </p:nvSpPr>
          <p:spPr bwMode="auto">
            <a:xfrm>
              <a:off x="395536" y="267494"/>
              <a:ext cx="1727200" cy="415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000" b="1" dirty="0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古今对译</a:t>
              </a:r>
            </a:p>
          </p:txBody>
        </p:sp>
        <p:cxnSp>
          <p:nvCxnSpPr>
            <p:cNvPr id="4" name="直接连接符 3">
              <a:extLst/>
            </p:cNvPr>
            <p:cNvCxnSpPr/>
            <p:nvPr/>
          </p:nvCxnSpPr>
          <p:spPr>
            <a:xfrm>
              <a:off x="251073" y="842169"/>
              <a:ext cx="2016126" cy="0"/>
            </a:xfrm>
            <a:prstGeom prst="line">
              <a:avLst/>
            </a:prstGeom>
            <a:ln>
              <a:solidFill>
                <a:srgbClr val="00B050"/>
              </a:solidFill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27667" name="Group 4"/>
            <p:cNvGrpSpPr>
              <a:grpSpLocks noChangeAspect="1"/>
            </p:cNvGrpSpPr>
            <p:nvPr/>
          </p:nvGrpSpPr>
          <p:grpSpPr bwMode="auto">
            <a:xfrm>
              <a:off x="2051298" y="483394"/>
              <a:ext cx="449263" cy="292100"/>
              <a:chOff x="2432" y="1329"/>
              <a:chExt cx="657" cy="426"/>
            </a:xfrm>
          </p:grpSpPr>
          <p:sp>
            <p:nvSpPr>
              <p:cNvPr id="6" name="AutoShape 3">
                <a:extLst/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434" y="1329"/>
                <a:ext cx="652" cy="42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" name="Freeform 5">
                <a:extLst/>
              </p:cNvPr>
              <p:cNvSpPr>
                <a:spLocks/>
              </p:cNvSpPr>
              <p:nvPr/>
            </p:nvSpPr>
            <p:spPr bwMode="auto">
              <a:xfrm>
                <a:off x="2478" y="1329"/>
                <a:ext cx="611" cy="424"/>
              </a:xfrm>
              <a:custGeom>
                <a:avLst/>
                <a:gdLst>
                  <a:gd name="T0" fmla="*/ 315 w 351"/>
                  <a:gd name="T1" fmla="*/ 0 h 242"/>
                  <a:gd name="T2" fmla="*/ 292 w 351"/>
                  <a:gd name="T3" fmla="*/ 9 h 242"/>
                  <a:gd name="T4" fmla="*/ 291 w 351"/>
                  <a:gd name="T5" fmla="*/ 10 h 242"/>
                  <a:gd name="T6" fmla="*/ 309 w 351"/>
                  <a:gd name="T7" fmla="*/ 3 h 242"/>
                  <a:gd name="T8" fmla="*/ 310 w 351"/>
                  <a:gd name="T9" fmla="*/ 4 h 242"/>
                  <a:gd name="T10" fmla="*/ 317 w 351"/>
                  <a:gd name="T11" fmla="*/ 10 h 242"/>
                  <a:gd name="T12" fmla="*/ 325 w 351"/>
                  <a:gd name="T13" fmla="*/ 27 h 242"/>
                  <a:gd name="T14" fmla="*/ 336 w 351"/>
                  <a:gd name="T15" fmla="*/ 59 h 242"/>
                  <a:gd name="T16" fmla="*/ 268 w 351"/>
                  <a:gd name="T17" fmla="*/ 95 h 242"/>
                  <a:gd name="T18" fmla="*/ 267 w 351"/>
                  <a:gd name="T19" fmla="*/ 95 h 242"/>
                  <a:gd name="T20" fmla="*/ 267 w 351"/>
                  <a:gd name="T21" fmla="*/ 95 h 242"/>
                  <a:gd name="T22" fmla="*/ 24 w 351"/>
                  <a:gd name="T23" fmla="*/ 219 h 242"/>
                  <a:gd name="T24" fmla="*/ 2 w 351"/>
                  <a:gd name="T25" fmla="*/ 229 h 242"/>
                  <a:gd name="T26" fmla="*/ 0 w 351"/>
                  <a:gd name="T27" fmla="*/ 229 h 242"/>
                  <a:gd name="T28" fmla="*/ 6 w 351"/>
                  <a:gd name="T29" fmla="*/ 240 h 242"/>
                  <a:gd name="T30" fmla="*/ 12 w 351"/>
                  <a:gd name="T31" fmla="*/ 242 h 242"/>
                  <a:gd name="T32" fmla="*/ 34 w 351"/>
                  <a:gd name="T33" fmla="*/ 232 h 242"/>
                  <a:gd name="T34" fmla="*/ 350 w 351"/>
                  <a:gd name="T35" fmla="*/ 68 h 242"/>
                  <a:gd name="T36" fmla="*/ 335 w 351"/>
                  <a:gd name="T37" fmla="*/ 29 h 242"/>
                  <a:gd name="T38" fmla="*/ 324 w 351"/>
                  <a:gd name="T39" fmla="*/ 8 h 242"/>
                  <a:gd name="T40" fmla="*/ 317 w 351"/>
                  <a:gd name="T41" fmla="*/ 1 h 242"/>
                  <a:gd name="T42" fmla="*/ 315 w 351"/>
                  <a:gd name="T4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1" h="242">
                    <a:moveTo>
                      <a:pt x="315" y="0"/>
                    </a:moveTo>
                    <a:cubicBezTo>
                      <a:pt x="311" y="0"/>
                      <a:pt x="299" y="6"/>
                      <a:pt x="292" y="9"/>
                    </a:cubicBezTo>
                    <a:cubicBezTo>
                      <a:pt x="292" y="9"/>
                      <a:pt x="292" y="9"/>
                      <a:pt x="291" y="10"/>
                    </a:cubicBezTo>
                    <a:cubicBezTo>
                      <a:pt x="298" y="7"/>
                      <a:pt x="306" y="3"/>
                      <a:pt x="309" y="3"/>
                    </a:cubicBezTo>
                    <a:cubicBezTo>
                      <a:pt x="309" y="3"/>
                      <a:pt x="310" y="3"/>
                      <a:pt x="310" y="4"/>
                    </a:cubicBezTo>
                    <a:cubicBezTo>
                      <a:pt x="312" y="6"/>
                      <a:pt x="317" y="10"/>
                      <a:pt x="317" y="10"/>
                    </a:cubicBezTo>
                    <a:cubicBezTo>
                      <a:pt x="317" y="10"/>
                      <a:pt x="321" y="15"/>
                      <a:pt x="325" y="27"/>
                    </a:cubicBezTo>
                    <a:cubicBezTo>
                      <a:pt x="330" y="39"/>
                      <a:pt x="338" y="56"/>
                      <a:pt x="336" y="59"/>
                    </a:cubicBezTo>
                    <a:cubicBezTo>
                      <a:pt x="336" y="60"/>
                      <a:pt x="308" y="75"/>
                      <a:pt x="268" y="95"/>
                    </a:cubicBezTo>
                    <a:cubicBezTo>
                      <a:pt x="268" y="95"/>
                      <a:pt x="268" y="95"/>
                      <a:pt x="267" y="95"/>
                    </a:cubicBezTo>
                    <a:cubicBezTo>
                      <a:pt x="267" y="95"/>
                      <a:pt x="267" y="95"/>
                      <a:pt x="267" y="95"/>
                    </a:cubicBezTo>
                    <a:cubicBezTo>
                      <a:pt x="179" y="140"/>
                      <a:pt x="38" y="211"/>
                      <a:pt x="24" y="219"/>
                    </a:cubicBezTo>
                    <a:cubicBezTo>
                      <a:pt x="11" y="227"/>
                      <a:pt x="5" y="229"/>
                      <a:pt x="2" y="229"/>
                    </a:cubicBezTo>
                    <a:cubicBezTo>
                      <a:pt x="1" y="229"/>
                      <a:pt x="0" y="229"/>
                      <a:pt x="0" y="229"/>
                    </a:cubicBezTo>
                    <a:cubicBezTo>
                      <a:pt x="3" y="235"/>
                      <a:pt x="5" y="239"/>
                      <a:pt x="6" y="240"/>
                    </a:cubicBezTo>
                    <a:cubicBezTo>
                      <a:pt x="8" y="241"/>
                      <a:pt x="9" y="242"/>
                      <a:pt x="12" y="242"/>
                    </a:cubicBezTo>
                    <a:cubicBezTo>
                      <a:pt x="16" y="242"/>
                      <a:pt x="22" y="240"/>
                      <a:pt x="34" y="232"/>
                    </a:cubicBezTo>
                    <a:cubicBezTo>
                      <a:pt x="54" y="220"/>
                      <a:pt x="348" y="72"/>
                      <a:pt x="350" y="68"/>
                    </a:cubicBezTo>
                    <a:cubicBezTo>
                      <a:pt x="351" y="65"/>
                      <a:pt x="341" y="44"/>
                      <a:pt x="335" y="29"/>
                    </a:cubicBezTo>
                    <a:cubicBezTo>
                      <a:pt x="329" y="15"/>
                      <a:pt x="324" y="8"/>
                      <a:pt x="324" y="8"/>
                    </a:cubicBezTo>
                    <a:cubicBezTo>
                      <a:pt x="324" y="8"/>
                      <a:pt x="319" y="3"/>
                      <a:pt x="317" y="1"/>
                    </a:cubicBezTo>
                    <a:cubicBezTo>
                      <a:pt x="316" y="0"/>
                      <a:pt x="316" y="0"/>
                      <a:pt x="315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" name="Freeform 6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334"/>
                <a:ext cx="634" cy="401"/>
              </a:xfrm>
              <a:custGeom>
                <a:avLst/>
                <a:gdLst>
                  <a:gd name="T0" fmla="*/ 3 w 364"/>
                  <a:gd name="T1" fmla="*/ 171 h 229"/>
                  <a:gd name="T2" fmla="*/ 3 w 364"/>
                  <a:gd name="T3" fmla="*/ 182 h 229"/>
                  <a:gd name="T4" fmla="*/ 23 w 364"/>
                  <a:gd name="T5" fmla="*/ 225 h 229"/>
                  <a:gd name="T6" fmla="*/ 50 w 364"/>
                  <a:gd name="T7" fmla="*/ 217 h 229"/>
                  <a:gd name="T8" fmla="*/ 362 w 364"/>
                  <a:gd name="T9" fmla="*/ 57 h 229"/>
                  <a:gd name="T10" fmla="*/ 351 w 364"/>
                  <a:gd name="T11" fmla="*/ 25 h 229"/>
                  <a:gd name="T12" fmla="*/ 343 w 364"/>
                  <a:gd name="T13" fmla="*/ 8 h 229"/>
                  <a:gd name="T14" fmla="*/ 336 w 364"/>
                  <a:gd name="T15" fmla="*/ 2 h 229"/>
                  <a:gd name="T16" fmla="*/ 312 w 364"/>
                  <a:gd name="T17" fmla="*/ 10 h 229"/>
                  <a:gd name="T18" fmla="*/ 10 w 364"/>
                  <a:gd name="T19" fmla="*/ 166 h 229"/>
                  <a:gd name="T20" fmla="*/ 3 w 364"/>
                  <a:gd name="T21" fmla="*/ 17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4" h="229">
                    <a:moveTo>
                      <a:pt x="3" y="171"/>
                    </a:moveTo>
                    <a:cubicBezTo>
                      <a:pt x="3" y="171"/>
                      <a:pt x="0" y="174"/>
                      <a:pt x="3" y="182"/>
                    </a:cubicBezTo>
                    <a:cubicBezTo>
                      <a:pt x="6" y="191"/>
                      <a:pt x="20" y="223"/>
                      <a:pt x="23" y="225"/>
                    </a:cubicBezTo>
                    <a:cubicBezTo>
                      <a:pt x="26" y="227"/>
                      <a:pt x="30" y="229"/>
                      <a:pt x="50" y="217"/>
                    </a:cubicBezTo>
                    <a:cubicBezTo>
                      <a:pt x="70" y="206"/>
                      <a:pt x="361" y="60"/>
                      <a:pt x="362" y="57"/>
                    </a:cubicBezTo>
                    <a:cubicBezTo>
                      <a:pt x="364" y="54"/>
                      <a:pt x="356" y="37"/>
                      <a:pt x="351" y="25"/>
                    </a:cubicBezTo>
                    <a:cubicBezTo>
                      <a:pt x="347" y="13"/>
                      <a:pt x="343" y="8"/>
                      <a:pt x="343" y="8"/>
                    </a:cubicBezTo>
                    <a:cubicBezTo>
                      <a:pt x="343" y="8"/>
                      <a:pt x="338" y="4"/>
                      <a:pt x="336" y="2"/>
                    </a:cubicBezTo>
                    <a:cubicBezTo>
                      <a:pt x="334" y="0"/>
                      <a:pt x="320" y="6"/>
                      <a:pt x="312" y="10"/>
                    </a:cubicBezTo>
                    <a:cubicBezTo>
                      <a:pt x="305" y="14"/>
                      <a:pt x="15" y="163"/>
                      <a:pt x="10" y="166"/>
                    </a:cubicBezTo>
                    <a:cubicBezTo>
                      <a:pt x="5" y="168"/>
                      <a:pt x="3" y="171"/>
                      <a:pt x="3" y="171"/>
                    </a:cubicBezTo>
                  </a:path>
                </a:pathLst>
              </a:custGeom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9" name="Freeform 7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605"/>
                <a:ext cx="100" cy="127"/>
              </a:xfrm>
              <a:custGeom>
                <a:avLst/>
                <a:gdLst>
                  <a:gd name="T0" fmla="*/ 57 w 57"/>
                  <a:gd name="T1" fmla="*/ 59 h 73"/>
                  <a:gd name="T2" fmla="*/ 51 w 57"/>
                  <a:gd name="T3" fmla="*/ 50 h 73"/>
                  <a:gd name="T4" fmla="*/ 46 w 57"/>
                  <a:gd name="T5" fmla="*/ 41 h 73"/>
                  <a:gd name="T6" fmla="*/ 44 w 57"/>
                  <a:gd name="T7" fmla="*/ 34 h 73"/>
                  <a:gd name="T8" fmla="*/ 43 w 57"/>
                  <a:gd name="T9" fmla="*/ 22 h 73"/>
                  <a:gd name="T10" fmla="*/ 41 w 57"/>
                  <a:gd name="T11" fmla="*/ 12 h 73"/>
                  <a:gd name="T12" fmla="*/ 39 w 57"/>
                  <a:gd name="T13" fmla="*/ 0 h 73"/>
                  <a:gd name="T14" fmla="*/ 33 w 57"/>
                  <a:gd name="T15" fmla="*/ 0 h 73"/>
                  <a:gd name="T16" fmla="*/ 28 w 57"/>
                  <a:gd name="T17" fmla="*/ 1 h 73"/>
                  <a:gd name="T18" fmla="*/ 10 w 57"/>
                  <a:gd name="T19" fmla="*/ 11 h 73"/>
                  <a:gd name="T20" fmla="*/ 3 w 57"/>
                  <a:gd name="T21" fmla="*/ 16 h 73"/>
                  <a:gd name="T22" fmla="*/ 3 w 57"/>
                  <a:gd name="T23" fmla="*/ 27 h 73"/>
                  <a:gd name="T24" fmla="*/ 19 w 57"/>
                  <a:gd name="T25" fmla="*/ 63 h 73"/>
                  <a:gd name="T26" fmla="*/ 23 w 57"/>
                  <a:gd name="T27" fmla="*/ 70 h 73"/>
                  <a:gd name="T28" fmla="*/ 38 w 57"/>
                  <a:gd name="T29" fmla="*/ 69 h 73"/>
                  <a:gd name="T30" fmla="*/ 47 w 57"/>
                  <a:gd name="T31" fmla="*/ 64 h 73"/>
                  <a:gd name="T32" fmla="*/ 50 w 57"/>
                  <a:gd name="T33" fmla="*/ 62 h 73"/>
                  <a:gd name="T34" fmla="*/ 57 w 57"/>
                  <a:gd name="T35" fmla="*/ 5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73">
                    <a:moveTo>
                      <a:pt x="57" y="59"/>
                    </a:moveTo>
                    <a:cubicBezTo>
                      <a:pt x="55" y="55"/>
                      <a:pt x="51" y="50"/>
                      <a:pt x="51" y="50"/>
                    </a:cubicBezTo>
                    <a:cubicBezTo>
                      <a:pt x="51" y="50"/>
                      <a:pt x="48" y="44"/>
                      <a:pt x="46" y="41"/>
                    </a:cubicBezTo>
                    <a:cubicBezTo>
                      <a:pt x="45" y="39"/>
                      <a:pt x="44" y="34"/>
                      <a:pt x="44" y="34"/>
                    </a:cubicBezTo>
                    <a:cubicBezTo>
                      <a:pt x="44" y="34"/>
                      <a:pt x="43" y="26"/>
                      <a:pt x="43" y="22"/>
                    </a:cubicBezTo>
                    <a:cubicBezTo>
                      <a:pt x="42" y="19"/>
                      <a:pt x="41" y="14"/>
                      <a:pt x="41" y="12"/>
                    </a:cubicBezTo>
                    <a:cubicBezTo>
                      <a:pt x="40" y="10"/>
                      <a:pt x="40" y="4"/>
                      <a:pt x="39" y="0"/>
                    </a:cubicBezTo>
                    <a:cubicBezTo>
                      <a:pt x="36" y="0"/>
                      <a:pt x="33" y="0"/>
                      <a:pt x="33" y="0"/>
                    </a:cubicBezTo>
                    <a:cubicBezTo>
                      <a:pt x="33" y="0"/>
                      <a:pt x="31" y="0"/>
                      <a:pt x="28" y="1"/>
                    </a:cubicBezTo>
                    <a:cubicBezTo>
                      <a:pt x="17" y="7"/>
                      <a:pt x="11" y="10"/>
                      <a:pt x="10" y="11"/>
                    </a:cubicBezTo>
                    <a:cubicBezTo>
                      <a:pt x="5" y="13"/>
                      <a:pt x="3" y="16"/>
                      <a:pt x="3" y="16"/>
                    </a:cubicBezTo>
                    <a:cubicBezTo>
                      <a:pt x="3" y="16"/>
                      <a:pt x="0" y="19"/>
                      <a:pt x="3" y="27"/>
                    </a:cubicBezTo>
                    <a:cubicBezTo>
                      <a:pt x="5" y="33"/>
                      <a:pt x="13" y="52"/>
                      <a:pt x="19" y="63"/>
                    </a:cubicBezTo>
                    <a:cubicBezTo>
                      <a:pt x="20" y="67"/>
                      <a:pt x="22" y="69"/>
                      <a:pt x="23" y="70"/>
                    </a:cubicBezTo>
                    <a:cubicBezTo>
                      <a:pt x="25" y="72"/>
                      <a:pt x="28" y="73"/>
                      <a:pt x="38" y="69"/>
                    </a:cubicBezTo>
                    <a:cubicBezTo>
                      <a:pt x="41" y="67"/>
                      <a:pt x="44" y="66"/>
                      <a:pt x="47" y="64"/>
                    </a:cubicBezTo>
                    <a:cubicBezTo>
                      <a:pt x="48" y="63"/>
                      <a:pt x="49" y="63"/>
                      <a:pt x="50" y="62"/>
                    </a:cubicBezTo>
                    <a:cubicBezTo>
                      <a:pt x="51" y="62"/>
                      <a:pt x="54" y="60"/>
                      <a:pt x="57" y="59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10" name="Freeform 8">
                <a:extLst/>
              </p:cNvPr>
              <p:cNvSpPr>
                <a:spLocks/>
              </p:cNvSpPr>
              <p:nvPr/>
            </p:nvSpPr>
            <p:spPr bwMode="auto">
              <a:xfrm>
                <a:off x="2954" y="1361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1" name="Freeform 9">
                <a:extLst/>
              </p:cNvPr>
              <p:cNvSpPr>
                <a:spLocks/>
              </p:cNvSpPr>
              <p:nvPr/>
            </p:nvSpPr>
            <p:spPr bwMode="auto">
              <a:xfrm>
                <a:off x="2943" y="14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10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2511" y="1361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27651" name="矩形 12"/>
          <p:cNvSpPr>
            <a:spLocks noChangeArrowheads="1"/>
          </p:cNvSpPr>
          <p:nvPr/>
        </p:nvSpPr>
        <p:spPr bwMode="auto">
          <a:xfrm>
            <a:off x="4552950" y="905934"/>
            <a:ext cx="30988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望洞庭湖赠张丞相</a:t>
            </a:r>
          </a:p>
        </p:txBody>
      </p:sp>
      <p:sp>
        <p:nvSpPr>
          <p:cNvPr id="27652" name="矩形 13"/>
          <p:cNvSpPr>
            <a:spLocks noChangeArrowheads="1"/>
          </p:cNvSpPr>
          <p:nvPr/>
        </p:nvSpPr>
        <p:spPr bwMode="auto">
          <a:xfrm>
            <a:off x="4986338" y="1562100"/>
            <a:ext cx="2379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八月湖水平，</a:t>
            </a:r>
            <a:endParaRPr lang="en-US" altLang="zh-CN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653" name="矩形 14"/>
          <p:cNvSpPr>
            <a:spLocks noChangeArrowheads="1"/>
          </p:cNvSpPr>
          <p:nvPr/>
        </p:nvSpPr>
        <p:spPr bwMode="auto">
          <a:xfrm>
            <a:off x="3255965" y="2171700"/>
            <a:ext cx="42497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秋水大涨，几乎与岸平，</a:t>
            </a:r>
          </a:p>
        </p:txBody>
      </p:sp>
      <p:sp>
        <p:nvSpPr>
          <p:cNvPr id="27654" name="矩形 16"/>
          <p:cNvSpPr>
            <a:spLocks noChangeArrowheads="1"/>
          </p:cNvSpPr>
          <p:nvPr/>
        </p:nvSpPr>
        <p:spPr bwMode="auto">
          <a:xfrm>
            <a:off x="8040690" y="1062569"/>
            <a:ext cx="11509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孟浩然</a:t>
            </a:r>
            <a:endParaRPr lang="en-US" altLang="zh-CN" sz="24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655" name="矩形 17"/>
          <p:cNvSpPr>
            <a:spLocks noChangeArrowheads="1"/>
          </p:cNvSpPr>
          <p:nvPr/>
        </p:nvSpPr>
        <p:spPr bwMode="auto">
          <a:xfrm>
            <a:off x="4986338" y="2681818"/>
            <a:ext cx="2379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涵虚混太清。</a:t>
            </a:r>
            <a:endParaRPr lang="en-US" altLang="zh-CN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656" name="矩形 18"/>
          <p:cNvSpPr>
            <a:spLocks noChangeArrowheads="1"/>
          </p:cNvSpPr>
          <p:nvPr/>
        </p:nvSpPr>
        <p:spPr bwMode="auto">
          <a:xfrm>
            <a:off x="3255963" y="3291418"/>
            <a:ext cx="5935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水天含混迷茫，水与天空浑然一体。</a:t>
            </a:r>
          </a:p>
        </p:txBody>
      </p:sp>
      <p:cxnSp>
        <p:nvCxnSpPr>
          <p:cNvPr id="20" name="直接连接符 19">
            <a:extLst/>
          </p:cNvPr>
          <p:cNvCxnSpPr>
            <a:cxnSpLocks/>
          </p:cNvCxnSpPr>
          <p:nvPr/>
        </p:nvCxnSpPr>
        <p:spPr>
          <a:xfrm>
            <a:off x="3260725" y="3342217"/>
            <a:ext cx="576103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658" name="矩形 20"/>
          <p:cNvSpPr>
            <a:spLocks noChangeArrowheads="1"/>
          </p:cNvSpPr>
          <p:nvPr/>
        </p:nvSpPr>
        <p:spPr bwMode="auto">
          <a:xfrm>
            <a:off x="4986338" y="3837518"/>
            <a:ext cx="2379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气蒸云梦泽，</a:t>
            </a:r>
            <a:endParaRPr lang="en-US" altLang="zh-CN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659" name="矩形 21"/>
          <p:cNvSpPr>
            <a:spLocks noChangeArrowheads="1"/>
          </p:cNvSpPr>
          <p:nvPr/>
        </p:nvSpPr>
        <p:spPr bwMode="auto">
          <a:xfrm>
            <a:off x="3255965" y="4447118"/>
            <a:ext cx="50450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云梦大泽水气蒸腾白茫茫，</a:t>
            </a:r>
          </a:p>
        </p:txBody>
      </p:sp>
      <p:sp>
        <p:nvSpPr>
          <p:cNvPr id="27660" name="矩形 23"/>
          <p:cNvSpPr>
            <a:spLocks noChangeArrowheads="1"/>
          </p:cNvSpPr>
          <p:nvPr/>
        </p:nvSpPr>
        <p:spPr bwMode="auto">
          <a:xfrm>
            <a:off x="4986338" y="4957234"/>
            <a:ext cx="2379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波撼岳阳城。</a:t>
            </a:r>
            <a:endParaRPr lang="en-US" altLang="zh-CN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7661" name="矩形 24"/>
          <p:cNvSpPr>
            <a:spLocks noChangeArrowheads="1"/>
          </p:cNvSpPr>
          <p:nvPr/>
        </p:nvSpPr>
        <p:spPr bwMode="auto">
          <a:xfrm>
            <a:off x="3255965" y="5566834"/>
            <a:ext cx="50450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波涛汹涌似乎把岳阳城撼动。</a:t>
            </a:r>
          </a:p>
        </p:txBody>
      </p:sp>
      <p:cxnSp>
        <p:nvCxnSpPr>
          <p:cNvPr id="30" name="直接连接符 29">
            <a:extLst/>
          </p:cNvPr>
          <p:cNvCxnSpPr>
            <a:cxnSpLocks/>
          </p:cNvCxnSpPr>
          <p:nvPr/>
        </p:nvCxnSpPr>
        <p:spPr>
          <a:xfrm>
            <a:off x="3260725" y="2273300"/>
            <a:ext cx="576103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>
            <a:extLst/>
          </p:cNvPr>
          <p:cNvCxnSpPr>
            <a:cxnSpLocks/>
          </p:cNvCxnSpPr>
          <p:nvPr/>
        </p:nvCxnSpPr>
        <p:spPr>
          <a:xfrm>
            <a:off x="3260725" y="4533900"/>
            <a:ext cx="576103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直接连接符 31">
            <a:extLst/>
          </p:cNvPr>
          <p:cNvCxnSpPr>
            <a:cxnSpLocks/>
          </p:cNvCxnSpPr>
          <p:nvPr/>
        </p:nvCxnSpPr>
        <p:spPr>
          <a:xfrm>
            <a:off x="3260725" y="5636684"/>
            <a:ext cx="576103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1"/>
          <p:cNvSpPr>
            <a:spLocks noChangeArrowheads="1"/>
          </p:cNvSpPr>
          <p:nvPr/>
        </p:nvSpPr>
        <p:spPr bwMode="auto">
          <a:xfrm>
            <a:off x="5043488" y="1123951"/>
            <a:ext cx="2379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欲济无舟楫，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675" name="矩形 2"/>
          <p:cNvSpPr>
            <a:spLocks noChangeArrowheads="1"/>
          </p:cNvSpPr>
          <p:nvPr/>
        </p:nvSpPr>
        <p:spPr bwMode="auto">
          <a:xfrm>
            <a:off x="2514600" y="1735667"/>
            <a:ext cx="42481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我想渡湖却没有船只，</a:t>
            </a:r>
          </a:p>
        </p:txBody>
      </p:sp>
      <p:sp>
        <p:nvSpPr>
          <p:cNvPr id="28676" name="矩形 3"/>
          <p:cNvSpPr>
            <a:spLocks noChangeArrowheads="1"/>
          </p:cNvSpPr>
          <p:nvPr/>
        </p:nvSpPr>
        <p:spPr bwMode="auto">
          <a:xfrm>
            <a:off x="5043488" y="2245785"/>
            <a:ext cx="2379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端居耻圣明。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677" name="矩形 4"/>
          <p:cNvSpPr>
            <a:spLocks noChangeArrowheads="1"/>
          </p:cNvSpPr>
          <p:nvPr/>
        </p:nvSpPr>
        <p:spPr bwMode="auto">
          <a:xfrm>
            <a:off x="2428875" y="2855385"/>
            <a:ext cx="74120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闲居在家，却又因有负太平盛世而感到羞愧。</a:t>
            </a:r>
          </a:p>
        </p:txBody>
      </p:sp>
      <p:sp>
        <p:nvSpPr>
          <p:cNvPr id="28678" name="矩形 6"/>
          <p:cNvSpPr>
            <a:spLocks noChangeArrowheads="1"/>
          </p:cNvSpPr>
          <p:nvPr/>
        </p:nvSpPr>
        <p:spPr bwMode="auto">
          <a:xfrm>
            <a:off x="5043488" y="3401485"/>
            <a:ext cx="2379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坐观垂钓者，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679" name="矩形 7"/>
          <p:cNvSpPr>
            <a:spLocks noChangeArrowheads="1"/>
          </p:cNvSpPr>
          <p:nvPr/>
        </p:nvSpPr>
        <p:spPr bwMode="auto">
          <a:xfrm>
            <a:off x="2428877" y="4011085"/>
            <a:ext cx="50450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闲坐观看别人辛勤临河垂钓，</a:t>
            </a:r>
          </a:p>
        </p:txBody>
      </p:sp>
      <p:sp>
        <p:nvSpPr>
          <p:cNvPr id="28680" name="矩形 8"/>
          <p:cNvSpPr>
            <a:spLocks noChangeArrowheads="1"/>
          </p:cNvSpPr>
          <p:nvPr/>
        </p:nvSpPr>
        <p:spPr bwMode="auto">
          <a:xfrm>
            <a:off x="5043488" y="4521201"/>
            <a:ext cx="23796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徒有羡鱼情。</a:t>
            </a:r>
            <a:endParaRPr lang="en-US" altLang="zh-CN" sz="28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8681" name="矩形 9"/>
          <p:cNvSpPr>
            <a:spLocks noChangeArrowheads="1"/>
          </p:cNvSpPr>
          <p:nvPr/>
        </p:nvSpPr>
        <p:spPr bwMode="auto">
          <a:xfrm>
            <a:off x="2514602" y="5130801"/>
            <a:ext cx="50450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只能白白地产生羡鱼之情了。</a:t>
            </a:r>
          </a:p>
        </p:txBody>
      </p:sp>
      <p:cxnSp>
        <p:nvCxnSpPr>
          <p:cNvPr id="11" name="直接连接符 10">
            <a:extLst/>
          </p:cNvPr>
          <p:cNvCxnSpPr>
            <a:cxnSpLocks/>
          </p:cNvCxnSpPr>
          <p:nvPr/>
        </p:nvCxnSpPr>
        <p:spPr>
          <a:xfrm>
            <a:off x="2519365" y="1835151"/>
            <a:ext cx="717708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直接连接符 14">
            <a:extLst/>
          </p:cNvPr>
          <p:cNvCxnSpPr>
            <a:cxnSpLocks/>
          </p:cNvCxnSpPr>
          <p:nvPr/>
        </p:nvCxnSpPr>
        <p:spPr>
          <a:xfrm>
            <a:off x="2519365" y="2918884"/>
            <a:ext cx="717708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>
            <a:extLst/>
          </p:cNvPr>
          <p:cNvCxnSpPr>
            <a:cxnSpLocks/>
          </p:cNvCxnSpPr>
          <p:nvPr/>
        </p:nvCxnSpPr>
        <p:spPr>
          <a:xfrm>
            <a:off x="2519365" y="4089400"/>
            <a:ext cx="717708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直接连接符 16">
            <a:extLst/>
          </p:cNvPr>
          <p:cNvCxnSpPr>
            <a:cxnSpLocks/>
          </p:cNvCxnSpPr>
          <p:nvPr/>
        </p:nvCxnSpPr>
        <p:spPr>
          <a:xfrm>
            <a:off x="2519365" y="5181600"/>
            <a:ext cx="717708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矩形 1"/>
          <p:cNvSpPr>
            <a:spLocks noChangeArrowheads="1"/>
          </p:cNvSpPr>
          <p:nvPr/>
        </p:nvSpPr>
        <p:spPr bwMode="auto">
          <a:xfrm>
            <a:off x="2387600" y="954619"/>
            <a:ext cx="7416800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张丞相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：指张九龄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(678—740)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，唐玄宗时为相。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涵虚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：指水映天空。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虚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：天空。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混太清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：与天空浑然一体。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太清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：天空。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云梦泽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：古代大湖，在洞庭湖北面。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撼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：撼动。            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济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：渡。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端居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：闲居、平常家居。</a:t>
            </a:r>
            <a:endParaRPr lang="en-US" altLang="zh-CN" sz="2800" b="1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圣明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：指太平盛世。</a:t>
            </a:r>
            <a:r>
              <a:rPr lang="en-US" altLang="zh-CN" sz="2800" b="1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坐观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：坐视，旁观。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7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组合 1"/>
          <p:cNvGrpSpPr>
            <a:grpSpLocks/>
          </p:cNvGrpSpPr>
          <p:nvPr/>
        </p:nvGrpSpPr>
        <p:grpSpPr bwMode="auto">
          <a:xfrm>
            <a:off x="1897065" y="198969"/>
            <a:ext cx="2249487" cy="766233"/>
            <a:chOff x="251073" y="267494"/>
            <a:chExt cx="2249488" cy="574675"/>
          </a:xfrm>
        </p:grpSpPr>
        <p:sp>
          <p:nvSpPr>
            <p:cNvPr id="30724" name="文本框 13"/>
            <p:cNvSpPr txBox="1">
              <a:spLocks noChangeArrowheads="1"/>
            </p:cNvSpPr>
            <p:nvPr/>
          </p:nvSpPr>
          <p:spPr bwMode="auto">
            <a:xfrm>
              <a:off x="395536" y="267494"/>
              <a:ext cx="1727200" cy="415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000" b="1" dirty="0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主旨归纳</a:t>
              </a:r>
            </a:p>
          </p:txBody>
        </p:sp>
        <p:cxnSp>
          <p:nvCxnSpPr>
            <p:cNvPr id="4" name="直接连接符 3">
              <a:extLst/>
            </p:cNvPr>
            <p:cNvCxnSpPr/>
            <p:nvPr/>
          </p:nvCxnSpPr>
          <p:spPr>
            <a:xfrm>
              <a:off x="251073" y="842169"/>
              <a:ext cx="2016126" cy="0"/>
            </a:xfrm>
            <a:prstGeom prst="line">
              <a:avLst/>
            </a:prstGeom>
            <a:ln>
              <a:solidFill>
                <a:srgbClr val="00B050"/>
              </a:solidFill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30726" name="Group 4"/>
            <p:cNvGrpSpPr>
              <a:grpSpLocks noChangeAspect="1"/>
            </p:cNvGrpSpPr>
            <p:nvPr/>
          </p:nvGrpSpPr>
          <p:grpSpPr bwMode="auto">
            <a:xfrm>
              <a:off x="2051298" y="483394"/>
              <a:ext cx="449263" cy="292100"/>
              <a:chOff x="2432" y="1329"/>
              <a:chExt cx="657" cy="426"/>
            </a:xfrm>
          </p:grpSpPr>
          <p:sp>
            <p:nvSpPr>
              <p:cNvPr id="6" name="AutoShape 3">
                <a:extLst/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434" y="1329"/>
                <a:ext cx="652" cy="42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" name="Freeform 5">
                <a:extLst/>
              </p:cNvPr>
              <p:cNvSpPr>
                <a:spLocks/>
              </p:cNvSpPr>
              <p:nvPr/>
            </p:nvSpPr>
            <p:spPr bwMode="auto">
              <a:xfrm>
                <a:off x="2478" y="1329"/>
                <a:ext cx="611" cy="424"/>
              </a:xfrm>
              <a:custGeom>
                <a:avLst/>
                <a:gdLst>
                  <a:gd name="T0" fmla="*/ 315 w 351"/>
                  <a:gd name="T1" fmla="*/ 0 h 242"/>
                  <a:gd name="T2" fmla="*/ 292 w 351"/>
                  <a:gd name="T3" fmla="*/ 9 h 242"/>
                  <a:gd name="T4" fmla="*/ 291 w 351"/>
                  <a:gd name="T5" fmla="*/ 10 h 242"/>
                  <a:gd name="T6" fmla="*/ 309 w 351"/>
                  <a:gd name="T7" fmla="*/ 3 h 242"/>
                  <a:gd name="T8" fmla="*/ 310 w 351"/>
                  <a:gd name="T9" fmla="*/ 4 h 242"/>
                  <a:gd name="T10" fmla="*/ 317 w 351"/>
                  <a:gd name="T11" fmla="*/ 10 h 242"/>
                  <a:gd name="T12" fmla="*/ 325 w 351"/>
                  <a:gd name="T13" fmla="*/ 27 h 242"/>
                  <a:gd name="T14" fmla="*/ 336 w 351"/>
                  <a:gd name="T15" fmla="*/ 59 h 242"/>
                  <a:gd name="T16" fmla="*/ 268 w 351"/>
                  <a:gd name="T17" fmla="*/ 95 h 242"/>
                  <a:gd name="T18" fmla="*/ 267 w 351"/>
                  <a:gd name="T19" fmla="*/ 95 h 242"/>
                  <a:gd name="T20" fmla="*/ 267 w 351"/>
                  <a:gd name="T21" fmla="*/ 95 h 242"/>
                  <a:gd name="T22" fmla="*/ 24 w 351"/>
                  <a:gd name="T23" fmla="*/ 219 h 242"/>
                  <a:gd name="T24" fmla="*/ 2 w 351"/>
                  <a:gd name="T25" fmla="*/ 229 h 242"/>
                  <a:gd name="T26" fmla="*/ 0 w 351"/>
                  <a:gd name="T27" fmla="*/ 229 h 242"/>
                  <a:gd name="T28" fmla="*/ 6 w 351"/>
                  <a:gd name="T29" fmla="*/ 240 h 242"/>
                  <a:gd name="T30" fmla="*/ 12 w 351"/>
                  <a:gd name="T31" fmla="*/ 242 h 242"/>
                  <a:gd name="T32" fmla="*/ 34 w 351"/>
                  <a:gd name="T33" fmla="*/ 232 h 242"/>
                  <a:gd name="T34" fmla="*/ 350 w 351"/>
                  <a:gd name="T35" fmla="*/ 68 h 242"/>
                  <a:gd name="T36" fmla="*/ 335 w 351"/>
                  <a:gd name="T37" fmla="*/ 29 h 242"/>
                  <a:gd name="T38" fmla="*/ 324 w 351"/>
                  <a:gd name="T39" fmla="*/ 8 h 242"/>
                  <a:gd name="T40" fmla="*/ 317 w 351"/>
                  <a:gd name="T41" fmla="*/ 1 h 242"/>
                  <a:gd name="T42" fmla="*/ 315 w 351"/>
                  <a:gd name="T4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1" h="242">
                    <a:moveTo>
                      <a:pt x="315" y="0"/>
                    </a:moveTo>
                    <a:cubicBezTo>
                      <a:pt x="311" y="0"/>
                      <a:pt x="299" y="6"/>
                      <a:pt x="292" y="9"/>
                    </a:cubicBezTo>
                    <a:cubicBezTo>
                      <a:pt x="292" y="9"/>
                      <a:pt x="292" y="9"/>
                      <a:pt x="291" y="10"/>
                    </a:cubicBezTo>
                    <a:cubicBezTo>
                      <a:pt x="298" y="7"/>
                      <a:pt x="306" y="3"/>
                      <a:pt x="309" y="3"/>
                    </a:cubicBezTo>
                    <a:cubicBezTo>
                      <a:pt x="309" y="3"/>
                      <a:pt x="310" y="3"/>
                      <a:pt x="310" y="4"/>
                    </a:cubicBezTo>
                    <a:cubicBezTo>
                      <a:pt x="312" y="6"/>
                      <a:pt x="317" y="10"/>
                      <a:pt x="317" y="10"/>
                    </a:cubicBezTo>
                    <a:cubicBezTo>
                      <a:pt x="317" y="10"/>
                      <a:pt x="321" y="15"/>
                      <a:pt x="325" y="27"/>
                    </a:cubicBezTo>
                    <a:cubicBezTo>
                      <a:pt x="330" y="39"/>
                      <a:pt x="338" y="56"/>
                      <a:pt x="336" y="59"/>
                    </a:cubicBezTo>
                    <a:cubicBezTo>
                      <a:pt x="336" y="60"/>
                      <a:pt x="308" y="75"/>
                      <a:pt x="268" y="95"/>
                    </a:cubicBezTo>
                    <a:cubicBezTo>
                      <a:pt x="268" y="95"/>
                      <a:pt x="268" y="95"/>
                      <a:pt x="267" y="95"/>
                    </a:cubicBezTo>
                    <a:cubicBezTo>
                      <a:pt x="267" y="95"/>
                      <a:pt x="267" y="95"/>
                      <a:pt x="267" y="95"/>
                    </a:cubicBezTo>
                    <a:cubicBezTo>
                      <a:pt x="179" y="140"/>
                      <a:pt x="38" y="211"/>
                      <a:pt x="24" y="219"/>
                    </a:cubicBezTo>
                    <a:cubicBezTo>
                      <a:pt x="11" y="227"/>
                      <a:pt x="5" y="229"/>
                      <a:pt x="2" y="229"/>
                    </a:cubicBezTo>
                    <a:cubicBezTo>
                      <a:pt x="1" y="229"/>
                      <a:pt x="0" y="229"/>
                      <a:pt x="0" y="229"/>
                    </a:cubicBezTo>
                    <a:cubicBezTo>
                      <a:pt x="3" y="235"/>
                      <a:pt x="5" y="239"/>
                      <a:pt x="6" y="240"/>
                    </a:cubicBezTo>
                    <a:cubicBezTo>
                      <a:pt x="8" y="241"/>
                      <a:pt x="9" y="242"/>
                      <a:pt x="12" y="242"/>
                    </a:cubicBezTo>
                    <a:cubicBezTo>
                      <a:pt x="16" y="242"/>
                      <a:pt x="22" y="240"/>
                      <a:pt x="34" y="232"/>
                    </a:cubicBezTo>
                    <a:cubicBezTo>
                      <a:pt x="54" y="220"/>
                      <a:pt x="348" y="72"/>
                      <a:pt x="350" y="68"/>
                    </a:cubicBezTo>
                    <a:cubicBezTo>
                      <a:pt x="351" y="65"/>
                      <a:pt x="341" y="44"/>
                      <a:pt x="335" y="29"/>
                    </a:cubicBezTo>
                    <a:cubicBezTo>
                      <a:pt x="329" y="15"/>
                      <a:pt x="324" y="8"/>
                      <a:pt x="324" y="8"/>
                    </a:cubicBezTo>
                    <a:cubicBezTo>
                      <a:pt x="324" y="8"/>
                      <a:pt x="319" y="3"/>
                      <a:pt x="317" y="1"/>
                    </a:cubicBezTo>
                    <a:cubicBezTo>
                      <a:pt x="316" y="0"/>
                      <a:pt x="316" y="0"/>
                      <a:pt x="315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" name="Freeform 6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334"/>
                <a:ext cx="634" cy="401"/>
              </a:xfrm>
              <a:custGeom>
                <a:avLst/>
                <a:gdLst>
                  <a:gd name="T0" fmla="*/ 3 w 364"/>
                  <a:gd name="T1" fmla="*/ 171 h 229"/>
                  <a:gd name="T2" fmla="*/ 3 w 364"/>
                  <a:gd name="T3" fmla="*/ 182 h 229"/>
                  <a:gd name="T4" fmla="*/ 23 w 364"/>
                  <a:gd name="T5" fmla="*/ 225 h 229"/>
                  <a:gd name="T6" fmla="*/ 50 w 364"/>
                  <a:gd name="T7" fmla="*/ 217 h 229"/>
                  <a:gd name="T8" fmla="*/ 362 w 364"/>
                  <a:gd name="T9" fmla="*/ 57 h 229"/>
                  <a:gd name="T10" fmla="*/ 351 w 364"/>
                  <a:gd name="T11" fmla="*/ 25 h 229"/>
                  <a:gd name="T12" fmla="*/ 343 w 364"/>
                  <a:gd name="T13" fmla="*/ 8 h 229"/>
                  <a:gd name="T14" fmla="*/ 336 w 364"/>
                  <a:gd name="T15" fmla="*/ 2 h 229"/>
                  <a:gd name="T16" fmla="*/ 312 w 364"/>
                  <a:gd name="T17" fmla="*/ 10 h 229"/>
                  <a:gd name="T18" fmla="*/ 10 w 364"/>
                  <a:gd name="T19" fmla="*/ 166 h 229"/>
                  <a:gd name="T20" fmla="*/ 3 w 364"/>
                  <a:gd name="T21" fmla="*/ 17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4" h="229">
                    <a:moveTo>
                      <a:pt x="3" y="171"/>
                    </a:moveTo>
                    <a:cubicBezTo>
                      <a:pt x="3" y="171"/>
                      <a:pt x="0" y="174"/>
                      <a:pt x="3" y="182"/>
                    </a:cubicBezTo>
                    <a:cubicBezTo>
                      <a:pt x="6" y="191"/>
                      <a:pt x="20" y="223"/>
                      <a:pt x="23" y="225"/>
                    </a:cubicBezTo>
                    <a:cubicBezTo>
                      <a:pt x="26" y="227"/>
                      <a:pt x="30" y="229"/>
                      <a:pt x="50" y="217"/>
                    </a:cubicBezTo>
                    <a:cubicBezTo>
                      <a:pt x="70" y="206"/>
                      <a:pt x="361" y="60"/>
                      <a:pt x="362" y="57"/>
                    </a:cubicBezTo>
                    <a:cubicBezTo>
                      <a:pt x="364" y="54"/>
                      <a:pt x="356" y="37"/>
                      <a:pt x="351" y="25"/>
                    </a:cubicBezTo>
                    <a:cubicBezTo>
                      <a:pt x="347" y="13"/>
                      <a:pt x="343" y="8"/>
                      <a:pt x="343" y="8"/>
                    </a:cubicBezTo>
                    <a:cubicBezTo>
                      <a:pt x="343" y="8"/>
                      <a:pt x="338" y="4"/>
                      <a:pt x="336" y="2"/>
                    </a:cubicBezTo>
                    <a:cubicBezTo>
                      <a:pt x="334" y="0"/>
                      <a:pt x="320" y="6"/>
                      <a:pt x="312" y="10"/>
                    </a:cubicBezTo>
                    <a:cubicBezTo>
                      <a:pt x="305" y="14"/>
                      <a:pt x="15" y="163"/>
                      <a:pt x="10" y="166"/>
                    </a:cubicBezTo>
                    <a:cubicBezTo>
                      <a:pt x="5" y="168"/>
                      <a:pt x="3" y="171"/>
                      <a:pt x="3" y="171"/>
                    </a:cubicBezTo>
                  </a:path>
                </a:pathLst>
              </a:custGeom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9" name="Freeform 7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605"/>
                <a:ext cx="100" cy="127"/>
              </a:xfrm>
              <a:custGeom>
                <a:avLst/>
                <a:gdLst>
                  <a:gd name="T0" fmla="*/ 57 w 57"/>
                  <a:gd name="T1" fmla="*/ 59 h 73"/>
                  <a:gd name="T2" fmla="*/ 51 w 57"/>
                  <a:gd name="T3" fmla="*/ 50 h 73"/>
                  <a:gd name="T4" fmla="*/ 46 w 57"/>
                  <a:gd name="T5" fmla="*/ 41 h 73"/>
                  <a:gd name="T6" fmla="*/ 44 w 57"/>
                  <a:gd name="T7" fmla="*/ 34 h 73"/>
                  <a:gd name="T8" fmla="*/ 43 w 57"/>
                  <a:gd name="T9" fmla="*/ 22 h 73"/>
                  <a:gd name="T10" fmla="*/ 41 w 57"/>
                  <a:gd name="T11" fmla="*/ 12 h 73"/>
                  <a:gd name="T12" fmla="*/ 39 w 57"/>
                  <a:gd name="T13" fmla="*/ 0 h 73"/>
                  <a:gd name="T14" fmla="*/ 33 w 57"/>
                  <a:gd name="T15" fmla="*/ 0 h 73"/>
                  <a:gd name="T16" fmla="*/ 28 w 57"/>
                  <a:gd name="T17" fmla="*/ 1 h 73"/>
                  <a:gd name="T18" fmla="*/ 10 w 57"/>
                  <a:gd name="T19" fmla="*/ 11 h 73"/>
                  <a:gd name="T20" fmla="*/ 3 w 57"/>
                  <a:gd name="T21" fmla="*/ 16 h 73"/>
                  <a:gd name="T22" fmla="*/ 3 w 57"/>
                  <a:gd name="T23" fmla="*/ 27 h 73"/>
                  <a:gd name="T24" fmla="*/ 19 w 57"/>
                  <a:gd name="T25" fmla="*/ 63 h 73"/>
                  <a:gd name="T26" fmla="*/ 23 w 57"/>
                  <a:gd name="T27" fmla="*/ 70 h 73"/>
                  <a:gd name="T28" fmla="*/ 38 w 57"/>
                  <a:gd name="T29" fmla="*/ 69 h 73"/>
                  <a:gd name="T30" fmla="*/ 47 w 57"/>
                  <a:gd name="T31" fmla="*/ 64 h 73"/>
                  <a:gd name="T32" fmla="*/ 50 w 57"/>
                  <a:gd name="T33" fmla="*/ 62 h 73"/>
                  <a:gd name="T34" fmla="*/ 57 w 57"/>
                  <a:gd name="T35" fmla="*/ 5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73">
                    <a:moveTo>
                      <a:pt x="57" y="59"/>
                    </a:moveTo>
                    <a:cubicBezTo>
                      <a:pt x="55" y="55"/>
                      <a:pt x="51" y="50"/>
                      <a:pt x="51" y="50"/>
                    </a:cubicBezTo>
                    <a:cubicBezTo>
                      <a:pt x="51" y="50"/>
                      <a:pt x="48" y="44"/>
                      <a:pt x="46" y="41"/>
                    </a:cubicBezTo>
                    <a:cubicBezTo>
                      <a:pt x="45" y="39"/>
                      <a:pt x="44" y="34"/>
                      <a:pt x="44" y="34"/>
                    </a:cubicBezTo>
                    <a:cubicBezTo>
                      <a:pt x="44" y="34"/>
                      <a:pt x="43" y="26"/>
                      <a:pt x="43" y="22"/>
                    </a:cubicBezTo>
                    <a:cubicBezTo>
                      <a:pt x="42" y="19"/>
                      <a:pt x="41" y="14"/>
                      <a:pt x="41" y="12"/>
                    </a:cubicBezTo>
                    <a:cubicBezTo>
                      <a:pt x="40" y="10"/>
                      <a:pt x="40" y="4"/>
                      <a:pt x="39" y="0"/>
                    </a:cubicBezTo>
                    <a:cubicBezTo>
                      <a:pt x="36" y="0"/>
                      <a:pt x="33" y="0"/>
                      <a:pt x="33" y="0"/>
                    </a:cubicBezTo>
                    <a:cubicBezTo>
                      <a:pt x="33" y="0"/>
                      <a:pt x="31" y="0"/>
                      <a:pt x="28" y="1"/>
                    </a:cubicBezTo>
                    <a:cubicBezTo>
                      <a:pt x="17" y="7"/>
                      <a:pt x="11" y="10"/>
                      <a:pt x="10" y="11"/>
                    </a:cubicBezTo>
                    <a:cubicBezTo>
                      <a:pt x="5" y="13"/>
                      <a:pt x="3" y="16"/>
                      <a:pt x="3" y="16"/>
                    </a:cubicBezTo>
                    <a:cubicBezTo>
                      <a:pt x="3" y="16"/>
                      <a:pt x="0" y="19"/>
                      <a:pt x="3" y="27"/>
                    </a:cubicBezTo>
                    <a:cubicBezTo>
                      <a:pt x="5" y="33"/>
                      <a:pt x="13" y="52"/>
                      <a:pt x="19" y="63"/>
                    </a:cubicBezTo>
                    <a:cubicBezTo>
                      <a:pt x="20" y="67"/>
                      <a:pt x="22" y="69"/>
                      <a:pt x="23" y="70"/>
                    </a:cubicBezTo>
                    <a:cubicBezTo>
                      <a:pt x="25" y="72"/>
                      <a:pt x="28" y="73"/>
                      <a:pt x="38" y="69"/>
                    </a:cubicBezTo>
                    <a:cubicBezTo>
                      <a:pt x="41" y="67"/>
                      <a:pt x="44" y="66"/>
                      <a:pt x="47" y="64"/>
                    </a:cubicBezTo>
                    <a:cubicBezTo>
                      <a:pt x="48" y="63"/>
                      <a:pt x="49" y="63"/>
                      <a:pt x="50" y="62"/>
                    </a:cubicBezTo>
                    <a:cubicBezTo>
                      <a:pt x="51" y="62"/>
                      <a:pt x="54" y="60"/>
                      <a:pt x="57" y="59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10" name="Freeform 8">
                <a:extLst/>
              </p:cNvPr>
              <p:cNvSpPr>
                <a:spLocks/>
              </p:cNvSpPr>
              <p:nvPr/>
            </p:nvSpPr>
            <p:spPr bwMode="auto">
              <a:xfrm>
                <a:off x="2954" y="1361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1" name="Freeform 9">
                <a:extLst/>
              </p:cNvPr>
              <p:cNvSpPr>
                <a:spLocks/>
              </p:cNvSpPr>
              <p:nvPr/>
            </p:nvSpPr>
            <p:spPr bwMode="auto">
              <a:xfrm>
                <a:off x="2943" y="14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10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2511" y="1361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30723" name="矩形 12"/>
          <p:cNvSpPr>
            <a:spLocks noChangeArrowheads="1"/>
          </p:cNvSpPr>
          <p:nvPr/>
        </p:nvSpPr>
        <p:spPr bwMode="auto">
          <a:xfrm>
            <a:off x="2289175" y="1604435"/>
            <a:ext cx="761365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此诗是一首投赠之作，诗人通过面临烟波浩淼的洞庭欲渡无舟的感叹，以及临渊而羡鱼的情怀，曲折地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表达了希望张九龄给予援引之意，表现了诗人积极进取的人生态度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8" name="组合 1"/>
          <p:cNvGrpSpPr>
            <a:grpSpLocks/>
          </p:cNvGrpSpPr>
          <p:nvPr/>
        </p:nvGrpSpPr>
        <p:grpSpPr bwMode="auto">
          <a:xfrm>
            <a:off x="1897065" y="198969"/>
            <a:ext cx="2249487" cy="766233"/>
            <a:chOff x="251073" y="267494"/>
            <a:chExt cx="2249488" cy="574675"/>
          </a:xfrm>
        </p:grpSpPr>
        <p:sp>
          <p:nvSpPr>
            <p:cNvPr id="4213" name="文本框 13"/>
            <p:cNvSpPr txBox="1">
              <a:spLocks noChangeArrowheads="1"/>
            </p:cNvSpPr>
            <p:nvPr/>
          </p:nvSpPr>
          <p:spPr bwMode="auto">
            <a:xfrm>
              <a:off x="395536" y="267494"/>
              <a:ext cx="1727200" cy="415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000" b="1" dirty="0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古今对译</a:t>
              </a:r>
            </a:p>
          </p:txBody>
        </p:sp>
        <p:cxnSp>
          <p:nvCxnSpPr>
            <p:cNvPr id="5" name="直接连接符 4">
              <a:extLst/>
            </p:cNvPr>
            <p:cNvCxnSpPr/>
            <p:nvPr/>
          </p:nvCxnSpPr>
          <p:spPr>
            <a:xfrm>
              <a:off x="251073" y="842169"/>
              <a:ext cx="2016126" cy="0"/>
            </a:xfrm>
            <a:prstGeom prst="line">
              <a:avLst/>
            </a:prstGeom>
            <a:ln>
              <a:solidFill>
                <a:srgbClr val="00B050"/>
              </a:solidFill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4215" name="Group 4"/>
            <p:cNvGrpSpPr>
              <a:grpSpLocks noChangeAspect="1"/>
            </p:cNvGrpSpPr>
            <p:nvPr/>
          </p:nvGrpSpPr>
          <p:grpSpPr bwMode="auto">
            <a:xfrm>
              <a:off x="2051298" y="483394"/>
              <a:ext cx="449263" cy="292100"/>
              <a:chOff x="2432" y="1329"/>
              <a:chExt cx="657" cy="426"/>
            </a:xfrm>
          </p:grpSpPr>
          <p:sp>
            <p:nvSpPr>
              <p:cNvPr id="7" name="AutoShape 3">
                <a:extLst/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434" y="1329"/>
                <a:ext cx="652" cy="42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" name="Freeform 5">
                <a:extLst/>
              </p:cNvPr>
              <p:cNvSpPr>
                <a:spLocks/>
              </p:cNvSpPr>
              <p:nvPr/>
            </p:nvSpPr>
            <p:spPr bwMode="auto">
              <a:xfrm>
                <a:off x="2478" y="1329"/>
                <a:ext cx="611" cy="424"/>
              </a:xfrm>
              <a:custGeom>
                <a:avLst/>
                <a:gdLst>
                  <a:gd name="T0" fmla="*/ 315 w 351"/>
                  <a:gd name="T1" fmla="*/ 0 h 242"/>
                  <a:gd name="T2" fmla="*/ 292 w 351"/>
                  <a:gd name="T3" fmla="*/ 9 h 242"/>
                  <a:gd name="T4" fmla="*/ 291 w 351"/>
                  <a:gd name="T5" fmla="*/ 10 h 242"/>
                  <a:gd name="T6" fmla="*/ 309 w 351"/>
                  <a:gd name="T7" fmla="*/ 3 h 242"/>
                  <a:gd name="T8" fmla="*/ 310 w 351"/>
                  <a:gd name="T9" fmla="*/ 4 h 242"/>
                  <a:gd name="T10" fmla="*/ 317 w 351"/>
                  <a:gd name="T11" fmla="*/ 10 h 242"/>
                  <a:gd name="T12" fmla="*/ 325 w 351"/>
                  <a:gd name="T13" fmla="*/ 27 h 242"/>
                  <a:gd name="T14" fmla="*/ 336 w 351"/>
                  <a:gd name="T15" fmla="*/ 59 h 242"/>
                  <a:gd name="T16" fmla="*/ 268 w 351"/>
                  <a:gd name="T17" fmla="*/ 95 h 242"/>
                  <a:gd name="T18" fmla="*/ 267 w 351"/>
                  <a:gd name="T19" fmla="*/ 95 h 242"/>
                  <a:gd name="T20" fmla="*/ 267 w 351"/>
                  <a:gd name="T21" fmla="*/ 95 h 242"/>
                  <a:gd name="T22" fmla="*/ 24 w 351"/>
                  <a:gd name="T23" fmla="*/ 219 h 242"/>
                  <a:gd name="T24" fmla="*/ 2 w 351"/>
                  <a:gd name="T25" fmla="*/ 229 h 242"/>
                  <a:gd name="T26" fmla="*/ 0 w 351"/>
                  <a:gd name="T27" fmla="*/ 229 h 242"/>
                  <a:gd name="T28" fmla="*/ 6 w 351"/>
                  <a:gd name="T29" fmla="*/ 240 h 242"/>
                  <a:gd name="T30" fmla="*/ 12 w 351"/>
                  <a:gd name="T31" fmla="*/ 242 h 242"/>
                  <a:gd name="T32" fmla="*/ 34 w 351"/>
                  <a:gd name="T33" fmla="*/ 232 h 242"/>
                  <a:gd name="T34" fmla="*/ 350 w 351"/>
                  <a:gd name="T35" fmla="*/ 68 h 242"/>
                  <a:gd name="T36" fmla="*/ 335 w 351"/>
                  <a:gd name="T37" fmla="*/ 29 h 242"/>
                  <a:gd name="T38" fmla="*/ 324 w 351"/>
                  <a:gd name="T39" fmla="*/ 8 h 242"/>
                  <a:gd name="T40" fmla="*/ 317 w 351"/>
                  <a:gd name="T41" fmla="*/ 1 h 242"/>
                  <a:gd name="T42" fmla="*/ 315 w 351"/>
                  <a:gd name="T4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1" h="242">
                    <a:moveTo>
                      <a:pt x="315" y="0"/>
                    </a:moveTo>
                    <a:cubicBezTo>
                      <a:pt x="311" y="0"/>
                      <a:pt x="299" y="6"/>
                      <a:pt x="292" y="9"/>
                    </a:cubicBezTo>
                    <a:cubicBezTo>
                      <a:pt x="292" y="9"/>
                      <a:pt x="292" y="9"/>
                      <a:pt x="291" y="10"/>
                    </a:cubicBezTo>
                    <a:cubicBezTo>
                      <a:pt x="298" y="7"/>
                      <a:pt x="306" y="3"/>
                      <a:pt x="309" y="3"/>
                    </a:cubicBezTo>
                    <a:cubicBezTo>
                      <a:pt x="309" y="3"/>
                      <a:pt x="310" y="3"/>
                      <a:pt x="310" y="4"/>
                    </a:cubicBezTo>
                    <a:cubicBezTo>
                      <a:pt x="312" y="6"/>
                      <a:pt x="317" y="10"/>
                      <a:pt x="317" y="10"/>
                    </a:cubicBezTo>
                    <a:cubicBezTo>
                      <a:pt x="317" y="10"/>
                      <a:pt x="321" y="15"/>
                      <a:pt x="325" y="27"/>
                    </a:cubicBezTo>
                    <a:cubicBezTo>
                      <a:pt x="330" y="39"/>
                      <a:pt x="338" y="56"/>
                      <a:pt x="336" y="59"/>
                    </a:cubicBezTo>
                    <a:cubicBezTo>
                      <a:pt x="336" y="60"/>
                      <a:pt x="308" y="75"/>
                      <a:pt x="268" y="95"/>
                    </a:cubicBezTo>
                    <a:cubicBezTo>
                      <a:pt x="268" y="95"/>
                      <a:pt x="268" y="95"/>
                      <a:pt x="267" y="95"/>
                    </a:cubicBezTo>
                    <a:cubicBezTo>
                      <a:pt x="267" y="95"/>
                      <a:pt x="267" y="95"/>
                      <a:pt x="267" y="95"/>
                    </a:cubicBezTo>
                    <a:cubicBezTo>
                      <a:pt x="179" y="140"/>
                      <a:pt x="38" y="211"/>
                      <a:pt x="24" y="219"/>
                    </a:cubicBezTo>
                    <a:cubicBezTo>
                      <a:pt x="11" y="227"/>
                      <a:pt x="5" y="229"/>
                      <a:pt x="2" y="229"/>
                    </a:cubicBezTo>
                    <a:cubicBezTo>
                      <a:pt x="1" y="229"/>
                      <a:pt x="0" y="229"/>
                      <a:pt x="0" y="229"/>
                    </a:cubicBezTo>
                    <a:cubicBezTo>
                      <a:pt x="3" y="235"/>
                      <a:pt x="5" y="239"/>
                      <a:pt x="6" y="240"/>
                    </a:cubicBezTo>
                    <a:cubicBezTo>
                      <a:pt x="8" y="241"/>
                      <a:pt x="9" y="242"/>
                      <a:pt x="12" y="242"/>
                    </a:cubicBezTo>
                    <a:cubicBezTo>
                      <a:pt x="16" y="242"/>
                      <a:pt x="22" y="240"/>
                      <a:pt x="34" y="232"/>
                    </a:cubicBezTo>
                    <a:cubicBezTo>
                      <a:pt x="54" y="220"/>
                      <a:pt x="348" y="72"/>
                      <a:pt x="350" y="68"/>
                    </a:cubicBezTo>
                    <a:cubicBezTo>
                      <a:pt x="351" y="65"/>
                      <a:pt x="341" y="44"/>
                      <a:pt x="335" y="29"/>
                    </a:cubicBezTo>
                    <a:cubicBezTo>
                      <a:pt x="329" y="15"/>
                      <a:pt x="324" y="8"/>
                      <a:pt x="324" y="8"/>
                    </a:cubicBezTo>
                    <a:cubicBezTo>
                      <a:pt x="324" y="8"/>
                      <a:pt x="319" y="3"/>
                      <a:pt x="317" y="1"/>
                    </a:cubicBezTo>
                    <a:cubicBezTo>
                      <a:pt x="316" y="0"/>
                      <a:pt x="316" y="0"/>
                      <a:pt x="315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9" name="Freeform 6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334"/>
                <a:ext cx="634" cy="401"/>
              </a:xfrm>
              <a:custGeom>
                <a:avLst/>
                <a:gdLst>
                  <a:gd name="T0" fmla="*/ 3 w 364"/>
                  <a:gd name="T1" fmla="*/ 171 h 229"/>
                  <a:gd name="T2" fmla="*/ 3 w 364"/>
                  <a:gd name="T3" fmla="*/ 182 h 229"/>
                  <a:gd name="T4" fmla="*/ 23 w 364"/>
                  <a:gd name="T5" fmla="*/ 225 h 229"/>
                  <a:gd name="T6" fmla="*/ 50 w 364"/>
                  <a:gd name="T7" fmla="*/ 217 h 229"/>
                  <a:gd name="T8" fmla="*/ 362 w 364"/>
                  <a:gd name="T9" fmla="*/ 57 h 229"/>
                  <a:gd name="T10" fmla="*/ 351 w 364"/>
                  <a:gd name="T11" fmla="*/ 25 h 229"/>
                  <a:gd name="T12" fmla="*/ 343 w 364"/>
                  <a:gd name="T13" fmla="*/ 8 h 229"/>
                  <a:gd name="T14" fmla="*/ 336 w 364"/>
                  <a:gd name="T15" fmla="*/ 2 h 229"/>
                  <a:gd name="T16" fmla="*/ 312 w 364"/>
                  <a:gd name="T17" fmla="*/ 10 h 229"/>
                  <a:gd name="T18" fmla="*/ 10 w 364"/>
                  <a:gd name="T19" fmla="*/ 166 h 229"/>
                  <a:gd name="T20" fmla="*/ 3 w 364"/>
                  <a:gd name="T21" fmla="*/ 17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4" h="229">
                    <a:moveTo>
                      <a:pt x="3" y="171"/>
                    </a:moveTo>
                    <a:cubicBezTo>
                      <a:pt x="3" y="171"/>
                      <a:pt x="0" y="174"/>
                      <a:pt x="3" y="182"/>
                    </a:cubicBezTo>
                    <a:cubicBezTo>
                      <a:pt x="6" y="191"/>
                      <a:pt x="20" y="223"/>
                      <a:pt x="23" y="225"/>
                    </a:cubicBezTo>
                    <a:cubicBezTo>
                      <a:pt x="26" y="227"/>
                      <a:pt x="30" y="229"/>
                      <a:pt x="50" y="217"/>
                    </a:cubicBezTo>
                    <a:cubicBezTo>
                      <a:pt x="70" y="206"/>
                      <a:pt x="361" y="60"/>
                      <a:pt x="362" y="57"/>
                    </a:cubicBezTo>
                    <a:cubicBezTo>
                      <a:pt x="364" y="54"/>
                      <a:pt x="356" y="37"/>
                      <a:pt x="351" y="25"/>
                    </a:cubicBezTo>
                    <a:cubicBezTo>
                      <a:pt x="347" y="13"/>
                      <a:pt x="343" y="8"/>
                      <a:pt x="343" y="8"/>
                    </a:cubicBezTo>
                    <a:cubicBezTo>
                      <a:pt x="343" y="8"/>
                      <a:pt x="338" y="4"/>
                      <a:pt x="336" y="2"/>
                    </a:cubicBezTo>
                    <a:cubicBezTo>
                      <a:pt x="334" y="0"/>
                      <a:pt x="320" y="6"/>
                      <a:pt x="312" y="10"/>
                    </a:cubicBezTo>
                    <a:cubicBezTo>
                      <a:pt x="305" y="14"/>
                      <a:pt x="15" y="163"/>
                      <a:pt x="10" y="166"/>
                    </a:cubicBezTo>
                    <a:cubicBezTo>
                      <a:pt x="5" y="168"/>
                      <a:pt x="3" y="171"/>
                      <a:pt x="3" y="171"/>
                    </a:cubicBezTo>
                  </a:path>
                </a:pathLst>
              </a:custGeom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10" name="Freeform 7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605"/>
                <a:ext cx="100" cy="127"/>
              </a:xfrm>
              <a:custGeom>
                <a:avLst/>
                <a:gdLst>
                  <a:gd name="T0" fmla="*/ 57 w 57"/>
                  <a:gd name="T1" fmla="*/ 59 h 73"/>
                  <a:gd name="T2" fmla="*/ 51 w 57"/>
                  <a:gd name="T3" fmla="*/ 50 h 73"/>
                  <a:gd name="T4" fmla="*/ 46 w 57"/>
                  <a:gd name="T5" fmla="*/ 41 h 73"/>
                  <a:gd name="T6" fmla="*/ 44 w 57"/>
                  <a:gd name="T7" fmla="*/ 34 h 73"/>
                  <a:gd name="T8" fmla="*/ 43 w 57"/>
                  <a:gd name="T9" fmla="*/ 22 h 73"/>
                  <a:gd name="T10" fmla="*/ 41 w 57"/>
                  <a:gd name="T11" fmla="*/ 12 h 73"/>
                  <a:gd name="T12" fmla="*/ 39 w 57"/>
                  <a:gd name="T13" fmla="*/ 0 h 73"/>
                  <a:gd name="T14" fmla="*/ 33 w 57"/>
                  <a:gd name="T15" fmla="*/ 0 h 73"/>
                  <a:gd name="T16" fmla="*/ 28 w 57"/>
                  <a:gd name="T17" fmla="*/ 1 h 73"/>
                  <a:gd name="T18" fmla="*/ 10 w 57"/>
                  <a:gd name="T19" fmla="*/ 11 h 73"/>
                  <a:gd name="T20" fmla="*/ 3 w 57"/>
                  <a:gd name="T21" fmla="*/ 16 h 73"/>
                  <a:gd name="T22" fmla="*/ 3 w 57"/>
                  <a:gd name="T23" fmla="*/ 27 h 73"/>
                  <a:gd name="T24" fmla="*/ 19 w 57"/>
                  <a:gd name="T25" fmla="*/ 63 h 73"/>
                  <a:gd name="T26" fmla="*/ 23 w 57"/>
                  <a:gd name="T27" fmla="*/ 70 h 73"/>
                  <a:gd name="T28" fmla="*/ 38 w 57"/>
                  <a:gd name="T29" fmla="*/ 69 h 73"/>
                  <a:gd name="T30" fmla="*/ 47 w 57"/>
                  <a:gd name="T31" fmla="*/ 64 h 73"/>
                  <a:gd name="T32" fmla="*/ 50 w 57"/>
                  <a:gd name="T33" fmla="*/ 62 h 73"/>
                  <a:gd name="T34" fmla="*/ 57 w 57"/>
                  <a:gd name="T35" fmla="*/ 5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73">
                    <a:moveTo>
                      <a:pt x="57" y="59"/>
                    </a:moveTo>
                    <a:cubicBezTo>
                      <a:pt x="55" y="55"/>
                      <a:pt x="51" y="50"/>
                      <a:pt x="51" y="50"/>
                    </a:cubicBezTo>
                    <a:cubicBezTo>
                      <a:pt x="51" y="50"/>
                      <a:pt x="48" y="44"/>
                      <a:pt x="46" y="41"/>
                    </a:cubicBezTo>
                    <a:cubicBezTo>
                      <a:pt x="45" y="39"/>
                      <a:pt x="44" y="34"/>
                      <a:pt x="44" y="34"/>
                    </a:cubicBezTo>
                    <a:cubicBezTo>
                      <a:pt x="44" y="34"/>
                      <a:pt x="43" y="26"/>
                      <a:pt x="43" y="22"/>
                    </a:cubicBezTo>
                    <a:cubicBezTo>
                      <a:pt x="42" y="19"/>
                      <a:pt x="41" y="14"/>
                      <a:pt x="41" y="12"/>
                    </a:cubicBezTo>
                    <a:cubicBezTo>
                      <a:pt x="40" y="10"/>
                      <a:pt x="40" y="4"/>
                      <a:pt x="39" y="0"/>
                    </a:cubicBezTo>
                    <a:cubicBezTo>
                      <a:pt x="36" y="0"/>
                      <a:pt x="33" y="0"/>
                      <a:pt x="33" y="0"/>
                    </a:cubicBezTo>
                    <a:cubicBezTo>
                      <a:pt x="33" y="0"/>
                      <a:pt x="31" y="0"/>
                      <a:pt x="28" y="1"/>
                    </a:cubicBezTo>
                    <a:cubicBezTo>
                      <a:pt x="17" y="7"/>
                      <a:pt x="11" y="10"/>
                      <a:pt x="10" y="11"/>
                    </a:cubicBezTo>
                    <a:cubicBezTo>
                      <a:pt x="5" y="13"/>
                      <a:pt x="3" y="16"/>
                      <a:pt x="3" y="16"/>
                    </a:cubicBezTo>
                    <a:cubicBezTo>
                      <a:pt x="3" y="16"/>
                      <a:pt x="0" y="19"/>
                      <a:pt x="3" y="27"/>
                    </a:cubicBezTo>
                    <a:cubicBezTo>
                      <a:pt x="5" y="33"/>
                      <a:pt x="13" y="52"/>
                      <a:pt x="19" y="63"/>
                    </a:cubicBezTo>
                    <a:cubicBezTo>
                      <a:pt x="20" y="67"/>
                      <a:pt x="22" y="69"/>
                      <a:pt x="23" y="70"/>
                    </a:cubicBezTo>
                    <a:cubicBezTo>
                      <a:pt x="25" y="72"/>
                      <a:pt x="28" y="73"/>
                      <a:pt x="38" y="69"/>
                    </a:cubicBezTo>
                    <a:cubicBezTo>
                      <a:pt x="41" y="67"/>
                      <a:pt x="44" y="66"/>
                      <a:pt x="47" y="64"/>
                    </a:cubicBezTo>
                    <a:cubicBezTo>
                      <a:pt x="48" y="63"/>
                      <a:pt x="49" y="63"/>
                      <a:pt x="50" y="62"/>
                    </a:cubicBezTo>
                    <a:cubicBezTo>
                      <a:pt x="51" y="62"/>
                      <a:pt x="54" y="60"/>
                      <a:pt x="57" y="59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11" name="Freeform 8">
                <a:extLst/>
              </p:cNvPr>
              <p:cNvSpPr>
                <a:spLocks/>
              </p:cNvSpPr>
              <p:nvPr/>
            </p:nvSpPr>
            <p:spPr bwMode="auto">
              <a:xfrm>
                <a:off x="2954" y="1361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9">
                <a:extLst/>
              </p:cNvPr>
              <p:cNvSpPr>
                <a:spLocks/>
              </p:cNvSpPr>
              <p:nvPr/>
            </p:nvSpPr>
            <p:spPr bwMode="auto">
              <a:xfrm>
                <a:off x="2943" y="14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3" name="Freeform 10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2511" y="1361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4199" name="文本框 1"/>
          <p:cNvSpPr txBox="1">
            <a:spLocks noChangeArrowheads="1"/>
          </p:cNvSpPr>
          <p:nvPr/>
        </p:nvSpPr>
        <p:spPr bwMode="auto">
          <a:xfrm>
            <a:off x="5562600" y="876301"/>
            <a:ext cx="1066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式微</a:t>
            </a:r>
          </a:p>
        </p:txBody>
      </p:sp>
      <p:sp>
        <p:nvSpPr>
          <p:cNvPr id="4200" name="文本框 14"/>
          <p:cNvSpPr txBox="1">
            <a:spLocks noChangeArrowheads="1"/>
          </p:cNvSpPr>
          <p:nvPr/>
        </p:nvSpPr>
        <p:spPr bwMode="auto">
          <a:xfrm>
            <a:off x="3111500" y="1600200"/>
            <a:ext cx="42799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式微式微，胡不归？</a:t>
            </a:r>
          </a:p>
        </p:txBody>
      </p:sp>
      <p:cxnSp>
        <p:nvCxnSpPr>
          <p:cNvPr id="4" name="直接连接符 3">
            <a:extLst/>
          </p:cNvPr>
          <p:cNvCxnSpPr>
            <a:cxnSpLocks/>
          </p:cNvCxnSpPr>
          <p:nvPr/>
        </p:nvCxnSpPr>
        <p:spPr>
          <a:xfrm>
            <a:off x="3178177" y="2239433"/>
            <a:ext cx="587057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02" name="文本框 19"/>
          <p:cNvSpPr txBox="1">
            <a:spLocks noChangeArrowheads="1"/>
          </p:cNvSpPr>
          <p:nvPr/>
        </p:nvSpPr>
        <p:spPr bwMode="auto">
          <a:xfrm>
            <a:off x="3111500" y="2180167"/>
            <a:ext cx="55768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天黑了天黑了，为什么还不回家？</a:t>
            </a:r>
          </a:p>
        </p:txBody>
      </p:sp>
      <p:sp>
        <p:nvSpPr>
          <p:cNvPr id="4203" name="文本框 20"/>
          <p:cNvSpPr txBox="1">
            <a:spLocks noChangeArrowheads="1"/>
          </p:cNvSpPr>
          <p:nvPr/>
        </p:nvSpPr>
        <p:spPr bwMode="auto">
          <a:xfrm>
            <a:off x="3111502" y="2730500"/>
            <a:ext cx="47847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微君之故，胡为乎中露？</a:t>
            </a:r>
          </a:p>
        </p:txBody>
      </p:sp>
      <p:cxnSp>
        <p:nvCxnSpPr>
          <p:cNvPr id="22" name="直接连接符 21">
            <a:extLst/>
          </p:cNvPr>
          <p:cNvCxnSpPr>
            <a:cxnSpLocks/>
          </p:cNvCxnSpPr>
          <p:nvPr/>
        </p:nvCxnSpPr>
        <p:spPr>
          <a:xfrm>
            <a:off x="3178177" y="3367617"/>
            <a:ext cx="587057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05" name="文本框 22"/>
          <p:cNvSpPr txBox="1">
            <a:spLocks noChangeArrowheads="1"/>
          </p:cNvSpPr>
          <p:nvPr/>
        </p:nvSpPr>
        <p:spPr bwMode="auto">
          <a:xfrm>
            <a:off x="3111500" y="3354918"/>
            <a:ext cx="59372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如果不是为君主，何以还在露水中？</a:t>
            </a:r>
          </a:p>
        </p:txBody>
      </p:sp>
      <p:sp>
        <p:nvSpPr>
          <p:cNvPr id="4206" name="文本框 43"/>
          <p:cNvSpPr txBox="1">
            <a:spLocks noChangeArrowheads="1"/>
          </p:cNvSpPr>
          <p:nvPr/>
        </p:nvSpPr>
        <p:spPr bwMode="auto">
          <a:xfrm>
            <a:off x="3111500" y="3879851"/>
            <a:ext cx="42799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式微式微，胡不归？</a:t>
            </a:r>
          </a:p>
        </p:txBody>
      </p:sp>
      <p:cxnSp>
        <p:nvCxnSpPr>
          <p:cNvPr id="45" name="直接连接符 44">
            <a:extLst/>
          </p:cNvPr>
          <p:cNvCxnSpPr>
            <a:cxnSpLocks/>
          </p:cNvCxnSpPr>
          <p:nvPr/>
        </p:nvCxnSpPr>
        <p:spPr>
          <a:xfrm>
            <a:off x="3178177" y="4519084"/>
            <a:ext cx="587057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08" name="文本框 45"/>
          <p:cNvSpPr txBox="1">
            <a:spLocks noChangeArrowheads="1"/>
          </p:cNvSpPr>
          <p:nvPr/>
        </p:nvSpPr>
        <p:spPr bwMode="auto">
          <a:xfrm>
            <a:off x="3111500" y="4459818"/>
            <a:ext cx="55768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天黑了天黑了，为什么还不回家？</a:t>
            </a:r>
          </a:p>
        </p:txBody>
      </p:sp>
      <p:sp>
        <p:nvSpPr>
          <p:cNvPr id="4209" name="文本框 46"/>
          <p:cNvSpPr txBox="1">
            <a:spLocks noChangeArrowheads="1"/>
          </p:cNvSpPr>
          <p:nvPr/>
        </p:nvSpPr>
        <p:spPr bwMode="auto">
          <a:xfrm>
            <a:off x="3111502" y="5010151"/>
            <a:ext cx="47847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微君之躬，胡为乎泥中？</a:t>
            </a:r>
          </a:p>
        </p:txBody>
      </p:sp>
      <p:cxnSp>
        <p:nvCxnSpPr>
          <p:cNvPr id="48" name="直接连接符 47">
            <a:extLst/>
          </p:cNvPr>
          <p:cNvCxnSpPr>
            <a:cxnSpLocks/>
          </p:cNvCxnSpPr>
          <p:nvPr/>
        </p:nvCxnSpPr>
        <p:spPr>
          <a:xfrm>
            <a:off x="3178177" y="5649384"/>
            <a:ext cx="587057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11" name="文本框 48"/>
          <p:cNvSpPr txBox="1">
            <a:spLocks noChangeArrowheads="1"/>
          </p:cNvSpPr>
          <p:nvPr/>
        </p:nvSpPr>
        <p:spPr bwMode="auto">
          <a:xfrm>
            <a:off x="3111500" y="5634567"/>
            <a:ext cx="59372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如果不是为君主，何以还在泥浆中！</a:t>
            </a:r>
          </a:p>
        </p:txBody>
      </p:sp>
      <p:sp>
        <p:nvSpPr>
          <p:cNvPr id="4212" name="文本框 49"/>
          <p:cNvSpPr txBox="1">
            <a:spLocks noChangeArrowheads="1"/>
          </p:cNvSpPr>
          <p:nvPr/>
        </p:nvSpPr>
        <p:spPr bwMode="auto">
          <a:xfrm>
            <a:off x="6694490" y="973668"/>
            <a:ext cx="2389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诗经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邶风</a:t>
            </a:r>
            <a:r>
              <a:rPr lang="en-US" altLang="zh-CN" sz="24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》</a:t>
            </a:r>
            <a:endParaRPr lang="zh-CN" altLang="en-US" sz="24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846" name="组合 1"/>
          <p:cNvGrpSpPr>
            <a:grpSpLocks/>
          </p:cNvGrpSpPr>
          <p:nvPr/>
        </p:nvGrpSpPr>
        <p:grpSpPr bwMode="auto">
          <a:xfrm>
            <a:off x="1897065" y="198969"/>
            <a:ext cx="2249487" cy="766233"/>
            <a:chOff x="251073" y="267494"/>
            <a:chExt cx="2249488" cy="574675"/>
          </a:xfrm>
        </p:grpSpPr>
        <p:sp>
          <p:nvSpPr>
            <p:cNvPr id="31848" name="文本框 13"/>
            <p:cNvSpPr txBox="1">
              <a:spLocks noChangeArrowheads="1"/>
            </p:cNvSpPr>
            <p:nvPr/>
          </p:nvSpPr>
          <p:spPr bwMode="auto">
            <a:xfrm>
              <a:off x="395536" y="267494"/>
              <a:ext cx="1727200" cy="415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000" b="1" dirty="0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重点赏析</a:t>
              </a:r>
            </a:p>
          </p:txBody>
        </p:sp>
        <p:cxnSp>
          <p:nvCxnSpPr>
            <p:cNvPr id="4" name="直接连接符 3">
              <a:extLst/>
            </p:cNvPr>
            <p:cNvCxnSpPr/>
            <p:nvPr/>
          </p:nvCxnSpPr>
          <p:spPr>
            <a:xfrm>
              <a:off x="251073" y="842169"/>
              <a:ext cx="2016126" cy="0"/>
            </a:xfrm>
            <a:prstGeom prst="line">
              <a:avLst/>
            </a:prstGeom>
            <a:ln>
              <a:solidFill>
                <a:srgbClr val="00B050"/>
              </a:solidFill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31850" name="Group 4"/>
            <p:cNvGrpSpPr>
              <a:grpSpLocks noChangeAspect="1"/>
            </p:cNvGrpSpPr>
            <p:nvPr/>
          </p:nvGrpSpPr>
          <p:grpSpPr bwMode="auto">
            <a:xfrm>
              <a:off x="2051298" y="483394"/>
              <a:ext cx="449263" cy="292100"/>
              <a:chOff x="2432" y="1329"/>
              <a:chExt cx="657" cy="426"/>
            </a:xfrm>
          </p:grpSpPr>
          <p:sp>
            <p:nvSpPr>
              <p:cNvPr id="6" name="AutoShape 3">
                <a:extLst/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434" y="1329"/>
                <a:ext cx="652" cy="42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" name="Freeform 5">
                <a:extLst/>
              </p:cNvPr>
              <p:cNvSpPr>
                <a:spLocks/>
              </p:cNvSpPr>
              <p:nvPr/>
            </p:nvSpPr>
            <p:spPr bwMode="auto">
              <a:xfrm>
                <a:off x="2478" y="1329"/>
                <a:ext cx="611" cy="424"/>
              </a:xfrm>
              <a:custGeom>
                <a:avLst/>
                <a:gdLst>
                  <a:gd name="T0" fmla="*/ 315 w 351"/>
                  <a:gd name="T1" fmla="*/ 0 h 242"/>
                  <a:gd name="T2" fmla="*/ 292 w 351"/>
                  <a:gd name="T3" fmla="*/ 9 h 242"/>
                  <a:gd name="T4" fmla="*/ 291 w 351"/>
                  <a:gd name="T5" fmla="*/ 10 h 242"/>
                  <a:gd name="T6" fmla="*/ 309 w 351"/>
                  <a:gd name="T7" fmla="*/ 3 h 242"/>
                  <a:gd name="T8" fmla="*/ 310 w 351"/>
                  <a:gd name="T9" fmla="*/ 4 h 242"/>
                  <a:gd name="T10" fmla="*/ 317 w 351"/>
                  <a:gd name="T11" fmla="*/ 10 h 242"/>
                  <a:gd name="T12" fmla="*/ 325 w 351"/>
                  <a:gd name="T13" fmla="*/ 27 h 242"/>
                  <a:gd name="T14" fmla="*/ 336 w 351"/>
                  <a:gd name="T15" fmla="*/ 59 h 242"/>
                  <a:gd name="T16" fmla="*/ 268 w 351"/>
                  <a:gd name="T17" fmla="*/ 95 h 242"/>
                  <a:gd name="T18" fmla="*/ 267 w 351"/>
                  <a:gd name="T19" fmla="*/ 95 h 242"/>
                  <a:gd name="T20" fmla="*/ 267 w 351"/>
                  <a:gd name="T21" fmla="*/ 95 h 242"/>
                  <a:gd name="T22" fmla="*/ 24 w 351"/>
                  <a:gd name="T23" fmla="*/ 219 h 242"/>
                  <a:gd name="T24" fmla="*/ 2 w 351"/>
                  <a:gd name="T25" fmla="*/ 229 h 242"/>
                  <a:gd name="T26" fmla="*/ 0 w 351"/>
                  <a:gd name="T27" fmla="*/ 229 h 242"/>
                  <a:gd name="T28" fmla="*/ 6 w 351"/>
                  <a:gd name="T29" fmla="*/ 240 h 242"/>
                  <a:gd name="T30" fmla="*/ 12 w 351"/>
                  <a:gd name="T31" fmla="*/ 242 h 242"/>
                  <a:gd name="T32" fmla="*/ 34 w 351"/>
                  <a:gd name="T33" fmla="*/ 232 h 242"/>
                  <a:gd name="T34" fmla="*/ 350 w 351"/>
                  <a:gd name="T35" fmla="*/ 68 h 242"/>
                  <a:gd name="T36" fmla="*/ 335 w 351"/>
                  <a:gd name="T37" fmla="*/ 29 h 242"/>
                  <a:gd name="T38" fmla="*/ 324 w 351"/>
                  <a:gd name="T39" fmla="*/ 8 h 242"/>
                  <a:gd name="T40" fmla="*/ 317 w 351"/>
                  <a:gd name="T41" fmla="*/ 1 h 242"/>
                  <a:gd name="T42" fmla="*/ 315 w 351"/>
                  <a:gd name="T4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1" h="242">
                    <a:moveTo>
                      <a:pt x="315" y="0"/>
                    </a:moveTo>
                    <a:cubicBezTo>
                      <a:pt x="311" y="0"/>
                      <a:pt x="299" y="6"/>
                      <a:pt x="292" y="9"/>
                    </a:cubicBezTo>
                    <a:cubicBezTo>
                      <a:pt x="292" y="9"/>
                      <a:pt x="292" y="9"/>
                      <a:pt x="291" y="10"/>
                    </a:cubicBezTo>
                    <a:cubicBezTo>
                      <a:pt x="298" y="7"/>
                      <a:pt x="306" y="3"/>
                      <a:pt x="309" y="3"/>
                    </a:cubicBezTo>
                    <a:cubicBezTo>
                      <a:pt x="309" y="3"/>
                      <a:pt x="310" y="3"/>
                      <a:pt x="310" y="4"/>
                    </a:cubicBezTo>
                    <a:cubicBezTo>
                      <a:pt x="312" y="6"/>
                      <a:pt x="317" y="10"/>
                      <a:pt x="317" y="10"/>
                    </a:cubicBezTo>
                    <a:cubicBezTo>
                      <a:pt x="317" y="10"/>
                      <a:pt x="321" y="15"/>
                      <a:pt x="325" y="27"/>
                    </a:cubicBezTo>
                    <a:cubicBezTo>
                      <a:pt x="330" y="39"/>
                      <a:pt x="338" y="56"/>
                      <a:pt x="336" y="59"/>
                    </a:cubicBezTo>
                    <a:cubicBezTo>
                      <a:pt x="336" y="60"/>
                      <a:pt x="308" y="75"/>
                      <a:pt x="268" y="95"/>
                    </a:cubicBezTo>
                    <a:cubicBezTo>
                      <a:pt x="268" y="95"/>
                      <a:pt x="268" y="95"/>
                      <a:pt x="267" y="95"/>
                    </a:cubicBezTo>
                    <a:cubicBezTo>
                      <a:pt x="267" y="95"/>
                      <a:pt x="267" y="95"/>
                      <a:pt x="267" y="95"/>
                    </a:cubicBezTo>
                    <a:cubicBezTo>
                      <a:pt x="179" y="140"/>
                      <a:pt x="38" y="211"/>
                      <a:pt x="24" y="219"/>
                    </a:cubicBezTo>
                    <a:cubicBezTo>
                      <a:pt x="11" y="227"/>
                      <a:pt x="5" y="229"/>
                      <a:pt x="2" y="229"/>
                    </a:cubicBezTo>
                    <a:cubicBezTo>
                      <a:pt x="1" y="229"/>
                      <a:pt x="0" y="229"/>
                      <a:pt x="0" y="229"/>
                    </a:cubicBezTo>
                    <a:cubicBezTo>
                      <a:pt x="3" y="235"/>
                      <a:pt x="5" y="239"/>
                      <a:pt x="6" y="240"/>
                    </a:cubicBezTo>
                    <a:cubicBezTo>
                      <a:pt x="8" y="241"/>
                      <a:pt x="9" y="242"/>
                      <a:pt x="12" y="242"/>
                    </a:cubicBezTo>
                    <a:cubicBezTo>
                      <a:pt x="16" y="242"/>
                      <a:pt x="22" y="240"/>
                      <a:pt x="34" y="232"/>
                    </a:cubicBezTo>
                    <a:cubicBezTo>
                      <a:pt x="54" y="220"/>
                      <a:pt x="348" y="72"/>
                      <a:pt x="350" y="68"/>
                    </a:cubicBezTo>
                    <a:cubicBezTo>
                      <a:pt x="351" y="65"/>
                      <a:pt x="341" y="44"/>
                      <a:pt x="335" y="29"/>
                    </a:cubicBezTo>
                    <a:cubicBezTo>
                      <a:pt x="329" y="15"/>
                      <a:pt x="324" y="8"/>
                      <a:pt x="324" y="8"/>
                    </a:cubicBezTo>
                    <a:cubicBezTo>
                      <a:pt x="324" y="8"/>
                      <a:pt x="319" y="3"/>
                      <a:pt x="317" y="1"/>
                    </a:cubicBezTo>
                    <a:cubicBezTo>
                      <a:pt x="316" y="0"/>
                      <a:pt x="316" y="0"/>
                      <a:pt x="315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" name="Freeform 6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334"/>
                <a:ext cx="634" cy="401"/>
              </a:xfrm>
              <a:custGeom>
                <a:avLst/>
                <a:gdLst>
                  <a:gd name="T0" fmla="*/ 3 w 364"/>
                  <a:gd name="T1" fmla="*/ 171 h 229"/>
                  <a:gd name="T2" fmla="*/ 3 w 364"/>
                  <a:gd name="T3" fmla="*/ 182 h 229"/>
                  <a:gd name="T4" fmla="*/ 23 w 364"/>
                  <a:gd name="T5" fmla="*/ 225 h 229"/>
                  <a:gd name="T6" fmla="*/ 50 w 364"/>
                  <a:gd name="T7" fmla="*/ 217 h 229"/>
                  <a:gd name="T8" fmla="*/ 362 w 364"/>
                  <a:gd name="T9" fmla="*/ 57 h 229"/>
                  <a:gd name="T10" fmla="*/ 351 w 364"/>
                  <a:gd name="T11" fmla="*/ 25 h 229"/>
                  <a:gd name="T12" fmla="*/ 343 w 364"/>
                  <a:gd name="T13" fmla="*/ 8 h 229"/>
                  <a:gd name="T14" fmla="*/ 336 w 364"/>
                  <a:gd name="T15" fmla="*/ 2 h 229"/>
                  <a:gd name="T16" fmla="*/ 312 w 364"/>
                  <a:gd name="T17" fmla="*/ 10 h 229"/>
                  <a:gd name="T18" fmla="*/ 10 w 364"/>
                  <a:gd name="T19" fmla="*/ 166 h 229"/>
                  <a:gd name="T20" fmla="*/ 3 w 364"/>
                  <a:gd name="T21" fmla="*/ 17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4" h="229">
                    <a:moveTo>
                      <a:pt x="3" y="171"/>
                    </a:moveTo>
                    <a:cubicBezTo>
                      <a:pt x="3" y="171"/>
                      <a:pt x="0" y="174"/>
                      <a:pt x="3" y="182"/>
                    </a:cubicBezTo>
                    <a:cubicBezTo>
                      <a:pt x="6" y="191"/>
                      <a:pt x="20" y="223"/>
                      <a:pt x="23" y="225"/>
                    </a:cubicBezTo>
                    <a:cubicBezTo>
                      <a:pt x="26" y="227"/>
                      <a:pt x="30" y="229"/>
                      <a:pt x="50" y="217"/>
                    </a:cubicBezTo>
                    <a:cubicBezTo>
                      <a:pt x="70" y="206"/>
                      <a:pt x="361" y="60"/>
                      <a:pt x="362" y="57"/>
                    </a:cubicBezTo>
                    <a:cubicBezTo>
                      <a:pt x="364" y="54"/>
                      <a:pt x="356" y="37"/>
                      <a:pt x="351" y="25"/>
                    </a:cubicBezTo>
                    <a:cubicBezTo>
                      <a:pt x="347" y="13"/>
                      <a:pt x="343" y="8"/>
                      <a:pt x="343" y="8"/>
                    </a:cubicBezTo>
                    <a:cubicBezTo>
                      <a:pt x="343" y="8"/>
                      <a:pt x="338" y="4"/>
                      <a:pt x="336" y="2"/>
                    </a:cubicBezTo>
                    <a:cubicBezTo>
                      <a:pt x="334" y="0"/>
                      <a:pt x="320" y="6"/>
                      <a:pt x="312" y="10"/>
                    </a:cubicBezTo>
                    <a:cubicBezTo>
                      <a:pt x="305" y="14"/>
                      <a:pt x="15" y="163"/>
                      <a:pt x="10" y="166"/>
                    </a:cubicBezTo>
                    <a:cubicBezTo>
                      <a:pt x="5" y="168"/>
                      <a:pt x="3" y="171"/>
                      <a:pt x="3" y="171"/>
                    </a:cubicBezTo>
                  </a:path>
                </a:pathLst>
              </a:custGeom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9" name="Freeform 7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605"/>
                <a:ext cx="100" cy="127"/>
              </a:xfrm>
              <a:custGeom>
                <a:avLst/>
                <a:gdLst>
                  <a:gd name="T0" fmla="*/ 57 w 57"/>
                  <a:gd name="T1" fmla="*/ 59 h 73"/>
                  <a:gd name="T2" fmla="*/ 51 w 57"/>
                  <a:gd name="T3" fmla="*/ 50 h 73"/>
                  <a:gd name="T4" fmla="*/ 46 w 57"/>
                  <a:gd name="T5" fmla="*/ 41 h 73"/>
                  <a:gd name="T6" fmla="*/ 44 w 57"/>
                  <a:gd name="T7" fmla="*/ 34 h 73"/>
                  <a:gd name="T8" fmla="*/ 43 w 57"/>
                  <a:gd name="T9" fmla="*/ 22 h 73"/>
                  <a:gd name="T10" fmla="*/ 41 w 57"/>
                  <a:gd name="T11" fmla="*/ 12 h 73"/>
                  <a:gd name="T12" fmla="*/ 39 w 57"/>
                  <a:gd name="T13" fmla="*/ 0 h 73"/>
                  <a:gd name="T14" fmla="*/ 33 w 57"/>
                  <a:gd name="T15" fmla="*/ 0 h 73"/>
                  <a:gd name="T16" fmla="*/ 28 w 57"/>
                  <a:gd name="T17" fmla="*/ 1 h 73"/>
                  <a:gd name="T18" fmla="*/ 10 w 57"/>
                  <a:gd name="T19" fmla="*/ 11 h 73"/>
                  <a:gd name="T20" fmla="*/ 3 w 57"/>
                  <a:gd name="T21" fmla="*/ 16 h 73"/>
                  <a:gd name="T22" fmla="*/ 3 w 57"/>
                  <a:gd name="T23" fmla="*/ 27 h 73"/>
                  <a:gd name="T24" fmla="*/ 19 w 57"/>
                  <a:gd name="T25" fmla="*/ 63 h 73"/>
                  <a:gd name="T26" fmla="*/ 23 w 57"/>
                  <a:gd name="T27" fmla="*/ 70 h 73"/>
                  <a:gd name="T28" fmla="*/ 38 w 57"/>
                  <a:gd name="T29" fmla="*/ 69 h 73"/>
                  <a:gd name="T30" fmla="*/ 47 w 57"/>
                  <a:gd name="T31" fmla="*/ 64 h 73"/>
                  <a:gd name="T32" fmla="*/ 50 w 57"/>
                  <a:gd name="T33" fmla="*/ 62 h 73"/>
                  <a:gd name="T34" fmla="*/ 57 w 57"/>
                  <a:gd name="T35" fmla="*/ 5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73">
                    <a:moveTo>
                      <a:pt x="57" y="59"/>
                    </a:moveTo>
                    <a:cubicBezTo>
                      <a:pt x="55" y="55"/>
                      <a:pt x="51" y="50"/>
                      <a:pt x="51" y="50"/>
                    </a:cubicBezTo>
                    <a:cubicBezTo>
                      <a:pt x="51" y="50"/>
                      <a:pt x="48" y="44"/>
                      <a:pt x="46" y="41"/>
                    </a:cubicBezTo>
                    <a:cubicBezTo>
                      <a:pt x="45" y="39"/>
                      <a:pt x="44" y="34"/>
                      <a:pt x="44" y="34"/>
                    </a:cubicBezTo>
                    <a:cubicBezTo>
                      <a:pt x="44" y="34"/>
                      <a:pt x="43" y="26"/>
                      <a:pt x="43" y="22"/>
                    </a:cubicBezTo>
                    <a:cubicBezTo>
                      <a:pt x="42" y="19"/>
                      <a:pt x="41" y="14"/>
                      <a:pt x="41" y="12"/>
                    </a:cubicBezTo>
                    <a:cubicBezTo>
                      <a:pt x="40" y="10"/>
                      <a:pt x="40" y="4"/>
                      <a:pt x="39" y="0"/>
                    </a:cubicBezTo>
                    <a:cubicBezTo>
                      <a:pt x="36" y="0"/>
                      <a:pt x="33" y="0"/>
                      <a:pt x="33" y="0"/>
                    </a:cubicBezTo>
                    <a:cubicBezTo>
                      <a:pt x="33" y="0"/>
                      <a:pt x="31" y="0"/>
                      <a:pt x="28" y="1"/>
                    </a:cubicBezTo>
                    <a:cubicBezTo>
                      <a:pt x="17" y="7"/>
                      <a:pt x="11" y="10"/>
                      <a:pt x="10" y="11"/>
                    </a:cubicBezTo>
                    <a:cubicBezTo>
                      <a:pt x="5" y="13"/>
                      <a:pt x="3" y="16"/>
                      <a:pt x="3" y="16"/>
                    </a:cubicBezTo>
                    <a:cubicBezTo>
                      <a:pt x="3" y="16"/>
                      <a:pt x="0" y="19"/>
                      <a:pt x="3" y="27"/>
                    </a:cubicBezTo>
                    <a:cubicBezTo>
                      <a:pt x="5" y="33"/>
                      <a:pt x="13" y="52"/>
                      <a:pt x="19" y="63"/>
                    </a:cubicBezTo>
                    <a:cubicBezTo>
                      <a:pt x="20" y="67"/>
                      <a:pt x="22" y="69"/>
                      <a:pt x="23" y="70"/>
                    </a:cubicBezTo>
                    <a:cubicBezTo>
                      <a:pt x="25" y="72"/>
                      <a:pt x="28" y="73"/>
                      <a:pt x="38" y="69"/>
                    </a:cubicBezTo>
                    <a:cubicBezTo>
                      <a:pt x="41" y="67"/>
                      <a:pt x="44" y="66"/>
                      <a:pt x="47" y="64"/>
                    </a:cubicBezTo>
                    <a:cubicBezTo>
                      <a:pt x="48" y="63"/>
                      <a:pt x="49" y="63"/>
                      <a:pt x="50" y="62"/>
                    </a:cubicBezTo>
                    <a:cubicBezTo>
                      <a:pt x="51" y="62"/>
                      <a:pt x="54" y="60"/>
                      <a:pt x="57" y="59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10" name="Freeform 8">
                <a:extLst/>
              </p:cNvPr>
              <p:cNvSpPr>
                <a:spLocks/>
              </p:cNvSpPr>
              <p:nvPr/>
            </p:nvSpPr>
            <p:spPr bwMode="auto">
              <a:xfrm>
                <a:off x="2954" y="1361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1" name="Freeform 9">
                <a:extLst/>
              </p:cNvPr>
              <p:cNvSpPr>
                <a:spLocks/>
              </p:cNvSpPr>
              <p:nvPr/>
            </p:nvSpPr>
            <p:spPr bwMode="auto">
              <a:xfrm>
                <a:off x="2943" y="14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10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2511" y="1361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31847" name="矩形 12"/>
          <p:cNvSpPr>
            <a:spLocks noChangeArrowheads="1"/>
          </p:cNvSpPr>
          <p:nvPr/>
        </p:nvSpPr>
        <p:spPr bwMode="auto">
          <a:xfrm>
            <a:off x="2052640" y="1107019"/>
            <a:ext cx="8086725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  作为投赠之作，诗人却没有直说。诗的前四句写洞庭湖壮丽的景象和磅礴的气势，后四句是借此抒发自己的政治热情和希望。首先点明时令，时值“八月”，湖水泛溢，可见当年秋汛汹涌，一个“平”字，可见湖水涨漫，已溢出堤岸，造成湖水与湖岸相平的景象。一个“蒸”字，一个“撼”字，力重千钧，自然的湖泊一下子具有了自觉的意识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1"/>
          <p:cNvSpPr>
            <a:spLocks noChangeArrowheads="1"/>
          </p:cNvSpPr>
          <p:nvPr/>
        </p:nvSpPr>
        <p:spPr bwMode="auto">
          <a:xfrm>
            <a:off x="2266952" y="977901"/>
            <a:ext cx="7705725" cy="371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静态的景物由此取得了飞扬的动势，足见其非凡的艺术表现力和撼人心魄的艺术效果。诗歌后面四句，转入抒情。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欲济无舟楫”，触景兴怀，就近设喻。诗人面对浩浩湖水，想到自己满怀壮志，却无人知赏，不禁悲从中来。“端居耻圣明”，意谓在这个伟大光明的太平盛世，自己却是闲居无聊。这两句是正式向张丞相表白心志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1"/>
          <p:cNvSpPr>
            <a:spLocks noChangeArrowheads="1"/>
          </p:cNvSpPr>
          <p:nvPr/>
        </p:nvSpPr>
        <p:spPr bwMode="auto">
          <a:xfrm>
            <a:off x="2387600" y="1644651"/>
            <a:ext cx="74168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说明自己心向神往出仕求官，却找不到门路。最后两句，诗人借了谚语来暗喻自己有出来创一番事业的愿望，只怕没有人引荐，所以这里说“徒有”。“钓鱼者”暗指当政掌权的人物，其实是专指张丞相而言。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892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1"/>
          <p:cNvSpPr>
            <a:spLocks noChangeArrowheads="1"/>
          </p:cNvSpPr>
          <p:nvPr/>
        </p:nvSpPr>
        <p:spPr bwMode="auto">
          <a:xfrm>
            <a:off x="2249490" y="1388534"/>
            <a:ext cx="770572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式微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：天黑了。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式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：语气助词。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微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：昏暗。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微君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：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如果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不是君主。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微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：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(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如果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)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不是。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中露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：即露中，露水中。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躬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：身体。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"/>
          <p:cNvGrpSpPr>
            <a:grpSpLocks/>
          </p:cNvGrpSpPr>
          <p:nvPr/>
        </p:nvGrpSpPr>
        <p:grpSpPr bwMode="auto">
          <a:xfrm>
            <a:off x="1897065" y="198969"/>
            <a:ext cx="2249487" cy="766233"/>
            <a:chOff x="251073" y="267494"/>
            <a:chExt cx="2249488" cy="574675"/>
          </a:xfrm>
        </p:grpSpPr>
        <p:sp>
          <p:nvSpPr>
            <p:cNvPr id="6148" name="文本框 13"/>
            <p:cNvSpPr txBox="1">
              <a:spLocks noChangeArrowheads="1"/>
            </p:cNvSpPr>
            <p:nvPr/>
          </p:nvSpPr>
          <p:spPr bwMode="auto">
            <a:xfrm>
              <a:off x="395536" y="267494"/>
              <a:ext cx="1727200" cy="415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000" b="1" dirty="0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主旨归纳</a:t>
              </a:r>
            </a:p>
          </p:txBody>
        </p:sp>
        <p:cxnSp>
          <p:nvCxnSpPr>
            <p:cNvPr id="4" name="直接连接符 3">
              <a:extLst/>
            </p:cNvPr>
            <p:cNvCxnSpPr/>
            <p:nvPr/>
          </p:nvCxnSpPr>
          <p:spPr>
            <a:xfrm>
              <a:off x="251073" y="842169"/>
              <a:ext cx="2016126" cy="0"/>
            </a:xfrm>
            <a:prstGeom prst="line">
              <a:avLst/>
            </a:prstGeom>
            <a:ln>
              <a:solidFill>
                <a:srgbClr val="00B050"/>
              </a:solidFill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6150" name="Group 4"/>
            <p:cNvGrpSpPr>
              <a:grpSpLocks noChangeAspect="1"/>
            </p:cNvGrpSpPr>
            <p:nvPr/>
          </p:nvGrpSpPr>
          <p:grpSpPr bwMode="auto">
            <a:xfrm>
              <a:off x="2051298" y="483394"/>
              <a:ext cx="449263" cy="292100"/>
              <a:chOff x="2432" y="1329"/>
              <a:chExt cx="657" cy="426"/>
            </a:xfrm>
          </p:grpSpPr>
          <p:sp>
            <p:nvSpPr>
              <p:cNvPr id="6" name="AutoShape 3">
                <a:extLst/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434" y="1329"/>
                <a:ext cx="652" cy="42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" name="Freeform 5">
                <a:extLst/>
              </p:cNvPr>
              <p:cNvSpPr>
                <a:spLocks/>
              </p:cNvSpPr>
              <p:nvPr/>
            </p:nvSpPr>
            <p:spPr bwMode="auto">
              <a:xfrm>
                <a:off x="2478" y="1329"/>
                <a:ext cx="611" cy="424"/>
              </a:xfrm>
              <a:custGeom>
                <a:avLst/>
                <a:gdLst>
                  <a:gd name="T0" fmla="*/ 315 w 351"/>
                  <a:gd name="T1" fmla="*/ 0 h 242"/>
                  <a:gd name="T2" fmla="*/ 292 w 351"/>
                  <a:gd name="T3" fmla="*/ 9 h 242"/>
                  <a:gd name="T4" fmla="*/ 291 w 351"/>
                  <a:gd name="T5" fmla="*/ 10 h 242"/>
                  <a:gd name="T6" fmla="*/ 309 w 351"/>
                  <a:gd name="T7" fmla="*/ 3 h 242"/>
                  <a:gd name="T8" fmla="*/ 310 w 351"/>
                  <a:gd name="T9" fmla="*/ 4 h 242"/>
                  <a:gd name="T10" fmla="*/ 317 w 351"/>
                  <a:gd name="T11" fmla="*/ 10 h 242"/>
                  <a:gd name="T12" fmla="*/ 325 w 351"/>
                  <a:gd name="T13" fmla="*/ 27 h 242"/>
                  <a:gd name="T14" fmla="*/ 336 w 351"/>
                  <a:gd name="T15" fmla="*/ 59 h 242"/>
                  <a:gd name="T16" fmla="*/ 268 w 351"/>
                  <a:gd name="T17" fmla="*/ 95 h 242"/>
                  <a:gd name="T18" fmla="*/ 267 w 351"/>
                  <a:gd name="T19" fmla="*/ 95 h 242"/>
                  <a:gd name="T20" fmla="*/ 267 w 351"/>
                  <a:gd name="T21" fmla="*/ 95 h 242"/>
                  <a:gd name="T22" fmla="*/ 24 w 351"/>
                  <a:gd name="T23" fmla="*/ 219 h 242"/>
                  <a:gd name="T24" fmla="*/ 2 w 351"/>
                  <a:gd name="T25" fmla="*/ 229 h 242"/>
                  <a:gd name="T26" fmla="*/ 0 w 351"/>
                  <a:gd name="T27" fmla="*/ 229 h 242"/>
                  <a:gd name="T28" fmla="*/ 6 w 351"/>
                  <a:gd name="T29" fmla="*/ 240 h 242"/>
                  <a:gd name="T30" fmla="*/ 12 w 351"/>
                  <a:gd name="T31" fmla="*/ 242 h 242"/>
                  <a:gd name="T32" fmla="*/ 34 w 351"/>
                  <a:gd name="T33" fmla="*/ 232 h 242"/>
                  <a:gd name="T34" fmla="*/ 350 w 351"/>
                  <a:gd name="T35" fmla="*/ 68 h 242"/>
                  <a:gd name="T36" fmla="*/ 335 w 351"/>
                  <a:gd name="T37" fmla="*/ 29 h 242"/>
                  <a:gd name="T38" fmla="*/ 324 w 351"/>
                  <a:gd name="T39" fmla="*/ 8 h 242"/>
                  <a:gd name="T40" fmla="*/ 317 w 351"/>
                  <a:gd name="T41" fmla="*/ 1 h 242"/>
                  <a:gd name="T42" fmla="*/ 315 w 351"/>
                  <a:gd name="T4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1" h="242">
                    <a:moveTo>
                      <a:pt x="315" y="0"/>
                    </a:moveTo>
                    <a:cubicBezTo>
                      <a:pt x="311" y="0"/>
                      <a:pt x="299" y="6"/>
                      <a:pt x="292" y="9"/>
                    </a:cubicBezTo>
                    <a:cubicBezTo>
                      <a:pt x="292" y="9"/>
                      <a:pt x="292" y="9"/>
                      <a:pt x="291" y="10"/>
                    </a:cubicBezTo>
                    <a:cubicBezTo>
                      <a:pt x="298" y="7"/>
                      <a:pt x="306" y="3"/>
                      <a:pt x="309" y="3"/>
                    </a:cubicBezTo>
                    <a:cubicBezTo>
                      <a:pt x="309" y="3"/>
                      <a:pt x="310" y="3"/>
                      <a:pt x="310" y="4"/>
                    </a:cubicBezTo>
                    <a:cubicBezTo>
                      <a:pt x="312" y="6"/>
                      <a:pt x="317" y="10"/>
                      <a:pt x="317" y="10"/>
                    </a:cubicBezTo>
                    <a:cubicBezTo>
                      <a:pt x="317" y="10"/>
                      <a:pt x="321" y="15"/>
                      <a:pt x="325" y="27"/>
                    </a:cubicBezTo>
                    <a:cubicBezTo>
                      <a:pt x="330" y="39"/>
                      <a:pt x="338" y="56"/>
                      <a:pt x="336" y="59"/>
                    </a:cubicBezTo>
                    <a:cubicBezTo>
                      <a:pt x="336" y="60"/>
                      <a:pt x="308" y="75"/>
                      <a:pt x="268" y="95"/>
                    </a:cubicBezTo>
                    <a:cubicBezTo>
                      <a:pt x="268" y="95"/>
                      <a:pt x="268" y="95"/>
                      <a:pt x="267" y="95"/>
                    </a:cubicBezTo>
                    <a:cubicBezTo>
                      <a:pt x="267" y="95"/>
                      <a:pt x="267" y="95"/>
                      <a:pt x="267" y="95"/>
                    </a:cubicBezTo>
                    <a:cubicBezTo>
                      <a:pt x="179" y="140"/>
                      <a:pt x="38" y="211"/>
                      <a:pt x="24" y="219"/>
                    </a:cubicBezTo>
                    <a:cubicBezTo>
                      <a:pt x="11" y="227"/>
                      <a:pt x="5" y="229"/>
                      <a:pt x="2" y="229"/>
                    </a:cubicBezTo>
                    <a:cubicBezTo>
                      <a:pt x="1" y="229"/>
                      <a:pt x="0" y="229"/>
                      <a:pt x="0" y="229"/>
                    </a:cubicBezTo>
                    <a:cubicBezTo>
                      <a:pt x="3" y="235"/>
                      <a:pt x="5" y="239"/>
                      <a:pt x="6" y="240"/>
                    </a:cubicBezTo>
                    <a:cubicBezTo>
                      <a:pt x="8" y="241"/>
                      <a:pt x="9" y="242"/>
                      <a:pt x="12" y="242"/>
                    </a:cubicBezTo>
                    <a:cubicBezTo>
                      <a:pt x="16" y="242"/>
                      <a:pt x="22" y="240"/>
                      <a:pt x="34" y="232"/>
                    </a:cubicBezTo>
                    <a:cubicBezTo>
                      <a:pt x="54" y="220"/>
                      <a:pt x="348" y="72"/>
                      <a:pt x="350" y="68"/>
                    </a:cubicBezTo>
                    <a:cubicBezTo>
                      <a:pt x="351" y="65"/>
                      <a:pt x="341" y="44"/>
                      <a:pt x="335" y="29"/>
                    </a:cubicBezTo>
                    <a:cubicBezTo>
                      <a:pt x="329" y="15"/>
                      <a:pt x="324" y="8"/>
                      <a:pt x="324" y="8"/>
                    </a:cubicBezTo>
                    <a:cubicBezTo>
                      <a:pt x="324" y="8"/>
                      <a:pt x="319" y="3"/>
                      <a:pt x="317" y="1"/>
                    </a:cubicBezTo>
                    <a:cubicBezTo>
                      <a:pt x="316" y="0"/>
                      <a:pt x="316" y="0"/>
                      <a:pt x="315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" name="Freeform 6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334"/>
                <a:ext cx="634" cy="401"/>
              </a:xfrm>
              <a:custGeom>
                <a:avLst/>
                <a:gdLst>
                  <a:gd name="T0" fmla="*/ 3 w 364"/>
                  <a:gd name="T1" fmla="*/ 171 h 229"/>
                  <a:gd name="T2" fmla="*/ 3 w 364"/>
                  <a:gd name="T3" fmla="*/ 182 h 229"/>
                  <a:gd name="T4" fmla="*/ 23 w 364"/>
                  <a:gd name="T5" fmla="*/ 225 h 229"/>
                  <a:gd name="T6" fmla="*/ 50 w 364"/>
                  <a:gd name="T7" fmla="*/ 217 h 229"/>
                  <a:gd name="T8" fmla="*/ 362 w 364"/>
                  <a:gd name="T9" fmla="*/ 57 h 229"/>
                  <a:gd name="T10" fmla="*/ 351 w 364"/>
                  <a:gd name="T11" fmla="*/ 25 h 229"/>
                  <a:gd name="T12" fmla="*/ 343 w 364"/>
                  <a:gd name="T13" fmla="*/ 8 h 229"/>
                  <a:gd name="T14" fmla="*/ 336 w 364"/>
                  <a:gd name="T15" fmla="*/ 2 h 229"/>
                  <a:gd name="T16" fmla="*/ 312 w 364"/>
                  <a:gd name="T17" fmla="*/ 10 h 229"/>
                  <a:gd name="T18" fmla="*/ 10 w 364"/>
                  <a:gd name="T19" fmla="*/ 166 h 229"/>
                  <a:gd name="T20" fmla="*/ 3 w 364"/>
                  <a:gd name="T21" fmla="*/ 17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4" h="229">
                    <a:moveTo>
                      <a:pt x="3" y="171"/>
                    </a:moveTo>
                    <a:cubicBezTo>
                      <a:pt x="3" y="171"/>
                      <a:pt x="0" y="174"/>
                      <a:pt x="3" y="182"/>
                    </a:cubicBezTo>
                    <a:cubicBezTo>
                      <a:pt x="6" y="191"/>
                      <a:pt x="20" y="223"/>
                      <a:pt x="23" y="225"/>
                    </a:cubicBezTo>
                    <a:cubicBezTo>
                      <a:pt x="26" y="227"/>
                      <a:pt x="30" y="229"/>
                      <a:pt x="50" y="217"/>
                    </a:cubicBezTo>
                    <a:cubicBezTo>
                      <a:pt x="70" y="206"/>
                      <a:pt x="361" y="60"/>
                      <a:pt x="362" y="57"/>
                    </a:cubicBezTo>
                    <a:cubicBezTo>
                      <a:pt x="364" y="54"/>
                      <a:pt x="356" y="37"/>
                      <a:pt x="351" y="25"/>
                    </a:cubicBezTo>
                    <a:cubicBezTo>
                      <a:pt x="347" y="13"/>
                      <a:pt x="343" y="8"/>
                      <a:pt x="343" y="8"/>
                    </a:cubicBezTo>
                    <a:cubicBezTo>
                      <a:pt x="343" y="8"/>
                      <a:pt x="338" y="4"/>
                      <a:pt x="336" y="2"/>
                    </a:cubicBezTo>
                    <a:cubicBezTo>
                      <a:pt x="334" y="0"/>
                      <a:pt x="320" y="6"/>
                      <a:pt x="312" y="10"/>
                    </a:cubicBezTo>
                    <a:cubicBezTo>
                      <a:pt x="305" y="14"/>
                      <a:pt x="15" y="163"/>
                      <a:pt x="10" y="166"/>
                    </a:cubicBezTo>
                    <a:cubicBezTo>
                      <a:pt x="5" y="168"/>
                      <a:pt x="3" y="171"/>
                      <a:pt x="3" y="171"/>
                    </a:cubicBezTo>
                  </a:path>
                </a:pathLst>
              </a:custGeom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9" name="Freeform 7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605"/>
                <a:ext cx="100" cy="127"/>
              </a:xfrm>
              <a:custGeom>
                <a:avLst/>
                <a:gdLst>
                  <a:gd name="T0" fmla="*/ 57 w 57"/>
                  <a:gd name="T1" fmla="*/ 59 h 73"/>
                  <a:gd name="T2" fmla="*/ 51 w 57"/>
                  <a:gd name="T3" fmla="*/ 50 h 73"/>
                  <a:gd name="T4" fmla="*/ 46 w 57"/>
                  <a:gd name="T5" fmla="*/ 41 h 73"/>
                  <a:gd name="T6" fmla="*/ 44 w 57"/>
                  <a:gd name="T7" fmla="*/ 34 h 73"/>
                  <a:gd name="T8" fmla="*/ 43 w 57"/>
                  <a:gd name="T9" fmla="*/ 22 h 73"/>
                  <a:gd name="T10" fmla="*/ 41 w 57"/>
                  <a:gd name="T11" fmla="*/ 12 h 73"/>
                  <a:gd name="T12" fmla="*/ 39 w 57"/>
                  <a:gd name="T13" fmla="*/ 0 h 73"/>
                  <a:gd name="T14" fmla="*/ 33 w 57"/>
                  <a:gd name="T15" fmla="*/ 0 h 73"/>
                  <a:gd name="T16" fmla="*/ 28 w 57"/>
                  <a:gd name="T17" fmla="*/ 1 h 73"/>
                  <a:gd name="T18" fmla="*/ 10 w 57"/>
                  <a:gd name="T19" fmla="*/ 11 h 73"/>
                  <a:gd name="T20" fmla="*/ 3 w 57"/>
                  <a:gd name="T21" fmla="*/ 16 h 73"/>
                  <a:gd name="T22" fmla="*/ 3 w 57"/>
                  <a:gd name="T23" fmla="*/ 27 h 73"/>
                  <a:gd name="T24" fmla="*/ 19 w 57"/>
                  <a:gd name="T25" fmla="*/ 63 h 73"/>
                  <a:gd name="T26" fmla="*/ 23 w 57"/>
                  <a:gd name="T27" fmla="*/ 70 h 73"/>
                  <a:gd name="T28" fmla="*/ 38 w 57"/>
                  <a:gd name="T29" fmla="*/ 69 h 73"/>
                  <a:gd name="T30" fmla="*/ 47 w 57"/>
                  <a:gd name="T31" fmla="*/ 64 h 73"/>
                  <a:gd name="T32" fmla="*/ 50 w 57"/>
                  <a:gd name="T33" fmla="*/ 62 h 73"/>
                  <a:gd name="T34" fmla="*/ 57 w 57"/>
                  <a:gd name="T35" fmla="*/ 5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73">
                    <a:moveTo>
                      <a:pt x="57" y="59"/>
                    </a:moveTo>
                    <a:cubicBezTo>
                      <a:pt x="55" y="55"/>
                      <a:pt x="51" y="50"/>
                      <a:pt x="51" y="50"/>
                    </a:cubicBezTo>
                    <a:cubicBezTo>
                      <a:pt x="51" y="50"/>
                      <a:pt x="48" y="44"/>
                      <a:pt x="46" y="41"/>
                    </a:cubicBezTo>
                    <a:cubicBezTo>
                      <a:pt x="45" y="39"/>
                      <a:pt x="44" y="34"/>
                      <a:pt x="44" y="34"/>
                    </a:cubicBezTo>
                    <a:cubicBezTo>
                      <a:pt x="44" y="34"/>
                      <a:pt x="43" y="26"/>
                      <a:pt x="43" y="22"/>
                    </a:cubicBezTo>
                    <a:cubicBezTo>
                      <a:pt x="42" y="19"/>
                      <a:pt x="41" y="14"/>
                      <a:pt x="41" y="12"/>
                    </a:cubicBezTo>
                    <a:cubicBezTo>
                      <a:pt x="40" y="10"/>
                      <a:pt x="40" y="4"/>
                      <a:pt x="39" y="0"/>
                    </a:cubicBezTo>
                    <a:cubicBezTo>
                      <a:pt x="36" y="0"/>
                      <a:pt x="33" y="0"/>
                      <a:pt x="33" y="0"/>
                    </a:cubicBezTo>
                    <a:cubicBezTo>
                      <a:pt x="33" y="0"/>
                      <a:pt x="31" y="0"/>
                      <a:pt x="28" y="1"/>
                    </a:cubicBezTo>
                    <a:cubicBezTo>
                      <a:pt x="17" y="7"/>
                      <a:pt x="11" y="10"/>
                      <a:pt x="10" y="11"/>
                    </a:cubicBezTo>
                    <a:cubicBezTo>
                      <a:pt x="5" y="13"/>
                      <a:pt x="3" y="16"/>
                      <a:pt x="3" y="16"/>
                    </a:cubicBezTo>
                    <a:cubicBezTo>
                      <a:pt x="3" y="16"/>
                      <a:pt x="0" y="19"/>
                      <a:pt x="3" y="27"/>
                    </a:cubicBezTo>
                    <a:cubicBezTo>
                      <a:pt x="5" y="33"/>
                      <a:pt x="13" y="52"/>
                      <a:pt x="19" y="63"/>
                    </a:cubicBezTo>
                    <a:cubicBezTo>
                      <a:pt x="20" y="67"/>
                      <a:pt x="22" y="69"/>
                      <a:pt x="23" y="70"/>
                    </a:cubicBezTo>
                    <a:cubicBezTo>
                      <a:pt x="25" y="72"/>
                      <a:pt x="28" y="73"/>
                      <a:pt x="38" y="69"/>
                    </a:cubicBezTo>
                    <a:cubicBezTo>
                      <a:pt x="41" y="67"/>
                      <a:pt x="44" y="66"/>
                      <a:pt x="47" y="64"/>
                    </a:cubicBezTo>
                    <a:cubicBezTo>
                      <a:pt x="48" y="63"/>
                      <a:pt x="49" y="63"/>
                      <a:pt x="50" y="62"/>
                    </a:cubicBezTo>
                    <a:cubicBezTo>
                      <a:pt x="51" y="62"/>
                      <a:pt x="54" y="60"/>
                      <a:pt x="57" y="59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10" name="Freeform 8">
                <a:extLst/>
              </p:cNvPr>
              <p:cNvSpPr>
                <a:spLocks/>
              </p:cNvSpPr>
              <p:nvPr/>
            </p:nvSpPr>
            <p:spPr bwMode="auto">
              <a:xfrm>
                <a:off x="2954" y="1361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1" name="Freeform 9">
                <a:extLst/>
              </p:cNvPr>
              <p:cNvSpPr>
                <a:spLocks/>
              </p:cNvSpPr>
              <p:nvPr/>
            </p:nvSpPr>
            <p:spPr bwMode="auto">
              <a:xfrm>
                <a:off x="2943" y="14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10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2511" y="1361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6147" name="矩形 12"/>
          <p:cNvSpPr>
            <a:spLocks noChangeArrowheads="1"/>
          </p:cNvSpPr>
          <p:nvPr/>
        </p:nvSpPr>
        <p:spPr bwMode="auto">
          <a:xfrm>
            <a:off x="2378075" y="1989668"/>
            <a:ext cx="767873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这是一首劳役者的悲歌，以咏叹的方式、质问的语气，直抒胸臆，堪称“</a:t>
            </a:r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饥者歌其食，芳者歌其事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”的经典之作。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" name="组合 1"/>
          <p:cNvGrpSpPr>
            <a:grpSpLocks/>
          </p:cNvGrpSpPr>
          <p:nvPr/>
        </p:nvGrpSpPr>
        <p:grpSpPr bwMode="auto">
          <a:xfrm>
            <a:off x="1897065" y="198969"/>
            <a:ext cx="2249487" cy="766233"/>
            <a:chOff x="251073" y="267494"/>
            <a:chExt cx="2249488" cy="574675"/>
          </a:xfrm>
        </p:grpSpPr>
        <p:sp>
          <p:nvSpPr>
            <p:cNvPr id="7272" name="文本框 13"/>
            <p:cNvSpPr txBox="1">
              <a:spLocks noChangeArrowheads="1"/>
            </p:cNvSpPr>
            <p:nvPr/>
          </p:nvSpPr>
          <p:spPr bwMode="auto">
            <a:xfrm>
              <a:off x="395536" y="267494"/>
              <a:ext cx="1727200" cy="415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000" b="1" dirty="0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重点赏析</a:t>
              </a:r>
            </a:p>
          </p:txBody>
        </p:sp>
        <p:cxnSp>
          <p:nvCxnSpPr>
            <p:cNvPr id="4" name="直接连接符 3">
              <a:extLst/>
            </p:cNvPr>
            <p:cNvCxnSpPr/>
            <p:nvPr/>
          </p:nvCxnSpPr>
          <p:spPr>
            <a:xfrm>
              <a:off x="251073" y="842169"/>
              <a:ext cx="2016126" cy="0"/>
            </a:xfrm>
            <a:prstGeom prst="line">
              <a:avLst/>
            </a:prstGeom>
            <a:ln>
              <a:solidFill>
                <a:srgbClr val="00B050"/>
              </a:solidFill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7274" name="Group 4"/>
            <p:cNvGrpSpPr>
              <a:grpSpLocks noChangeAspect="1"/>
            </p:cNvGrpSpPr>
            <p:nvPr/>
          </p:nvGrpSpPr>
          <p:grpSpPr bwMode="auto">
            <a:xfrm>
              <a:off x="2051298" y="483394"/>
              <a:ext cx="449263" cy="292100"/>
              <a:chOff x="2432" y="1329"/>
              <a:chExt cx="657" cy="426"/>
            </a:xfrm>
          </p:grpSpPr>
          <p:sp>
            <p:nvSpPr>
              <p:cNvPr id="6" name="AutoShape 3">
                <a:extLst/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434" y="1329"/>
                <a:ext cx="652" cy="42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" name="Freeform 5">
                <a:extLst/>
              </p:cNvPr>
              <p:cNvSpPr>
                <a:spLocks/>
              </p:cNvSpPr>
              <p:nvPr/>
            </p:nvSpPr>
            <p:spPr bwMode="auto">
              <a:xfrm>
                <a:off x="2478" y="1329"/>
                <a:ext cx="611" cy="424"/>
              </a:xfrm>
              <a:custGeom>
                <a:avLst/>
                <a:gdLst>
                  <a:gd name="T0" fmla="*/ 315 w 351"/>
                  <a:gd name="T1" fmla="*/ 0 h 242"/>
                  <a:gd name="T2" fmla="*/ 292 w 351"/>
                  <a:gd name="T3" fmla="*/ 9 h 242"/>
                  <a:gd name="T4" fmla="*/ 291 w 351"/>
                  <a:gd name="T5" fmla="*/ 10 h 242"/>
                  <a:gd name="T6" fmla="*/ 309 w 351"/>
                  <a:gd name="T7" fmla="*/ 3 h 242"/>
                  <a:gd name="T8" fmla="*/ 310 w 351"/>
                  <a:gd name="T9" fmla="*/ 4 h 242"/>
                  <a:gd name="T10" fmla="*/ 317 w 351"/>
                  <a:gd name="T11" fmla="*/ 10 h 242"/>
                  <a:gd name="T12" fmla="*/ 325 w 351"/>
                  <a:gd name="T13" fmla="*/ 27 h 242"/>
                  <a:gd name="T14" fmla="*/ 336 w 351"/>
                  <a:gd name="T15" fmla="*/ 59 h 242"/>
                  <a:gd name="T16" fmla="*/ 268 w 351"/>
                  <a:gd name="T17" fmla="*/ 95 h 242"/>
                  <a:gd name="T18" fmla="*/ 267 w 351"/>
                  <a:gd name="T19" fmla="*/ 95 h 242"/>
                  <a:gd name="T20" fmla="*/ 267 w 351"/>
                  <a:gd name="T21" fmla="*/ 95 h 242"/>
                  <a:gd name="T22" fmla="*/ 24 w 351"/>
                  <a:gd name="T23" fmla="*/ 219 h 242"/>
                  <a:gd name="T24" fmla="*/ 2 w 351"/>
                  <a:gd name="T25" fmla="*/ 229 h 242"/>
                  <a:gd name="T26" fmla="*/ 0 w 351"/>
                  <a:gd name="T27" fmla="*/ 229 h 242"/>
                  <a:gd name="T28" fmla="*/ 6 w 351"/>
                  <a:gd name="T29" fmla="*/ 240 h 242"/>
                  <a:gd name="T30" fmla="*/ 12 w 351"/>
                  <a:gd name="T31" fmla="*/ 242 h 242"/>
                  <a:gd name="T32" fmla="*/ 34 w 351"/>
                  <a:gd name="T33" fmla="*/ 232 h 242"/>
                  <a:gd name="T34" fmla="*/ 350 w 351"/>
                  <a:gd name="T35" fmla="*/ 68 h 242"/>
                  <a:gd name="T36" fmla="*/ 335 w 351"/>
                  <a:gd name="T37" fmla="*/ 29 h 242"/>
                  <a:gd name="T38" fmla="*/ 324 w 351"/>
                  <a:gd name="T39" fmla="*/ 8 h 242"/>
                  <a:gd name="T40" fmla="*/ 317 w 351"/>
                  <a:gd name="T41" fmla="*/ 1 h 242"/>
                  <a:gd name="T42" fmla="*/ 315 w 351"/>
                  <a:gd name="T4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1" h="242">
                    <a:moveTo>
                      <a:pt x="315" y="0"/>
                    </a:moveTo>
                    <a:cubicBezTo>
                      <a:pt x="311" y="0"/>
                      <a:pt x="299" y="6"/>
                      <a:pt x="292" y="9"/>
                    </a:cubicBezTo>
                    <a:cubicBezTo>
                      <a:pt x="292" y="9"/>
                      <a:pt x="292" y="9"/>
                      <a:pt x="291" y="10"/>
                    </a:cubicBezTo>
                    <a:cubicBezTo>
                      <a:pt x="298" y="7"/>
                      <a:pt x="306" y="3"/>
                      <a:pt x="309" y="3"/>
                    </a:cubicBezTo>
                    <a:cubicBezTo>
                      <a:pt x="309" y="3"/>
                      <a:pt x="310" y="3"/>
                      <a:pt x="310" y="4"/>
                    </a:cubicBezTo>
                    <a:cubicBezTo>
                      <a:pt x="312" y="6"/>
                      <a:pt x="317" y="10"/>
                      <a:pt x="317" y="10"/>
                    </a:cubicBezTo>
                    <a:cubicBezTo>
                      <a:pt x="317" y="10"/>
                      <a:pt x="321" y="15"/>
                      <a:pt x="325" y="27"/>
                    </a:cubicBezTo>
                    <a:cubicBezTo>
                      <a:pt x="330" y="39"/>
                      <a:pt x="338" y="56"/>
                      <a:pt x="336" y="59"/>
                    </a:cubicBezTo>
                    <a:cubicBezTo>
                      <a:pt x="336" y="60"/>
                      <a:pt x="308" y="75"/>
                      <a:pt x="268" y="95"/>
                    </a:cubicBezTo>
                    <a:cubicBezTo>
                      <a:pt x="268" y="95"/>
                      <a:pt x="268" y="95"/>
                      <a:pt x="267" y="95"/>
                    </a:cubicBezTo>
                    <a:cubicBezTo>
                      <a:pt x="267" y="95"/>
                      <a:pt x="267" y="95"/>
                      <a:pt x="267" y="95"/>
                    </a:cubicBezTo>
                    <a:cubicBezTo>
                      <a:pt x="179" y="140"/>
                      <a:pt x="38" y="211"/>
                      <a:pt x="24" y="219"/>
                    </a:cubicBezTo>
                    <a:cubicBezTo>
                      <a:pt x="11" y="227"/>
                      <a:pt x="5" y="229"/>
                      <a:pt x="2" y="229"/>
                    </a:cubicBezTo>
                    <a:cubicBezTo>
                      <a:pt x="1" y="229"/>
                      <a:pt x="0" y="229"/>
                      <a:pt x="0" y="229"/>
                    </a:cubicBezTo>
                    <a:cubicBezTo>
                      <a:pt x="3" y="235"/>
                      <a:pt x="5" y="239"/>
                      <a:pt x="6" y="240"/>
                    </a:cubicBezTo>
                    <a:cubicBezTo>
                      <a:pt x="8" y="241"/>
                      <a:pt x="9" y="242"/>
                      <a:pt x="12" y="242"/>
                    </a:cubicBezTo>
                    <a:cubicBezTo>
                      <a:pt x="16" y="242"/>
                      <a:pt x="22" y="240"/>
                      <a:pt x="34" y="232"/>
                    </a:cubicBezTo>
                    <a:cubicBezTo>
                      <a:pt x="54" y="220"/>
                      <a:pt x="348" y="72"/>
                      <a:pt x="350" y="68"/>
                    </a:cubicBezTo>
                    <a:cubicBezTo>
                      <a:pt x="351" y="65"/>
                      <a:pt x="341" y="44"/>
                      <a:pt x="335" y="29"/>
                    </a:cubicBezTo>
                    <a:cubicBezTo>
                      <a:pt x="329" y="15"/>
                      <a:pt x="324" y="8"/>
                      <a:pt x="324" y="8"/>
                    </a:cubicBezTo>
                    <a:cubicBezTo>
                      <a:pt x="324" y="8"/>
                      <a:pt x="319" y="3"/>
                      <a:pt x="317" y="1"/>
                    </a:cubicBezTo>
                    <a:cubicBezTo>
                      <a:pt x="316" y="0"/>
                      <a:pt x="316" y="0"/>
                      <a:pt x="315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" name="Freeform 6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334"/>
                <a:ext cx="634" cy="401"/>
              </a:xfrm>
              <a:custGeom>
                <a:avLst/>
                <a:gdLst>
                  <a:gd name="T0" fmla="*/ 3 w 364"/>
                  <a:gd name="T1" fmla="*/ 171 h 229"/>
                  <a:gd name="T2" fmla="*/ 3 w 364"/>
                  <a:gd name="T3" fmla="*/ 182 h 229"/>
                  <a:gd name="T4" fmla="*/ 23 w 364"/>
                  <a:gd name="T5" fmla="*/ 225 h 229"/>
                  <a:gd name="T6" fmla="*/ 50 w 364"/>
                  <a:gd name="T7" fmla="*/ 217 h 229"/>
                  <a:gd name="T8" fmla="*/ 362 w 364"/>
                  <a:gd name="T9" fmla="*/ 57 h 229"/>
                  <a:gd name="T10" fmla="*/ 351 w 364"/>
                  <a:gd name="T11" fmla="*/ 25 h 229"/>
                  <a:gd name="T12" fmla="*/ 343 w 364"/>
                  <a:gd name="T13" fmla="*/ 8 h 229"/>
                  <a:gd name="T14" fmla="*/ 336 w 364"/>
                  <a:gd name="T15" fmla="*/ 2 h 229"/>
                  <a:gd name="T16" fmla="*/ 312 w 364"/>
                  <a:gd name="T17" fmla="*/ 10 h 229"/>
                  <a:gd name="T18" fmla="*/ 10 w 364"/>
                  <a:gd name="T19" fmla="*/ 166 h 229"/>
                  <a:gd name="T20" fmla="*/ 3 w 364"/>
                  <a:gd name="T21" fmla="*/ 17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4" h="229">
                    <a:moveTo>
                      <a:pt x="3" y="171"/>
                    </a:moveTo>
                    <a:cubicBezTo>
                      <a:pt x="3" y="171"/>
                      <a:pt x="0" y="174"/>
                      <a:pt x="3" y="182"/>
                    </a:cubicBezTo>
                    <a:cubicBezTo>
                      <a:pt x="6" y="191"/>
                      <a:pt x="20" y="223"/>
                      <a:pt x="23" y="225"/>
                    </a:cubicBezTo>
                    <a:cubicBezTo>
                      <a:pt x="26" y="227"/>
                      <a:pt x="30" y="229"/>
                      <a:pt x="50" y="217"/>
                    </a:cubicBezTo>
                    <a:cubicBezTo>
                      <a:pt x="70" y="206"/>
                      <a:pt x="361" y="60"/>
                      <a:pt x="362" y="57"/>
                    </a:cubicBezTo>
                    <a:cubicBezTo>
                      <a:pt x="364" y="54"/>
                      <a:pt x="356" y="37"/>
                      <a:pt x="351" y="25"/>
                    </a:cubicBezTo>
                    <a:cubicBezTo>
                      <a:pt x="347" y="13"/>
                      <a:pt x="343" y="8"/>
                      <a:pt x="343" y="8"/>
                    </a:cubicBezTo>
                    <a:cubicBezTo>
                      <a:pt x="343" y="8"/>
                      <a:pt x="338" y="4"/>
                      <a:pt x="336" y="2"/>
                    </a:cubicBezTo>
                    <a:cubicBezTo>
                      <a:pt x="334" y="0"/>
                      <a:pt x="320" y="6"/>
                      <a:pt x="312" y="10"/>
                    </a:cubicBezTo>
                    <a:cubicBezTo>
                      <a:pt x="305" y="14"/>
                      <a:pt x="15" y="163"/>
                      <a:pt x="10" y="166"/>
                    </a:cubicBezTo>
                    <a:cubicBezTo>
                      <a:pt x="5" y="168"/>
                      <a:pt x="3" y="171"/>
                      <a:pt x="3" y="171"/>
                    </a:cubicBezTo>
                  </a:path>
                </a:pathLst>
              </a:custGeom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9" name="Freeform 7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605"/>
                <a:ext cx="100" cy="127"/>
              </a:xfrm>
              <a:custGeom>
                <a:avLst/>
                <a:gdLst>
                  <a:gd name="T0" fmla="*/ 57 w 57"/>
                  <a:gd name="T1" fmla="*/ 59 h 73"/>
                  <a:gd name="T2" fmla="*/ 51 w 57"/>
                  <a:gd name="T3" fmla="*/ 50 h 73"/>
                  <a:gd name="T4" fmla="*/ 46 w 57"/>
                  <a:gd name="T5" fmla="*/ 41 h 73"/>
                  <a:gd name="T6" fmla="*/ 44 w 57"/>
                  <a:gd name="T7" fmla="*/ 34 h 73"/>
                  <a:gd name="T8" fmla="*/ 43 w 57"/>
                  <a:gd name="T9" fmla="*/ 22 h 73"/>
                  <a:gd name="T10" fmla="*/ 41 w 57"/>
                  <a:gd name="T11" fmla="*/ 12 h 73"/>
                  <a:gd name="T12" fmla="*/ 39 w 57"/>
                  <a:gd name="T13" fmla="*/ 0 h 73"/>
                  <a:gd name="T14" fmla="*/ 33 w 57"/>
                  <a:gd name="T15" fmla="*/ 0 h 73"/>
                  <a:gd name="T16" fmla="*/ 28 w 57"/>
                  <a:gd name="T17" fmla="*/ 1 h 73"/>
                  <a:gd name="T18" fmla="*/ 10 w 57"/>
                  <a:gd name="T19" fmla="*/ 11 h 73"/>
                  <a:gd name="T20" fmla="*/ 3 w 57"/>
                  <a:gd name="T21" fmla="*/ 16 h 73"/>
                  <a:gd name="T22" fmla="*/ 3 w 57"/>
                  <a:gd name="T23" fmla="*/ 27 h 73"/>
                  <a:gd name="T24" fmla="*/ 19 w 57"/>
                  <a:gd name="T25" fmla="*/ 63 h 73"/>
                  <a:gd name="T26" fmla="*/ 23 w 57"/>
                  <a:gd name="T27" fmla="*/ 70 h 73"/>
                  <a:gd name="T28" fmla="*/ 38 w 57"/>
                  <a:gd name="T29" fmla="*/ 69 h 73"/>
                  <a:gd name="T30" fmla="*/ 47 w 57"/>
                  <a:gd name="T31" fmla="*/ 64 h 73"/>
                  <a:gd name="T32" fmla="*/ 50 w 57"/>
                  <a:gd name="T33" fmla="*/ 62 h 73"/>
                  <a:gd name="T34" fmla="*/ 57 w 57"/>
                  <a:gd name="T35" fmla="*/ 5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73">
                    <a:moveTo>
                      <a:pt x="57" y="59"/>
                    </a:moveTo>
                    <a:cubicBezTo>
                      <a:pt x="55" y="55"/>
                      <a:pt x="51" y="50"/>
                      <a:pt x="51" y="50"/>
                    </a:cubicBezTo>
                    <a:cubicBezTo>
                      <a:pt x="51" y="50"/>
                      <a:pt x="48" y="44"/>
                      <a:pt x="46" y="41"/>
                    </a:cubicBezTo>
                    <a:cubicBezTo>
                      <a:pt x="45" y="39"/>
                      <a:pt x="44" y="34"/>
                      <a:pt x="44" y="34"/>
                    </a:cubicBezTo>
                    <a:cubicBezTo>
                      <a:pt x="44" y="34"/>
                      <a:pt x="43" y="26"/>
                      <a:pt x="43" y="22"/>
                    </a:cubicBezTo>
                    <a:cubicBezTo>
                      <a:pt x="42" y="19"/>
                      <a:pt x="41" y="14"/>
                      <a:pt x="41" y="12"/>
                    </a:cubicBezTo>
                    <a:cubicBezTo>
                      <a:pt x="40" y="10"/>
                      <a:pt x="40" y="4"/>
                      <a:pt x="39" y="0"/>
                    </a:cubicBezTo>
                    <a:cubicBezTo>
                      <a:pt x="36" y="0"/>
                      <a:pt x="33" y="0"/>
                      <a:pt x="33" y="0"/>
                    </a:cubicBezTo>
                    <a:cubicBezTo>
                      <a:pt x="33" y="0"/>
                      <a:pt x="31" y="0"/>
                      <a:pt x="28" y="1"/>
                    </a:cubicBezTo>
                    <a:cubicBezTo>
                      <a:pt x="17" y="7"/>
                      <a:pt x="11" y="10"/>
                      <a:pt x="10" y="11"/>
                    </a:cubicBezTo>
                    <a:cubicBezTo>
                      <a:pt x="5" y="13"/>
                      <a:pt x="3" y="16"/>
                      <a:pt x="3" y="16"/>
                    </a:cubicBezTo>
                    <a:cubicBezTo>
                      <a:pt x="3" y="16"/>
                      <a:pt x="0" y="19"/>
                      <a:pt x="3" y="27"/>
                    </a:cubicBezTo>
                    <a:cubicBezTo>
                      <a:pt x="5" y="33"/>
                      <a:pt x="13" y="52"/>
                      <a:pt x="19" y="63"/>
                    </a:cubicBezTo>
                    <a:cubicBezTo>
                      <a:pt x="20" y="67"/>
                      <a:pt x="22" y="69"/>
                      <a:pt x="23" y="70"/>
                    </a:cubicBezTo>
                    <a:cubicBezTo>
                      <a:pt x="25" y="72"/>
                      <a:pt x="28" y="73"/>
                      <a:pt x="38" y="69"/>
                    </a:cubicBezTo>
                    <a:cubicBezTo>
                      <a:pt x="41" y="67"/>
                      <a:pt x="44" y="66"/>
                      <a:pt x="47" y="64"/>
                    </a:cubicBezTo>
                    <a:cubicBezTo>
                      <a:pt x="48" y="63"/>
                      <a:pt x="49" y="63"/>
                      <a:pt x="50" y="62"/>
                    </a:cubicBezTo>
                    <a:cubicBezTo>
                      <a:pt x="51" y="62"/>
                      <a:pt x="54" y="60"/>
                      <a:pt x="57" y="59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10" name="Freeform 8">
                <a:extLst/>
              </p:cNvPr>
              <p:cNvSpPr>
                <a:spLocks/>
              </p:cNvSpPr>
              <p:nvPr/>
            </p:nvSpPr>
            <p:spPr bwMode="auto">
              <a:xfrm>
                <a:off x="2954" y="1361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1" name="Freeform 9">
                <a:extLst/>
              </p:cNvPr>
              <p:cNvSpPr>
                <a:spLocks/>
              </p:cNvSpPr>
              <p:nvPr/>
            </p:nvSpPr>
            <p:spPr bwMode="auto">
              <a:xfrm>
                <a:off x="2943" y="14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10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2511" y="1361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7271" name="矩形 12"/>
          <p:cNvSpPr>
            <a:spLocks noChangeArrowheads="1"/>
          </p:cNvSpPr>
          <p:nvPr/>
        </p:nvSpPr>
        <p:spPr bwMode="auto">
          <a:xfrm>
            <a:off x="2297115" y="1225552"/>
            <a:ext cx="7559675" cy="3637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  重章换字，押韵和谐。体现了一唱三叹、余味无穷的特色。体现了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诗经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精巧凝练的语言，兼有长短的句式，节奏感强。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式微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诗短短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32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个字，就包含了三言、四言和五言等多种变化，工整与灵活相整合，参差错落，能极力地表达主人公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"/>
          <p:cNvSpPr>
            <a:spLocks noChangeArrowheads="1"/>
          </p:cNvSpPr>
          <p:nvPr/>
        </p:nvSpPr>
        <p:spPr bwMode="auto">
          <a:xfrm>
            <a:off x="2316165" y="1316567"/>
            <a:ext cx="755967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思想感情的起伏。而其句式的选择又是随着诗的内容和思想感情而灵活变化的，增强了诗的节奏感。总之，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式微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运用语言的艺术，非但韵律和谐优美，而且用词精巧。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矩形 1"/>
          <p:cNvSpPr>
            <a:spLocks noChangeArrowheads="1"/>
          </p:cNvSpPr>
          <p:nvPr/>
        </p:nvSpPr>
        <p:spPr bwMode="auto">
          <a:xfrm>
            <a:off x="3359150" y="5060952"/>
            <a:ext cx="142218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子衿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"/>
          <p:cNvGrpSpPr>
            <a:grpSpLocks/>
          </p:cNvGrpSpPr>
          <p:nvPr/>
        </p:nvGrpSpPr>
        <p:grpSpPr bwMode="auto">
          <a:xfrm>
            <a:off x="1897065" y="198969"/>
            <a:ext cx="2249487" cy="766233"/>
            <a:chOff x="251073" y="267494"/>
            <a:chExt cx="2249488" cy="574675"/>
          </a:xfrm>
        </p:grpSpPr>
        <p:sp>
          <p:nvSpPr>
            <p:cNvPr id="10254" name="文本框 13"/>
            <p:cNvSpPr txBox="1">
              <a:spLocks noChangeArrowheads="1"/>
            </p:cNvSpPr>
            <p:nvPr/>
          </p:nvSpPr>
          <p:spPr bwMode="auto">
            <a:xfrm>
              <a:off x="395536" y="267494"/>
              <a:ext cx="1727200" cy="415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000" b="1" dirty="0">
                  <a:solidFill>
                    <a:srgbClr val="00B050"/>
                  </a:solidFill>
                  <a:latin typeface="黑体" pitchFamily="49" charset="-122"/>
                  <a:ea typeface="黑体" pitchFamily="49" charset="-122"/>
                </a:rPr>
                <a:t>古今对译</a:t>
              </a:r>
            </a:p>
          </p:txBody>
        </p:sp>
        <p:cxnSp>
          <p:nvCxnSpPr>
            <p:cNvPr id="4" name="直接连接符 3">
              <a:extLst/>
            </p:cNvPr>
            <p:cNvCxnSpPr/>
            <p:nvPr/>
          </p:nvCxnSpPr>
          <p:spPr>
            <a:xfrm>
              <a:off x="251073" y="842169"/>
              <a:ext cx="2016126" cy="0"/>
            </a:xfrm>
            <a:prstGeom prst="line">
              <a:avLst/>
            </a:prstGeom>
            <a:ln>
              <a:solidFill>
                <a:srgbClr val="00B050"/>
              </a:solidFill>
            </a:ln>
            <a:extLst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10256" name="Group 4"/>
            <p:cNvGrpSpPr>
              <a:grpSpLocks noChangeAspect="1"/>
            </p:cNvGrpSpPr>
            <p:nvPr/>
          </p:nvGrpSpPr>
          <p:grpSpPr bwMode="auto">
            <a:xfrm>
              <a:off x="2051298" y="483394"/>
              <a:ext cx="449263" cy="292100"/>
              <a:chOff x="2432" y="1329"/>
              <a:chExt cx="657" cy="426"/>
            </a:xfrm>
          </p:grpSpPr>
          <p:sp>
            <p:nvSpPr>
              <p:cNvPr id="6" name="AutoShape 3">
                <a:extLst/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2434" y="1329"/>
                <a:ext cx="652" cy="42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7" name="Freeform 5">
                <a:extLst/>
              </p:cNvPr>
              <p:cNvSpPr>
                <a:spLocks/>
              </p:cNvSpPr>
              <p:nvPr/>
            </p:nvSpPr>
            <p:spPr bwMode="auto">
              <a:xfrm>
                <a:off x="2478" y="1329"/>
                <a:ext cx="611" cy="424"/>
              </a:xfrm>
              <a:custGeom>
                <a:avLst/>
                <a:gdLst>
                  <a:gd name="T0" fmla="*/ 315 w 351"/>
                  <a:gd name="T1" fmla="*/ 0 h 242"/>
                  <a:gd name="T2" fmla="*/ 292 w 351"/>
                  <a:gd name="T3" fmla="*/ 9 h 242"/>
                  <a:gd name="T4" fmla="*/ 291 w 351"/>
                  <a:gd name="T5" fmla="*/ 10 h 242"/>
                  <a:gd name="T6" fmla="*/ 309 w 351"/>
                  <a:gd name="T7" fmla="*/ 3 h 242"/>
                  <a:gd name="T8" fmla="*/ 310 w 351"/>
                  <a:gd name="T9" fmla="*/ 4 h 242"/>
                  <a:gd name="T10" fmla="*/ 317 w 351"/>
                  <a:gd name="T11" fmla="*/ 10 h 242"/>
                  <a:gd name="T12" fmla="*/ 325 w 351"/>
                  <a:gd name="T13" fmla="*/ 27 h 242"/>
                  <a:gd name="T14" fmla="*/ 336 w 351"/>
                  <a:gd name="T15" fmla="*/ 59 h 242"/>
                  <a:gd name="T16" fmla="*/ 268 w 351"/>
                  <a:gd name="T17" fmla="*/ 95 h 242"/>
                  <a:gd name="T18" fmla="*/ 267 w 351"/>
                  <a:gd name="T19" fmla="*/ 95 h 242"/>
                  <a:gd name="T20" fmla="*/ 267 w 351"/>
                  <a:gd name="T21" fmla="*/ 95 h 242"/>
                  <a:gd name="T22" fmla="*/ 24 w 351"/>
                  <a:gd name="T23" fmla="*/ 219 h 242"/>
                  <a:gd name="T24" fmla="*/ 2 w 351"/>
                  <a:gd name="T25" fmla="*/ 229 h 242"/>
                  <a:gd name="T26" fmla="*/ 0 w 351"/>
                  <a:gd name="T27" fmla="*/ 229 h 242"/>
                  <a:gd name="T28" fmla="*/ 6 w 351"/>
                  <a:gd name="T29" fmla="*/ 240 h 242"/>
                  <a:gd name="T30" fmla="*/ 12 w 351"/>
                  <a:gd name="T31" fmla="*/ 242 h 242"/>
                  <a:gd name="T32" fmla="*/ 34 w 351"/>
                  <a:gd name="T33" fmla="*/ 232 h 242"/>
                  <a:gd name="T34" fmla="*/ 350 w 351"/>
                  <a:gd name="T35" fmla="*/ 68 h 242"/>
                  <a:gd name="T36" fmla="*/ 335 w 351"/>
                  <a:gd name="T37" fmla="*/ 29 h 242"/>
                  <a:gd name="T38" fmla="*/ 324 w 351"/>
                  <a:gd name="T39" fmla="*/ 8 h 242"/>
                  <a:gd name="T40" fmla="*/ 317 w 351"/>
                  <a:gd name="T41" fmla="*/ 1 h 242"/>
                  <a:gd name="T42" fmla="*/ 315 w 351"/>
                  <a:gd name="T4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1" h="242">
                    <a:moveTo>
                      <a:pt x="315" y="0"/>
                    </a:moveTo>
                    <a:cubicBezTo>
                      <a:pt x="311" y="0"/>
                      <a:pt x="299" y="6"/>
                      <a:pt x="292" y="9"/>
                    </a:cubicBezTo>
                    <a:cubicBezTo>
                      <a:pt x="292" y="9"/>
                      <a:pt x="292" y="9"/>
                      <a:pt x="291" y="10"/>
                    </a:cubicBezTo>
                    <a:cubicBezTo>
                      <a:pt x="298" y="7"/>
                      <a:pt x="306" y="3"/>
                      <a:pt x="309" y="3"/>
                    </a:cubicBezTo>
                    <a:cubicBezTo>
                      <a:pt x="309" y="3"/>
                      <a:pt x="310" y="3"/>
                      <a:pt x="310" y="4"/>
                    </a:cubicBezTo>
                    <a:cubicBezTo>
                      <a:pt x="312" y="6"/>
                      <a:pt x="317" y="10"/>
                      <a:pt x="317" y="10"/>
                    </a:cubicBezTo>
                    <a:cubicBezTo>
                      <a:pt x="317" y="10"/>
                      <a:pt x="321" y="15"/>
                      <a:pt x="325" y="27"/>
                    </a:cubicBezTo>
                    <a:cubicBezTo>
                      <a:pt x="330" y="39"/>
                      <a:pt x="338" y="56"/>
                      <a:pt x="336" y="59"/>
                    </a:cubicBezTo>
                    <a:cubicBezTo>
                      <a:pt x="336" y="60"/>
                      <a:pt x="308" y="75"/>
                      <a:pt x="268" y="95"/>
                    </a:cubicBezTo>
                    <a:cubicBezTo>
                      <a:pt x="268" y="95"/>
                      <a:pt x="268" y="95"/>
                      <a:pt x="267" y="95"/>
                    </a:cubicBezTo>
                    <a:cubicBezTo>
                      <a:pt x="267" y="95"/>
                      <a:pt x="267" y="95"/>
                      <a:pt x="267" y="95"/>
                    </a:cubicBezTo>
                    <a:cubicBezTo>
                      <a:pt x="179" y="140"/>
                      <a:pt x="38" y="211"/>
                      <a:pt x="24" y="219"/>
                    </a:cubicBezTo>
                    <a:cubicBezTo>
                      <a:pt x="11" y="227"/>
                      <a:pt x="5" y="229"/>
                      <a:pt x="2" y="229"/>
                    </a:cubicBezTo>
                    <a:cubicBezTo>
                      <a:pt x="1" y="229"/>
                      <a:pt x="0" y="229"/>
                      <a:pt x="0" y="229"/>
                    </a:cubicBezTo>
                    <a:cubicBezTo>
                      <a:pt x="3" y="235"/>
                      <a:pt x="5" y="239"/>
                      <a:pt x="6" y="240"/>
                    </a:cubicBezTo>
                    <a:cubicBezTo>
                      <a:pt x="8" y="241"/>
                      <a:pt x="9" y="242"/>
                      <a:pt x="12" y="242"/>
                    </a:cubicBezTo>
                    <a:cubicBezTo>
                      <a:pt x="16" y="242"/>
                      <a:pt x="22" y="240"/>
                      <a:pt x="34" y="232"/>
                    </a:cubicBezTo>
                    <a:cubicBezTo>
                      <a:pt x="54" y="220"/>
                      <a:pt x="348" y="72"/>
                      <a:pt x="350" y="68"/>
                    </a:cubicBezTo>
                    <a:cubicBezTo>
                      <a:pt x="351" y="65"/>
                      <a:pt x="341" y="44"/>
                      <a:pt x="335" y="29"/>
                    </a:cubicBezTo>
                    <a:cubicBezTo>
                      <a:pt x="329" y="15"/>
                      <a:pt x="324" y="8"/>
                      <a:pt x="324" y="8"/>
                    </a:cubicBezTo>
                    <a:cubicBezTo>
                      <a:pt x="324" y="8"/>
                      <a:pt x="319" y="3"/>
                      <a:pt x="317" y="1"/>
                    </a:cubicBezTo>
                    <a:cubicBezTo>
                      <a:pt x="316" y="0"/>
                      <a:pt x="316" y="0"/>
                      <a:pt x="315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8" name="Freeform 6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334"/>
                <a:ext cx="634" cy="401"/>
              </a:xfrm>
              <a:custGeom>
                <a:avLst/>
                <a:gdLst>
                  <a:gd name="T0" fmla="*/ 3 w 364"/>
                  <a:gd name="T1" fmla="*/ 171 h 229"/>
                  <a:gd name="T2" fmla="*/ 3 w 364"/>
                  <a:gd name="T3" fmla="*/ 182 h 229"/>
                  <a:gd name="T4" fmla="*/ 23 w 364"/>
                  <a:gd name="T5" fmla="*/ 225 h 229"/>
                  <a:gd name="T6" fmla="*/ 50 w 364"/>
                  <a:gd name="T7" fmla="*/ 217 h 229"/>
                  <a:gd name="T8" fmla="*/ 362 w 364"/>
                  <a:gd name="T9" fmla="*/ 57 h 229"/>
                  <a:gd name="T10" fmla="*/ 351 w 364"/>
                  <a:gd name="T11" fmla="*/ 25 h 229"/>
                  <a:gd name="T12" fmla="*/ 343 w 364"/>
                  <a:gd name="T13" fmla="*/ 8 h 229"/>
                  <a:gd name="T14" fmla="*/ 336 w 364"/>
                  <a:gd name="T15" fmla="*/ 2 h 229"/>
                  <a:gd name="T16" fmla="*/ 312 w 364"/>
                  <a:gd name="T17" fmla="*/ 10 h 229"/>
                  <a:gd name="T18" fmla="*/ 10 w 364"/>
                  <a:gd name="T19" fmla="*/ 166 h 229"/>
                  <a:gd name="T20" fmla="*/ 3 w 364"/>
                  <a:gd name="T21" fmla="*/ 17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4" h="229">
                    <a:moveTo>
                      <a:pt x="3" y="171"/>
                    </a:moveTo>
                    <a:cubicBezTo>
                      <a:pt x="3" y="171"/>
                      <a:pt x="0" y="174"/>
                      <a:pt x="3" y="182"/>
                    </a:cubicBezTo>
                    <a:cubicBezTo>
                      <a:pt x="6" y="191"/>
                      <a:pt x="20" y="223"/>
                      <a:pt x="23" y="225"/>
                    </a:cubicBezTo>
                    <a:cubicBezTo>
                      <a:pt x="26" y="227"/>
                      <a:pt x="30" y="229"/>
                      <a:pt x="50" y="217"/>
                    </a:cubicBezTo>
                    <a:cubicBezTo>
                      <a:pt x="70" y="206"/>
                      <a:pt x="361" y="60"/>
                      <a:pt x="362" y="57"/>
                    </a:cubicBezTo>
                    <a:cubicBezTo>
                      <a:pt x="364" y="54"/>
                      <a:pt x="356" y="37"/>
                      <a:pt x="351" y="25"/>
                    </a:cubicBezTo>
                    <a:cubicBezTo>
                      <a:pt x="347" y="13"/>
                      <a:pt x="343" y="8"/>
                      <a:pt x="343" y="8"/>
                    </a:cubicBezTo>
                    <a:cubicBezTo>
                      <a:pt x="343" y="8"/>
                      <a:pt x="338" y="4"/>
                      <a:pt x="336" y="2"/>
                    </a:cubicBezTo>
                    <a:cubicBezTo>
                      <a:pt x="334" y="0"/>
                      <a:pt x="320" y="6"/>
                      <a:pt x="312" y="10"/>
                    </a:cubicBezTo>
                    <a:cubicBezTo>
                      <a:pt x="305" y="14"/>
                      <a:pt x="15" y="163"/>
                      <a:pt x="10" y="166"/>
                    </a:cubicBezTo>
                    <a:cubicBezTo>
                      <a:pt x="5" y="168"/>
                      <a:pt x="3" y="171"/>
                      <a:pt x="3" y="171"/>
                    </a:cubicBezTo>
                  </a:path>
                </a:pathLst>
              </a:custGeom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9" name="Freeform 7">
                <a:extLst/>
              </p:cNvPr>
              <p:cNvSpPr>
                <a:spLocks/>
              </p:cNvSpPr>
              <p:nvPr/>
            </p:nvSpPr>
            <p:spPr bwMode="auto">
              <a:xfrm>
                <a:off x="2432" y="1605"/>
                <a:ext cx="100" cy="127"/>
              </a:xfrm>
              <a:custGeom>
                <a:avLst/>
                <a:gdLst>
                  <a:gd name="T0" fmla="*/ 57 w 57"/>
                  <a:gd name="T1" fmla="*/ 59 h 73"/>
                  <a:gd name="T2" fmla="*/ 51 w 57"/>
                  <a:gd name="T3" fmla="*/ 50 h 73"/>
                  <a:gd name="T4" fmla="*/ 46 w 57"/>
                  <a:gd name="T5" fmla="*/ 41 h 73"/>
                  <a:gd name="T6" fmla="*/ 44 w 57"/>
                  <a:gd name="T7" fmla="*/ 34 h 73"/>
                  <a:gd name="T8" fmla="*/ 43 w 57"/>
                  <a:gd name="T9" fmla="*/ 22 h 73"/>
                  <a:gd name="T10" fmla="*/ 41 w 57"/>
                  <a:gd name="T11" fmla="*/ 12 h 73"/>
                  <a:gd name="T12" fmla="*/ 39 w 57"/>
                  <a:gd name="T13" fmla="*/ 0 h 73"/>
                  <a:gd name="T14" fmla="*/ 33 w 57"/>
                  <a:gd name="T15" fmla="*/ 0 h 73"/>
                  <a:gd name="T16" fmla="*/ 28 w 57"/>
                  <a:gd name="T17" fmla="*/ 1 h 73"/>
                  <a:gd name="T18" fmla="*/ 10 w 57"/>
                  <a:gd name="T19" fmla="*/ 11 h 73"/>
                  <a:gd name="T20" fmla="*/ 3 w 57"/>
                  <a:gd name="T21" fmla="*/ 16 h 73"/>
                  <a:gd name="T22" fmla="*/ 3 w 57"/>
                  <a:gd name="T23" fmla="*/ 27 h 73"/>
                  <a:gd name="T24" fmla="*/ 19 w 57"/>
                  <a:gd name="T25" fmla="*/ 63 h 73"/>
                  <a:gd name="T26" fmla="*/ 23 w 57"/>
                  <a:gd name="T27" fmla="*/ 70 h 73"/>
                  <a:gd name="T28" fmla="*/ 38 w 57"/>
                  <a:gd name="T29" fmla="*/ 69 h 73"/>
                  <a:gd name="T30" fmla="*/ 47 w 57"/>
                  <a:gd name="T31" fmla="*/ 64 h 73"/>
                  <a:gd name="T32" fmla="*/ 50 w 57"/>
                  <a:gd name="T33" fmla="*/ 62 h 73"/>
                  <a:gd name="T34" fmla="*/ 57 w 57"/>
                  <a:gd name="T35" fmla="*/ 5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73">
                    <a:moveTo>
                      <a:pt x="57" y="59"/>
                    </a:moveTo>
                    <a:cubicBezTo>
                      <a:pt x="55" y="55"/>
                      <a:pt x="51" y="50"/>
                      <a:pt x="51" y="50"/>
                    </a:cubicBezTo>
                    <a:cubicBezTo>
                      <a:pt x="51" y="50"/>
                      <a:pt x="48" y="44"/>
                      <a:pt x="46" y="41"/>
                    </a:cubicBezTo>
                    <a:cubicBezTo>
                      <a:pt x="45" y="39"/>
                      <a:pt x="44" y="34"/>
                      <a:pt x="44" y="34"/>
                    </a:cubicBezTo>
                    <a:cubicBezTo>
                      <a:pt x="44" y="34"/>
                      <a:pt x="43" y="26"/>
                      <a:pt x="43" y="22"/>
                    </a:cubicBezTo>
                    <a:cubicBezTo>
                      <a:pt x="42" y="19"/>
                      <a:pt x="41" y="14"/>
                      <a:pt x="41" y="12"/>
                    </a:cubicBezTo>
                    <a:cubicBezTo>
                      <a:pt x="40" y="10"/>
                      <a:pt x="40" y="4"/>
                      <a:pt x="39" y="0"/>
                    </a:cubicBezTo>
                    <a:cubicBezTo>
                      <a:pt x="36" y="0"/>
                      <a:pt x="33" y="0"/>
                      <a:pt x="33" y="0"/>
                    </a:cubicBezTo>
                    <a:cubicBezTo>
                      <a:pt x="33" y="0"/>
                      <a:pt x="31" y="0"/>
                      <a:pt x="28" y="1"/>
                    </a:cubicBezTo>
                    <a:cubicBezTo>
                      <a:pt x="17" y="7"/>
                      <a:pt x="11" y="10"/>
                      <a:pt x="10" y="11"/>
                    </a:cubicBezTo>
                    <a:cubicBezTo>
                      <a:pt x="5" y="13"/>
                      <a:pt x="3" y="16"/>
                      <a:pt x="3" y="16"/>
                    </a:cubicBezTo>
                    <a:cubicBezTo>
                      <a:pt x="3" y="16"/>
                      <a:pt x="0" y="19"/>
                      <a:pt x="3" y="27"/>
                    </a:cubicBezTo>
                    <a:cubicBezTo>
                      <a:pt x="5" y="33"/>
                      <a:pt x="13" y="52"/>
                      <a:pt x="19" y="63"/>
                    </a:cubicBezTo>
                    <a:cubicBezTo>
                      <a:pt x="20" y="67"/>
                      <a:pt x="22" y="69"/>
                      <a:pt x="23" y="70"/>
                    </a:cubicBezTo>
                    <a:cubicBezTo>
                      <a:pt x="25" y="72"/>
                      <a:pt x="28" y="73"/>
                      <a:pt x="38" y="69"/>
                    </a:cubicBezTo>
                    <a:cubicBezTo>
                      <a:pt x="41" y="67"/>
                      <a:pt x="44" y="66"/>
                      <a:pt x="47" y="64"/>
                    </a:cubicBezTo>
                    <a:cubicBezTo>
                      <a:pt x="48" y="63"/>
                      <a:pt x="49" y="63"/>
                      <a:pt x="50" y="62"/>
                    </a:cubicBezTo>
                    <a:cubicBezTo>
                      <a:pt x="51" y="62"/>
                      <a:pt x="54" y="60"/>
                      <a:pt x="57" y="59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  <a:extLst/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/>
              </a:p>
            </p:txBody>
          </p:sp>
          <p:sp>
            <p:nvSpPr>
              <p:cNvPr id="10" name="Freeform 8">
                <a:extLst/>
              </p:cNvPr>
              <p:cNvSpPr>
                <a:spLocks/>
              </p:cNvSpPr>
              <p:nvPr/>
            </p:nvSpPr>
            <p:spPr bwMode="auto">
              <a:xfrm>
                <a:off x="2954" y="1361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1" name="Freeform 9">
                <a:extLst/>
              </p:cNvPr>
              <p:cNvSpPr>
                <a:spLocks/>
              </p:cNvSpPr>
              <p:nvPr/>
            </p:nvSpPr>
            <p:spPr bwMode="auto">
              <a:xfrm>
                <a:off x="2943" y="1496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  <p:sp>
            <p:nvSpPr>
              <p:cNvPr id="12" name="Freeform 10">
                <a:extLst/>
              </p:cNvPr>
              <p:cNvSpPr>
                <a:spLocks noEditPoints="1"/>
              </p:cNvSpPr>
              <p:nvPr/>
            </p:nvSpPr>
            <p:spPr bwMode="auto">
              <a:xfrm>
                <a:off x="2511" y="1361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  <a:extLst/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latin typeface="+mn-lt"/>
                  <a:ea typeface="+mn-ea"/>
                </a:endParaRPr>
              </a:p>
            </p:txBody>
          </p:sp>
        </p:grpSp>
      </p:grpSp>
      <p:sp>
        <p:nvSpPr>
          <p:cNvPr id="10243" name="矩形 12"/>
          <p:cNvSpPr>
            <a:spLocks noChangeArrowheads="1"/>
          </p:cNvSpPr>
          <p:nvPr/>
        </p:nvSpPr>
        <p:spPr bwMode="auto">
          <a:xfrm>
            <a:off x="5448300" y="1016001"/>
            <a:ext cx="10239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子衿</a:t>
            </a:r>
          </a:p>
        </p:txBody>
      </p:sp>
      <p:sp>
        <p:nvSpPr>
          <p:cNvPr id="10244" name="矩形 13"/>
          <p:cNvSpPr>
            <a:spLocks noChangeArrowheads="1"/>
          </p:cNvSpPr>
          <p:nvPr/>
        </p:nvSpPr>
        <p:spPr bwMode="auto">
          <a:xfrm>
            <a:off x="3951290" y="1837268"/>
            <a:ext cx="42894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青青子衿，悠悠我心。</a:t>
            </a:r>
            <a:endParaRPr lang="en-US" altLang="zh-CN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245" name="矩形 14"/>
          <p:cNvSpPr>
            <a:spLocks noChangeArrowheads="1"/>
          </p:cNvSpPr>
          <p:nvPr/>
        </p:nvSpPr>
        <p:spPr bwMode="auto">
          <a:xfrm>
            <a:off x="2782890" y="2690285"/>
            <a:ext cx="66262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青青的是你的衣领，悠悠的是我的心境。</a:t>
            </a:r>
          </a:p>
        </p:txBody>
      </p:sp>
      <p:cxnSp>
        <p:nvCxnSpPr>
          <p:cNvPr id="16" name="直接连接符 15">
            <a:extLst/>
          </p:cNvPr>
          <p:cNvCxnSpPr>
            <a:cxnSpLocks/>
          </p:cNvCxnSpPr>
          <p:nvPr/>
        </p:nvCxnSpPr>
        <p:spPr>
          <a:xfrm>
            <a:off x="2782890" y="2635251"/>
            <a:ext cx="66262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47" name="矩形 20"/>
          <p:cNvSpPr>
            <a:spLocks noChangeArrowheads="1"/>
          </p:cNvSpPr>
          <p:nvPr/>
        </p:nvSpPr>
        <p:spPr bwMode="auto">
          <a:xfrm>
            <a:off x="3951288" y="3393019"/>
            <a:ext cx="488156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纵我不往，子宁不嗣音？</a:t>
            </a:r>
            <a:endParaRPr lang="en-US" altLang="zh-CN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248" name="矩形 21"/>
          <p:cNvSpPr>
            <a:spLocks noChangeArrowheads="1"/>
          </p:cNvSpPr>
          <p:nvPr/>
        </p:nvSpPr>
        <p:spPr bwMode="auto">
          <a:xfrm>
            <a:off x="2782890" y="4246033"/>
            <a:ext cx="66262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纵然我不曾去会你，难道你就此断音信？</a:t>
            </a:r>
          </a:p>
        </p:txBody>
      </p:sp>
      <p:cxnSp>
        <p:nvCxnSpPr>
          <p:cNvPr id="23" name="直接连接符 22">
            <a:extLst/>
          </p:cNvPr>
          <p:cNvCxnSpPr>
            <a:cxnSpLocks/>
          </p:cNvCxnSpPr>
          <p:nvPr/>
        </p:nvCxnSpPr>
        <p:spPr>
          <a:xfrm>
            <a:off x="2782890" y="4191000"/>
            <a:ext cx="66262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50" name="矩形 23"/>
          <p:cNvSpPr>
            <a:spLocks noChangeArrowheads="1"/>
          </p:cNvSpPr>
          <p:nvPr/>
        </p:nvSpPr>
        <p:spPr bwMode="auto">
          <a:xfrm>
            <a:off x="3951290" y="4923368"/>
            <a:ext cx="42894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青青子佩，悠悠我思。</a:t>
            </a:r>
            <a:endParaRPr lang="en-US" altLang="zh-CN" sz="32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251" name="矩形 24"/>
          <p:cNvSpPr>
            <a:spLocks noChangeArrowheads="1"/>
          </p:cNvSpPr>
          <p:nvPr/>
        </p:nvSpPr>
        <p:spPr bwMode="auto">
          <a:xfrm>
            <a:off x="2782890" y="5776385"/>
            <a:ext cx="66262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青青的是你的佩带，悠悠的是我的情怀。</a:t>
            </a:r>
          </a:p>
        </p:txBody>
      </p:sp>
      <p:cxnSp>
        <p:nvCxnSpPr>
          <p:cNvPr id="26" name="直接连接符 25">
            <a:extLst/>
          </p:cNvPr>
          <p:cNvCxnSpPr>
            <a:cxnSpLocks/>
          </p:cNvCxnSpPr>
          <p:nvPr/>
        </p:nvCxnSpPr>
        <p:spPr>
          <a:xfrm>
            <a:off x="2782890" y="5721351"/>
            <a:ext cx="662622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53" name="矩形 26"/>
          <p:cNvSpPr>
            <a:spLocks noChangeArrowheads="1"/>
          </p:cNvSpPr>
          <p:nvPr/>
        </p:nvSpPr>
        <p:spPr bwMode="auto">
          <a:xfrm>
            <a:off x="6743700" y="1123953"/>
            <a:ext cx="23764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诗经</a:t>
            </a:r>
            <a:r>
              <a:rPr lang="en-US" altLang="zh-CN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·</a:t>
            </a:r>
            <a:r>
              <a:rPr lang="zh-CN" altLang="en-US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郑风</a:t>
            </a:r>
            <a:r>
              <a:rPr lang="en-US" altLang="zh-CN" sz="24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》</a:t>
            </a:r>
            <a:endParaRPr lang="zh-CN" altLang="en-US" sz="24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1733</TotalTime>
  <Words>1878</Words>
  <Application>Microsoft Office PowerPoint</Application>
  <PresentationFormat>宽屏</PresentationFormat>
  <Paragraphs>134</Paragraphs>
  <Slides>33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33</vt:i4>
      </vt:variant>
    </vt:vector>
  </HeadingPairs>
  <TitlesOfParts>
    <vt:vector size="44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2016-11-21T01:52:57Z</dcterms:created>
  <dcterms:modified xsi:type="dcterms:W3CDTF">2022-01-16T08:25:12Z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来源">
    <vt:lpwstr>状元成才路系列</vt:lpwstr>
  </property>
</Properties>
</file>