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8" r:id="rId2"/>
  </p:sldMasterIdLst>
  <p:notesMasterIdLst>
    <p:notesMasterId r:id="rId14"/>
  </p:notesMasterIdLst>
  <p:sldIdLst>
    <p:sldId id="264" r:id="rId3"/>
    <p:sldId id="267" r:id="rId4"/>
    <p:sldId id="268" r:id="rId5"/>
    <p:sldId id="307" r:id="rId6"/>
    <p:sldId id="312" r:id="rId7"/>
    <p:sldId id="291" r:id="rId8"/>
    <p:sldId id="293" r:id="rId9"/>
    <p:sldId id="302" r:id="rId10"/>
    <p:sldId id="285" r:id="rId11"/>
    <p:sldId id="313" r:id="rId12"/>
    <p:sldId id="314" r:id="rId13"/>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FF0000"/>
    <a:srgbClr val="A71A55"/>
    <a:srgbClr val="D8B6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314" autoAdjust="0"/>
  </p:normalViewPr>
  <p:slideViewPr>
    <p:cSldViewPr>
      <p:cViewPr varScale="1">
        <p:scale>
          <a:sx n="108" d="100"/>
          <a:sy n="108" d="100"/>
        </p:scale>
        <p:origin x="678"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71CF9CCD-9AC2-4E75-B920-7920F33B1FD6}" type="slidenum">
              <a:rPr lang="zh-CN" altLang="en-US"/>
              <a:pPr/>
              <a:t>‹#›</a:t>
            </a:fld>
            <a:endParaRPr lang="zh-CN" altLang="en-US"/>
          </a:p>
        </p:txBody>
      </p:sp>
    </p:spTree>
    <p:extLst>
      <p:ext uri="{BB962C8B-B14F-4D97-AF65-F5344CB8AC3E}">
        <p14:creationId xmlns:p14="http://schemas.microsoft.com/office/powerpoint/2010/main" val="1918060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1CF9CCD-9AC2-4E75-B920-7920F33B1FD6}" type="slidenum">
              <a:rPr lang="zh-CN" altLang="en-US" smtClean="0"/>
              <a:pPr/>
              <a:t>5</a:t>
            </a:fld>
            <a:endParaRPr lang="zh-CN" altLang="en-US"/>
          </a:p>
        </p:txBody>
      </p:sp>
    </p:spTree>
    <p:extLst>
      <p:ext uri="{BB962C8B-B14F-4D97-AF65-F5344CB8AC3E}">
        <p14:creationId xmlns:p14="http://schemas.microsoft.com/office/powerpoint/2010/main" val="3089814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19617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FB98D2D-6493-41E6-BC84-1DDFF3185673}" type="slidenum">
              <a:rPr lang="zh-CN" altLang="en-US"/>
              <a:pPr/>
              <a:t>‹#›</a:t>
            </a:fld>
            <a:endParaRPr lang="zh-CN" altLang="en-US"/>
          </a:p>
        </p:txBody>
      </p:sp>
    </p:spTree>
    <p:extLst>
      <p:ext uri="{BB962C8B-B14F-4D97-AF65-F5344CB8AC3E}">
        <p14:creationId xmlns:p14="http://schemas.microsoft.com/office/powerpoint/2010/main" val="4114687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C035FBF9-BA8C-47AC-8F32-B8FA53E55B44}" type="slidenum">
              <a:rPr lang="zh-CN" altLang="en-US"/>
              <a:pPr/>
              <a:t>‹#›</a:t>
            </a:fld>
            <a:endParaRPr lang="zh-CN" altLang="en-US"/>
          </a:p>
        </p:txBody>
      </p:sp>
    </p:spTree>
    <p:extLst>
      <p:ext uri="{BB962C8B-B14F-4D97-AF65-F5344CB8AC3E}">
        <p14:creationId xmlns:p14="http://schemas.microsoft.com/office/powerpoint/2010/main" val="1363493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0C392AAC-EAB2-4BCD-A877-87BA36219465}" type="slidenum">
              <a:rPr lang="zh-CN" altLang="en-US"/>
              <a:pPr/>
              <a:t>‹#›</a:t>
            </a:fld>
            <a:endParaRPr lang="zh-CN" altLang="en-US"/>
          </a:p>
        </p:txBody>
      </p:sp>
    </p:spTree>
    <p:extLst>
      <p:ext uri="{BB962C8B-B14F-4D97-AF65-F5344CB8AC3E}">
        <p14:creationId xmlns:p14="http://schemas.microsoft.com/office/powerpoint/2010/main" val="1614196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0C392AAC-EAB2-4BCD-A877-87BA36219465}" type="slidenum">
              <a:rPr lang="zh-CN" altLang="en-US"/>
              <a:pPr/>
              <a:t>‹#›</a:t>
            </a:fld>
            <a:endParaRPr lang="zh-CN" altLang="en-US"/>
          </a:p>
        </p:txBody>
      </p:sp>
    </p:spTree>
    <p:extLst>
      <p:ext uri="{BB962C8B-B14F-4D97-AF65-F5344CB8AC3E}">
        <p14:creationId xmlns:p14="http://schemas.microsoft.com/office/powerpoint/2010/main" val="3636568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778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802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598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289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755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8088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4698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2F1DD91-1345-4AE2-B818-CA8B7BE3282B}" type="slidenum">
              <a:rPr lang="zh-CN" altLang="en-US"/>
              <a:pPr/>
              <a:t>‹#›</a:t>
            </a:fld>
            <a:endParaRPr lang="zh-CN" altLang="en-US"/>
          </a:p>
        </p:txBody>
      </p:sp>
    </p:spTree>
    <p:extLst>
      <p:ext uri="{BB962C8B-B14F-4D97-AF65-F5344CB8AC3E}">
        <p14:creationId xmlns:p14="http://schemas.microsoft.com/office/powerpoint/2010/main" val="36484809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4209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759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518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8813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9"/>
            <a:ext cx="105156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1" y="4589464"/>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7B4B120E-A5D2-429B-B06E-DC6AA65A166C}" type="slidenum">
              <a:rPr lang="zh-CN" altLang="en-US"/>
              <a:pPr/>
              <a:t>‹#›</a:t>
            </a:fld>
            <a:endParaRPr lang="zh-CN" altLang="en-US"/>
          </a:p>
        </p:txBody>
      </p:sp>
    </p:spTree>
    <p:extLst>
      <p:ext uri="{BB962C8B-B14F-4D97-AF65-F5344CB8AC3E}">
        <p14:creationId xmlns:p14="http://schemas.microsoft.com/office/powerpoint/2010/main" val="1828704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52CD1524-ECCD-44CA-BB57-B702833513C5}" type="slidenum">
              <a:rPr lang="zh-CN" altLang="en-US"/>
              <a:pPr/>
              <a:t>‹#›</a:t>
            </a:fld>
            <a:endParaRPr lang="zh-CN" altLang="en-US"/>
          </a:p>
        </p:txBody>
      </p:sp>
    </p:spTree>
    <p:extLst>
      <p:ext uri="{BB962C8B-B14F-4D97-AF65-F5344CB8AC3E}">
        <p14:creationId xmlns:p14="http://schemas.microsoft.com/office/powerpoint/2010/main" val="2217081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5" y="2665379"/>
            <a:ext cx="4873575"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EB6C0E40-CD3F-425D-B378-7572DE09B48B}" type="slidenum">
              <a:rPr lang="zh-CN" altLang="en-US"/>
              <a:pPr/>
              <a:t>‹#›</a:t>
            </a:fld>
            <a:endParaRPr lang="zh-CN" altLang="en-US"/>
          </a:p>
        </p:txBody>
      </p:sp>
    </p:spTree>
    <p:extLst>
      <p:ext uri="{BB962C8B-B14F-4D97-AF65-F5344CB8AC3E}">
        <p14:creationId xmlns:p14="http://schemas.microsoft.com/office/powerpoint/2010/main" val="375842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AE6C1F58-6D5A-496C-843C-F7665BA5C5DE}" type="slidenum">
              <a:rPr lang="zh-CN" altLang="en-US"/>
              <a:pPr/>
              <a:t>‹#›</a:t>
            </a:fld>
            <a:endParaRPr lang="zh-CN" altLang="en-US"/>
          </a:p>
        </p:txBody>
      </p:sp>
    </p:spTree>
    <p:extLst>
      <p:ext uri="{BB962C8B-B14F-4D97-AF65-F5344CB8AC3E}">
        <p14:creationId xmlns:p14="http://schemas.microsoft.com/office/powerpoint/2010/main" val="34205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514DB4E6-F6E9-4F5D-8E97-E9BFA0E081CE}" type="slidenum">
              <a:rPr lang="zh-CN" altLang="en-US"/>
              <a:pPr/>
              <a:t>‹#›</a:t>
            </a:fld>
            <a:endParaRPr lang="zh-CN" altLang="en-US"/>
          </a:p>
        </p:txBody>
      </p:sp>
    </p:spTree>
    <p:extLst>
      <p:ext uri="{BB962C8B-B14F-4D97-AF65-F5344CB8AC3E}">
        <p14:creationId xmlns:p14="http://schemas.microsoft.com/office/powerpoint/2010/main" val="125357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A8C4DFA2-AC67-4E7E-9B94-C0ADE30D6E74}" type="slidenum">
              <a:rPr lang="zh-CN" altLang="en-US"/>
              <a:pPr/>
              <a:t>‹#›</a:t>
            </a:fld>
            <a:endParaRPr lang="zh-CN" altLang="en-US"/>
          </a:p>
        </p:txBody>
      </p:sp>
    </p:spTree>
    <p:extLst>
      <p:ext uri="{BB962C8B-B14F-4D97-AF65-F5344CB8AC3E}">
        <p14:creationId xmlns:p14="http://schemas.microsoft.com/office/powerpoint/2010/main" val="2031030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fld id="{82F288E0-7875-42C4-84C8-98DBBD3BF4D2}" type="datetimeFigureOut">
              <a:rPr lang="zh-CN" altLang="en-US"/>
              <a:pPr/>
              <a:t>2022/1/16</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3432993-1187-4FE7-9A38-A3030CBD6139}" type="slidenum">
              <a:rPr lang="zh-CN" altLang="en-US"/>
              <a:pPr/>
              <a:t>‹#›</a:t>
            </a:fld>
            <a:endParaRPr lang="zh-CN" altLang="en-US"/>
          </a:p>
        </p:txBody>
      </p:sp>
    </p:spTree>
    <p:extLst>
      <p:ext uri="{BB962C8B-B14F-4D97-AF65-F5344CB8AC3E}">
        <p14:creationId xmlns:p14="http://schemas.microsoft.com/office/powerpoint/2010/main" val="406940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900" noProof="1" smtClean="0">
                <a:solidFill>
                  <a:schemeClr val="tx1">
                    <a:tint val="75000"/>
                  </a:schemeClr>
                </a:solidFill>
              </a:defRPr>
            </a:lvl1pPr>
          </a:lstStyle>
          <a:p>
            <a:fld id="{82F288E0-7875-42C4-84C8-98DBBD3BF4D2}" type="datetimeFigureOut">
              <a:rPr lang="zh-CN" altLang="en-US"/>
              <a:pPr/>
              <a:t>2022/1/16</a:t>
            </a:fld>
            <a:endParaRPr lang="zh-CN" altLang="en-US"/>
          </a:p>
        </p:txBody>
      </p:sp>
      <p:sp>
        <p:nvSpPr>
          <p:cNvPr id="5" name="页脚占位符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9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defRPr>
            </a:lvl1pPr>
          </a:lstStyle>
          <a:p>
            <a:fld id="{8AC255B1-D953-4846-AED9-F7EDCEA78EDA}"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97" r:id="rId12"/>
  </p:sldLayoutIdLst>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fontAlgn="base">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buFontTx/>
                <a:buNone/>
              </a:pPr>
              <a:t>2022/1/16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9442425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3751358" y="2240236"/>
            <a:ext cx="863600" cy="865188"/>
          </a:xfrm>
          <a:prstGeom prst="ellipse">
            <a:avLst/>
          </a:prstGeom>
          <a:solidFill>
            <a:srgbClr val="D8B6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r>
              <a:rPr lang="zh-CN" altLang="en-US" sz="2400" b="1" dirty="0">
                <a:solidFill>
                  <a:srgbClr val="FFFFFF"/>
                </a:solidFill>
                <a:latin typeface="微软雅黑"/>
                <a:ea typeface="微软雅黑"/>
                <a:sym typeface="微软雅黑"/>
              </a:rPr>
              <a:t>写作</a:t>
            </a:r>
          </a:p>
        </p:txBody>
      </p:sp>
      <p:sp>
        <p:nvSpPr>
          <p:cNvPr id="3074" name="标题 2"/>
          <p:cNvSpPr>
            <a:spLocks noGrp="1" noChangeArrowheads="1"/>
          </p:cNvSpPr>
          <p:nvPr>
            <p:ph type="title"/>
          </p:nvPr>
        </p:nvSpPr>
        <p:spPr>
          <a:xfrm>
            <a:off x="4327647" y="2060849"/>
            <a:ext cx="5976937" cy="1223963"/>
          </a:xfrm>
        </p:spPr>
        <p:txBody>
          <a:bodyPr/>
          <a:lstStyle/>
          <a:p>
            <a:r>
              <a:rPr lang="en-US" altLang="zh-CN" sz="4000" b="1" dirty="0">
                <a:latin typeface="微软雅黑"/>
                <a:ea typeface="微软雅黑"/>
                <a:sym typeface="微软雅黑"/>
              </a:rPr>
              <a:t>   </a:t>
            </a:r>
            <a:r>
              <a:rPr lang="zh-CN" altLang="en-US" sz="4800" b="1" dirty="0">
                <a:latin typeface="微软雅黑"/>
                <a:ea typeface="微软雅黑"/>
                <a:sym typeface="微软雅黑"/>
              </a:rPr>
              <a:t>学写读后感 </a:t>
            </a:r>
            <a:endParaRPr lang="zh-CN" altLang="en-US" sz="11500" b="1" dirty="0">
              <a:latin typeface="微软雅黑"/>
              <a:ea typeface="微软雅黑"/>
              <a:sym typeface="微软雅黑"/>
            </a:endParaRPr>
          </a:p>
        </p:txBody>
      </p:sp>
      <p:sp>
        <p:nvSpPr>
          <p:cNvPr id="4" name="矩形 3"/>
          <p:cNvSpPr/>
          <p:nvPr/>
        </p:nvSpPr>
        <p:spPr>
          <a:xfrm>
            <a:off x="1524000" y="5805265"/>
            <a:ext cx="9144000" cy="498598"/>
          </a:xfrm>
          <a:prstGeom prst="rect">
            <a:avLst/>
          </a:prstGeom>
        </p:spPr>
        <p:txBody>
          <a:bodyPr wrap="square">
            <a:spAutoFit/>
          </a:bodyPr>
          <a:lstStyle/>
          <a:p>
            <a:pPr marL="342900" indent="-342900" algn="ctr">
              <a:lnSpc>
                <a:spcPct val="110000"/>
              </a:lnSpc>
            </a:pPr>
            <a:r>
              <a:rPr lang="zh-CN" altLang="en-US" sz="2400" kern="0" dirty="0">
                <a:solidFill>
                  <a:srgbClr val="000000"/>
                </a:solidFill>
                <a:latin typeface="微软雅黑" panose="020B0503020204020204" pitchFamily="34" charset="-122"/>
                <a:ea typeface="微软雅黑" panose="020B0503020204020204" pitchFamily="34" charset="-122"/>
              </a:rPr>
              <a:t>优品</a:t>
            </a:r>
            <a:r>
              <a:rPr lang="en-US" altLang="zh-CN" sz="2400" kern="0" dirty="0">
                <a:solidFill>
                  <a:srgbClr val="000000"/>
                </a:solidFill>
                <a:latin typeface="微软雅黑" panose="020B0503020204020204" pitchFamily="34" charset="-122"/>
                <a:ea typeface="微软雅黑" panose="020B0503020204020204" pitchFamily="34" charset="-122"/>
              </a:rPr>
              <a:t>PPT</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2"/>
          <p:cNvSpPr txBox="1">
            <a:spLocks noChangeArrowheads="1"/>
          </p:cNvSpPr>
          <p:nvPr/>
        </p:nvSpPr>
        <p:spPr bwMode="auto">
          <a:xfrm>
            <a:off x="1524000" y="1593850"/>
            <a:ext cx="46799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spcBef>
                <a:spcPct val="50000"/>
              </a:spcBef>
            </a:pPr>
            <a:r>
              <a:rPr lang="zh-CN" altLang="en-US" sz="4800" b="1" dirty="0">
                <a:solidFill>
                  <a:schemeClr val="hlink"/>
                </a:solidFill>
                <a:latin typeface="微软雅黑"/>
                <a:ea typeface="微软雅黑"/>
                <a:sym typeface="微软雅黑"/>
              </a:rPr>
              <a:t>作业设计 </a:t>
            </a:r>
          </a:p>
        </p:txBody>
      </p:sp>
      <p:sp>
        <p:nvSpPr>
          <p:cNvPr id="12290" name="Text Box 3"/>
          <p:cNvSpPr txBox="1">
            <a:spLocks noChangeArrowheads="1"/>
          </p:cNvSpPr>
          <p:nvPr/>
        </p:nvSpPr>
        <p:spPr bwMode="auto">
          <a:xfrm>
            <a:off x="1631950" y="2924945"/>
            <a:ext cx="8642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spcBef>
                <a:spcPct val="50000"/>
              </a:spcBef>
            </a:pPr>
            <a:r>
              <a:rPr lang="zh-CN" altLang="en-US" sz="4000" b="1" dirty="0">
                <a:latin typeface="微软雅黑"/>
                <a:ea typeface="微软雅黑"/>
                <a:sym typeface="微软雅黑"/>
              </a:rPr>
              <a:t>       完成本单元的写作实践。</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buFontTx/>
              <a:buNone/>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127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8"/>
          <p:cNvSpPr txBox="1">
            <a:spLocks noChangeArrowheads="1"/>
          </p:cNvSpPr>
          <p:nvPr/>
        </p:nvSpPr>
        <p:spPr bwMode="auto">
          <a:xfrm>
            <a:off x="1919289" y="692150"/>
            <a:ext cx="51133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en-US" sz="3600" b="1" dirty="0">
                <a:solidFill>
                  <a:schemeClr val="hlink"/>
                </a:solidFill>
                <a:latin typeface="微软雅黑"/>
                <a:ea typeface="微软雅黑"/>
                <a:sym typeface="微软雅黑"/>
              </a:rPr>
              <a:t>激趣导入</a:t>
            </a:r>
          </a:p>
        </p:txBody>
      </p:sp>
      <p:sp>
        <p:nvSpPr>
          <p:cNvPr id="4098" name="TextBox 1"/>
          <p:cNvSpPr txBox="1">
            <a:spLocks noChangeArrowheads="1"/>
          </p:cNvSpPr>
          <p:nvPr/>
        </p:nvSpPr>
        <p:spPr bwMode="auto">
          <a:xfrm>
            <a:off x="1919287" y="1916833"/>
            <a:ext cx="856932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en-US" altLang="zh-CN" sz="3200" dirty="0">
                <a:latin typeface="微软雅黑"/>
                <a:ea typeface="微软雅黑"/>
                <a:sym typeface="微软雅黑"/>
              </a:rPr>
              <a:t>       </a:t>
            </a:r>
            <a:r>
              <a:rPr lang="zh-CN" altLang="zh-CN" sz="3200" dirty="0">
                <a:latin typeface="微软雅黑"/>
                <a:ea typeface="微软雅黑"/>
                <a:sym typeface="微软雅黑"/>
              </a:rPr>
              <a:t>我们在读文章时常被文中的人或事打动，随之哭之而泣之。随之笑而悦之。这其实就是我们和文中的人或事发生了共鸣。产生了一些想法，如果它和我们的生活实际结合起来就是读后感。写读后感，既可以加深对原作的理解，也可以提高写作能力。</a:t>
            </a:r>
          </a:p>
          <a:p>
            <a:endParaRPr lang="zh-CN" altLang="en-US" sz="3200" b="1" dirty="0">
              <a:solidFill>
                <a:srgbClr val="0000FF"/>
              </a:solidFill>
              <a:latin typeface="微软雅黑"/>
              <a:ea typeface="微软雅黑"/>
              <a:sym typeface="微软雅黑"/>
            </a:endParaRPr>
          </a:p>
          <a:p>
            <a:endParaRPr lang="zh-CN" altLang="en-US" sz="1600" dirty="0">
              <a:latin typeface="微软雅黑"/>
              <a:ea typeface="微软雅黑"/>
              <a:sym typeface="微软雅黑"/>
            </a:endParaRPr>
          </a:p>
        </p:txBody>
      </p:sp>
      <p:sp>
        <p:nvSpPr>
          <p:cNvPr id="2" name="文本框 1"/>
          <p:cNvSpPr txBox="1"/>
          <p:nvPr/>
        </p:nvSpPr>
        <p:spPr>
          <a:xfrm>
            <a:off x="3071664" y="5877272"/>
            <a:ext cx="2592288" cy="369332"/>
          </a:xfrm>
          <a:prstGeom prst="rect">
            <a:avLst/>
          </a:prstGeom>
          <a:noFill/>
        </p:spPr>
        <p:txBody>
          <a:bodyPr wrap="square" rtlCol="0">
            <a:spAutoFit/>
          </a:bodyPr>
          <a:lstStyle/>
          <a:p>
            <a:r>
              <a:rPr lang="en-US" altLang="zh-CN" dirty="0">
                <a:solidFill>
                  <a:srgbClr val="FDFDFD"/>
                </a:solidFill>
              </a:rPr>
              <a:t>https://www.ypppt.com/</a:t>
            </a:r>
            <a:endParaRPr lang="zh-CN" altLang="en-US" dirty="0">
              <a:solidFill>
                <a:srgbClr val="FDFDFD"/>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ChangeArrowheads="1"/>
          </p:cNvSpPr>
          <p:nvPr/>
        </p:nvSpPr>
        <p:spPr bwMode="auto">
          <a:xfrm>
            <a:off x="1799787" y="1690266"/>
            <a:ext cx="80645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zh-CN" sz="3200" b="1" dirty="0">
                <a:latin typeface="微软雅黑"/>
                <a:ea typeface="微软雅黑"/>
                <a:sym typeface="微软雅黑"/>
              </a:rPr>
              <a:t>活动一：认知读后感</a:t>
            </a:r>
            <a:endParaRPr lang="zh-CN" altLang="zh-CN" sz="3200" dirty="0">
              <a:latin typeface="微软雅黑"/>
              <a:ea typeface="微软雅黑"/>
              <a:sym typeface="微软雅黑"/>
            </a:endParaRPr>
          </a:p>
          <a:p>
            <a:r>
              <a:rPr lang="zh-CN" altLang="zh-CN" sz="3200" dirty="0">
                <a:latin typeface="微软雅黑"/>
                <a:ea typeface="微软雅黑"/>
                <a:sym typeface="微软雅黑"/>
              </a:rPr>
              <a:t>自读指导相关段落，了解什么是读后感。</a:t>
            </a:r>
          </a:p>
        </p:txBody>
      </p:sp>
      <p:sp>
        <p:nvSpPr>
          <p:cNvPr id="5122" name="Text Box 4"/>
          <p:cNvSpPr txBox="1">
            <a:spLocks noChangeArrowheads="1"/>
          </p:cNvSpPr>
          <p:nvPr/>
        </p:nvSpPr>
        <p:spPr bwMode="auto">
          <a:xfrm>
            <a:off x="2035175" y="534989"/>
            <a:ext cx="46799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en-US" sz="4400" b="1">
                <a:solidFill>
                  <a:schemeClr val="hlink"/>
                </a:solidFill>
                <a:latin typeface="微软雅黑"/>
                <a:ea typeface="微软雅黑"/>
                <a:sym typeface="微软雅黑"/>
              </a:rPr>
              <a:t>写作指导：</a:t>
            </a:r>
            <a:endParaRPr lang="zh-CN" altLang="en-US" sz="4000">
              <a:latin typeface="微软雅黑"/>
              <a:ea typeface="微软雅黑"/>
              <a:sym typeface="微软雅黑"/>
            </a:endParaRPr>
          </a:p>
        </p:txBody>
      </p:sp>
      <p:sp>
        <p:nvSpPr>
          <p:cNvPr id="5123" name="Rectangle 2"/>
          <p:cNvSpPr>
            <a:spLocks noChangeArrowheads="1"/>
          </p:cNvSpPr>
          <p:nvPr/>
        </p:nvSpPr>
        <p:spPr bwMode="auto">
          <a:xfrm>
            <a:off x="1847850" y="3067278"/>
            <a:ext cx="84963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800" dirty="0">
                <a:solidFill>
                  <a:srgbClr val="FF0000"/>
                </a:solidFill>
                <a:latin typeface="微软雅黑"/>
                <a:ea typeface="微软雅黑"/>
                <a:sym typeface="微软雅黑"/>
              </a:rPr>
              <a:t>点拨：</a:t>
            </a:r>
            <a:r>
              <a:rPr lang="zh-CN" altLang="zh-CN" sz="2800" dirty="0">
                <a:latin typeface="微软雅黑"/>
                <a:ea typeface="微软雅黑"/>
                <a:sym typeface="微软雅黑"/>
              </a:rPr>
              <a:t>读后感，是指看了某篇文章或某部作品后，自己写下的感想、启发。读后感最突出的特点是“读”和“感”的紧密结合。“感”是重点。“读”，指读了何人、何文，文中有何事、何观点；“感”，是指读后有何感受。“读”是“感”的基础，“感”是“读”的升华。</a:t>
            </a:r>
            <a:endParaRPr lang="zh-CN" altLang="zh-CN" sz="3200" dirty="0">
              <a:solidFill>
                <a:srgbClr val="FF0000"/>
              </a:solidFill>
              <a:latin typeface="微软雅黑"/>
              <a:ea typeface="微软雅黑"/>
              <a:sym typeface="微软雅黑"/>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ChangeArrowheads="1"/>
          </p:cNvSpPr>
          <p:nvPr/>
        </p:nvSpPr>
        <p:spPr bwMode="auto">
          <a:xfrm>
            <a:off x="1774826" y="1433166"/>
            <a:ext cx="85693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zh-CN" sz="2800" b="1" dirty="0">
                <a:latin typeface="微软雅黑"/>
                <a:ea typeface="微软雅黑"/>
                <a:sym typeface="微软雅黑"/>
              </a:rPr>
              <a:t>活动二：把握写读后感的要求</a:t>
            </a:r>
            <a:endParaRPr lang="zh-CN" altLang="zh-CN" sz="2800" dirty="0">
              <a:latin typeface="微软雅黑"/>
              <a:ea typeface="微软雅黑"/>
              <a:sym typeface="微软雅黑"/>
            </a:endParaRPr>
          </a:p>
          <a:p>
            <a:r>
              <a:rPr lang="zh-CN" altLang="zh-CN" sz="2800" dirty="0">
                <a:latin typeface="微软雅黑"/>
                <a:ea typeface="微软雅黑"/>
                <a:sym typeface="微软雅黑"/>
              </a:rPr>
              <a:t>阅读指导材料的相关段落，概括出写读后感应注意的问题。</a:t>
            </a:r>
          </a:p>
        </p:txBody>
      </p:sp>
      <p:sp>
        <p:nvSpPr>
          <p:cNvPr id="6146" name="Text Box 4"/>
          <p:cNvSpPr txBox="1">
            <a:spLocks noChangeArrowheads="1"/>
          </p:cNvSpPr>
          <p:nvPr/>
        </p:nvSpPr>
        <p:spPr bwMode="auto">
          <a:xfrm>
            <a:off x="2035175" y="534989"/>
            <a:ext cx="46799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en-US" sz="4400" b="1">
                <a:solidFill>
                  <a:schemeClr val="hlink"/>
                </a:solidFill>
                <a:latin typeface="微软雅黑"/>
                <a:ea typeface="微软雅黑"/>
                <a:sym typeface="微软雅黑"/>
              </a:rPr>
              <a:t>写作指导：</a:t>
            </a:r>
            <a:endParaRPr lang="zh-CN" altLang="en-US" sz="4000">
              <a:latin typeface="微软雅黑"/>
              <a:ea typeface="微软雅黑"/>
              <a:sym typeface="微软雅黑"/>
            </a:endParaRPr>
          </a:p>
        </p:txBody>
      </p:sp>
      <p:sp>
        <p:nvSpPr>
          <p:cNvPr id="6147" name="Rectangle 2"/>
          <p:cNvSpPr>
            <a:spLocks noChangeArrowheads="1"/>
          </p:cNvSpPr>
          <p:nvPr/>
        </p:nvSpPr>
        <p:spPr bwMode="auto">
          <a:xfrm>
            <a:off x="1882775" y="3242975"/>
            <a:ext cx="85344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400" b="1" dirty="0">
                <a:solidFill>
                  <a:srgbClr val="FF0000"/>
                </a:solidFill>
                <a:latin typeface="微软雅黑"/>
                <a:ea typeface="微软雅黑"/>
                <a:sym typeface="微软雅黑"/>
              </a:rPr>
              <a:t>点拨：</a:t>
            </a:r>
            <a:r>
              <a:rPr lang="en-US" altLang="zh-CN" sz="2400" dirty="0">
                <a:solidFill>
                  <a:srgbClr val="FF0000"/>
                </a:solidFill>
                <a:latin typeface="微软雅黑"/>
                <a:ea typeface="微软雅黑"/>
                <a:sym typeface="微软雅黑"/>
              </a:rPr>
              <a:t> 1.</a:t>
            </a:r>
            <a:r>
              <a:rPr lang="zh-CN" altLang="zh-CN" sz="2400" dirty="0">
                <a:solidFill>
                  <a:srgbClr val="FF0000"/>
                </a:solidFill>
                <a:latin typeface="微软雅黑"/>
                <a:ea typeface="微软雅黑"/>
                <a:sym typeface="微软雅黑"/>
              </a:rPr>
              <a:t>理解原文抓要领。不仅要读懂原文，而且要能够理解原文的精神实质，抓准文章的要领。</a:t>
            </a:r>
          </a:p>
          <a:p>
            <a:r>
              <a:rPr lang="en-US" altLang="zh-CN" sz="2400" dirty="0">
                <a:solidFill>
                  <a:srgbClr val="FF0000"/>
                </a:solidFill>
                <a:latin typeface="微软雅黑"/>
                <a:ea typeface="微软雅黑"/>
                <a:sym typeface="微软雅黑"/>
              </a:rPr>
              <a:t>2.</a:t>
            </a:r>
            <a:r>
              <a:rPr lang="zh-CN" altLang="zh-CN" sz="2400" dirty="0">
                <a:solidFill>
                  <a:srgbClr val="FF0000"/>
                </a:solidFill>
                <a:latin typeface="微软雅黑"/>
                <a:ea typeface="微软雅黑"/>
                <a:sym typeface="微软雅黑"/>
              </a:rPr>
              <a:t>突出重点谈感受。要突出重点，切忌面面俱到、中心模糊或内容空泛。</a:t>
            </a:r>
          </a:p>
          <a:p>
            <a:r>
              <a:rPr lang="en-US" altLang="zh-CN" sz="2400" dirty="0">
                <a:solidFill>
                  <a:srgbClr val="FF0000"/>
                </a:solidFill>
                <a:latin typeface="微软雅黑"/>
                <a:ea typeface="微软雅黑"/>
                <a:sym typeface="微软雅黑"/>
              </a:rPr>
              <a:t>3.</a:t>
            </a:r>
            <a:r>
              <a:rPr lang="zh-CN" altLang="zh-CN" sz="2400" dirty="0">
                <a:solidFill>
                  <a:srgbClr val="FF0000"/>
                </a:solidFill>
                <a:latin typeface="微软雅黑"/>
                <a:ea typeface="微软雅黑"/>
                <a:sym typeface="微软雅黑"/>
              </a:rPr>
              <a:t>联系实际深开掘。写读后感受必须结合自己的生活经历来谈，要把所读的内容与自己在生活中体会较深的有典型意义的人和事有机结合起来，要尽可能使感想有一定的针对性和深刻的现实意义。</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ChangeArrowheads="1"/>
          </p:cNvSpPr>
          <p:nvPr/>
        </p:nvSpPr>
        <p:spPr bwMode="auto">
          <a:xfrm>
            <a:off x="1703389" y="1443365"/>
            <a:ext cx="85693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zh-CN" sz="2800" b="1" dirty="0">
                <a:latin typeface="微软雅黑"/>
                <a:ea typeface="微软雅黑"/>
                <a:sym typeface="微软雅黑"/>
              </a:rPr>
              <a:t>活动三：掌握读后感的写法</a:t>
            </a:r>
            <a:endParaRPr lang="zh-CN" altLang="zh-CN" sz="2800" dirty="0">
              <a:latin typeface="微软雅黑"/>
              <a:ea typeface="微软雅黑"/>
              <a:sym typeface="微软雅黑"/>
            </a:endParaRPr>
          </a:p>
        </p:txBody>
      </p:sp>
      <p:sp>
        <p:nvSpPr>
          <p:cNvPr id="7170" name="Text Box 4"/>
          <p:cNvSpPr txBox="1">
            <a:spLocks noChangeArrowheads="1"/>
          </p:cNvSpPr>
          <p:nvPr/>
        </p:nvSpPr>
        <p:spPr bwMode="auto">
          <a:xfrm>
            <a:off x="2035175" y="534989"/>
            <a:ext cx="46799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en-US" sz="4400" b="1">
                <a:solidFill>
                  <a:schemeClr val="hlink"/>
                </a:solidFill>
                <a:latin typeface="微软雅黑"/>
                <a:ea typeface="微软雅黑"/>
                <a:sym typeface="微软雅黑"/>
              </a:rPr>
              <a:t>写作指导：</a:t>
            </a:r>
            <a:endParaRPr lang="zh-CN" altLang="en-US" sz="4000">
              <a:latin typeface="微软雅黑"/>
              <a:ea typeface="微软雅黑"/>
              <a:sym typeface="微软雅黑"/>
            </a:endParaRPr>
          </a:p>
        </p:txBody>
      </p:sp>
      <p:sp>
        <p:nvSpPr>
          <p:cNvPr id="7171" name="Rectangle 2"/>
          <p:cNvSpPr>
            <a:spLocks noChangeArrowheads="1"/>
          </p:cNvSpPr>
          <p:nvPr/>
        </p:nvSpPr>
        <p:spPr bwMode="auto">
          <a:xfrm>
            <a:off x="1774825" y="2348598"/>
            <a:ext cx="85344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800" b="1" dirty="0">
                <a:solidFill>
                  <a:srgbClr val="FF0000"/>
                </a:solidFill>
                <a:latin typeface="微软雅黑"/>
                <a:ea typeface="微软雅黑"/>
                <a:sym typeface="微软雅黑"/>
              </a:rPr>
              <a:t>点拨：</a:t>
            </a:r>
            <a:r>
              <a:rPr lang="zh-CN" altLang="zh-CN" sz="2800" b="1" dirty="0">
                <a:solidFill>
                  <a:srgbClr val="FF0000"/>
                </a:solidFill>
                <a:latin typeface="微软雅黑"/>
                <a:ea typeface="微软雅黑"/>
                <a:sym typeface="微软雅黑"/>
              </a:rPr>
              <a:t>读后感的一般写法可概括为四个字：引——议——联——结。</a:t>
            </a:r>
          </a:p>
          <a:p>
            <a:r>
              <a:rPr lang="en-US" altLang="zh-CN" sz="2800" b="1" dirty="0">
                <a:solidFill>
                  <a:srgbClr val="FF0000"/>
                </a:solidFill>
                <a:latin typeface="微软雅黑"/>
                <a:ea typeface="微软雅黑"/>
                <a:sym typeface="微软雅黑"/>
              </a:rPr>
              <a:t>1.</a:t>
            </a:r>
            <a:r>
              <a:rPr lang="zh-CN" altLang="zh-CN" sz="2800" b="1" dirty="0">
                <a:solidFill>
                  <a:srgbClr val="FF0000"/>
                </a:solidFill>
                <a:latin typeface="微软雅黑"/>
                <a:ea typeface="微软雅黑"/>
                <a:sym typeface="微软雅黑"/>
              </a:rPr>
              <a:t>引，概括地引述原文观点或具体文字的内容。</a:t>
            </a:r>
          </a:p>
          <a:p>
            <a:r>
              <a:rPr lang="en-US" altLang="zh-CN" sz="2800" b="1" dirty="0">
                <a:solidFill>
                  <a:srgbClr val="FF0000"/>
                </a:solidFill>
                <a:latin typeface="微软雅黑"/>
                <a:ea typeface="微软雅黑"/>
                <a:sym typeface="微软雅黑"/>
              </a:rPr>
              <a:t>2.</a:t>
            </a:r>
            <a:r>
              <a:rPr lang="zh-CN" altLang="zh-CN" sz="2800" b="1" dirty="0">
                <a:solidFill>
                  <a:srgbClr val="FF0000"/>
                </a:solidFill>
                <a:latin typeface="微软雅黑"/>
                <a:ea typeface="微软雅黑"/>
                <a:sym typeface="微软雅黑"/>
              </a:rPr>
              <a:t>议，以所引内容为基点生发展开，发表议论。</a:t>
            </a:r>
          </a:p>
          <a:p>
            <a:r>
              <a:rPr lang="en-US" altLang="zh-CN" sz="2800" b="1" dirty="0">
                <a:solidFill>
                  <a:srgbClr val="FF0000"/>
                </a:solidFill>
                <a:latin typeface="微软雅黑"/>
                <a:ea typeface="微软雅黑"/>
                <a:sym typeface="微软雅黑"/>
              </a:rPr>
              <a:t>3.</a:t>
            </a:r>
            <a:r>
              <a:rPr lang="zh-CN" altLang="zh-CN" sz="2800" b="1" dirty="0">
                <a:solidFill>
                  <a:srgbClr val="FF0000"/>
                </a:solidFill>
                <a:latin typeface="微软雅黑"/>
                <a:ea typeface="微软雅黑"/>
                <a:sym typeface="微软雅黑"/>
              </a:rPr>
              <a:t>联，在所引原文的基础上联系个人生活实际或现实生活中相关的现象或问题。</a:t>
            </a:r>
          </a:p>
          <a:p>
            <a:r>
              <a:rPr lang="en-US" altLang="zh-CN" sz="2800" b="1" dirty="0">
                <a:solidFill>
                  <a:srgbClr val="FF0000"/>
                </a:solidFill>
                <a:latin typeface="微软雅黑"/>
                <a:ea typeface="微软雅黑"/>
                <a:sym typeface="微软雅黑"/>
              </a:rPr>
              <a:t>4.</a:t>
            </a:r>
            <a:r>
              <a:rPr lang="zh-CN" altLang="zh-CN" sz="2800" b="1" dirty="0">
                <a:solidFill>
                  <a:srgbClr val="FF0000"/>
                </a:solidFill>
                <a:latin typeface="微软雅黑"/>
                <a:ea typeface="微软雅黑"/>
                <a:sym typeface="微软雅黑"/>
              </a:rPr>
              <a:t>结，提出看法，小结全文。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a:xfrm>
            <a:off x="1992313" y="620713"/>
            <a:ext cx="8229600" cy="1143000"/>
          </a:xfrm>
        </p:spPr>
        <p:txBody>
          <a:bodyPr/>
          <a:lstStyle/>
          <a:p>
            <a:r>
              <a:rPr lang="zh-CN" altLang="en-US" sz="4800" b="1">
                <a:solidFill>
                  <a:srgbClr val="FF0000"/>
                </a:solidFill>
                <a:latin typeface="微软雅黑"/>
                <a:ea typeface="微软雅黑"/>
                <a:sym typeface="微软雅黑"/>
              </a:rPr>
              <a:t>写作实践一</a:t>
            </a:r>
            <a:endParaRPr lang="zh-CN" altLang="en-US" sz="6000">
              <a:latin typeface="微软雅黑"/>
              <a:ea typeface="微软雅黑"/>
              <a:sym typeface="微软雅黑"/>
            </a:endParaRPr>
          </a:p>
        </p:txBody>
      </p:sp>
      <p:sp>
        <p:nvSpPr>
          <p:cNvPr id="8194" name="Rectangle 3"/>
          <p:cNvSpPr>
            <a:spLocks noGrp="1" noChangeArrowheads="1"/>
          </p:cNvSpPr>
          <p:nvPr>
            <p:ph idx="1"/>
          </p:nvPr>
        </p:nvSpPr>
        <p:spPr bwMode="auto">
          <a:xfrm>
            <a:off x="1775520" y="2033588"/>
            <a:ext cx="8713788" cy="4824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zh-CN" altLang="zh-CN" sz="3200" dirty="0">
                <a:latin typeface="微软雅黑"/>
                <a:ea typeface="微软雅黑"/>
                <a:sym typeface="微软雅黑"/>
              </a:rPr>
              <a:t>就本学期学过的某篇课文，写一则随感。</a:t>
            </a:r>
            <a:r>
              <a:rPr lang="en-US" altLang="zh-CN" sz="3200" dirty="0">
                <a:latin typeface="微软雅黑"/>
                <a:ea typeface="微软雅黑"/>
                <a:sym typeface="微软雅黑"/>
              </a:rPr>
              <a:t>200 </a:t>
            </a:r>
            <a:r>
              <a:rPr lang="zh-CN" altLang="zh-CN" sz="3200" dirty="0">
                <a:latin typeface="微软雅黑"/>
                <a:ea typeface="微软雅黑"/>
                <a:sym typeface="微软雅黑"/>
              </a:rPr>
              <a:t>字左右。 </a:t>
            </a:r>
          </a:p>
          <a:p>
            <a:r>
              <a:rPr lang="zh-CN" altLang="zh-CN" sz="3200" dirty="0">
                <a:latin typeface="微软雅黑"/>
                <a:ea typeface="微软雅黑"/>
                <a:sym typeface="微软雅黑"/>
              </a:rPr>
              <a:t>提示：</a:t>
            </a:r>
            <a:r>
              <a:rPr lang="en-US" altLang="zh-CN" sz="3200" dirty="0">
                <a:latin typeface="微软雅黑"/>
                <a:ea typeface="微软雅黑"/>
                <a:sym typeface="微软雅黑"/>
              </a:rPr>
              <a:t>1.</a:t>
            </a:r>
            <a:r>
              <a:rPr lang="zh-CN" altLang="zh-CN" sz="3200" dirty="0">
                <a:latin typeface="微软雅黑"/>
                <a:ea typeface="微软雅黑"/>
                <a:sym typeface="微软雅黑"/>
              </a:rPr>
              <a:t>选定课文后，可以再仔细读一遍，然后选择自己感触最深的一点来写。 </a:t>
            </a:r>
          </a:p>
          <a:p>
            <a:r>
              <a:rPr lang="en-US" altLang="zh-CN" sz="3200" dirty="0">
                <a:latin typeface="微软雅黑"/>
                <a:ea typeface="微软雅黑"/>
                <a:sym typeface="微软雅黑"/>
              </a:rPr>
              <a:t>2.</a:t>
            </a:r>
            <a:r>
              <a:rPr lang="zh-CN" altLang="zh-CN" sz="3200" dirty="0">
                <a:latin typeface="微软雅黑"/>
                <a:ea typeface="微软雅黑"/>
                <a:sym typeface="微软雅黑"/>
              </a:rPr>
              <a:t>尽量少引述，重点写出自己的感受。 </a:t>
            </a:r>
          </a:p>
          <a:p>
            <a:r>
              <a:rPr lang="en-US" altLang="zh-CN" sz="3200" dirty="0">
                <a:latin typeface="微软雅黑"/>
                <a:ea typeface="微软雅黑"/>
                <a:sym typeface="微软雅黑"/>
              </a:rPr>
              <a:t>3.</a:t>
            </a:r>
            <a:r>
              <a:rPr lang="zh-CN" altLang="zh-CN" sz="3200" dirty="0">
                <a:latin typeface="微软雅黑"/>
                <a:ea typeface="微软雅黑"/>
                <a:sym typeface="微软雅黑"/>
              </a:rPr>
              <a:t>可以写得自由灵动些，尽可能富有新意。</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a:xfrm>
            <a:off x="1992313" y="476250"/>
            <a:ext cx="8229600" cy="865188"/>
          </a:xfrm>
        </p:spPr>
        <p:txBody>
          <a:bodyPr/>
          <a:lstStyle/>
          <a:p>
            <a:r>
              <a:rPr lang="zh-CN" altLang="en-US" sz="4800" b="1">
                <a:solidFill>
                  <a:srgbClr val="FF0000"/>
                </a:solidFill>
                <a:latin typeface="微软雅黑"/>
                <a:ea typeface="微软雅黑"/>
                <a:sym typeface="微软雅黑"/>
              </a:rPr>
              <a:t>写作实践二</a:t>
            </a:r>
            <a:endParaRPr lang="zh-CN" altLang="en-US" sz="6000">
              <a:latin typeface="微软雅黑"/>
              <a:ea typeface="微软雅黑"/>
              <a:sym typeface="微软雅黑"/>
            </a:endParaRPr>
          </a:p>
        </p:txBody>
      </p:sp>
      <p:sp>
        <p:nvSpPr>
          <p:cNvPr id="9218" name="Rectangle 3"/>
          <p:cNvSpPr>
            <a:spLocks noGrp="1" noChangeArrowheads="1"/>
          </p:cNvSpPr>
          <p:nvPr>
            <p:ph idx="1"/>
          </p:nvPr>
        </p:nvSpPr>
        <p:spPr bwMode="auto">
          <a:xfrm>
            <a:off x="1559483" y="1674814"/>
            <a:ext cx="9144000" cy="5183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nSpc>
                <a:spcPct val="150000"/>
              </a:lnSpc>
            </a:pPr>
            <a:r>
              <a:rPr lang="zh-CN" altLang="zh-CN" smtClean="0">
                <a:latin typeface="微软雅黑"/>
                <a:ea typeface="微软雅黑"/>
                <a:sym typeface="微软雅黑"/>
              </a:rPr>
              <a:t>就你读过的某部名著，写一篇读后感，题目自拟。不少于</a:t>
            </a:r>
            <a:r>
              <a:rPr lang="en-US" altLang="zh-CN" smtClean="0">
                <a:latin typeface="微软雅黑"/>
                <a:ea typeface="微软雅黑"/>
                <a:sym typeface="微软雅黑"/>
              </a:rPr>
              <a:t> 600 </a:t>
            </a:r>
            <a:r>
              <a:rPr lang="zh-CN" altLang="zh-CN" smtClean="0">
                <a:latin typeface="微软雅黑"/>
                <a:ea typeface="微软雅黑"/>
                <a:sym typeface="微软雅黑"/>
              </a:rPr>
              <a:t>字。 </a:t>
            </a:r>
          </a:p>
          <a:p>
            <a:pPr>
              <a:lnSpc>
                <a:spcPct val="150000"/>
              </a:lnSpc>
            </a:pPr>
            <a:r>
              <a:rPr lang="zh-CN" altLang="zh-CN" smtClean="0">
                <a:latin typeface="微软雅黑"/>
                <a:ea typeface="微软雅黑"/>
                <a:sym typeface="微软雅黑"/>
              </a:rPr>
              <a:t>提示：</a:t>
            </a:r>
            <a:r>
              <a:rPr lang="en-US" altLang="zh-CN" smtClean="0">
                <a:latin typeface="微软雅黑"/>
                <a:ea typeface="微软雅黑"/>
                <a:sym typeface="微软雅黑"/>
              </a:rPr>
              <a:t>1.</a:t>
            </a:r>
            <a:r>
              <a:rPr lang="zh-CN" altLang="zh-CN" smtClean="0">
                <a:latin typeface="微软雅黑"/>
                <a:ea typeface="微软雅黑"/>
                <a:sym typeface="微软雅黑"/>
              </a:rPr>
              <a:t>可以针对这部名著的整体或其中某一个章节、片段来写。选定之后，重读一遍，然后从多方面的阅读感受中选择一点来写。</a:t>
            </a:r>
          </a:p>
          <a:p>
            <a:pPr>
              <a:lnSpc>
                <a:spcPct val="150000"/>
              </a:lnSpc>
            </a:pPr>
            <a:r>
              <a:rPr lang="en-US" altLang="zh-CN" smtClean="0">
                <a:latin typeface="微软雅黑"/>
                <a:ea typeface="微软雅黑"/>
                <a:sym typeface="微软雅黑"/>
              </a:rPr>
              <a:t>2.</a:t>
            </a:r>
            <a:r>
              <a:rPr lang="zh-CN" altLang="zh-CN" smtClean="0">
                <a:latin typeface="微软雅黑"/>
                <a:ea typeface="微软雅黑"/>
                <a:sym typeface="微软雅黑"/>
              </a:rPr>
              <a:t>引用名著原文时，要仔细校对，以保证引文与原文一致。</a:t>
            </a:r>
          </a:p>
          <a:p>
            <a:pPr>
              <a:lnSpc>
                <a:spcPct val="150000"/>
              </a:lnSpc>
            </a:pPr>
            <a:r>
              <a:rPr lang="en-US" altLang="zh-CN" smtClean="0">
                <a:latin typeface="微软雅黑"/>
                <a:ea typeface="微软雅黑"/>
                <a:sym typeface="微软雅黑"/>
              </a:rPr>
              <a:t>3.</a:t>
            </a:r>
            <a:r>
              <a:rPr lang="zh-CN" altLang="zh-CN" smtClean="0">
                <a:latin typeface="微软雅黑"/>
                <a:ea typeface="微软雅黑"/>
                <a:sym typeface="微软雅黑"/>
              </a:rPr>
              <a:t>要写出自己独特的感受，力求新颖，并联系个人生活经验来谈，但不能脱离原著任意发挥。</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a:xfrm>
            <a:off x="1992313" y="620713"/>
            <a:ext cx="8229600" cy="1143000"/>
          </a:xfrm>
        </p:spPr>
        <p:txBody>
          <a:bodyPr/>
          <a:lstStyle/>
          <a:p>
            <a:r>
              <a:rPr lang="zh-CN" altLang="en-US" sz="4800" b="1" dirty="0">
                <a:solidFill>
                  <a:srgbClr val="FF0000"/>
                </a:solidFill>
                <a:latin typeface="微软雅黑"/>
                <a:ea typeface="微软雅黑"/>
                <a:sym typeface="微软雅黑"/>
              </a:rPr>
              <a:t>写作实践三</a:t>
            </a:r>
            <a:endParaRPr lang="zh-CN" altLang="en-US" sz="6000" dirty="0">
              <a:latin typeface="微软雅黑"/>
              <a:ea typeface="微软雅黑"/>
              <a:sym typeface="微软雅黑"/>
            </a:endParaRPr>
          </a:p>
        </p:txBody>
      </p:sp>
      <p:sp>
        <p:nvSpPr>
          <p:cNvPr id="10242" name="Rectangle 3"/>
          <p:cNvSpPr>
            <a:spLocks noGrp="1" noChangeArrowheads="1"/>
          </p:cNvSpPr>
          <p:nvPr>
            <p:ph idx="1"/>
          </p:nvPr>
        </p:nvSpPr>
        <p:spPr bwMode="auto">
          <a:xfrm>
            <a:off x="1703513" y="2492896"/>
            <a:ext cx="8785225" cy="35283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zh-CN" altLang="zh-CN" sz="2800" dirty="0">
                <a:latin typeface="微软雅黑"/>
                <a:ea typeface="微软雅黑"/>
                <a:sym typeface="微软雅黑"/>
              </a:rPr>
              <a:t>你看过不少电影和电视剧吧，其中哪一部给你的印象最深？为什么？就此写一篇观后感，题目自拟。不少于</a:t>
            </a:r>
            <a:r>
              <a:rPr lang="en-US" altLang="zh-CN" sz="2800" dirty="0">
                <a:latin typeface="微软雅黑"/>
                <a:ea typeface="微软雅黑"/>
                <a:sym typeface="微软雅黑"/>
              </a:rPr>
              <a:t>600</a:t>
            </a:r>
            <a:r>
              <a:rPr lang="zh-CN" altLang="zh-CN" sz="2800" dirty="0">
                <a:latin typeface="微软雅黑"/>
                <a:ea typeface="微软雅黑"/>
                <a:sym typeface="微软雅黑"/>
              </a:rPr>
              <a:t>字。</a:t>
            </a:r>
          </a:p>
          <a:p>
            <a:r>
              <a:rPr lang="zh-CN" altLang="zh-CN" sz="2800" dirty="0">
                <a:latin typeface="微软雅黑"/>
                <a:ea typeface="微软雅黑"/>
                <a:sym typeface="微软雅黑"/>
              </a:rPr>
              <a:t>提示：</a:t>
            </a:r>
            <a:r>
              <a:rPr lang="en-US" altLang="zh-CN" sz="2800" dirty="0">
                <a:latin typeface="微软雅黑"/>
                <a:ea typeface="微软雅黑"/>
                <a:sym typeface="微软雅黑"/>
              </a:rPr>
              <a:t>1.</a:t>
            </a:r>
            <a:r>
              <a:rPr lang="zh-CN" altLang="zh-CN" sz="2800" dirty="0">
                <a:latin typeface="微软雅黑"/>
                <a:ea typeface="微软雅黑"/>
                <a:sym typeface="微软雅黑"/>
              </a:rPr>
              <a:t>回忆你看过的电影或电视剧，选出印象最深的一部，想一想，剧中哪个人物，哪个情节（或细节）打动了你？</a:t>
            </a:r>
          </a:p>
          <a:p>
            <a:r>
              <a:rPr lang="en-US" altLang="zh-CN" sz="2800" dirty="0">
                <a:latin typeface="微软雅黑"/>
                <a:ea typeface="微软雅黑"/>
                <a:sym typeface="微软雅黑"/>
              </a:rPr>
              <a:t>2.</a:t>
            </a:r>
            <a:r>
              <a:rPr lang="zh-CN" altLang="zh-CN" sz="2800" dirty="0">
                <a:latin typeface="微软雅黑"/>
                <a:ea typeface="微软雅黑"/>
                <a:sym typeface="微软雅黑"/>
              </a:rPr>
              <a:t>分析剧中人物或情节打动你的原因，可以联系自己的生活经验来谈。</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2"/>
          <p:cNvSpPr txBox="1">
            <a:spLocks noChangeArrowheads="1"/>
          </p:cNvSpPr>
          <p:nvPr/>
        </p:nvSpPr>
        <p:spPr bwMode="auto">
          <a:xfrm>
            <a:off x="1543242" y="1412776"/>
            <a:ext cx="46799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spcBef>
                <a:spcPct val="50000"/>
              </a:spcBef>
            </a:pPr>
            <a:r>
              <a:rPr lang="zh-CN" altLang="en-US" sz="4800" b="1" dirty="0">
                <a:solidFill>
                  <a:schemeClr val="hlink"/>
                </a:solidFill>
                <a:latin typeface="微软雅黑"/>
                <a:ea typeface="微软雅黑"/>
                <a:sym typeface="微软雅黑"/>
              </a:rPr>
              <a:t>课堂小结</a:t>
            </a:r>
          </a:p>
        </p:txBody>
      </p:sp>
      <p:sp>
        <p:nvSpPr>
          <p:cNvPr id="11266" name="Text Box 3"/>
          <p:cNvSpPr txBox="1">
            <a:spLocks noChangeArrowheads="1"/>
          </p:cNvSpPr>
          <p:nvPr/>
        </p:nvSpPr>
        <p:spPr bwMode="auto">
          <a:xfrm>
            <a:off x="1547394" y="2636913"/>
            <a:ext cx="864235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spcBef>
                <a:spcPct val="50000"/>
              </a:spcBef>
            </a:pPr>
            <a:r>
              <a:rPr lang="en-US" altLang="zh-CN" sz="3600" dirty="0">
                <a:latin typeface="微软雅黑"/>
                <a:ea typeface="微软雅黑"/>
                <a:sym typeface="微软雅黑"/>
              </a:rPr>
              <a:t>       </a:t>
            </a:r>
            <a:r>
              <a:rPr lang="zh-CN" altLang="zh-CN" sz="3600" dirty="0">
                <a:latin typeface="微软雅黑"/>
                <a:ea typeface="微软雅黑"/>
                <a:sym typeface="微软雅黑"/>
              </a:rPr>
              <a:t>读后感是一种重要的作文形式，只要同学们多读、多想、多练，不断总结写作经验，就一定会把读后感写好的。</a:t>
            </a:r>
          </a:p>
          <a:p>
            <a:pPr algn="just">
              <a:spcBef>
                <a:spcPct val="50000"/>
              </a:spcBef>
            </a:pPr>
            <a:endParaRPr lang="zh-CN" altLang="en-US" sz="3600" b="1" dirty="0">
              <a:latin typeface="微软雅黑"/>
              <a:ea typeface="微软雅黑"/>
              <a:sym typeface="微软雅黑"/>
            </a:endParaRPr>
          </a:p>
        </p:txBody>
      </p:sp>
    </p:spTree>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Ppt0000007</Template>
  <TotalTime>1</TotalTime>
  <Words>832</Words>
  <Application>Microsoft Office PowerPoint</Application>
  <PresentationFormat>宽屏</PresentationFormat>
  <Paragraphs>52</Paragraphs>
  <Slides>11</Slides>
  <Notes>2</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11</vt:i4>
      </vt:variant>
    </vt:vector>
  </HeadingPairs>
  <TitlesOfParts>
    <vt:vector size="19" baseType="lpstr">
      <vt:lpstr>Meiryo</vt:lpstr>
      <vt:lpstr>宋体</vt:lpstr>
      <vt:lpstr>微软雅黑</vt:lpstr>
      <vt:lpstr>Arial</vt:lpstr>
      <vt:lpstr>Calibri</vt:lpstr>
      <vt:lpstr>Calibri Light</vt:lpstr>
      <vt:lpstr>第一PPT模板网-WWW.1PPT.COM</vt:lpstr>
      <vt:lpstr>Office Theme</vt:lpstr>
      <vt:lpstr>   学写读后感 </vt:lpstr>
      <vt:lpstr>PowerPoint 演示文稿</vt:lpstr>
      <vt:lpstr>PowerPoint 演示文稿</vt:lpstr>
      <vt:lpstr>PowerPoint 演示文稿</vt:lpstr>
      <vt:lpstr>PowerPoint 演示文稿</vt:lpstr>
      <vt:lpstr>写作实践一</vt:lpstr>
      <vt:lpstr>写作实践二</vt:lpstr>
      <vt:lpstr>写作实践三</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48</cp:revision>
  <dcterms:created xsi:type="dcterms:W3CDTF">2014-01-24T09:30:53Z</dcterms:created>
  <dcterms:modified xsi:type="dcterms:W3CDTF">2022-01-16T02:10:58Z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