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2" r:id="rId2"/>
  </p:sldMasterIdLst>
  <p:notesMasterIdLst>
    <p:notesMasterId r:id="rId17"/>
  </p:notesMasterIdLst>
  <p:sldIdLst>
    <p:sldId id="256" r:id="rId3"/>
    <p:sldId id="257" r:id="rId4"/>
    <p:sldId id="258" r:id="rId5"/>
    <p:sldId id="259" r:id="rId6"/>
    <p:sldId id="285" r:id="rId7"/>
    <p:sldId id="272" r:id="rId8"/>
    <p:sldId id="260" r:id="rId9"/>
    <p:sldId id="266" r:id="rId10"/>
    <p:sldId id="267" r:id="rId11"/>
    <p:sldId id="281" r:id="rId12"/>
    <p:sldId id="274" r:id="rId13"/>
    <p:sldId id="261" r:id="rId14"/>
    <p:sldId id="286" r:id="rId15"/>
    <p:sldId id="287" r:id="rId16"/>
  </p:sldIdLst>
  <p:sldSz cx="9144000" cy="5143500" type="screen16x9"/>
  <p:notesSz cx="6858000" cy="9144000"/>
  <p:defaultTextStyle>
    <a:defPPr>
      <a:defRPr lang="zh-CN"/>
    </a:defPPr>
    <a:lvl1pPr algn="l" rtl="0" eaLnBrk="0" fontAlgn="base" hangingPunct="0">
      <a:spcBef>
        <a:spcPct val="0"/>
      </a:spcBef>
      <a:spcAft>
        <a:spcPct val="0"/>
      </a:spcAft>
      <a:defRPr kern="1200">
        <a:solidFill>
          <a:schemeClr val="tx1"/>
        </a:solidFill>
        <a:latin typeface="Arial"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634">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2E5E4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6314" autoAdjust="0"/>
  </p:normalViewPr>
  <p:slideViewPr>
    <p:cSldViewPr>
      <p:cViewPr varScale="1">
        <p:scale>
          <a:sx n="143" d="100"/>
          <a:sy n="143" d="100"/>
        </p:scale>
        <p:origin x="684" y="120"/>
      </p:cViewPr>
      <p:guideLst>
        <p:guide orient="horz" pos="1634"/>
        <p:guide pos="2884"/>
      </p:guideLst>
    </p:cSldViewPr>
  </p:slideViewPr>
  <p:notesTextViewPr>
    <p:cViewPr>
      <p:scale>
        <a:sx n="100" d="100"/>
        <a:sy n="100" d="100"/>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AE0279-5AC1-4F5B-AB16-3320AD52EEE4}" type="datetimeFigureOut">
              <a:rPr lang="zh-CN" altLang="en-US" smtClean="0"/>
              <a:t>2022/1/16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23C1B5-1C6A-496E-BDB2-B282C266D451}" type="slidenum">
              <a:rPr lang="zh-CN" altLang="en-US" smtClean="0"/>
              <a:t>‹#›</a:t>
            </a:fld>
            <a:endParaRPr lang="zh-CN" altLang="en-US"/>
          </a:p>
        </p:txBody>
      </p:sp>
    </p:spTree>
    <p:extLst>
      <p:ext uri="{BB962C8B-B14F-4D97-AF65-F5344CB8AC3E}">
        <p14:creationId xmlns:p14="http://schemas.microsoft.com/office/powerpoint/2010/main" val="2056918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E23C1B5-1C6A-496E-BDB2-B282C266D451}" type="slidenum">
              <a:rPr lang="zh-CN" altLang="en-US" smtClean="0"/>
              <a:t>3</a:t>
            </a:fld>
            <a:endParaRPr lang="zh-CN" altLang="en-US"/>
          </a:p>
        </p:txBody>
      </p:sp>
    </p:spTree>
    <p:extLst>
      <p:ext uri="{BB962C8B-B14F-4D97-AF65-F5344CB8AC3E}">
        <p14:creationId xmlns:p14="http://schemas.microsoft.com/office/powerpoint/2010/main" val="1979020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E23C1B5-1C6A-496E-BDB2-B282C266D451}" type="slidenum">
              <a:rPr lang="zh-CN" altLang="en-US" smtClean="0"/>
              <a:t>7</a:t>
            </a:fld>
            <a:endParaRPr lang="zh-CN" altLang="en-US"/>
          </a:p>
        </p:txBody>
      </p:sp>
    </p:spTree>
    <p:extLst>
      <p:ext uri="{BB962C8B-B14F-4D97-AF65-F5344CB8AC3E}">
        <p14:creationId xmlns:p14="http://schemas.microsoft.com/office/powerpoint/2010/main" val="2210993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E23C1B5-1C6A-496E-BDB2-B282C266D451}" type="slidenum">
              <a:rPr lang="zh-CN" altLang="en-US" smtClean="0"/>
              <a:t>13</a:t>
            </a:fld>
            <a:endParaRPr lang="zh-CN" altLang="en-US"/>
          </a:p>
        </p:txBody>
      </p:sp>
    </p:spTree>
    <p:extLst>
      <p:ext uri="{BB962C8B-B14F-4D97-AF65-F5344CB8AC3E}">
        <p14:creationId xmlns:p14="http://schemas.microsoft.com/office/powerpoint/2010/main" val="988541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87398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419872" y="1275606"/>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个人简历：</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www.1ppt.com/jianli/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手抄报：</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www.1ppt.com/shouchaobao/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Tree>
    <p:extLst>
      <p:ext uri="{BB962C8B-B14F-4D97-AF65-F5344CB8AC3E}">
        <p14:creationId xmlns:p14="http://schemas.microsoft.com/office/powerpoint/2010/main" val="3438938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7598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竖版">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34903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26473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9900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2843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58159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50838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95896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40395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8186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351264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42677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72166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6654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7163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2049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6524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1244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0716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6291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9466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2022/1/16</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946224184"/>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图片 2" descr="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419872" y="1275607"/>
            <a:ext cx="5724128" cy="3867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文本框 1"/>
          <p:cNvSpPr txBox="1">
            <a:spLocks noChangeArrowheads="1"/>
          </p:cNvSpPr>
          <p:nvPr/>
        </p:nvSpPr>
        <p:spPr bwMode="auto">
          <a:xfrm>
            <a:off x="467544" y="518849"/>
            <a:ext cx="47498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b="1" dirty="0">
                <a:latin typeface="微软雅黑" pitchFamily="34" charset="-122"/>
                <a:ea typeface="微软雅黑" pitchFamily="34" charset="-122"/>
              </a:rPr>
              <a:t>写 </a:t>
            </a:r>
            <a:r>
              <a:rPr lang="zh-CN" altLang="en-US" sz="4800" b="1" dirty="0" smtClean="0">
                <a:latin typeface="微软雅黑" pitchFamily="34" charset="-122"/>
                <a:ea typeface="微软雅黑" pitchFamily="34" charset="-122"/>
              </a:rPr>
              <a:t>作</a:t>
            </a:r>
            <a:endParaRPr lang="zh-CN" altLang="en-US" sz="4800" b="1" dirty="0">
              <a:latin typeface="微软雅黑" pitchFamily="34" charset="-122"/>
              <a:ea typeface="微软雅黑" pitchFamily="34" charset="-122"/>
            </a:endParaRPr>
          </a:p>
          <a:p>
            <a:pPr eaLnBrk="1" hangingPunct="1">
              <a:lnSpc>
                <a:spcPct val="130000"/>
              </a:lnSpc>
            </a:pPr>
            <a:r>
              <a:rPr lang="zh-CN" altLang="en-US" sz="6000" b="1" dirty="0">
                <a:latin typeface="微软雅黑" pitchFamily="34" charset="-122"/>
                <a:ea typeface="微软雅黑" pitchFamily="34" charset="-122"/>
              </a:rPr>
              <a:t>学写读后感</a:t>
            </a:r>
          </a:p>
        </p:txBody>
      </p:sp>
      <p:sp>
        <p:nvSpPr>
          <p:cNvPr id="5" name="矩形 4"/>
          <p:cNvSpPr/>
          <p:nvPr/>
        </p:nvSpPr>
        <p:spPr>
          <a:xfrm>
            <a:off x="1998323" y="3507854"/>
            <a:ext cx="1061509" cy="375809"/>
          </a:xfrm>
          <a:prstGeom prst="rect">
            <a:avLst/>
          </a:prstGeom>
        </p:spPr>
        <p:txBody>
          <a:bodyPr wrap="none">
            <a:spAutoFit/>
          </a:bodyPr>
          <a:lstStyle/>
          <a:p>
            <a:pPr marL="342900" lvl="0" indent="-342900"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42" name="内容占位符 2"/>
          <p:cNvSpPr>
            <a:spLocks noGrp="1" noChangeArrowheads="1"/>
          </p:cNvSpPr>
          <p:nvPr>
            <p:ph idx="4294967295"/>
          </p:nvPr>
        </p:nvSpPr>
        <p:spPr bwMode="auto">
          <a:xfrm>
            <a:off x="361951" y="804863"/>
            <a:ext cx="8418513" cy="45600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spcBef>
                <a:spcPct val="0"/>
              </a:spcBef>
              <a:buFontTx/>
              <a:buNone/>
            </a:pPr>
            <a:r>
              <a:rPr lang="en-US" altLang="zh-CN" sz="2000" dirty="0" smtClean="0">
                <a:latin typeface="楷体_GB2312" charset="-122"/>
                <a:ea typeface="楷体_GB2312" charset="-122"/>
                <a:sym typeface="宋体" pitchFamily="2" charset="-122"/>
              </a:rPr>
              <a:t>    </a:t>
            </a:r>
            <a:r>
              <a:rPr lang="zh-CN" altLang="en-US" sz="2000" dirty="0" smtClean="0">
                <a:latin typeface="楷体_GB2312" charset="-122"/>
                <a:ea typeface="楷体_GB2312" charset="-122"/>
                <a:sym typeface="宋体" pitchFamily="2" charset="-122"/>
              </a:rPr>
              <a:t>影片对国王的描述，是用的一种平视的镜头，国王虽然有着崇高的地位，但同时有着普通人的缺点，影片把乔治六世饱受口吃之苦的情状展现得淋漓尽致。在别人那里，当众说话是一件很容易的事情，在乔治六世那里，却是一件艰难无比的事情。乔治六世的勇气、隐忍与坚持，在面对缺陷时体现出了独有魅力与张力。一次次的挣扎与努力，自然而然又令人肃然起敬。在这个意义上，《国王的演讲》也是一部励志片，而且因为是国王克服内心困境的努力，励志的力量就显得更大。当国王在麦克风前憋得满脸通红，痛苦万分，但终于完整做完演讲，影片的励志力量也让人生出了绵长的感动。</a:t>
            </a:r>
          </a:p>
        </p:txBody>
      </p:sp>
    </p:spTree>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265" name="内容占位符 2"/>
          <p:cNvSpPr>
            <a:spLocks noGrp="1" noChangeArrowheads="1"/>
          </p:cNvSpPr>
          <p:nvPr>
            <p:ph idx="4294967295"/>
          </p:nvPr>
        </p:nvSpPr>
        <p:spPr bwMode="auto">
          <a:xfrm>
            <a:off x="361951" y="804863"/>
            <a:ext cx="8418513" cy="321706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lnSpc>
                <a:spcPts val="3800"/>
              </a:lnSpc>
              <a:spcBef>
                <a:spcPct val="0"/>
              </a:spcBef>
              <a:buFontTx/>
              <a:buNone/>
            </a:pPr>
            <a:r>
              <a:rPr lang="en-US" altLang="zh-CN" sz="2400" dirty="0" smtClean="0">
                <a:latin typeface="楷体_GB2312" charset="-122"/>
                <a:ea typeface="楷体_GB2312" charset="-122"/>
                <a:sym typeface="宋体" pitchFamily="2" charset="-122"/>
              </a:rPr>
              <a:t>    </a:t>
            </a:r>
            <a:r>
              <a:rPr lang="zh-CN" altLang="en-US" sz="2400" dirty="0" smtClean="0">
                <a:latin typeface="楷体_GB2312" charset="-122"/>
                <a:ea typeface="楷体_GB2312" charset="-122"/>
                <a:sym typeface="宋体" pitchFamily="2" charset="-122"/>
              </a:rPr>
              <a:t>《国王的演讲》在一个普通和细微的故事中，拍出了深厚、浩渺的意味,感动人心的力量不一定来自于宏大的命题，国王的口吃，同样能让人思索良多。    </a:t>
            </a:r>
          </a:p>
          <a:p>
            <a:pPr marL="0" indent="0" eaLnBrk="1" hangingPunct="1">
              <a:lnSpc>
                <a:spcPts val="3800"/>
              </a:lnSpc>
              <a:spcBef>
                <a:spcPct val="0"/>
              </a:spcBef>
              <a:buFontTx/>
              <a:buNone/>
            </a:pPr>
            <a:r>
              <a:rPr lang="zh-CN" altLang="en-US" sz="2400" dirty="0" smtClean="0">
                <a:latin typeface="楷体_GB2312" charset="-122"/>
                <a:ea typeface="楷体_GB2312" charset="-122"/>
                <a:sym typeface="宋体" pitchFamily="2" charset="-122"/>
              </a:rPr>
              <a:t>    </a:t>
            </a:r>
          </a:p>
          <a:p>
            <a:pPr marL="0" indent="0" eaLnBrk="1" hangingPunct="1">
              <a:lnSpc>
                <a:spcPts val="3800"/>
              </a:lnSpc>
              <a:spcBef>
                <a:spcPct val="0"/>
              </a:spcBef>
              <a:buFontTx/>
              <a:buNone/>
            </a:pPr>
            <a:r>
              <a:rPr lang="zh-CN" altLang="en-US" sz="2400" dirty="0" smtClean="0">
                <a:latin typeface="楷体_GB2312" charset="-122"/>
                <a:ea typeface="楷体_GB2312" charset="-122"/>
                <a:sym typeface="宋体" pitchFamily="2" charset="-122"/>
              </a:rPr>
              <a:t>    </a:t>
            </a:r>
            <a:r>
              <a:rPr lang="zh-CN" altLang="en-US" sz="2400" b="1" dirty="0" smtClean="0">
                <a:latin typeface="宋体" pitchFamily="2" charset="-122"/>
                <a:sym typeface="宋体" pitchFamily="2" charset="-122"/>
              </a:rPr>
              <a:t>总评：</a:t>
            </a:r>
            <a:r>
              <a:rPr lang="zh-CN" altLang="en-US" sz="2400" dirty="0" smtClean="0">
                <a:latin typeface="华文仿宋" pitchFamily="2" charset="-122"/>
                <a:ea typeface="华文仿宋" pitchFamily="2" charset="-122"/>
                <a:sym typeface="宋体" pitchFamily="2" charset="-122"/>
              </a:rPr>
              <a:t>本文作者围绕电影的主题和所讲内容，写到了电影给自己的深刻感受。全文叙述流畅，条理清晰，体悟深刻，而又顺理成章，是一篇较好的电影观后感。</a:t>
            </a:r>
          </a:p>
          <a:p>
            <a:pPr marL="0" indent="0" eaLnBrk="1" hangingPunct="1">
              <a:lnSpc>
                <a:spcPts val="3800"/>
              </a:lnSpc>
              <a:spcBef>
                <a:spcPct val="0"/>
              </a:spcBef>
              <a:buFontTx/>
              <a:buNone/>
            </a:pPr>
            <a:r>
              <a:rPr lang="zh-CN" altLang="en-US" sz="2400" dirty="0" smtClean="0">
                <a:latin typeface="楷体_GB2312" charset="-122"/>
                <a:ea typeface="楷体_GB2312" charset="-122"/>
                <a:sym typeface="宋体" pitchFamily="2" charset="-122"/>
              </a:rPr>
              <a:t>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11265">
                                            <p:txEl>
                                              <p:pRg st="2" end="2"/>
                                            </p:txEl>
                                          </p:spTgt>
                                        </p:tgtEl>
                                        <p:attrNameLst>
                                          <p:attrName>style.visibility</p:attrName>
                                        </p:attrNameLst>
                                      </p:cBhvr>
                                      <p:to>
                                        <p:strVal val="visible"/>
                                      </p:to>
                                    </p:set>
                                    <p:anim calcmode="lin" valueType="num">
                                      <p:cBhvr>
                                        <p:cTn id="7" dur="500"/>
                                        <p:tgtEl>
                                          <p:spTgt spid="11265">
                                            <p:txEl>
                                              <p:pRg st="2" end="2"/>
                                            </p:txEl>
                                          </p:spTgt>
                                        </p:tgtEl>
                                        <p:attrNameLst>
                                          <p:attrName>ppt_y</p:attrName>
                                        </p:attrNameLst>
                                      </p:cBhvr>
                                      <p:tavLst>
                                        <p:tav tm="0">
                                          <p:val>
                                            <p:strVal val="#ppt_y+#ppt_h*1.125000"/>
                                          </p:val>
                                        </p:tav>
                                        <p:tav tm="100000">
                                          <p:val>
                                            <p:strVal val="#ppt_y"/>
                                          </p:val>
                                        </p:tav>
                                      </p:tavLst>
                                    </p:anim>
                                    <p:animEffect transition="in" filter="wipe(up)">
                                      <p:cBhvr>
                                        <p:cTn id="8" dur="500"/>
                                        <p:tgtEl>
                                          <p:spTgt spid="1126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289" name="内容占位符 6"/>
          <p:cNvSpPr>
            <a:spLocks noGrp="1" noChangeArrowheads="1"/>
          </p:cNvSpPr>
          <p:nvPr>
            <p:ph idx="4294967295"/>
          </p:nvPr>
        </p:nvSpPr>
        <p:spPr bwMode="auto">
          <a:xfrm>
            <a:off x="446088" y="1635646"/>
            <a:ext cx="8229600" cy="339447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spcBef>
                <a:spcPct val="0"/>
              </a:spcBef>
              <a:buFontTx/>
              <a:buNone/>
            </a:pPr>
            <a:r>
              <a:rPr lang="zh-CN" altLang="en-US" sz="2000" b="1" dirty="0" smtClean="0">
                <a:latin typeface="宋体" pitchFamily="2" charset="-122"/>
              </a:rPr>
              <a:t>读后感片段</a:t>
            </a:r>
          </a:p>
          <a:p>
            <a:pPr marL="0" indent="0" eaLnBrk="1" hangingPunct="1">
              <a:spcBef>
                <a:spcPct val="0"/>
              </a:spcBef>
              <a:buFontTx/>
              <a:buNone/>
            </a:pPr>
            <a:r>
              <a:rPr lang="zh-CN" altLang="en-US" sz="2000" dirty="0" smtClean="0">
                <a:latin typeface="楷体_GB2312" charset="-122"/>
                <a:ea typeface="楷体_GB2312" charset="-122"/>
              </a:rPr>
              <a:t>    </a:t>
            </a:r>
            <a:r>
              <a:rPr lang="en-US" altLang="zh-CN" sz="2000" dirty="0" smtClean="0">
                <a:latin typeface="楷体_GB2312" charset="-122"/>
                <a:ea typeface="楷体_GB2312" charset="-122"/>
              </a:rPr>
              <a:t>1.</a:t>
            </a:r>
            <a:r>
              <a:rPr lang="zh-CN" altLang="en-US" sz="2000" dirty="0" smtClean="0">
                <a:latin typeface="楷体_GB2312" charset="-122"/>
                <a:ea typeface="楷体_GB2312" charset="-122"/>
              </a:rPr>
              <a:t>从小王子离开612星球上独一无二的玫瑰开始，注定了这是一个刻苦铭心而又漫长的旅程，临别的时候，玫瑰还是那样的倔脾气，不肯委声地诉说不舍，像极了我们生活中那些刀子嘴豆腐心的人，面对自己的亲人、爱人，还要死死捍卫着那副尊严的皮囊，直到远送离去的背影，落下斜阳草树中的眼泪。    </a:t>
            </a:r>
          </a:p>
          <a:p>
            <a:pPr marL="0" indent="0" eaLnBrk="1" hangingPunct="1">
              <a:spcBef>
                <a:spcPct val="0"/>
              </a:spcBef>
              <a:buFontTx/>
              <a:buNone/>
            </a:pPr>
            <a:r>
              <a:rPr lang="zh-CN" altLang="en-US" sz="2000" dirty="0" smtClean="0">
                <a:latin typeface="楷体_GB2312" charset="-122"/>
                <a:ea typeface="楷体_GB2312" charset="-122"/>
              </a:rPr>
              <a:t>    </a:t>
            </a:r>
            <a:r>
              <a:rPr lang="en-US" altLang="zh-CN" sz="2000" dirty="0" smtClean="0">
                <a:latin typeface="楷体_GB2312" charset="-122"/>
                <a:ea typeface="楷体_GB2312" charset="-122"/>
              </a:rPr>
              <a:t>2.《名人传》叙述了德国音乐家贝多芬、意大利画家和雕塑家米开朗琪罗、俄国作家列夫·托尔斯泰的苦难和坎坷的一生，赞美了他们的高尚品格和顽强奋斗的精神。</a:t>
            </a:r>
          </a:p>
        </p:txBody>
      </p:sp>
      <p:sp>
        <p:nvSpPr>
          <p:cNvPr id="8" name="圆角矩形 7"/>
          <p:cNvSpPr/>
          <p:nvPr/>
        </p:nvSpPr>
        <p:spPr>
          <a:xfrm>
            <a:off x="446088" y="754856"/>
            <a:ext cx="2679700" cy="491729"/>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p>
        </p:txBody>
      </p:sp>
      <p:sp>
        <p:nvSpPr>
          <p:cNvPr id="12292" name="文本框 9"/>
          <p:cNvSpPr txBox="1">
            <a:spLocks noChangeArrowheads="1"/>
          </p:cNvSpPr>
          <p:nvPr/>
        </p:nvSpPr>
        <p:spPr bwMode="auto">
          <a:xfrm>
            <a:off x="1174751" y="788194"/>
            <a:ext cx="19208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zh-CN" sz="3200" b="1" dirty="0">
                <a:solidFill>
                  <a:srgbClr val="162477"/>
                </a:solidFill>
                <a:latin typeface="黑体" pitchFamily="49" charset="-122"/>
                <a:ea typeface="黑体" pitchFamily="49" charset="-122"/>
              </a:rPr>
              <a:t>素材积累</a:t>
            </a:r>
          </a:p>
        </p:txBody>
      </p:sp>
      <p:pic>
        <p:nvPicPr>
          <p:cNvPr id="12293" name="内容占位符 5" descr="素材库"/>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6088" y="721519"/>
            <a:ext cx="728662" cy="546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12289">
                                            <p:txEl>
                                              <p:pRg st="1" end="1"/>
                                            </p:txEl>
                                          </p:spTgt>
                                        </p:tgtEl>
                                        <p:attrNameLst>
                                          <p:attrName>style.visibility</p:attrName>
                                        </p:attrNameLst>
                                      </p:cBhvr>
                                      <p:to>
                                        <p:strVal val="visible"/>
                                      </p:to>
                                    </p:set>
                                    <p:anim calcmode="lin" valueType="num">
                                      <p:cBhvr>
                                        <p:cTn id="7" dur="500"/>
                                        <p:tgtEl>
                                          <p:spTgt spid="12289">
                                            <p:txEl>
                                              <p:pRg st="1" end="1"/>
                                            </p:txEl>
                                          </p:spTgt>
                                        </p:tgtEl>
                                        <p:attrNameLst>
                                          <p:attrName>ppt_y</p:attrName>
                                        </p:attrNameLst>
                                      </p:cBhvr>
                                      <p:tavLst>
                                        <p:tav tm="0">
                                          <p:val>
                                            <p:strVal val="#ppt_y+#ppt_h*1.125000"/>
                                          </p:val>
                                        </p:tav>
                                        <p:tav tm="100000">
                                          <p:val>
                                            <p:strVal val="#ppt_y"/>
                                          </p:val>
                                        </p:tav>
                                      </p:tavLst>
                                    </p:anim>
                                    <p:animEffect transition="in" filter="wipe(up)">
                                      <p:cBhvr>
                                        <p:cTn id="8" dur="500"/>
                                        <p:tgtEl>
                                          <p:spTgt spid="12289">
                                            <p:txEl>
                                              <p:pRg st="1" end="1"/>
                                            </p:txEl>
                                          </p:spTgt>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nodeType="clickEffect">
                                  <p:stCondLst>
                                    <p:cond delay="0"/>
                                  </p:stCondLst>
                                  <p:childTnLst>
                                    <p:set>
                                      <p:cBhvr>
                                        <p:cTn id="12" dur="1" fill="hold">
                                          <p:stCondLst>
                                            <p:cond delay="0"/>
                                          </p:stCondLst>
                                        </p:cTn>
                                        <p:tgtEl>
                                          <p:spTgt spid="12289">
                                            <p:txEl>
                                              <p:pRg st="2" end="2"/>
                                            </p:txEl>
                                          </p:spTgt>
                                        </p:tgtEl>
                                        <p:attrNameLst>
                                          <p:attrName>style.visibility</p:attrName>
                                        </p:attrNameLst>
                                      </p:cBhvr>
                                      <p:to>
                                        <p:strVal val="visible"/>
                                      </p:to>
                                    </p:set>
                                    <p:anim calcmode="lin" valueType="num">
                                      <p:cBhvr>
                                        <p:cTn id="13" dur="500"/>
                                        <p:tgtEl>
                                          <p:spTgt spid="12289">
                                            <p:txEl>
                                              <p:pRg st="2" end="2"/>
                                            </p:txEl>
                                          </p:spTgt>
                                        </p:tgtEl>
                                        <p:attrNameLst>
                                          <p:attrName>ppt_y</p:attrName>
                                        </p:attrNameLst>
                                      </p:cBhvr>
                                      <p:tavLst>
                                        <p:tav tm="0">
                                          <p:val>
                                            <p:strVal val="#ppt_y+#ppt_h*1.125000"/>
                                          </p:val>
                                        </p:tav>
                                        <p:tav tm="100000">
                                          <p:val>
                                            <p:strVal val="#ppt_y"/>
                                          </p:val>
                                        </p:tav>
                                      </p:tavLst>
                                    </p:anim>
                                    <p:animEffect transition="in" filter="wipe(up)">
                                      <p:cBhvr>
                                        <p:cTn id="14" dur="500"/>
                                        <p:tgtEl>
                                          <p:spTgt spid="1228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7346" name="文本框 8"/>
          <p:cNvSpPr txBox="1">
            <a:spLocks noChangeArrowheads="1"/>
          </p:cNvSpPr>
          <p:nvPr/>
        </p:nvSpPr>
        <p:spPr bwMode="auto">
          <a:xfrm>
            <a:off x="1403351" y="1500188"/>
            <a:ext cx="4333875"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6600" b="1">
                <a:solidFill>
                  <a:srgbClr val="162477"/>
                </a:solidFill>
                <a:latin typeface="方正小标宋_GBK" charset="-122"/>
                <a:ea typeface="方正小标宋_GBK" charset="-122"/>
              </a:rPr>
              <a:t>谢谢</a:t>
            </a:r>
            <a:r>
              <a:rPr lang="zh-CN" altLang="en-US" sz="6600" b="1">
                <a:solidFill>
                  <a:srgbClr val="2E5E41"/>
                </a:solidFill>
                <a:latin typeface="方正小标宋_GBK" charset="-122"/>
                <a:ea typeface="方正小标宋_GBK" charset="-122"/>
              </a:rPr>
              <a:t>观看</a:t>
            </a:r>
          </a:p>
        </p:txBody>
      </p:sp>
      <p:sp>
        <p:nvSpPr>
          <p:cNvPr id="11" name="直角三角形 10"/>
          <p:cNvSpPr/>
          <p:nvPr/>
        </p:nvSpPr>
        <p:spPr>
          <a:xfrm rot="16200000">
            <a:off x="2361010" y="-1597422"/>
            <a:ext cx="4636294" cy="8640763"/>
          </a:xfrm>
          <a:prstGeom prst="rtTriangle">
            <a:avLst/>
          </a:prstGeom>
          <a:solidFill>
            <a:srgbClr val="0070C0">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5734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eaLnBrk="1" fontAlgn="auto" hangingPunct="1">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263922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50" name="图片 1" descr="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12160" y="2740819"/>
            <a:ext cx="2774950" cy="2402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内容占位符 2"/>
          <p:cNvSpPr>
            <a:spLocks noGrp="1" noChangeArrowheads="1"/>
          </p:cNvSpPr>
          <p:nvPr>
            <p:ph idx="4294967295"/>
          </p:nvPr>
        </p:nvSpPr>
        <p:spPr bwMode="auto">
          <a:xfrm>
            <a:off x="457200" y="1599010"/>
            <a:ext cx="8229600" cy="27265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lnSpc>
                <a:spcPct val="120000"/>
              </a:lnSpc>
              <a:buFontTx/>
              <a:buNone/>
            </a:pPr>
            <a:r>
              <a:rPr lang="en-US" altLang="zh-CN" sz="2400" dirty="0" smtClean="0">
                <a:latin typeface="宋体" pitchFamily="2" charset="-122"/>
              </a:rPr>
              <a:t>1.</a:t>
            </a:r>
            <a:r>
              <a:rPr lang="zh-CN" altLang="zh-CN" sz="2400" dirty="0" smtClean="0">
                <a:latin typeface="宋体" pitchFamily="2" charset="-122"/>
              </a:rPr>
              <a:t>认真理解原文，把握要领，写出自己的感受。</a:t>
            </a:r>
          </a:p>
          <a:p>
            <a:pPr marL="0" indent="0" eaLnBrk="1" hangingPunct="1">
              <a:lnSpc>
                <a:spcPct val="120000"/>
              </a:lnSpc>
              <a:buFontTx/>
              <a:buNone/>
            </a:pPr>
            <a:r>
              <a:rPr lang="en-US" altLang="zh-CN" sz="2400" dirty="0" smtClean="0">
                <a:latin typeface="宋体" pitchFamily="2" charset="-122"/>
              </a:rPr>
              <a:t>2.</a:t>
            </a:r>
            <a:r>
              <a:rPr lang="zh-CN" altLang="zh-CN" sz="2400" dirty="0" smtClean="0">
                <a:latin typeface="宋体" pitchFamily="2" charset="-122"/>
              </a:rPr>
              <a:t>在朗读中获取感受，在写作中具体、深化感受。</a:t>
            </a:r>
          </a:p>
          <a:p>
            <a:pPr marL="0" indent="0" eaLnBrk="1" hangingPunct="1">
              <a:lnSpc>
                <a:spcPct val="120000"/>
              </a:lnSpc>
              <a:buFontTx/>
              <a:buNone/>
            </a:pPr>
            <a:r>
              <a:rPr lang="en-US" altLang="zh-CN" sz="2400" dirty="0" smtClean="0">
                <a:latin typeface="宋体" pitchFamily="2" charset="-122"/>
              </a:rPr>
              <a:t>3.</a:t>
            </a:r>
            <a:r>
              <a:rPr lang="zh-CN" altLang="zh-CN" sz="2400" dirty="0" smtClean="0">
                <a:latin typeface="宋体" pitchFamily="2" charset="-122"/>
              </a:rPr>
              <a:t>培养边读边思考的习惯，从有益的书籍中获得启迪。</a:t>
            </a:r>
          </a:p>
        </p:txBody>
      </p:sp>
      <p:sp>
        <p:nvSpPr>
          <p:cNvPr id="4" name="圆角矩形 3"/>
          <p:cNvSpPr/>
          <p:nvPr/>
        </p:nvSpPr>
        <p:spPr>
          <a:xfrm>
            <a:off x="446088" y="808435"/>
            <a:ext cx="2679700" cy="491728"/>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p>
        </p:txBody>
      </p:sp>
      <p:sp>
        <p:nvSpPr>
          <p:cNvPr id="2053" name="文本框 9"/>
          <p:cNvSpPr txBox="1">
            <a:spLocks noChangeArrowheads="1"/>
          </p:cNvSpPr>
          <p:nvPr/>
        </p:nvSpPr>
        <p:spPr bwMode="auto">
          <a:xfrm>
            <a:off x="1174751" y="841772"/>
            <a:ext cx="19208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zh-CN" sz="3200" b="1" dirty="0">
                <a:solidFill>
                  <a:srgbClr val="162477"/>
                </a:solidFill>
                <a:latin typeface="黑体" pitchFamily="49" charset="-122"/>
                <a:ea typeface="黑体" pitchFamily="49" charset="-122"/>
              </a:rPr>
              <a:t>写作目标</a:t>
            </a:r>
          </a:p>
        </p:txBody>
      </p:sp>
      <p:pic>
        <p:nvPicPr>
          <p:cNvPr id="2054" name="图片 10" descr="目标"/>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6089" y="808435"/>
            <a:ext cx="655637" cy="491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4211960" y="627534"/>
            <a:ext cx="1800200"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3074">
                                            <p:txEl>
                                              <p:pRg st="0" end="0"/>
                                            </p:txEl>
                                          </p:spTgt>
                                        </p:tgtEl>
                                        <p:attrNameLst>
                                          <p:attrName>style.visibility</p:attrName>
                                        </p:attrNameLst>
                                      </p:cBhvr>
                                      <p:to>
                                        <p:strVal val="visible"/>
                                      </p:to>
                                    </p:set>
                                    <p:anim calcmode="lin" valueType="num">
                                      <p:cBhvr>
                                        <p:cTn id="7" dur="500"/>
                                        <p:tgtEl>
                                          <p:spTgt spid="3074">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074">
                                            <p:txEl>
                                              <p:pRg st="0" end="0"/>
                                            </p:txEl>
                                          </p:spTgt>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nodeType="clickEffect">
                                  <p:stCondLst>
                                    <p:cond delay="0"/>
                                  </p:stCondLst>
                                  <p:childTnLst>
                                    <p:set>
                                      <p:cBhvr>
                                        <p:cTn id="12" dur="1" fill="hold">
                                          <p:stCondLst>
                                            <p:cond delay="0"/>
                                          </p:stCondLst>
                                        </p:cTn>
                                        <p:tgtEl>
                                          <p:spTgt spid="3074">
                                            <p:txEl>
                                              <p:pRg st="1" end="1"/>
                                            </p:txEl>
                                          </p:spTgt>
                                        </p:tgtEl>
                                        <p:attrNameLst>
                                          <p:attrName>style.visibility</p:attrName>
                                        </p:attrNameLst>
                                      </p:cBhvr>
                                      <p:to>
                                        <p:strVal val="visible"/>
                                      </p:to>
                                    </p:set>
                                    <p:anim calcmode="lin" valueType="num">
                                      <p:cBhvr>
                                        <p:cTn id="13" dur="500"/>
                                        <p:tgtEl>
                                          <p:spTgt spid="3074">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074">
                                            <p:txEl>
                                              <p:pRg st="1" end="1"/>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2" presetClass="entr" presetSubtype="4" fill="hold" nodeType="clickEffect">
                                  <p:stCondLst>
                                    <p:cond delay="0"/>
                                  </p:stCondLst>
                                  <p:childTnLst>
                                    <p:set>
                                      <p:cBhvr>
                                        <p:cTn id="18" dur="1" fill="hold">
                                          <p:stCondLst>
                                            <p:cond delay="0"/>
                                          </p:stCondLst>
                                        </p:cTn>
                                        <p:tgtEl>
                                          <p:spTgt spid="3074">
                                            <p:txEl>
                                              <p:pRg st="2" end="2"/>
                                            </p:txEl>
                                          </p:spTgt>
                                        </p:tgtEl>
                                        <p:attrNameLst>
                                          <p:attrName>style.visibility</p:attrName>
                                        </p:attrNameLst>
                                      </p:cBhvr>
                                      <p:to>
                                        <p:strVal val="visible"/>
                                      </p:to>
                                    </p:set>
                                    <p:anim calcmode="lin" valueType="num">
                                      <p:cBhvr>
                                        <p:cTn id="19" dur="500"/>
                                        <p:tgtEl>
                                          <p:spTgt spid="3074">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07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7" name="内容占位符 5"/>
          <p:cNvSpPr>
            <a:spLocks noGrp="1" noChangeArrowheads="1"/>
          </p:cNvSpPr>
          <p:nvPr>
            <p:ph idx="4294967295"/>
          </p:nvPr>
        </p:nvSpPr>
        <p:spPr bwMode="auto">
          <a:xfrm>
            <a:off x="446088" y="1707654"/>
            <a:ext cx="8229600" cy="27312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buFontTx/>
              <a:buNone/>
            </a:pPr>
            <a:r>
              <a:rPr lang="en-US" altLang="zh-CN" sz="2000" dirty="0" smtClean="0">
                <a:latin typeface="宋体" pitchFamily="2" charset="-122"/>
              </a:rPr>
              <a:t>    </a:t>
            </a:r>
            <a:r>
              <a:rPr lang="zh-CN" altLang="en-US" sz="2000" dirty="0" smtClean="0">
                <a:latin typeface="宋体" pitchFamily="2" charset="-122"/>
              </a:rPr>
              <a:t>一、就本学期学过的某篇课文，写一则随感。</a:t>
            </a:r>
            <a:r>
              <a:rPr lang="en-US" altLang="zh-CN" sz="2000" dirty="0" smtClean="0">
                <a:latin typeface="宋体" pitchFamily="2" charset="-122"/>
              </a:rPr>
              <a:t>200</a:t>
            </a:r>
            <a:r>
              <a:rPr lang="zh-CN" altLang="en-US" sz="2000" dirty="0" smtClean="0">
                <a:latin typeface="宋体" pitchFamily="2" charset="-122"/>
              </a:rPr>
              <a:t>字左右。</a:t>
            </a:r>
          </a:p>
          <a:p>
            <a:pPr marL="0" indent="0" eaLnBrk="1" hangingPunct="1">
              <a:buFontTx/>
              <a:buNone/>
            </a:pPr>
            <a:r>
              <a:rPr lang="zh-CN" altLang="en-US" sz="2000" dirty="0" smtClean="0">
                <a:latin typeface="宋体" pitchFamily="2" charset="-122"/>
              </a:rPr>
              <a:t>    二、就你读过的某部名著，写一篇读后感，题目自拟。不少于</a:t>
            </a:r>
            <a:r>
              <a:rPr lang="en-US" altLang="zh-CN" sz="2000" dirty="0" smtClean="0">
                <a:latin typeface="宋体" pitchFamily="2" charset="-122"/>
              </a:rPr>
              <a:t>600</a:t>
            </a:r>
            <a:r>
              <a:rPr lang="zh-CN" altLang="en-US" sz="2000" dirty="0" smtClean="0">
                <a:latin typeface="宋体" pitchFamily="2" charset="-122"/>
              </a:rPr>
              <a:t>字。</a:t>
            </a:r>
          </a:p>
          <a:p>
            <a:pPr marL="0" indent="0" eaLnBrk="1" hangingPunct="1">
              <a:buFontTx/>
              <a:buNone/>
            </a:pPr>
            <a:r>
              <a:rPr lang="zh-CN" altLang="en-US" sz="2000" dirty="0" smtClean="0">
                <a:latin typeface="宋体" pitchFamily="2" charset="-122"/>
              </a:rPr>
              <a:t>    三、你看过不少电影和电视剧吧，其中哪一部给你的的印象最深？为什么？就此写一篇观后感，题目自拟。不少于600字。</a:t>
            </a:r>
          </a:p>
          <a:p>
            <a:pPr marL="0" indent="0" eaLnBrk="1" hangingPunct="1">
              <a:buFontTx/>
              <a:buNone/>
            </a:pPr>
            <a:r>
              <a:rPr lang="zh-CN" altLang="en-US" sz="2000" dirty="0" smtClean="0">
                <a:latin typeface="宋体" pitchFamily="2" charset="-122"/>
              </a:rPr>
              <a:t>    </a:t>
            </a:r>
          </a:p>
        </p:txBody>
      </p:sp>
      <p:sp>
        <p:nvSpPr>
          <p:cNvPr id="7" name="圆角矩形 6"/>
          <p:cNvSpPr/>
          <p:nvPr/>
        </p:nvSpPr>
        <p:spPr>
          <a:xfrm>
            <a:off x="446088" y="754856"/>
            <a:ext cx="2679700" cy="491729"/>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p>
        </p:txBody>
      </p:sp>
      <p:sp>
        <p:nvSpPr>
          <p:cNvPr id="3076" name="文本框 9"/>
          <p:cNvSpPr txBox="1">
            <a:spLocks noChangeArrowheads="1"/>
          </p:cNvSpPr>
          <p:nvPr/>
        </p:nvSpPr>
        <p:spPr bwMode="auto">
          <a:xfrm>
            <a:off x="1174751" y="788194"/>
            <a:ext cx="19208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zh-CN" sz="3200" b="1" dirty="0">
                <a:solidFill>
                  <a:srgbClr val="162477"/>
                </a:solidFill>
                <a:latin typeface="黑体" pitchFamily="49" charset="-122"/>
                <a:ea typeface="黑体" pitchFamily="49" charset="-122"/>
              </a:rPr>
              <a:t>文题展示</a:t>
            </a:r>
          </a:p>
        </p:txBody>
      </p:sp>
      <p:pic>
        <p:nvPicPr>
          <p:cNvPr id="3077" name="内容占位符 4" descr="论文题目"/>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8776" y="733425"/>
            <a:ext cx="709613" cy="532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4097">
                                            <p:txEl>
                                              <p:pRg st="0" end="0"/>
                                            </p:txEl>
                                          </p:spTgt>
                                        </p:tgtEl>
                                        <p:attrNameLst>
                                          <p:attrName>style.visibility</p:attrName>
                                        </p:attrNameLst>
                                      </p:cBhvr>
                                      <p:to>
                                        <p:strVal val="visible"/>
                                      </p:to>
                                    </p:set>
                                    <p:anim calcmode="lin" valueType="num">
                                      <p:cBhvr>
                                        <p:cTn id="7" dur="500"/>
                                        <p:tgtEl>
                                          <p:spTgt spid="4097">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4097">
                                            <p:txEl>
                                              <p:pRg st="0" end="0"/>
                                            </p:txEl>
                                          </p:spTgt>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nodeType="clickEffect">
                                  <p:stCondLst>
                                    <p:cond delay="0"/>
                                  </p:stCondLst>
                                  <p:childTnLst>
                                    <p:set>
                                      <p:cBhvr>
                                        <p:cTn id="12" dur="1" fill="hold">
                                          <p:stCondLst>
                                            <p:cond delay="0"/>
                                          </p:stCondLst>
                                        </p:cTn>
                                        <p:tgtEl>
                                          <p:spTgt spid="4097">
                                            <p:txEl>
                                              <p:pRg st="1" end="1"/>
                                            </p:txEl>
                                          </p:spTgt>
                                        </p:tgtEl>
                                        <p:attrNameLst>
                                          <p:attrName>style.visibility</p:attrName>
                                        </p:attrNameLst>
                                      </p:cBhvr>
                                      <p:to>
                                        <p:strVal val="visible"/>
                                      </p:to>
                                    </p:set>
                                    <p:anim calcmode="lin" valueType="num">
                                      <p:cBhvr>
                                        <p:cTn id="13" dur="500"/>
                                        <p:tgtEl>
                                          <p:spTgt spid="4097">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4097">
                                            <p:txEl>
                                              <p:pRg st="1" end="1"/>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2" presetClass="entr" presetSubtype="4" fill="hold" nodeType="clickEffect">
                                  <p:stCondLst>
                                    <p:cond delay="0"/>
                                  </p:stCondLst>
                                  <p:childTnLst>
                                    <p:set>
                                      <p:cBhvr>
                                        <p:cTn id="18" dur="1" fill="hold">
                                          <p:stCondLst>
                                            <p:cond delay="0"/>
                                          </p:stCondLst>
                                        </p:cTn>
                                        <p:tgtEl>
                                          <p:spTgt spid="4097">
                                            <p:txEl>
                                              <p:pRg st="2" end="2"/>
                                            </p:txEl>
                                          </p:spTgt>
                                        </p:tgtEl>
                                        <p:attrNameLst>
                                          <p:attrName>style.visibility</p:attrName>
                                        </p:attrNameLst>
                                      </p:cBhvr>
                                      <p:to>
                                        <p:strVal val="visible"/>
                                      </p:to>
                                    </p:set>
                                    <p:anim calcmode="lin" valueType="num">
                                      <p:cBhvr>
                                        <p:cTn id="19" dur="500"/>
                                        <p:tgtEl>
                                          <p:spTgt spid="4097">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409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内容占位符 6"/>
          <p:cNvSpPr>
            <a:spLocks noGrp="1" noChangeArrowheads="1"/>
          </p:cNvSpPr>
          <p:nvPr>
            <p:ph idx="4294967295"/>
          </p:nvPr>
        </p:nvSpPr>
        <p:spPr bwMode="auto">
          <a:xfrm>
            <a:off x="555625" y="1485900"/>
            <a:ext cx="8229600" cy="185380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spcBef>
                <a:spcPct val="0"/>
              </a:spcBef>
              <a:buFontTx/>
              <a:buNone/>
            </a:pPr>
            <a:r>
              <a:rPr lang="en-US" altLang="zh-CN" sz="2000" dirty="0" smtClean="0">
                <a:latin typeface="宋体" pitchFamily="2" charset="-122"/>
              </a:rPr>
              <a:t>   </a:t>
            </a:r>
            <a:r>
              <a:rPr lang="zh-CN" altLang="en-US" sz="2000" b="1" dirty="0" smtClean="0">
                <a:latin typeface="宋体" pitchFamily="2" charset="-122"/>
              </a:rPr>
              <a:t>文题一：</a:t>
            </a:r>
            <a:endParaRPr lang="en-US" altLang="zh-CN" sz="2000" b="1" dirty="0" smtClean="0">
              <a:latin typeface="宋体" pitchFamily="2" charset="-122"/>
            </a:endParaRPr>
          </a:p>
          <a:p>
            <a:pPr marL="0" indent="0" eaLnBrk="1" hangingPunct="1">
              <a:spcBef>
                <a:spcPct val="0"/>
              </a:spcBef>
              <a:buFontTx/>
              <a:buNone/>
            </a:pPr>
            <a:r>
              <a:rPr lang="zh-CN" altLang="en-US" sz="2000" dirty="0" smtClean="0">
                <a:latin typeface="宋体" pitchFamily="2" charset="-122"/>
              </a:rPr>
              <a:t>  随笔篇幅短小，表现形式灵活，可叙事、抒情或评论。随笔应抒发真情实感，有独到的见解，语言流畅、优美，主题积极向上、引人深思。</a:t>
            </a:r>
          </a:p>
        </p:txBody>
      </p:sp>
      <p:sp>
        <p:nvSpPr>
          <p:cNvPr id="8" name="圆角矩形 7"/>
          <p:cNvSpPr/>
          <p:nvPr/>
        </p:nvSpPr>
        <p:spPr>
          <a:xfrm>
            <a:off x="446088" y="754856"/>
            <a:ext cx="2679700" cy="491729"/>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p>
        </p:txBody>
      </p:sp>
      <p:sp>
        <p:nvSpPr>
          <p:cNvPr id="4100" name="文本框 9"/>
          <p:cNvSpPr txBox="1">
            <a:spLocks noChangeArrowheads="1"/>
          </p:cNvSpPr>
          <p:nvPr/>
        </p:nvSpPr>
        <p:spPr bwMode="auto">
          <a:xfrm>
            <a:off x="1174751" y="788194"/>
            <a:ext cx="19208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zh-CN" sz="3200" b="1" dirty="0">
                <a:solidFill>
                  <a:srgbClr val="162477"/>
                </a:solidFill>
                <a:latin typeface="黑体" pitchFamily="49" charset="-122"/>
                <a:ea typeface="黑体" pitchFamily="49" charset="-122"/>
              </a:rPr>
              <a:t>写作指导</a:t>
            </a:r>
          </a:p>
        </p:txBody>
      </p:sp>
      <p:pic>
        <p:nvPicPr>
          <p:cNvPr id="4101" name="内容占位符 5" descr="作业指导书"/>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6088" y="733425"/>
            <a:ext cx="677862" cy="492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图片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479801" y="3151585"/>
            <a:ext cx="5305425" cy="1913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1" name="内容占位符 6"/>
          <p:cNvSpPr>
            <a:spLocks noGrp="1" noChangeArrowheads="1"/>
          </p:cNvSpPr>
          <p:nvPr>
            <p:ph idx="4294967295"/>
          </p:nvPr>
        </p:nvSpPr>
        <p:spPr bwMode="auto">
          <a:xfrm>
            <a:off x="395536" y="267494"/>
            <a:ext cx="8375650" cy="390644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spcBef>
                <a:spcPct val="0"/>
              </a:spcBef>
              <a:buFontTx/>
              <a:buNone/>
            </a:pPr>
            <a:r>
              <a:rPr lang="en-US" altLang="zh-CN" sz="2400" dirty="0" smtClean="0">
                <a:latin typeface="宋体" pitchFamily="2" charset="-122"/>
              </a:rPr>
              <a:t>   </a:t>
            </a:r>
            <a:r>
              <a:rPr lang="zh-CN" altLang="en-US" sz="2400" b="1" dirty="0" smtClean="0">
                <a:latin typeface="宋体" pitchFamily="2" charset="-122"/>
              </a:rPr>
              <a:t>文题二：</a:t>
            </a:r>
            <a:endParaRPr lang="en-US" altLang="zh-CN" sz="2400" b="1" dirty="0" smtClean="0">
              <a:latin typeface="宋体" pitchFamily="2" charset="-122"/>
            </a:endParaRPr>
          </a:p>
          <a:p>
            <a:pPr marL="0" indent="0" eaLnBrk="1" hangingPunct="1">
              <a:spcBef>
                <a:spcPct val="0"/>
              </a:spcBef>
              <a:buFontTx/>
              <a:buNone/>
            </a:pPr>
            <a:r>
              <a:rPr lang="zh-CN" altLang="en-US" sz="2400" dirty="0" smtClean="0">
                <a:latin typeface="宋体" pitchFamily="2" charset="-122"/>
              </a:rPr>
              <a:t>   1．适当引述。要在充分理解原文的基础上，对自己感触较深的部分直接引述，也可以对原文加以概括，间接引述。</a:t>
            </a:r>
          </a:p>
          <a:p>
            <a:pPr marL="0" indent="0" eaLnBrk="1" hangingPunct="1">
              <a:spcBef>
                <a:spcPct val="0"/>
              </a:spcBef>
              <a:buFontTx/>
              <a:buNone/>
            </a:pPr>
            <a:r>
              <a:rPr lang="zh-CN" altLang="en-US" sz="2400" dirty="0" smtClean="0">
                <a:latin typeface="宋体" pitchFamily="2" charset="-122"/>
              </a:rPr>
              <a:t>   2．感受力求深入。读完原文后，或许你的感触颇为丰富，但比较平常、浅显，如果直接写下来，可能是蜻蜓点水、浮光掠影似的。这就要反复思考、提炼，把自己的感受明晰化、条理化。写作时，还可以从多个角度或层次来思考与表述。</a:t>
            </a:r>
          </a:p>
          <a:p>
            <a:pPr marL="0" indent="0" eaLnBrk="1" hangingPunct="1">
              <a:spcBef>
                <a:spcPct val="0"/>
              </a:spcBef>
              <a:buFontTx/>
              <a:buNone/>
            </a:pPr>
            <a:r>
              <a:rPr lang="en-US" altLang="zh-CN" sz="2400" dirty="0" smtClean="0">
                <a:latin typeface="宋体" pitchFamily="2" charset="-122"/>
              </a:rPr>
              <a:t>    </a:t>
            </a:r>
            <a:r>
              <a:rPr lang="zh-CN" altLang="zh-CN" sz="2400" dirty="0" smtClean="0">
                <a:latin typeface="宋体" pitchFamily="2" charset="-122"/>
              </a:rPr>
              <a:t>3．联系阅读积累及生活经验。写作中，应该联系自己的阅读积累，来印证或深化当前的阅读感受，还可结合生活经历中的类似体会来写。这样才能使读后感内容丰富，容易获得读者的认可和认同。</a:t>
            </a:r>
          </a:p>
          <a:p>
            <a:pPr marL="0" indent="0" eaLnBrk="1" hangingPunct="1">
              <a:spcBef>
                <a:spcPct val="0"/>
              </a:spcBef>
              <a:buFontTx/>
              <a:buNone/>
            </a:pPr>
            <a:endParaRPr lang="zh-CN" altLang="en-US" sz="2400" dirty="0" smtClean="0">
              <a:latin typeface="宋体" pitchFamily="2"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5121">
                                            <p:txEl>
                                              <p:pRg st="1" end="1"/>
                                            </p:txEl>
                                          </p:spTgt>
                                        </p:tgtEl>
                                        <p:attrNameLst>
                                          <p:attrName>style.visibility</p:attrName>
                                        </p:attrNameLst>
                                      </p:cBhvr>
                                      <p:to>
                                        <p:strVal val="visible"/>
                                      </p:to>
                                    </p:set>
                                    <p:anim calcmode="lin" valueType="num">
                                      <p:cBhvr>
                                        <p:cTn id="7" dur="500"/>
                                        <p:tgtEl>
                                          <p:spTgt spid="5121">
                                            <p:txEl>
                                              <p:pRg st="1" end="1"/>
                                            </p:txEl>
                                          </p:spTgt>
                                        </p:tgtEl>
                                        <p:attrNameLst>
                                          <p:attrName>ppt_y</p:attrName>
                                        </p:attrNameLst>
                                      </p:cBhvr>
                                      <p:tavLst>
                                        <p:tav tm="0">
                                          <p:val>
                                            <p:strVal val="#ppt_y+#ppt_h*1.125000"/>
                                          </p:val>
                                        </p:tav>
                                        <p:tav tm="100000">
                                          <p:val>
                                            <p:strVal val="#ppt_y"/>
                                          </p:val>
                                        </p:tav>
                                      </p:tavLst>
                                    </p:anim>
                                    <p:animEffect transition="in" filter="wipe(up)">
                                      <p:cBhvr>
                                        <p:cTn id="8" dur="500"/>
                                        <p:tgtEl>
                                          <p:spTgt spid="5121">
                                            <p:txEl>
                                              <p:pRg st="1" end="1"/>
                                            </p:txEl>
                                          </p:spTgt>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nodeType="clickEffect">
                                  <p:stCondLst>
                                    <p:cond delay="0"/>
                                  </p:stCondLst>
                                  <p:childTnLst>
                                    <p:set>
                                      <p:cBhvr>
                                        <p:cTn id="12" dur="1" fill="hold">
                                          <p:stCondLst>
                                            <p:cond delay="0"/>
                                          </p:stCondLst>
                                        </p:cTn>
                                        <p:tgtEl>
                                          <p:spTgt spid="5121">
                                            <p:txEl>
                                              <p:pRg st="2" end="2"/>
                                            </p:txEl>
                                          </p:spTgt>
                                        </p:tgtEl>
                                        <p:attrNameLst>
                                          <p:attrName>style.visibility</p:attrName>
                                        </p:attrNameLst>
                                      </p:cBhvr>
                                      <p:to>
                                        <p:strVal val="visible"/>
                                      </p:to>
                                    </p:set>
                                    <p:anim calcmode="lin" valueType="num">
                                      <p:cBhvr>
                                        <p:cTn id="13" dur="500"/>
                                        <p:tgtEl>
                                          <p:spTgt spid="5121">
                                            <p:txEl>
                                              <p:pRg st="2" end="2"/>
                                            </p:txEl>
                                          </p:spTgt>
                                        </p:tgtEl>
                                        <p:attrNameLst>
                                          <p:attrName>ppt_y</p:attrName>
                                        </p:attrNameLst>
                                      </p:cBhvr>
                                      <p:tavLst>
                                        <p:tav tm="0">
                                          <p:val>
                                            <p:strVal val="#ppt_y+#ppt_h*1.125000"/>
                                          </p:val>
                                        </p:tav>
                                        <p:tav tm="100000">
                                          <p:val>
                                            <p:strVal val="#ppt_y"/>
                                          </p:val>
                                        </p:tav>
                                      </p:tavLst>
                                    </p:anim>
                                    <p:animEffect transition="in" filter="wipe(up)">
                                      <p:cBhvr>
                                        <p:cTn id="14" dur="500"/>
                                        <p:tgtEl>
                                          <p:spTgt spid="5121">
                                            <p:txEl>
                                              <p:pRg st="2" end="2"/>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2" presetClass="entr" presetSubtype="4" fill="hold" nodeType="clickEffect">
                                  <p:stCondLst>
                                    <p:cond delay="0"/>
                                  </p:stCondLst>
                                  <p:childTnLst>
                                    <p:set>
                                      <p:cBhvr>
                                        <p:cTn id="18" dur="1" fill="hold">
                                          <p:stCondLst>
                                            <p:cond delay="0"/>
                                          </p:stCondLst>
                                        </p:cTn>
                                        <p:tgtEl>
                                          <p:spTgt spid="5121">
                                            <p:txEl>
                                              <p:pRg st="3" end="3"/>
                                            </p:txEl>
                                          </p:spTgt>
                                        </p:tgtEl>
                                        <p:attrNameLst>
                                          <p:attrName>style.visibility</p:attrName>
                                        </p:attrNameLst>
                                      </p:cBhvr>
                                      <p:to>
                                        <p:strVal val="visible"/>
                                      </p:to>
                                    </p:set>
                                    <p:anim calcmode="lin" valueType="num">
                                      <p:cBhvr>
                                        <p:cTn id="19" dur="500"/>
                                        <p:tgtEl>
                                          <p:spTgt spid="5121">
                                            <p:txEl>
                                              <p:pRg st="3" end="3"/>
                                            </p:txEl>
                                          </p:spTgt>
                                        </p:tgtEl>
                                        <p:attrNameLst>
                                          <p:attrName>ppt_y</p:attrName>
                                        </p:attrNameLst>
                                      </p:cBhvr>
                                      <p:tavLst>
                                        <p:tav tm="0">
                                          <p:val>
                                            <p:strVal val="#ppt_y+#ppt_h*1.125000"/>
                                          </p:val>
                                        </p:tav>
                                        <p:tav tm="100000">
                                          <p:val>
                                            <p:strVal val="#ppt_y"/>
                                          </p:val>
                                        </p:tav>
                                      </p:tavLst>
                                    </p:anim>
                                    <p:animEffect transition="in" filter="wipe(up)">
                                      <p:cBhvr>
                                        <p:cTn id="20" dur="500"/>
                                        <p:tgtEl>
                                          <p:spTgt spid="512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146" name="内容占位符 6"/>
          <p:cNvSpPr>
            <a:spLocks noGrp="1" noChangeArrowheads="1"/>
          </p:cNvSpPr>
          <p:nvPr>
            <p:ph idx="4294967295"/>
          </p:nvPr>
        </p:nvSpPr>
        <p:spPr bwMode="auto">
          <a:xfrm>
            <a:off x="457200" y="778669"/>
            <a:ext cx="8229600" cy="25717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lnSpc>
                <a:spcPts val="4000"/>
              </a:lnSpc>
              <a:spcBef>
                <a:spcPct val="0"/>
              </a:spcBef>
              <a:buFontTx/>
              <a:buNone/>
            </a:pPr>
            <a:r>
              <a:rPr lang="en-US" altLang="zh-CN" sz="2400" dirty="0" smtClean="0">
                <a:latin typeface="宋体" pitchFamily="2" charset="-122"/>
              </a:rPr>
              <a:t>    </a:t>
            </a:r>
            <a:r>
              <a:rPr lang="zh-CN" altLang="en-US" sz="2400" b="1" dirty="0" smtClean="0">
                <a:latin typeface="宋体" pitchFamily="2" charset="-122"/>
              </a:rPr>
              <a:t>文题三：</a:t>
            </a:r>
          </a:p>
          <a:p>
            <a:pPr marL="0" indent="0" eaLnBrk="1" hangingPunct="1">
              <a:lnSpc>
                <a:spcPts val="4000"/>
              </a:lnSpc>
              <a:spcBef>
                <a:spcPct val="0"/>
              </a:spcBef>
              <a:buFontTx/>
              <a:buNone/>
            </a:pPr>
            <a:r>
              <a:rPr lang="zh-CN" altLang="en-US" sz="2400" b="1" dirty="0" smtClean="0">
                <a:latin typeface="宋体" pitchFamily="2" charset="-122"/>
              </a:rPr>
              <a:t>    </a:t>
            </a:r>
            <a:r>
              <a:rPr lang="zh-CN" altLang="zh-CN" sz="2400" dirty="0" smtClean="0">
                <a:latin typeface="宋体" pitchFamily="2" charset="-122"/>
              </a:rPr>
              <a:t>首先要选择自己喜欢的、印象深刻的一部电影或电视剧来写观后感。在写观后感时，要先简要介绍这一电影或电视剧的情节；接着引出印象最为深刻的人物、情节、主题、布景等；然后说明印象深刻的原因或自己喜欢的理由。说明时要注意逻辑顺序。整篇观后感要注意前后的连贯和主题的深刻性。</a:t>
            </a:r>
          </a:p>
          <a:p>
            <a:pPr marL="0" indent="0" eaLnBrk="1" hangingPunct="1">
              <a:lnSpc>
                <a:spcPts val="4000"/>
              </a:lnSpc>
              <a:spcBef>
                <a:spcPct val="0"/>
              </a:spcBef>
              <a:buFontTx/>
              <a:buNone/>
            </a:pPr>
            <a:endParaRPr lang="zh-CN" altLang="en-US" sz="2400" dirty="0" smtClean="0">
              <a:latin typeface="宋体" pitchFamily="2" charset="-122"/>
            </a:endParaRPr>
          </a:p>
        </p:txBody>
      </p:sp>
    </p:spTree>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170" name="内容占位符 6"/>
          <p:cNvSpPr>
            <a:spLocks noGrp="1" noChangeArrowheads="1"/>
          </p:cNvSpPr>
          <p:nvPr>
            <p:ph idx="4294967295"/>
          </p:nvPr>
        </p:nvSpPr>
        <p:spPr bwMode="auto">
          <a:xfrm>
            <a:off x="298450" y="1413272"/>
            <a:ext cx="8547100" cy="339447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ctr" eaLnBrk="1" hangingPunct="1">
              <a:buFontTx/>
              <a:buNone/>
            </a:pPr>
            <a:r>
              <a:rPr lang="zh-CN" altLang="en-US" sz="2000" b="1" dirty="0" smtClean="0"/>
              <a:t>《国王的演讲》观后感</a:t>
            </a:r>
          </a:p>
          <a:p>
            <a:pPr marL="0" indent="0" algn="ctr" eaLnBrk="1" hangingPunct="1">
              <a:buFontTx/>
              <a:buNone/>
            </a:pPr>
            <a:r>
              <a:rPr lang="zh-CN" altLang="en-US" sz="2000" b="1" dirty="0" smtClean="0"/>
              <a:t>——“人生之所以值得活，就是因为人生是无法解说的。”</a:t>
            </a:r>
          </a:p>
          <a:p>
            <a:pPr marL="0" indent="0" eaLnBrk="1" hangingPunct="1">
              <a:spcBef>
                <a:spcPct val="0"/>
              </a:spcBef>
              <a:buFontTx/>
              <a:buNone/>
            </a:pPr>
            <a:r>
              <a:rPr lang="zh-CN" altLang="en-US" sz="2000" dirty="0" smtClean="0">
                <a:latin typeface="楷体_GB2312" charset="-122"/>
                <a:ea typeface="楷体_GB2312" charset="-122"/>
              </a:rPr>
              <a:t>    这是一部美丽的电影,是一件艺术品。</a:t>
            </a:r>
          </a:p>
          <a:p>
            <a:pPr marL="0" indent="0" eaLnBrk="1" hangingPunct="1">
              <a:spcBef>
                <a:spcPct val="0"/>
              </a:spcBef>
              <a:buFontTx/>
              <a:buNone/>
            </a:pPr>
            <a:r>
              <a:rPr lang="zh-CN" altLang="en-US" sz="2000" dirty="0" smtClean="0">
                <a:latin typeface="楷体_GB2312" charset="-122"/>
                <a:ea typeface="楷体_GB2312" charset="-122"/>
              </a:rPr>
              <a:t>    没有特效，没有华服。不用让你辛苦地戴上眼镜在大屏幕前目不转睛屏息凝神两个小时兼带大呼小叫，这部电影不负责锁牢你的眼球，不负责点燃你的荷尔蒙，它只管兀自绽放着360度全方位无死角的美丽，仿佛夜半时分盛开的昙花，明明安静而没有高潮，却每一秒每一分都是高潮，雍容华贵得需要用慢镜头去体会。《国王的演讲》仿佛一出内敛而精致的戏剧，在低调中酝酿出深厚，在深厚中铺展出令人动容的力量。</a:t>
            </a:r>
          </a:p>
        </p:txBody>
      </p:sp>
      <p:sp>
        <p:nvSpPr>
          <p:cNvPr id="8" name="圆角矩形 7"/>
          <p:cNvSpPr/>
          <p:nvPr/>
        </p:nvSpPr>
        <p:spPr>
          <a:xfrm>
            <a:off x="446088" y="753666"/>
            <a:ext cx="2679700" cy="491728"/>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p>
        </p:txBody>
      </p:sp>
      <p:sp>
        <p:nvSpPr>
          <p:cNvPr id="7172" name="文本框 9"/>
          <p:cNvSpPr txBox="1">
            <a:spLocks noChangeArrowheads="1"/>
          </p:cNvSpPr>
          <p:nvPr/>
        </p:nvSpPr>
        <p:spPr bwMode="auto">
          <a:xfrm>
            <a:off x="1174751" y="787004"/>
            <a:ext cx="19208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zh-CN" sz="3200" b="1" dirty="0">
                <a:solidFill>
                  <a:srgbClr val="162477"/>
                </a:solidFill>
                <a:latin typeface="黑体" pitchFamily="49" charset="-122"/>
                <a:ea typeface="黑体" pitchFamily="49" charset="-122"/>
              </a:rPr>
              <a:t>范文评点</a:t>
            </a:r>
          </a:p>
        </p:txBody>
      </p:sp>
      <p:pic>
        <p:nvPicPr>
          <p:cNvPr id="7173" name="内容占位符 4" descr="名师辅导"/>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0213" y="740568"/>
            <a:ext cx="817562" cy="55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3" name="内容占位符 2"/>
          <p:cNvSpPr>
            <a:spLocks noGrp="1" noChangeArrowheads="1"/>
          </p:cNvSpPr>
          <p:nvPr>
            <p:ph idx="4294967295"/>
          </p:nvPr>
        </p:nvSpPr>
        <p:spPr bwMode="auto">
          <a:xfrm>
            <a:off x="298451" y="702469"/>
            <a:ext cx="8545513" cy="442555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spcBef>
                <a:spcPct val="0"/>
              </a:spcBef>
              <a:buFontTx/>
              <a:buNone/>
            </a:pPr>
            <a:r>
              <a:rPr lang="en-US" altLang="zh-CN" sz="2000" dirty="0" smtClean="0">
                <a:latin typeface="楷体_GB2312" charset="-122"/>
                <a:ea typeface="楷体_GB2312" charset="-122"/>
              </a:rPr>
              <a:t>    </a:t>
            </a:r>
            <a:r>
              <a:rPr lang="zh-CN" altLang="en-US" sz="2000" dirty="0" smtClean="0">
                <a:latin typeface="楷体_GB2312" charset="-122"/>
                <a:ea typeface="楷体_GB2312" charset="-122"/>
              </a:rPr>
              <a:t>乔治六世是一位口吃的国王，然而每个人的痛苦都有症结，他每次在讲话中痉挛，都表现出不可抑制的恐惧。愿意帮助他也有能力帮助他的人意识到——若结果是恐惧，则原因亦是恐惧。这个人，是语言矫正师罗格。</a:t>
            </a:r>
          </a:p>
          <a:p>
            <a:pPr marL="0" indent="0" eaLnBrk="1" hangingPunct="1">
              <a:spcBef>
                <a:spcPct val="0"/>
              </a:spcBef>
              <a:buFontTx/>
              <a:buNone/>
            </a:pPr>
            <a:r>
              <a:rPr lang="zh-CN" altLang="en-US" sz="2000" dirty="0" smtClean="0">
                <a:latin typeface="楷体_GB2312" charset="-122"/>
                <a:ea typeface="楷体_GB2312" charset="-122"/>
              </a:rPr>
              <a:t>     罗格与乔治六世身份不同，地位不同，但在日复一日的治疗中，他们却成为了永远的挚友。然而战争不可避免地发生了，英国对德宣战，乔治六世需要通过无线电对全体国民演讲。事关重大，所有人的心都缩紧了：这是战争中的特殊时刻，是一切将至之前的寂静，是宣扬正义、鼓励勇气之时，是蔑视强权、展现坚定之时，是容不得丝毫差错之时。罗格守在国王身边，引导他放松大胆，陪伴他完成这艰难而重要的演讲。</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8193">
                                            <p:txEl>
                                              <p:pRg st="0" end="0"/>
                                            </p:txEl>
                                          </p:spTgt>
                                        </p:tgtEl>
                                        <p:attrNameLst>
                                          <p:attrName>style.visibility</p:attrName>
                                        </p:attrNameLst>
                                      </p:cBhvr>
                                      <p:to>
                                        <p:strVal val="visible"/>
                                      </p:to>
                                    </p:set>
                                    <p:anim calcmode="lin" valueType="num">
                                      <p:cBhvr>
                                        <p:cTn id="7" dur="500"/>
                                        <p:tgtEl>
                                          <p:spTgt spid="819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8193">
                                            <p:txEl>
                                              <p:pRg st="0" end="0"/>
                                            </p:txEl>
                                          </p:spTgt>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nodeType="clickEffect">
                                  <p:stCondLst>
                                    <p:cond delay="0"/>
                                  </p:stCondLst>
                                  <p:childTnLst>
                                    <p:set>
                                      <p:cBhvr>
                                        <p:cTn id="12" dur="1" fill="hold">
                                          <p:stCondLst>
                                            <p:cond delay="0"/>
                                          </p:stCondLst>
                                        </p:cTn>
                                        <p:tgtEl>
                                          <p:spTgt spid="8193">
                                            <p:txEl>
                                              <p:pRg st="1" end="1"/>
                                            </p:txEl>
                                          </p:spTgt>
                                        </p:tgtEl>
                                        <p:attrNameLst>
                                          <p:attrName>style.visibility</p:attrName>
                                        </p:attrNameLst>
                                      </p:cBhvr>
                                      <p:to>
                                        <p:strVal val="visible"/>
                                      </p:to>
                                    </p:set>
                                    <p:anim calcmode="lin" valueType="num">
                                      <p:cBhvr>
                                        <p:cTn id="13" dur="500"/>
                                        <p:tgtEl>
                                          <p:spTgt spid="819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819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218" name="内容占位符 2"/>
          <p:cNvSpPr>
            <a:spLocks noGrp="1" noChangeArrowheads="1"/>
          </p:cNvSpPr>
          <p:nvPr>
            <p:ph idx="4294967295"/>
          </p:nvPr>
        </p:nvSpPr>
        <p:spPr bwMode="auto">
          <a:xfrm>
            <a:off x="467544" y="583406"/>
            <a:ext cx="8418513" cy="45600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spcBef>
                <a:spcPct val="0"/>
              </a:spcBef>
              <a:buFontTx/>
              <a:buNone/>
            </a:pPr>
            <a:r>
              <a:rPr lang="en-US" altLang="zh-CN" sz="2000" dirty="0" smtClean="0">
                <a:latin typeface="楷体_GB2312" charset="-122"/>
                <a:ea typeface="楷体_GB2312" charset="-122"/>
                <a:sym typeface="宋体" pitchFamily="2" charset="-122"/>
              </a:rPr>
              <a:t>    </a:t>
            </a:r>
            <a:r>
              <a:rPr lang="zh-CN" altLang="en-US" sz="2000" dirty="0" smtClean="0">
                <a:latin typeface="楷体_GB2312" charset="-122"/>
                <a:ea typeface="楷体_GB2312" charset="-122"/>
                <a:sym typeface="宋体" pitchFamily="2" charset="-122"/>
              </a:rPr>
              <a:t>终于站在播音室，大门紧闭，只有国王和罗格两人，国王坦陈罗格的帮助巨大，他无以为报，罗格调侃一笑，在最后时刻低声说，不要多想，只当说给我听，说给我这个朋友听。时间准点，指示灯闪亮又熄灭，门外的王后紧张地闭上了眼，一众大臣和工作人员都凝神屏息，国王终于开腔，有些缓慢，但不迟疑。在成千上万的角落，曾经参加一战的士兵已是平民，留下伤痕的脸平静肃然；年迈的老人眼含悲悯，仔细聆听国王的每一句言辞；工厂里的工人、军队里的士兵、宫廷中的仆佣、国王的母亲和兄长，都在国王的演讲中听到了澎湃的激情、不屈的精神、强大的勇气和必胜的信念。人们欣然，这是伟大的演讲。</a:t>
            </a:r>
          </a:p>
        </p:txBody>
      </p:sp>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第一PPT模板网-WWW.1PPT.COM">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1431</Words>
  <Application>Microsoft Office PowerPoint</Application>
  <PresentationFormat>全屏显示(16:9)</PresentationFormat>
  <Paragraphs>53</Paragraphs>
  <Slides>14</Slides>
  <Notes>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14</vt:i4>
      </vt:variant>
    </vt:vector>
  </HeadingPairs>
  <TitlesOfParts>
    <vt:vector size="26" baseType="lpstr">
      <vt:lpstr>Meiryo</vt:lpstr>
      <vt:lpstr>方正小标宋_GBK</vt:lpstr>
      <vt:lpstr>黑体</vt:lpstr>
      <vt:lpstr>华文仿宋</vt:lpstr>
      <vt:lpstr>楷体_GB2312</vt:lpstr>
      <vt:lpstr>宋体</vt:lpstr>
      <vt:lpstr>微软雅黑</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60</cp:revision>
  <dcterms:created xsi:type="dcterms:W3CDTF">2018-02-05T08:28:46Z</dcterms:created>
  <dcterms:modified xsi:type="dcterms:W3CDTF">2022-01-16T02:05:33Z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