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  <p:sldMasterId id="2147483689" r:id="rId2"/>
    <p:sldMasterId id="2147483701" r:id="rId3"/>
  </p:sldMasterIdLst>
  <p:notesMasterIdLst>
    <p:notesMasterId r:id="rId17"/>
  </p:notesMasterIdLst>
  <p:sldIdLst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BCF84E-83C4-4D91-9C33-6125BD41DEED}" type="datetimeFigureOut">
              <a:rPr lang="zh-CN" altLang="en-US" smtClean="0"/>
              <a:t>2022/1/15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1FA65C-F85B-4643-BCBD-FEC5C5D5CD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2900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FA65C-F85B-4643-BCBD-FEC5C5D5CD2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1960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2000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7463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774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2569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1064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734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9042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0334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8198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4964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7385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672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1288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9233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5344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0167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181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093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737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273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731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810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450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768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8161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870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750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file:///C:\Users\&#33977;&#33901;\&#22312;&#27700;&#19968;&#26041;.swf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13736" y="2195021"/>
            <a:ext cx="9154264" cy="1323439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dirty="0">
                <a:latin typeface="微软雅黑" pitchFamily="34" charset="-122"/>
                <a:ea typeface="微软雅黑" pitchFamily="34" charset="-122"/>
              </a:rPr>
              <a:t>蒹 葭</a:t>
            </a:r>
          </a:p>
        </p:txBody>
      </p:sp>
      <p:sp>
        <p:nvSpPr>
          <p:cNvPr id="6" name="矩形 5"/>
          <p:cNvSpPr/>
          <p:nvPr/>
        </p:nvSpPr>
        <p:spPr>
          <a:xfrm>
            <a:off x="1513736" y="5263001"/>
            <a:ext cx="9133736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</p:txBody>
      </p:sp>
    </p:spTree>
    <p:extLst>
      <p:ext uri="{BB962C8B-B14F-4D97-AF65-F5344CB8AC3E}">
        <p14:creationId xmlns:p14="http://schemas.microsoft.com/office/powerpoint/2010/main" val="1940015523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17417"/>
          <p:cNvSpPr txBox="1">
            <a:spLocks noChangeArrowheads="1"/>
          </p:cNvSpPr>
          <p:nvPr/>
        </p:nvSpPr>
        <p:spPr bwMode="auto">
          <a:xfrm>
            <a:off x="5556250" y="609600"/>
            <a:ext cx="11509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30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诗 情</a:t>
            </a:r>
          </a:p>
        </p:txBody>
      </p:sp>
      <p:cxnSp>
        <p:nvCxnSpPr>
          <p:cNvPr id="4" name="直接箭头连接符 3"/>
          <p:cNvCxnSpPr/>
          <p:nvPr/>
        </p:nvCxnSpPr>
        <p:spPr>
          <a:xfrm flipH="1">
            <a:off x="5051428" y="1254128"/>
            <a:ext cx="517525" cy="461963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17417"/>
          <p:cNvSpPr txBox="1">
            <a:spLocks noChangeArrowheads="1"/>
          </p:cNvSpPr>
          <p:nvPr/>
        </p:nvSpPr>
        <p:spPr bwMode="auto">
          <a:xfrm>
            <a:off x="4691066" y="1833563"/>
            <a:ext cx="5048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400" b="1">
                <a:solidFill>
                  <a:srgbClr val="000000"/>
                </a:solidFill>
                <a:latin typeface="Times New Roman" pitchFamily="18" charset="0"/>
              </a:rPr>
              <a:t>恋</a:t>
            </a:r>
          </a:p>
        </p:txBody>
      </p:sp>
      <p:cxnSp>
        <p:nvCxnSpPr>
          <p:cNvPr id="10" name="直接箭头连接符 9"/>
          <p:cNvCxnSpPr/>
          <p:nvPr/>
        </p:nvCxnSpPr>
        <p:spPr>
          <a:xfrm flipH="1">
            <a:off x="6132513" y="1254128"/>
            <a:ext cx="11112" cy="650875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>
            <a:off x="6575425" y="1262063"/>
            <a:ext cx="420688" cy="571500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7417"/>
          <p:cNvSpPr txBox="1">
            <a:spLocks noChangeArrowheads="1"/>
          </p:cNvSpPr>
          <p:nvPr/>
        </p:nvSpPr>
        <p:spPr bwMode="auto">
          <a:xfrm>
            <a:off x="5884866" y="1905003"/>
            <a:ext cx="504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</a:rPr>
              <a:t>寻</a:t>
            </a:r>
          </a:p>
        </p:txBody>
      </p:sp>
      <p:sp>
        <p:nvSpPr>
          <p:cNvPr id="15" name="文本框 17417"/>
          <p:cNvSpPr txBox="1">
            <a:spLocks noChangeArrowheads="1"/>
          </p:cNvSpPr>
          <p:nvPr/>
        </p:nvSpPr>
        <p:spPr bwMode="auto">
          <a:xfrm>
            <a:off x="6996116" y="1833566"/>
            <a:ext cx="5032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</a:rPr>
              <a:t>伤</a:t>
            </a:r>
          </a:p>
        </p:txBody>
      </p:sp>
      <p:sp>
        <p:nvSpPr>
          <p:cNvPr id="16" name="文本框 17417"/>
          <p:cNvSpPr txBox="1">
            <a:spLocks noChangeArrowheads="1"/>
          </p:cNvSpPr>
          <p:nvPr/>
        </p:nvSpPr>
        <p:spPr bwMode="auto">
          <a:xfrm>
            <a:off x="4448178" y="2390778"/>
            <a:ext cx="41687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</a:rPr>
              <a:t>白露为霜、未晞、未已</a:t>
            </a:r>
          </a:p>
        </p:txBody>
      </p:sp>
      <p:cxnSp>
        <p:nvCxnSpPr>
          <p:cNvPr id="17" name="直接箭头连接符 16"/>
          <p:cNvCxnSpPr/>
          <p:nvPr/>
        </p:nvCxnSpPr>
        <p:spPr>
          <a:xfrm flipH="1">
            <a:off x="6143628" y="2873378"/>
            <a:ext cx="11113" cy="650875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417"/>
          <p:cNvSpPr txBox="1">
            <a:spLocks noChangeArrowheads="1"/>
          </p:cNvSpPr>
          <p:nvPr/>
        </p:nvSpPr>
        <p:spPr bwMode="auto">
          <a:xfrm>
            <a:off x="4619628" y="3633791"/>
            <a:ext cx="399732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</a:rPr>
              <a:t>痴痴守望、不畏险阻、可望而不可即</a:t>
            </a:r>
          </a:p>
        </p:txBody>
      </p:sp>
      <p:cxnSp>
        <p:nvCxnSpPr>
          <p:cNvPr id="19" name="直接箭头连接符 18"/>
          <p:cNvCxnSpPr/>
          <p:nvPr/>
        </p:nvCxnSpPr>
        <p:spPr>
          <a:xfrm flipH="1">
            <a:off x="6167438" y="4464053"/>
            <a:ext cx="11112" cy="650875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7417"/>
          <p:cNvSpPr txBox="1">
            <a:spLocks noChangeArrowheads="1"/>
          </p:cNvSpPr>
          <p:nvPr/>
        </p:nvSpPr>
        <p:spPr bwMode="auto">
          <a:xfrm>
            <a:off x="4845050" y="5218116"/>
            <a:ext cx="31956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</a:rPr>
              <a:t>友情、爱情、理想</a:t>
            </a:r>
          </a:p>
        </p:txBody>
      </p:sp>
      <p:sp>
        <p:nvSpPr>
          <p:cNvPr id="22" name="文本框 17417"/>
          <p:cNvSpPr txBox="1">
            <a:spLocks noChangeArrowheads="1"/>
          </p:cNvSpPr>
          <p:nvPr/>
        </p:nvSpPr>
        <p:spPr bwMode="auto">
          <a:xfrm>
            <a:off x="1919288" y="4860928"/>
            <a:ext cx="709612" cy="13239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zh-CN" altLang="en-US" sz="4000" b="1" dirty="0">
                <a:solidFill>
                  <a:srgbClr val="FFFFFF">
                    <a:lumMod val="75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蒹 葭</a:t>
            </a:r>
          </a:p>
        </p:txBody>
      </p:sp>
      <p:pic>
        <p:nvPicPr>
          <p:cNvPr id="74767" name="Picture 4" descr="http://img2.3png.com/baf659bcac9bf11ab0ae3279b9a7201a4c55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6675" y="4827591"/>
            <a:ext cx="2012950" cy="139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4805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" fill="hold"/>
                                        <p:tgtEl>
                                          <p:spTgt spid="2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14" grpId="0"/>
      <p:bldP spid="15" grpId="0"/>
      <p:bldP spid="16" grpId="0"/>
      <p:bldP spid="18" grpId="0"/>
      <p:bldP spid="20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矩形 15"/>
          <p:cNvSpPr>
            <a:spLocks noChangeArrowheads="1"/>
          </p:cNvSpPr>
          <p:nvPr/>
        </p:nvSpPr>
        <p:spPr bwMode="auto">
          <a:xfrm>
            <a:off x="1992316" y="1484316"/>
            <a:ext cx="8218487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2800" b="1" dirty="0">
                <a:solidFill>
                  <a:srgbClr val="000000"/>
                </a:solidFill>
                <a:latin typeface="宋体" pitchFamily="2" charset="-122"/>
              </a:rPr>
              <a:t>   《</a:t>
            </a:r>
            <a:r>
              <a:rPr lang="zh-CN" altLang="en-US" sz="2800" b="1" dirty="0">
                <a:solidFill>
                  <a:srgbClr val="000000"/>
                </a:solidFill>
                <a:latin typeface="宋体" pitchFamily="2" charset="-122"/>
              </a:rPr>
              <a:t>蒹葭</a:t>
            </a:r>
            <a:r>
              <a:rPr lang="en-US" altLang="zh-CN" sz="2800" b="1" dirty="0">
                <a:solidFill>
                  <a:srgbClr val="000000"/>
                </a:solidFill>
                <a:latin typeface="宋体" pitchFamily="2" charset="-122"/>
              </a:rPr>
              <a:t>》</a:t>
            </a:r>
            <a:r>
              <a:rPr lang="zh-CN" altLang="en-US" sz="2800" b="1" dirty="0">
                <a:solidFill>
                  <a:srgbClr val="000000"/>
                </a:solidFill>
                <a:latin typeface="宋体" pitchFamily="2" charset="-122"/>
              </a:rPr>
              <a:t>通过对实际情景的描写和对想象、幻想的描述，淋漓尽致地表达了主人公对意中人的强烈思念之情。</a:t>
            </a:r>
          </a:p>
        </p:txBody>
      </p:sp>
      <p:grpSp>
        <p:nvGrpSpPr>
          <p:cNvPr id="75779" name="Group 6"/>
          <p:cNvGrpSpPr>
            <a:grpSpLocks/>
          </p:cNvGrpSpPr>
          <p:nvPr/>
        </p:nvGrpSpPr>
        <p:grpSpPr bwMode="auto">
          <a:xfrm>
            <a:off x="1652591" y="404816"/>
            <a:ext cx="2319337" cy="700087"/>
            <a:chOff x="138" y="461"/>
            <a:chExt cx="1461" cy="441"/>
          </a:xfrm>
        </p:grpSpPr>
        <p:pic>
          <p:nvPicPr>
            <p:cNvPr id="75780" name="Picture 7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5781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课堂小结</a:t>
              </a:r>
            </a:p>
          </p:txBody>
        </p:sp>
      </p:grpSp>
      <p:pic>
        <p:nvPicPr>
          <p:cNvPr id="75782" name="Picture 2" descr="http://p0.so.qhmsg.com/bdr/_240_/t0116ee690449e411ff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67800" y="5084763"/>
            <a:ext cx="1271588" cy="114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417013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文本框 20482"/>
          <p:cNvSpPr txBox="1">
            <a:spLocks noChangeArrowheads="1"/>
          </p:cNvSpPr>
          <p:nvPr/>
        </p:nvSpPr>
        <p:spPr bwMode="auto">
          <a:xfrm>
            <a:off x="2208216" y="2205038"/>
            <a:ext cx="8008937" cy="355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3000" b="1">
                <a:solidFill>
                  <a:srgbClr val="0000FF"/>
                </a:solidFill>
                <a:latin typeface="宋体" pitchFamily="2" charset="-122"/>
              </a:rPr>
              <a:t>    选自十五</a:t>
            </a:r>
            <a:r>
              <a:rPr lang="en-US" altLang="zh-CN" sz="3000" b="1">
                <a:solidFill>
                  <a:srgbClr val="0000FF"/>
                </a:solidFill>
                <a:latin typeface="宋体" pitchFamily="2" charset="-122"/>
              </a:rPr>
              <a:t>《</a:t>
            </a:r>
            <a:r>
              <a:rPr lang="zh-CN" altLang="en-US" sz="3000" b="1">
                <a:solidFill>
                  <a:srgbClr val="0000FF"/>
                </a:solidFill>
                <a:latin typeface="宋体" pitchFamily="2" charset="-122"/>
              </a:rPr>
              <a:t>国风</a:t>
            </a:r>
            <a:r>
              <a:rPr lang="en-US" altLang="zh-CN" sz="3000" b="1">
                <a:solidFill>
                  <a:srgbClr val="0000FF"/>
                </a:solidFill>
                <a:latin typeface="宋体" pitchFamily="2" charset="-122"/>
              </a:rPr>
              <a:t>》</a:t>
            </a:r>
            <a:r>
              <a:rPr lang="zh-CN" altLang="en-US" sz="3000" b="1">
                <a:solidFill>
                  <a:srgbClr val="0000FF"/>
                </a:solidFill>
                <a:latin typeface="宋体" pitchFamily="2" charset="-122"/>
              </a:rPr>
              <a:t>的</a:t>
            </a:r>
            <a:r>
              <a:rPr lang="zh-CN" altLang="en-US" sz="3000" b="1" u="sng">
                <a:solidFill>
                  <a:srgbClr val="0000FF"/>
                </a:solidFill>
                <a:latin typeface="宋体" pitchFamily="2" charset="-122"/>
              </a:rPr>
              <a:t>          </a:t>
            </a:r>
            <a:r>
              <a:rPr lang="zh-CN" altLang="en-US" sz="3000" b="1">
                <a:solidFill>
                  <a:srgbClr val="0000FF"/>
                </a:solidFill>
                <a:latin typeface="宋体" pitchFamily="2" charset="-122"/>
              </a:rPr>
              <a:t>，属秦国民歌。“秦风”多言车马田猎，粗犷质朴，而本诗却神韵缥缈，引人遐想，也是一首优美的怀人诗作。蒹葭的意思是</a:t>
            </a:r>
            <a:r>
              <a:rPr lang="zh-CN" altLang="en-US" sz="3000" b="1" u="sng">
                <a:solidFill>
                  <a:srgbClr val="0000FF"/>
                </a:solidFill>
                <a:latin typeface="宋体" pitchFamily="2" charset="-122"/>
              </a:rPr>
              <a:t>                 </a:t>
            </a:r>
            <a:r>
              <a:rPr lang="zh-CN" altLang="en-US" sz="3000" b="1">
                <a:solidFill>
                  <a:srgbClr val="0000FF"/>
                </a:solidFill>
                <a:latin typeface="宋体" pitchFamily="2" charset="-122"/>
              </a:rPr>
              <a:t> ，生于水边。</a:t>
            </a:r>
          </a:p>
        </p:txBody>
      </p:sp>
      <p:sp>
        <p:nvSpPr>
          <p:cNvPr id="33794" name="矩形 2">
            <a:hlinkClick r:id="rId2" action="ppaction://hlinkfile"/>
          </p:cNvPr>
          <p:cNvSpPr>
            <a:spLocks noChangeArrowheads="1" noChangeShapeType="1" noTextEdit="1"/>
          </p:cNvSpPr>
          <p:nvPr/>
        </p:nvSpPr>
        <p:spPr bwMode="auto">
          <a:xfrm>
            <a:off x="4691066" y="1265241"/>
            <a:ext cx="2809875" cy="6429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en-US" altLang="zh-CN" sz="4800" b="1" kern="10">
                <a:ln w="22225">
                  <a:solidFill>
                    <a:srgbClr val="FFFF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宋体"/>
              </a:rPr>
              <a:t>《</a:t>
            </a:r>
            <a:r>
              <a:rPr lang="zh-CN" altLang="en-US" sz="4800" b="1" kern="10">
                <a:ln w="22225">
                  <a:solidFill>
                    <a:srgbClr val="FFFF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宋体"/>
              </a:rPr>
              <a:t>蒹 葭</a:t>
            </a:r>
            <a:r>
              <a:rPr lang="en-US" altLang="zh-CN" sz="4800" b="1" kern="10">
                <a:ln w="22225">
                  <a:solidFill>
                    <a:srgbClr val="FFFF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宋体"/>
              </a:rPr>
              <a:t>》</a:t>
            </a:r>
            <a:endParaRPr lang="zh-CN" altLang="en-US" sz="4800" b="1" kern="10">
              <a:ln w="22225">
                <a:solidFill>
                  <a:srgbClr val="FFFF99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C0C0C0"/>
                </a:outerShdw>
              </a:effectLst>
              <a:latin typeface="宋体"/>
            </a:endParaRPr>
          </a:p>
        </p:txBody>
      </p:sp>
      <p:sp>
        <p:nvSpPr>
          <p:cNvPr id="4" name="文本框 20483"/>
          <p:cNvSpPr txBox="1">
            <a:spLocks noChangeArrowheads="1"/>
          </p:cNvSpPr>
          <p:nvPr/>
        </p:nvSpPr>
        <p:spPr bwMode="auto">
          <a:xfrm>
            <a:off x="6456366" y="2276475"/>
            <a:ext cx="20161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“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秦风”</a:t>
            </a:r>
            <a:endParaRPr lang="en-US" altLang="zh-CN" sz="32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5" name="文本框 20484"/>
          <p:cNvSpPr txBox="1">
            <a:spLocks noChangeArrowheads="1"/>
          </p:cNvSpPr>
          <p:nvPr/>
        </p:nvSpPr>
        <p:spPr bwMode="auto">
          <a:xfrm>
            <a:off x="6096000" y="4365625"/>
            <a:ext cx="32400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“芦苇”</a:t>
            </a:r>
          </a:p>
        </p:txBody>
      </p:sp>
      <p:grpSp>
        <p:nvGrpSpPr>
          <p:cNvPr id="76806" name="Group 6"/>
          <p:cNvGrpSpPr>
            <a:grpSpLocks/>
          </p:cNvGrpSpPr>
          <p:nvPr/>
        </p:nvGrpSpPr>
        <p:grpSpPr bwMode="auto">
          <a:xfrm>
            <a:off x="1652591" y="404816"/>
            <a:ext cx="2319337" cy="700087"/>
            <a:chOff x="138" y="461"/>
            <a:chExt cx="1461" cy="441"/>
          </a:xfrm>
        </p:grpSpPr>
        <p:pic>
          <p:nvPicPr>
            <p:cNvPr id="76807" name="Picture 7" descr="未标题-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6808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随堂练习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79158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0773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562" name="Group 6"/>
          <p:cNvGrpSpPr>
            <a:grpSpLocks/>
          </p:cNvGrpSpPr>
          <p:nvPr/>
        </p:nvGrpSpPr>
        <p:grpSpPr bwMode="auto">
          <a:xfrm>
            <a:off x="1652591" y="404816"/>
            <a:ext cx="2319337" cy="700087"/>
            <a:chOff x="138" y="461"/>
            <a:chExt cx="1461" cy="441"/>
          </a:xfrm>
        </p:grpSpPr>
        <p:pic>
          <p:nvPicPr>
            <p:cNvPr id="66563" name="Picture 7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6564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整体感知</a:t>
              </a:r>
            </a:p>
          </p:txBody>
        </p:sp>
      </p:grpSp>
      <p:sp>
        <p:nvSpPr>
          <p:cNvPr id="19459" name="矩形 4"/>
          <p:cNvSpPr>
            <a:spLocks noChangeArrowheads="1"/>
          </p:cNvSpPr>
          <p:nvPr/>
        </p:nvSpPr>
        <p:spPr bwMode="auto">
          <a:xfrm>
            <a:off x="1774828" y="1268416"/>
            <a:ext cx="8632825" cy="332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2800" b="1" dirty="0">
                <a:solidFill>
                  <a:srgbClr val="000000"/>
                </a:solidFill>
                <a:latin typeface="宋体" pitchFamily="2" charset="-122"/>
              </a:rPr>
              <a:t>1.</a:t>
            </a:r>
            <a:r>
              <a:rPr lang="zh-CN" altLang="en-US" sz="2800" b="1" dirty="0">
                <a:solidFill>
                  <a:srgbClr val="000000"/>
                </a:solidFill>
                <a:latin typeface="宋体" pitchFamily="2" charset="-122"/>
              </a:rPr>
              <a:t>诗歌写的是哪个季节的什么时间的内容？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z="2800" b="1" dirty="0">
              <a:solidFill>
                <a:srgbClr val="000000"/>
              </a:solidFill>
              <a:latin typeface="宋体" pitchFamily="2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z="2800" b="1" dirty="0">
              <a:solidFill>
                <a:srgbClr val="000000"/>
              </a:solidFill>
              <a:latin typeface="宋体" pitchFamily="2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z="2800" b="1" dirty="0">
              <a:solidFill>
                <a:srgbClr val="000000"/>
              </a:solidFill>
              <a:latin typeface="宋体" pitchFamily="2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2800" b="1" dirty="0">
                <a:solidFill>
                  <a:srgbClr val="000000"/>
                </a:solidFill>
                <a:latin typeface="宋体" pitchFamily="2" charset="-122"/>
              </a:rPr>
              <a:t>2.</a:t>
            </a:r>
            <a:r>
              <a:rPr lang="zh-CN" altLang="en-US" sz="2800" b="1" dirty="0">
                <a:solidFill>
                  <a:srgbClr val="000000"/>
                </a:solidFill>
                <a:latin typeface="宋体" pitchFamily="2" charset="-122"/>
              </a:rPr>
              <a:t>诗中都写了哪些景物，各有什么特点？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073278" y="2293941"/>
            <a:ext cx="759142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2800" dirty="0">
                <a:solidFill>
                  <a:srgbClr val="000000"/>
                </a:solidFill>
              </a:rPr>
              <a:t>     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秋季（深秋）的清晨（拂晓），从白露为霜，白露未晞，白露未已可以看出。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023992" y="481016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511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028825" y="785816"/>
            <a:ext cx="16573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E6B9B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800" b="1">
                <a:solidFill>
                  <a:srgbClr val="000000"/>
                </a:solidFill>
              </a:rPr>
              <a:t>艺术形象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5010153" y="785816"/>
            <a:ext cx="10144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E6B9B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800" b="1">
                <a:solidFill>
                  <a:srgbClr val="000000"/>
                </a:solidFill>
              </a:rPr>
              <a:t>特点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919291" y="1557341"/>
            <a:ext cx="2624137" cy="353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3200" b="1">
                <a:solidFill>
                  <a:srgbClr val="000000"/>
                </a:solidFill>
              </a:rPr>
              <a:t>芦苇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z="3200" b="1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3200" b="1">
                <a:solidFill>
                  <a:srgbClr val="000000"/>
                </a:solidFill>
              </a:rPr>
              <a:t>白露秋霜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z="3200" b="1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3200" b="1">
                <a:solidFill>
                  <a:srgbClr val="000000"/>
                </a:solidFill>
              </a:rPr>
              <a:t>河畔道路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z="3200" b="1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3200" b="1">
                <a:solidFill>
                  <a:srgbClr val="000000"/>
                </a:solidFill>
              </a:rPr>
              <a:t>秋水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863978" y="1412875"/>
            <a:ext cx="496887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800" b="1">
                <a:solidFill>
                  <a:srgbClr val="000000"/>
                </a:solidFill>
              </a:rPr>
              <a:t>丛生茂密，秋来变黄，霜袭后发白，秋风摇曳中更添凄凉。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4224341" y="2565400"/>
            <a:ext cx="34893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800" b="1" dirty="0">
                <a:solidFill>
                  <a:srgbClr val="000000"/>
                </a:solidFill>
              </a:rPr>
              <a:t>洁白、晶莹、凉凉的。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224338" y="3500441"/>
            <a:ext cx="36433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800" b="1">
                <a:solidFill>
                  <a:srgbClr val="000000"/>
                </a:solidFill>
              </a:rPr>
              <a:t>崎岖难行，险阻重重。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3935416" y="4508503"/>
            <a:ext cx="47529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800" b="1">
                <a:solidFill>
                  <a:srgbClr val="000000"/>
                </a:solidFill>
              </a:rPr>
              <a:t>柔和、沉静、澄明、清冷。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8832573" y="1196978"/>
            <a:ext cx="1046440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800" b="1">
                <a:solidFill>
                  <a:srgbClr val="0000FF"/>
                </a:solidFill>
              </a:rPr>
              <a:t>清冷、孤寂、凄迷、迷离的氛围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9713" y="4941105"/>
            <a:ext cx="2268841" cy="1584110"/>
          </a:xfrm>
          <a:prstGeom prst="cloud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1508" y="4653088"/>
            <a:ext cx="2716495" cy="1802575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47415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ldLvl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610" name="Group 6"/>
          <p:cNvGrpSpPr>
            <a:grpSpLocks/>
          </p:cNvGrpSpPr>
          <p:nvPr/>
        </p:nvGrpSpPr>
        <p:grpSpPr bwMode="auto">
          <a:xfrm>
            <a:off x="1652591" y="404816"/>
            <a:ext cx="2319337" cy="700087"/>
            <a:chOff x="138" y="461"/>
            <a:chExt cx="1461" cy="441"/>
          </a:xfrm>
        </p:grpSpPr>
        <p:pic>
          <p:nvPicPr>
            <p:cNvPr id="68611" name="Picture 7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8612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细节感知</a:t>
              </a:r>
            </a:p>
          </p:txBody>
        </p:sp>
      </p:grpSp>
      <p:sp>
        <p:nvSpPr>
          <p:cNvPr id="68613" name="矩形 5"/>
          <p:cNvSpPr>
            <a:spLocks noChangeArrowheads="1"/>
          </p:cNvSpPr>
          <p:nvPr/>
        </p:nvSpPr>
        <p:spPr bwMode="auto">
          <a:xfrm>
            <a:off x="1774828" y="1395413"/>
            <a:ext cx="83931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 fontAlgn="b">
              <a:spcBef>
                <a:spcPct val="5000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32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这首诗是怎样表现诗人执着的爱情追求的？</a:t>
            </a:r>
          </a:p>
        </p:txBody>
      </p:sp>
      <p:sp>
        <p:nvSpPr>
          <p:cNvPr id="20484" name="矩形 7"/>
          <p:cNvSpPr>
            <a:spLocks noChangeArrowheads="1"/>
          </p:cNvSpPr>
          <p:nvPr/>
        </p:nvSpPr>
        <p:spPr bwMode="auto">
          <a:xfrm>
            <a:off x="2063753" y="2133600"/>
            <a:ext cx="7993063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800" b="1" dirty="0">
                <a:solidFill>
                  <a:srgbClr val="000000"/>
                </a:solidFill>
                <a:latin typeface="宋体" pitchFamily="2" charset="-122"/>
              </a:rPr>
              <a:t>    从内容来看，每章前两句写景，点明节令，烘托气氛；后六句写寻求“伊人”的情况。全诗回旋三叠，反复歌咏。</a:t>
            </a:r>
            <a:endParaRPr lang="en-US" altLang="zh-CN" sz="2800" b="1" dirty="0">
              <a:solidFill>
                <a:srgbClr val="000000"/>
              </a:solidFill>
              <a:latin typeface="宋体" pitchFamily="2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800" b="1" dirty="0">
                <a:solidFill>
                  <a:srgbClr val="000000"/>
                </a:solidFill>
                <a:latin typeface="宋体" pitchFamily="2" charset="-122"/>
              </a:rPr>
              <a:t>    诗人热烈地追求其所爱慕的“伊人”，虽然在大河上下反复寻求，可望而不可即，仍然神魂颠倒执着专一。</a:t>
            </a:r>
          </a:p>
        </p:txBody>
      </p:sp>
    </p:spTree>
    <p:extLst>
      <p:ext uri="{BB962C8B-B14F-4D97-AF65-F5344CB8AC3E}">
        <p14:creationId xmlns:p14="http://schemas.microsoft.com/office/powerpoint/2010/main" val="2747512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矩形 1"/>
          <p:cNvSpPr>
            <a:spLocks noChangeArrowheads="1"/>
          </p:cNvSpPr>
          <p:nvPr/>
        </p:nvSpPr>
        <p:spPr bwMode="auto">
          <a:xfrm>
            <a:off x="2208213" y="1557341"/>
            <a:ext cx="756126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fontAlgn="b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32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这首诗各章的基本内容是相同的，仅仅是换了几个词语，你认为这样写是否重复？为什么？请简要说说你的理由。</a:t>
            </a:r>
          </a:p>
        </p:txBody>
      </p:sp>
      <p:pic>
        <p:nvPicPr>
          <p:cNvPr id="69635" name="Picture 4" descr="http://img2.3png.com/baf659bcac9bf11ab0ae3279b9a7201a4c55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3515" y="4869163"/>
            <a:ext cx="2473325" cy="171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937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1"/>
          <p:cNvSpPr>
            <a:spLocks noChangeArrowheads="1"/>
          </p:cNvSpPr>
          <p:nvPr/>
        </p:nvSpPr>
        <p:spPr bwMode="auto">
          <a:xfrm>
            <a:off x="2279653" y="1125538"/>
            <a:ext cx="7623175" cy="42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宋体" pitchFamily="2" charset="-122"/>
              </a:rPr>
              <a:t>    注意景与情的结合</a:t>
            </a:r>
            <a:endParaRPr lang="en-US" altLang="zh-CN" sz="3000" b="1" dirty="0">
              <a:solidFill>
                <a:srgbClr val="000000"/>
              </a:solidFill>
              <a:latin typeface="宋体" pitchFamily="2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3000" b="1" dirty="0">
                <a:solidFill>
                  <a:srgbClr val="000000"/>
                </a:solidFill>
                <a:latin typeface="宋体" pitchFamily="2" charset="-122"/>
              </a:rPr>
              <a:t>    </a:t>
            </a:r>
            <a:r>
              <a:rPr lang="zh-CN" altLang="en-US" sz="3000" b="1" dirty="0">
                <a:solidFill>
                  <a:srgbClr val="000000"/>
                </a:solidFill>
                <a:latin typeface="宋体" pitchFamily="2" charset="-122"/>
              </a:rPr>
              <a:t>全诗情调凄婉动人，意境朦胧深邃。苍苍的芦苇，露结的白霜，茫茫的秋水，曲折的河流，水中的小洲宛然在目和见之无踪的伊人</a:t>
            </a:r>
            <a:r>
              <a:rPr lang="en-US" altLang="zh-CN" sz="3000" b="1" dirty="0">
                <a:solidFill>
                  <a:srgbClr val="000000"/>
                </a:solidFill>
                <a:latin typeface="宋体" pitchFamily="2" charset="-122"/>
              </a:rPr>
              <a:t>……</a:t>
            </a:r>
            <a:r>
              <a:rPr lang="zh-CN" altLang="en-US" sz="3000" b="1" dirty="0">
                <a:solidFill>
                  <a:srgbClr val="000000"/>
                </a:solidFill>
                <a:latin typeface="宋体" pitchFamily="2" charset="-122"/>
              </a:rPr>
              <a:t>这一切都与诗人的彷徨失望和执着追求融为一体。（注意起兴）</a:t>
            </a:r>
          </a:p>
        </p:txBody>
      </p:sp>
    </p:spTree>
    <p:extLst>
      <p:ext uri="{BB962C8B-B14F-4D97-AF65-F5344CB8AC3E}">
        <p14:creationId xmlns:p14="http://schemas.microsoft.com/office/powerpoint/2010/main" val="3618822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82" name="Group 6"/>
          <p:cNvGrpSpPr>
            <a:grpSpLocks/>
          </p:cNvGrpSpPr>
          <p:nvPr/>
        </p:nvGrpSpPr>
        <p:grpSpPr bwMode="auto">
          <a:xfrm>
            <a:off x="1652591" y="404816"/>
            <a:ext cx="2319337" cy="700087"/>
            <a:chOff x="138" y="461"/>
            <a:chExt cx="1461" cy="441"/>
          </a:xfrm>
        </p:grpSpPr>
        <p:pic>
          <p:nvPicPr>
            <p:cNvPr id="71683" name="Picture 7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684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小   结</a:t>
              </a:r>
            </a:p>
          </p:txBody>
        </p:sp>
      </p:grpSp>
      <p:sp>
        <p:nvSpPr>
          <p:cNvPr id="71685" name="矩形 4"/>
          <p:cNvSpPr>
            <a:spLocks noChangeArrowheads="1"/>
          </p:cNvSpPr>
          <p:nvPr/>
        </p:nvSpPr>
        <p:spPr bwMode="auto">
          <a:xfrm>
            <a:off x="1776413" y="1196975"/>
            <a:ext cx="8496300" cy="466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3000" b="1" dirty="0">
                <a:solidFill>
                  <a:srgbClr val="FF0000"/>
                </a:solidFill>
                <a:latin typeface="宋体" pitchFamily="2" charset="-122"/>
              </a:rPr>
              <a:t>【</a:t>
            </a:r>
            <a:r>
              <a:rPr lang="zh-CN" altLang="en-US" sz="3000" b="1" dirty="0">
                <a:solidFill>
                  <a:srgbClr val="FF0000"/>
                </a:solidFill>
                <a:latin typeface="宋体" pitchFamily="2" charset="-122"/>
              </a:rPr>
              <a:t>全诗三章</a:t>
            </a:r>
            <a:r>
              <a:rPr lang="en-US" altLang="zh-CN" sz="3000" b="1" dirty="0">
                <a:solidFill>
                  <a:srgbClr val="FF0000"/>
                </a:solidFill>
                <a:latin typeface="宋体" pitchFamily="2" charset="-122"/>
              </a:rPr>
              <a:t>】</a:t>
            </a:r>
            <a:endParaRPr lang="zh-CN" altLang="en-US" sz="3000" b="1" dirty="0">
              <a:solidFill>
                <a:srgbClr val="FF0000"/>
              </a:solidFill>
              <a:latin typeface="宋体" pitchFamily="2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800" b="1" dirty="0">
                <a:solidFill>
                  <a:srgbClr val="000000"/>
                </a:solidFill>
                <a:latin typeface="宋体" pitchFamily="2" charset="-122"/>
              </a:rPr>
              <a:t>   （</a:t>
            </a:r>
            <a:r>
              <a:rPr lang="en-US" altLang="zh-CN" sz="2800" b="1" dirty="0">
                <a:solidFill>
                  <a:srgbClr val="000000"/>
                </a:solidFill>
                <a:latin typeface="宋体" pitchFamily="2" charset="-122"/>
              </a:rPr>
              <a:t>1</a:t>
            </a:r>
            <a:r>
              <a:rPr lang="zh-CN" altLang="en-US" sz="2800" b="1" dirty="0">
                <a:solidFill>
                  <a:srgbClr val="000000"/>
                </a:solidFill>
                <a:latin typeface="宋体" pitchFamily="2" charset="-122"/>
              </a:rPr>
              <a:t>）用岸边的秋景</a:t>
            </a:r>
            <a:r>
              <a:rPr lang="zh-CN" altLang="en-US" sz="2800" b="1" dirty="0">
                <a:solidFill>
                  <a:srgbClr val="FF0000"/>
                </a:solidFill>
                <a:latin typeface="宋体" pitchFamily="2" charset="-122"/>
              </a:rPr>
              <a:t>起兴</a:t>
            </a:r>
            <a:r>
              <a:rPr lang="zh-CN" altLang="en-US" sz="2800" b="1" dirty="0">
                <a:solidFill>
                  <a:srgbClr val="000000"/>
                </a:solidFill>
                <a:latin typeface="宋体" pitchFamily="2" charset="-122"/>
              </a:rPr>
              <a:t>，抒发了主人公与日夜相思的心上人相会</a:t>
            </a:r>
            <a:r>
              <a:rPr lang="zh-CN" altLang="en-US" sz="2800" b="1" dirty="0">
                <a:solidFill>
                  <a:srgbClr val="0000FF"/>
                </a:solidFill>
                <a:latin typeface="宋体" pitchFamily="2" charset="-122"/>
              </a:rPr>
              <a:t>艰难</a:t>
            </a:r>
            <a:r>
              <a:rPr lang="zh-CN" altLang="en-US" sz="2800" b="1" dirty="0">
                <a:solidFill>
                  <a:srgbClr val="000000"/>
                </a:solidFill>
                <a:latin typeface="宋体" pitchFamily="2" charset="-122"/>
              </a:rPr>
              <a:t>之情。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800" b="1" dirty="0">
                <a:solidFill>
                  <a:srgbClr val="000000"/>
                </a:solidFill>
                <a:latin typeface="宋体" pitchFamily="2" charset="-122"/>
              </a:rPr>
              <a:t>   （</a:t>
            </a:r>
            <a:r>
              <a:rPr lang="en-US" altLang="zh-CN" sz="2800" b="1" dirty="0">
                <a:solidFill>
                  <a:srgbClr val="000000"/>
                </a:solidFill>
                <a:latin typeface="宋体" pitchFamily="2" charset="-122"/>
              </a:rPr>
              <a:t>2</a:t>
            </a:r>
            <a:r>
              <a:rPr lang="zh-CN" altLang="en-US" sz="2800" b="1" dirty="0">
                <a:solidFill>
                  <a:srgbClr val="000000"/>
                </a:solidFill>
                <a:latin typeface="宋体" pitchFamily="2" charset="-122"/>
              </a:rPr>
              <a:t>）用</a:t>
            </a:r>
            <a:r>
              <a:rPr lang="zh-CN" altLang="en-US" sz="2800" b="1" dirty="0">
                <a:solidFill>
                  <a:srgbClr val="FF0000"/>
                </a:solidFill>
                <a:latin typeface="宋体" pitchFamily="2" charset="-122"/>
              </a:rPr>
              <a:t>反复咏叹</a:t>
            </a:r>
            <a:r>
              <a:rPr lang="zh-CN" altLang="en-US" sz="2800" b="1" dirty="0">
                <a:solidFill>
                  <a:srgbClr val="000000"/>
                </a:solidFill>
                <a:latin typeface="宋体" pitchFamily="2" charset="-122"/>
              </a:rPr>
              <a:t>方法，更深入一层把主人公企求和</a:t>
            </a:r>
            <a:r>
              <a:rPr lang="zh-CN" altLang="en-US" sz="2800" b="1" dirty="0">
                <a:solidFill>
                  <a:srgbClr val="0000FF"/>
                </a:solidFill>
                <a:latin typeface="宋体" pitchFamily="2" charset="-122"/>
              </a:rPr>
              <a:t>失望</a:t>
            </a:r>
            <a:r>
              <a:rPr lang="zh-CN" altLang="en-US" sz="2800" b="1" dirty="0">
                <a:solidFill>
                  <a:srgbClr val="000000"/>
                </a:solidFill>
                <a:latin typeface="宋体" pitchFamily="2" charset="-122"/>
              </a:rPr>
              <a:t>的情绪推向高潮。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800" b="1" dirty="0">
                <a:solidFill>
                  <a:srgbClr val="000000"/>
                </a:solidFill>
                <a:latin typeface="宋体" pitchFamily="2" charset="-122"/>
              </a:rPr>
              <a:t>   （</a:t>
            </a:r>
            <a:r>
              <a:rPr lang="en-US" altLang="zh-CN" sz="2800" b="1" dirty="0">
                <a:solidFill>
                  <a:srgbClr val="000000"/>
                </a:solidFill>
                <a:latin typeface="宋体" pitchFamily="2" charset="-122"/>
              </a:rPr>
              <a:t>3</a:t>
            </a:r>
            <a:r>
              <a:rPr lang="zh-CN" altLang="en-US" sz="2800" b="1" dirty="0">
                <a:solidFill>
                  <a:srgbClr val="000000"/>
                </a:solidFill>
                <a:latin typeface="宋体" pitchFamily="2" charset="-122"/>
              </a:rPr>
              <a:t>）</a:t>
            </a:r>
            <a:r>
              <a:rPr lang="zh-CN" altLang="en-US" sz="2800" b="1" dirty="0">
                <a:solidFill>
                  <a:srgbClr val="FF0000"/>
                </a:solidFill>
                <a:latin typeface="宋体" pitchFamily="2" charset="-122"/>
              </a:rPr>
              <a:t>反复咏叹</a:t>
            </a:r>
            <a:r>
              <a:rPr lang="zh-CN" altLang="en-US" sz="2800" b="1" dirty="0">
                <a:solidFill>
                  <a:srgbClr val="000000"/>
                </a:solidFill>
                <a:latin typeface="宋体" pitchFamily="2" charset="-122"/>
              </a:rPr>
              <a:t>，表现了依然是可望而不可会晤的深沉的</a:t>
            </a:r>
            <a:r>
              <a:rPr lang="zh-CN" altLang="en-US" sz="2800" b="1" dirty="0">
                <a:solidFill>
                  <a:srgbClr val="0000FF"/>
                </a:solidFill>
                <a:latin typeface="宋体" pitchFamily="2" charset="-122"/>
              </a:rPr>
              <a:t>相思</a:t>
            </a:r>
            <a:r>
              <a:rPr lang="zh-CN" altLang="en-US" sz="2800" b="1" dirty="0">
                <a:solidFill>
                  <a:srgbClr val="000000"/>
                </a:solidFill>
                <a:latin typeface="宋体" pitchFamily="2" charset="-122"/>
              </a:rPr>
              <a:t>之情。</a:t>
            </a:r>
          </a:p>
        </p:txBody>
      </p:sp>
    </p:spTree>
    <p:extLst>
      <p:ext uri="{BB962C8B-B14F-4D97-AF65-F5344CB8AC3E}">
        <p14:creationId xmlns:p14="http://schemas.microsoft.com/office/powerpoint/2010/main" val="167709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文本框 11265"/>
          <p:cNvSpPr txBox="1">
            <a:spLocks noChangeArrowheads="1"/>
          </p:cNvSpPr>
          <p:nvPr/>
        </p:nvSpPr>
        <p:spPr bwMode="auto">
          <a:xfrm>
            <a:off x="4241800" y="1831978"/>
            <a:ext cx="37084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36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36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）起兴手法 </a:t>
            </a:r>
            <a:endParaRPr lang="en-US" altLang="zh-CN" sz="360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36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36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）重章叠句</a:t>
            </a:r>
          </a:p>
        </p:txBody>
      </p:sp>
      <p:grpSp>
        <p:nvGrpSpPr>
          <p:cNvPr id="72707" name="Group 6"/>
          <p:cNvGrpSpPr>
            <a:grpSpLocks/>
          </p:cNvGrpSpPr>
          <p:nvPr/>
        </p:nvGrpSpPr>
        <p:grpSpPr bwMode="auto">
          <a:xfrm>
            <a:off x="1652591" y="404816"/>
            <a:ext cx="2319337" cy="700087"/>
            <a:chOff x="138" y="461"/>
            <a:chExt cx="1461" cy="441"/>
          </a:xfrm>
        </p:grpSpPr>
        <p:pic>
          <p:nvPicPr>
            <p:cNvPr id="72708" name="Picture 7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2709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艺术特色</a:t>
              </a:r>
            </a:p>
          </p:txBody>
        </p:sp>
      </p:grpSp>
      <p:pic>
        <p:nvPicPr>
          <p:cNvPr id="72710" name="Picture 4" descr="http://img2.3png.com/baf659bcac9bf11ab0ae3279b9a7201a4c55.pn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4991" y="4508503"/>
            <a:ext cx="2473325" cy="171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714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17417"/>
          <p:cNvSpPr txBox="1">
            <a:spLocks noChangeArrowheads="1"/>
          </p:cNvSpPr>
          <p:nvPr/>
        </p:nvSpPr>
        <p:spPr bwMode="auto">
          <a:xfrm>
            <a:off x="2135191" y="1989141"/>
            <a:ext cx="13684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30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音韵美</a:t>
            </a:r>
          </a:p>
        </p:txBody>
      </p:sp>
      <p:cxnSp>
        <p:nvCxnSpPr>
          <p:cNvPr id="4" name="直接箭头连接符 3"/>
          <p:cNvCxnSpPr/>
          <p:nvPr/>
        </p:nvCxnSpPr>
        <p:spPr>
          <a:xfrm flipV="1">
            <a:off x="3359150" y="1268416"/>
            <a:ext cx="1657350" cy="841375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17417"/>
          <p:cNvSpPr txBox="1">
            <a:spLocks noChangeArrowheads="1"/>
          </p:cNvSpPr>
          <p:nvPr/>
        </p:nvSpPr>
        <p:spPr bwMode="auto">
          <a:xfrm>
            <a:off x="5087941" y="981075"/>
            <a:ext cx="278923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</a:rPr>
              <a:t>四字句：二二拍</a:t>
            </a:r>
          </a:p>
        </p:txBody>
      </p:sp>
      <p:sp>
        <p:nvSpPr>
          <p:cNvPr id="9" name="文本框 17417"/>
          <p:cNvSpPr txBox="1">
            <a:spLocks noChangeArrowheads="1"/>
          </p:cNvSpPr>
          <p:nvPr/>
        </p:nvSpPr>
        <p:spPr bwMode="auto">
          <a:xfrm>
            <a:off x="4943478" y="1916116"/>
            <a:ext cx="2447925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</a:rPr>
              <a:t>押韵：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</a:rPr>
              <a:t>ang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</a:rPr>
              <a:t>韵</a:t>
            </a:r>
            <a:endParaRPr lang="en-US" altLang="zh-CN" sz="2800" b="1">
              <a:solidFill>
                <a:srgbClr val="0000FF"/>
              </a:solidFill>
              <a:latin typeface="宋体" pitchFamily="2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</a:rPr>
              <a:t>i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</a:rPr>
              <a:t>韵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</a:rPr>
              <a:t>  ai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</a:rPr>
              <a:t>韵</a:t>
            </a:r>
          </a:p>
        </p:txBody>
      </p:sp>
      <p:cxnSp>
        <p:nvCxnSpPr>
          <p:cNvPr id="10" name="直接箭头连接符 9"/>
          <p:cNvCxnSpPr/>
          <p:nvPr/>
        </p:nvCxnSpPr>
        <p:spPr>
          <a:xfrm flipV="1">
            <a:off x="3432175" y="2349503"/>
            <a:ext cx="1498600" cy="47625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7417"/>
          <p:cNvSpPr txBox="1">
            <a:spLocks noChangeArrowheads="1"/>
          </p:cNvSpPr>
          <p:nvPr/>
        </p:nvSpPr>
        <p:spPr bwMode="auto">
          <a:xfrm>
            <a:off x="5016500" y="3213100"/>
            <a:ext cx="259238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800" b="1">
                <a:solidFill>
                  <a:srgbClr val="000000"/>
                </a:solidFill>
                <a:latin typeface="宋体" pitchFamily="2" charset="-122"/>
              </a:rPr>
              <a:t>叠词：苍苍</a:t>
            </a:r>
            <a:endParaRPr lang="en-US" altLang="zh-CN" sz="2800" b="1">
              <a:solidFill>
                <a:srgbClr val="000000"/>
              </a:solidFill>
              <a:latin typeface="宋体" pitchFamily="2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800" b="1">
                <a:solidFill>
                  <a:srgbClr val="000000"/>
                </a:solidFill>
                <a:latin typeface="宋体" pitchFamily="2" charset="-122"/>
              </a:rPr>
              <a:t>萋萋</a:t>
            </a:r>
            <a:r>
              <a:rPr lang="en-US" altLang="zh-CN" sz="2800" b="1">
                <a:solidFill>
                  <a:srgbClr val="000000"/>
                </a:solidFill>
                <a:latin typeface="宋体" pitchFamily="2" charset="-122"/>
              </a:rPr>
              <a:t>  </a:t>
            </a:r>
            <a:r>
              <a:rPr lang="zh-CN" altLang="en-US" sz="2800" b="1">
                <a:solidFill>
                  <a:srgbClr val="000000"/>
                </a:solidFill>
                <a:latin typeface="宋体" pitchFamily="2" charset="-122"/>
              </a:rPr>
              <a:t>采采</a:t>
            </a:r>
          </a:p>
        </p:txBody>
      </p:sp>
      <p:sp>
        <p:nvSpPr>
          <p:cNvPr id="15" name="文本框 17417"/>
          <p:cNvSpPr txBox="1">
            <a:spLocks noChangeArrowheads="1"/>
          </p:cNvSpPr>
          <p:nvPr/>
        </p:nvSpPr>
        <p:spPr bwMode="auto">
          <a:xfrm>
            <a:off x="4727575" y="4221166"/>
            <a:ext cx="29527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800" b="1">
                <a:solidFill>
                  <a:srgbClr val="0000FF"/>
                </a:solidFill>
                <a:latin typeface="Times New Roman" pitchFamily="18" charset="0"/>
              </a:rPr>
              <a:t>重章：反复咏唱</a:t>
            </a:r>
          </a:p>
        </p:txBody>
      </p:sp>
      <p:cxnSp>
        <p:nvCxnSpPr>
          <p:cNvPr id="16" name="直接箭头连接符 15"/>
          <p:cNvCxnSpPr/>
          <p:nvPr/>
        </p:nvCxnSpPr>
        <p:spPr>
          <a:xfrm flipH="1" flipV="1">
            <a:off x="7464428" y="1484313"/>
            <a:ext cx="1152525" cy="1008062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 flipH="1">
            <a:off x="6959600" y="2565400"/>
            <a:ext cx="1657350" cy="215900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17417"/>
          <p:cNvSpPr txBox="1">
            <a:spLocks noChangeArrowheads="1"/>
          </p:cNvSpPr>
          <p:nvPr/>
        </p:nvSpPr>
        <p:spPr bwMode="auto">
          <a:xfrm>
            <a:off x="8616950" y="2205041"/>
            <a:ext cx="9985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整齐</a:t>
            </a:r>
          </a:p>
        </p:txBody>
      </p:sp>
      <p:cxnSp>
        <p:nvCxnSpPr>
          <p:cNvPr id="23" name="直接箭头连接符 22"/>
          <p:cNvCxnSpPr/>
          <p:nvPr/>
        </p:nvCxnSpPr>
        <p:spPr>
          <a:xfrm flipH="1" flipV="1">
            <a:off x="7032628" y="3789363"/>
            <a:ext cx="1655763" cy="215900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17417"/>
          <p:cNvSpPr txBox="1">
            <a:spLocks noChangeArrowheads="1"/>
          </p:cNvSpPr>
          <p:nvPr/>
        </p:nvSpPr>
        <p:spPr bwMode="auto">
          <a:xfrm>
            <a:off x="8688391" y="3429000"/>
            <a:ext cx="998537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一唱三叹</a:t>
            </a:r>
          </a:p>
        </p:txBody>
      </p:sp>
      <p:sp>
        <p:nvSpPr>
          <p:cNvPr id="29" name="文本框 17417"/>
          <p:cNvSpPr txBox="1">
            <a:spLocks noChangeArrowheads="1"/>
          </p:cNvSpPr>
          <p:nvPr/>
        </p:nvSpPr>
        <p:spPr bwMode="auto">
          <a:xfrm>
            <a:off x="1919288" y="4860928"/>
            <a:ext cx="709612" cy="13239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zh-CN" altLang="en-US" sz="4000" b="1" dirty="0">
                <a:solidFill>
                  <a:srgbClr val="FFFFFF">
                    <a:lumMod val="75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蒹 葭</a:t>
            </a:r>
          </a:p>
        </p:txBody>
      </p:sp>
      <p:cxnSp>
        <p:nvCxnSpPr>
          <p:cNvPr id="30" name="直接箭头连接符 29"/>
          <p:cNvCxnSpPr/>
          <p:nvPr/>
        </p:nvCxnSpPr>
        <p:spPr>
          <a:xfrm>
            <a:off x="3503616" y="2492375"/>
            <a:ext cx="1520825" cy="1231900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/>
          <p:nvPr/>
        </p:nvCxnSpPr>
        <p:spPr>
          <a:xfrm>
            <a:off x="3071813" y="2565400"/>
            <a:ext cx="1511300" cy="1943100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745" name="Picture 4" descr="http://img2.3png.com/baf659bcac9bf11ab0ae3279b9a7201a4c55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6675" y="4827591"/>
            <a:ext cx="2012950" cy="139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2" name="直接箭头连接符 61"/>
          <p:cNvCxnSpPr/>
          <p:nvPr/>
        </p:nvCxnSpPr>
        <p:spPr>
          <a:xfrm flipH="1">
            <a:off x="7391400" y="4076700"/>
            <a:ext cx="1296988" cy="431800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1290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4" grpId="0"/>
      <p:bldP spid="15" grpId="0"/>
      <p:bldP spid="22" grpId="0"/>
      <p:bldP spid="28" grpId="0"/>
      <p:bldP spid="29" grpId="0"/>
    </p:bldLst>
  </p:timing>
</p:sld>
</file>

<file path=ppt/theme/theme1.xml><?xml version="1.0" encoding="utf-8"?>
<a:theme xmlns:a="http://schemas.openxmlformats.org/drawingml/2006/main" name="主题2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主题2" id="{7F2EC1D7-DDDE-46C4-A91C-E245E7533CA8}" vid="{82AC39B1-35D7-4B62-A303-98C244176B2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630</Words>
  <Application>Microsoft Office PowerPoint</Application>
  <PresentationFormat>宽屏</PresentationFormat>
  <Paragraphs>75</Paragraphs>
  <Slides>13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13</vt:i4>
      </vt:variant>
    </vt:vector>
  </HeadingPairs>
  <TitlesOfParts>
    <vt:vector size="25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主题2</vt:lpstr>
      <vt:lpstr>1_Office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</cp:revision>
  <dcterms:created xsi:type="dcterms:W3CDTF">2021-04-19T01:11:31Z</dcterms:created>
  <dcterms:modified xsi:type="dcterms:W3CDTF">2022-01-15T12:52:27Z</dcterms:modified>
</cp:coreProperties>
</file>