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  <p:sldMasterId id="2147483691" r:id="rId2"/>
  </p:sldMasterIdLst>
  <p:notesMasterIdLst>
    <p:notesMasterId r:id="rId30"/>
  </p:notesMasterIdLst>
  <p:handoutMasterIdLst>
    <p:handoutMasterId r:id="rId31"/>
  </p:handoutMasterIdLst>
  <p:sldIdLst>
    <p:sldId id="305" r:id="rId3"/>
    <p:sldId id="277" r:id="rId4"/>
    <p:sldId id="281" r:id="rId5"/>
    <p:sldId id="282" r:id="rId6"/>
    <p:sldId id="283" r:id="rId7"/>
    <p:sldId id="299" r:id="rId8"/>
    <p:sldId id="284" r:id="rId9"/>
    <p:sldId id="285" r:id="rId10"/>
    <p:sldId id="300" r:id="rId11"/>
    <p:sldId id="286" r:id="rId12"/>
    <p:sldId id="287" r:id="rId13"/>
    <p:sldId id="301" r:id="rId14"/>
    <p:sldId id="288" r:id="rId15"/>
    <p:sldId id="289" r:id="rId16"/>
    <p:sldId id="302" r:id="rId17"/>
    <p:sldId id="290" r:id="rId18"/>
    <p:sldId id="291" r:id="rId19"/>
    <p:sldId id="303" r:id="rId20"/>
    <p:sldId id="292" r:id="rId21"/>
    <p:sldId id="293" r:id="rId22"/>
    <p:sldId id="304" r:id="rId23"/>
    <p:sldId id="294" r:id="rId24"/>
    <p:sldId id="295" r:id="rId25"/>
    <p:sldId id="296" r:id="rId26"/>
    <p:sldId id="297" r:id="rId27"/>
    <p:sldId id="298" r:id="rId28"/>
    <p:sldId id="306" r:id="rId29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3">
          <p15:clr>
            <a:srgbClr val="A4A3A4"/>
          </p15:clr>
        </p15:guide>
        <p15:guide id="2" pos="53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2F2F2"/>
    <a:srgbClr val="003366"/>
    <a:srgbClr val="E6FBFE"/>
    <a:srgbClr val="57D2E3"/>
    <a:srgbClr val="21B1C5"/>
    <a:srgbClr val="B2F3FC"/>
    <a:srgbClr val="4BCFE1"/>
    <a:srgbClr val="5BADF7"/>
    <a:srgbClr val="6A56A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90" y="120"/>
      </p:cViewPr>
      <p:guideLst>
        <p:guide orient="horz" pos="2303"/>
        <p:guide pos="5348"/>
      </p:guideLst>
    </p:cSldViewPr>
  </p:slideViewPr>
  <p:outlineViewPr>
    <p:cViewPr>
      <p:scale>
        <a:sx n="33" d="100"/>
        <a:sy n="33" d="100"/>
      </p:scale>
      <p:origin x="0" y="834"/>
    </p:cViewPr>
  </p:outlin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Char char="•"/>
              <a:defRPr sz="1200" noProof="1"/>
            </a:lvl1pPr>
          </a:lstStyle>
          <a:p>
            <a:fld id="{E5BE9E08-44A2-42C4-932F-53930B09EB83}" type="slidenum">
              <a:rPr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22652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Char char="•"/>
              <a:defRPr sz="1200" noProof="1"/>
            </a:lvl1pPr>
          </a:lstStyle>
          <a:p>
            <a:fld id="{27E6BE4F-33AB-447D-85F5-0C5A732F2B9E}" type="slidenum">
              <a:rPr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869501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宋体" panose="02010600030101010101" pitchFamily="2" charset="-122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6BE4F-33AB-447D-85F5-0C5A732F2B9E}" type="slidenum">
              <a:rPr lang="en-US" altLang="zh-CN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71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9235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时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517" y="4702264"/>
            <a:ext cx="736376" cy="36011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328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647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401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1660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7535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435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4060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338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84" y="727119"/>
            <a:ext cx="3770889" cy="3678335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新课导入  学习情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517" y="4702264"/>
            <a:ext cx="736376" cy="360116"/>
          </a:xfrm>
          <a:prstGeom prst="rect">
            <a:avLst/>
          </a:prstGeom>
        </p:spPr>
      </p:pic>
      <p:cxnSp>
        <p:nvCxnSpPr>
          <p:cNvPr id="10" name="直接连接符 9"/>
          <p:cNvCxnSpPr/>
          <p:nvPr userDrawn="1"/>
        </p:nvCxnSpPr>
        <p:spPr>
          <a:xfrm flipV="1">
            <a:off x="746127" y="800171"/>
            <a:ext cx="1601470" cy="33738"/>
          </a:xfrm>
          <a:prstGeom prst="line">
            <a:avLst/>
          </a:prstGeom>
          <a:noFill/>
          <a:ln w="28575" cap="flat">
            <a:solidFill>
              <a:srgbClr val="01457D"/>
            </a:solidFill>
            <a:prstDash val="solid"/>
            <a:miter lim="800000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06"/>
          <p:cNvSpPr/>
          <p:nvPr userDrawn="1"/>
        </p:nvSpPr>
        <p:spPr>
          <a:xfrm>
            <a:off x="4811254" y="2304934"/>
            <a:ext cx="3599480" cy="924302"/>
          </a:xfrm>
          <a:prstGeom prst="rect">
            <a:avLst/>
          </a:prstGeom>
          <a:ln w="12700"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45717" tIns="45718" rIns="45717" bIns="45718">
            <a:spAutoFit/>
          </a:bodyPr>
          <a:lstStyle>
            <a:lvl1pPr algn="ctr">
              <a:defRPr sz="5400">
                <a:solidFill>
                  <a:srgbClr val="B61C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zh-CN" altLang="en-US" sz="5400" dirty="0">
                <a:solidFill>
                  <a:srgbClr val="01457D"/>
                </a:solidFill>
              </a:rPr>
              <a:t>谢谢</a:t>
            </a: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881" y="1143801"/>
            <a:ext cx="2801273" cy="274429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2022/1/15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fld id="{67D14EFD-3CD0-4211-A3B7-46AB80CFFF0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9156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2022/1/15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fld id="{9298602C-B5C9-4753-B31A-A97A55FCED5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238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29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959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055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89" r:id="rId5"/>
    <p:sldLayoutId id="2147483690" r:id="rId6"/>
  </p:sldLayoutIdLst>
  <p:transition spd="slow">
    <p:fade/>
  </p:transition>
  <p:txStyles>
    <p:titleStyle>
      <a:lvl1pPr algn="ctr" eaLnBrk="1" hangingPunct="1">
        <a:defRPr sz="44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algn="ctr" eaLnBrk="1" hangingPunct="1">
        <a:defRPr sz="44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algn="ctr" eaLnBrk="1" hangingPunct="1">
        <a:defRPr sz="44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algn="ctr" eaLnBrk="1" hangingPunct="1">
        <a:defRPr sz="44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algn="ctr" eaLnBrk="1" hangingPunct="1">
        <a:defRPr sz="44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indent="457189" algn="ctr" eaLnBrk="1" hangingPunct="1">
        <a:defRPr sz="44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indent="914378" algn="ctr" eaLnBrk="1" hangingPunct="1">
        <a:defRPr sz="44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indent="1371566" algn="ctr" eaLnBrk="1" hangingPunct="1">
        <a:defRPr sz="44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indent="1828754" algn="ctr" eaLnBrk="1" hangingPunct="1">
        <a:defRPr sz="44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lvl1pPr marL="342892" indent="-342892" eaLnBrk="1" hangingPunct="1">
        <a:spcBef>
          <a:spcPts val="700"/>
        </a:spcBef>
        <a:buSzPct val="100000"/>
        <a:buChar char="•"/>
        <a:defRPr sz="32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L="783571" indent="-326382" eaLnBrk="1" hangingPunct="1">
        <a:spcBef>
          <a:spcPts val="700"/>
        </a:spcBef>
        <a:buSzPct val="100000"/>
        <a:buChar char="–"/>
        <a:defRPr sz="32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L="1219169" indent="-304793" eaLnBrk="1" hangingPunct="1">
        <a:spcBef>
          <a:spcPts val="700"/>
        </a:spcBef>
        <a:buSzPct val="100000"/>
        <a:buChar char="•"/>
        <a:defRPr sz="32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L="1737317" indent="-365751" eaLnBrk="1" hangingPunct="1">
        <a:spcBef>
          <a:spcPts val="700"/>
        </a:spcBef>
        <a:buSzPct val="100000"/>
        <a:buChar char="–"/>
        <a:defRPr sz="32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L="2194505" indent="-365751" eaLnBrk="1" hangingPunct="1">
        <a:spcBef>
          <a:spcPts val="700"/>
        </a:spcBef>
        <a:buSzPct val="100000"/>
        <a:buChar char="»"/>
        <a:defRPr sz="32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L="2692333" indent="-406390" eaLnBrk="1" hangingPunct="1">
        <a:spcBef>
          <a:spcPts val="700"/>
        </a:spcBef>
        <a:buSzPct val="100000"/>
        <a:buChar char="•"/>
        <a:defRPr sz="32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L="3149522" indent="-406390" eaLnBrk="1" hangingPunct="1">
        <a:spcBef>
          <a:spcPts val="700"/>
        </a:spcBef>
        <a:buSzPct val="100000"/>
        <a:buChar char="•"/>
        <a:defRPr sz="32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L="3606710" indent="-406390" eaLnBrk="1" hangingPunct="1">
        <a:spcBef>
          <a:spcPts val="700"/>
        </a:spcBef>
        <a:buSzPct val="100000"/>
        <a:buChar char="•"/>
        <a:defRPr sz="32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L="4063898" indent="-406390" eaLnBrk="1" hangingPunct="1">
        <a:spcBef>
          <a:spcPts val="700"/>
        </a:spcBef>
        <a:buSzPct val="100000"/>
        <a:buChar char="•"/>
        <a:defRPr sz="32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lvl1pPr algn="r" eaLnBrk="1" hangingPunct="1"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/>
        </a:defRPr>
      </a:lvl1pPr>
      <a:lvl2pPr indent="457189" algn="r" eaLnBrk="1" hangingPunct="1"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/>
        </a:defRPr>
      </a:lvl2pPr>
      <a:lvl3pPr indent="914378" algn="r" eaLnBrk="1" hangingPunct="1"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/>
        </a:defRPr>
      </a:lvl3pPr>
      <a:lvl4pPr indent="1371566" algn="r" eaLnBrk="1" hangingPunct="1"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/>
        </a:defRPr>
      </a:lvl4pPr>
      <a:lvl5pPr indent="1828754" algn="r" eaLnBrk="1" hangingPunct="1"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/>
        </a:defRPr>
      </a:lvl5pPr>
      <a:lvl6pPr indent="2285943" algn="r" eaLnBrk="1" hangingPunct="1"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/>
        </a:defRPr>
      </a:lvl6pPr>
      <a:lvl7pPr indent="2743132" algn="r" eaLnBrk="1" hangingPunct="1"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/>
        </a:defRPr>
      </a:lvl7pPr>
      <a:lvl8pPr indent="3200320" algn="r" eaLnBrk="1" hangingPunct="1"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/>
        </a:defRPr>
      </a:lvl8pPr>
      <a:lvl9pPr indent="3657509" algn="r" eaLnBrk="1" hangingPunct="1"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2022/1/15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11828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8"/>
          <p:cNvGrpSpPr>
            <a:grpSpLocks/>
          </p:cNvGrpSpPr>
          <p:nvPr/>
        </p:nvGrpSpPr>
        <p:grpSpPr bwMode="auto">
          <a:xfrm>
            <a:off x="4368401" y="1255523"/>
            <a:ext cx="4207669" cy="1488211"/>
            <a:chOff x="1178398" y="1607135"/>
            <a:chExt cx="4606985" cy="1986343"/>
          </a:xfrm>
        </p:grpSpPr>
        <p:sp>
          <p:nvSpPr>
            <p:cNvPr id="3" name="矩形 16"/>
            <p:cNvSpPr>
              <a:spLocks noChangeArrowheads="1"/>
            </p:cNvSpPr>
            <p:nvPr/>
          </p:nvSpPr>
          <p:spPr bwMode="auto">
            <a:xfrm>
              <a:off x="2233160" y="1607135"/>
              <a:ext cx="2497460" cy="585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500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第三单元</a:t>
              </a:r>
              <a:r>
                <a:rPr lang="en-US" altLang="zh-CN" sz="1500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·</a:t>
              </a:r>
              <a:r>
                <a:rPr lang="zh-CN" altLang="en-US" sz="1500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第十一课</a:t>
              </a:r>
              <a:endParaRPr lang="en-US" altLang="zh-CN" sz="15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4" name="TextBox 2"/>
            <p:cNvSpPr txBox="1">
              <a:spLocks noChangeArrowheads="1"/>
            </p:cNvSpPr>
            <p:nvPr/>
          </p:nvSpPr>
          <p:spPr bwMode="auto">
            <a:xfrm>
              <a:off x="1178398" y="2484331"/>
              <a:ext cx="4606985" cy="1109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4800" b="1" dirty="0">
                  <a:solidFill>
                    <a:srgbClr val="003366"/>
                  </a:solidFill>
                  <a:latin typeface="微软雅黑" pitchFamily="34" charset="-122"/>
                  <a:ea typeface="微软雅黑" pitchFamily="34" charset="-122"/>
                </a:rPr>
                <a:t>核舟记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5892589" y="3726447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5825819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95" b="17910"/>
          <a:stretch>
            <a:fillRect/>
          </a:stretch>
        </p:blipFill>
        <p:spPr>
          <a:xfrm>
            <a:off x="1115615" y="501387"/>
            <a:ext cx="6874809" cy="4014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3369" y="1173957"/>
            <a:ext cx="8424863" cy="34849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lang="zh-CN" altLang="zh-CN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东坡右手执卷端，左手抚鲁直背。鲁直左手执卷末，右手指卷，如有所语。</a:t>
            </a:r>
          </a:p>
          <a:p>
            <a:pPr indent="342900">
              <a:lnSpc>
                <a:spcPct val="150000"/>
              </a:lnSpc>
              <a:defRPr/>
            </a:pPr>
            <a:r>
              <a:rPr lang="zh-CN" altLang="zh-CN" sz="210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执：动词</a:t>
            </a:r>
            <a:r>
              <a:rPr lang="zh-CN" altLang="en-US" sz="210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</a:t>
            </a:r>
            <a:r>
              <a:rPr lang="zh-CN" altLang="zh-CN" sz="210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拿。卷端：指画幅的右端。抚：轻抚，轻按。卷末：指画幅的左端。指：动词，指着。如有所语：好像在说什么似的。如：好像。语：说话。</a:t>
            </a:r>
          </a:p>
          <a:p>
            <a:pPr indent="342900">
              <a:lnSpc>
                <a:spcPct val="150000"/>
              </a:lnSpc>
              <a:defRPr/>
            </a:pPr>
            <a:r>
              <a:rPr lang="zh-CN" altLang="zh-CN" sz="21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苏东坡的右手拿着卷的右端，左手抚着鲁直的背脊；鲁直左手拿着手卷的左端，右手指着手卷，好像在说些什么。 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785" y="863204"/>
            <a:ext cx="8704659" cy="39703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东坡现右足，鲁直现左足，各微侧，其两膝相比者，各隐卷底衣褶中。佛印绝类弥勒，袒胸露乳，矫首昂视，神情与苏、黄不属。</a:t>
            </a:r>
          </a:p>
          <a:p>
            <a:pPr indent="342900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现</a:t>
            </a:r>
            <a:r>
              <a:rPr lang="zh-CN" altLang="en-US" sz="2100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</a:t>
            </a:r>
            <a:r>
              <a:rPr lang="zh-CN" altLang="zh-CN" sz="2100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露出。微侧：略微侧转（身子）。相比者：相互靠近的两膝。相比：相互靠近。比：靠近。绝类：极像。绝：极，特别。类：类似，像。袒：袒露。矫：举。首：头。矫首昂视：抬头仰望。</a:t>
            </a:r>
          </a:p>
          <a:p>
            <a:pPr indent="342900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苏东坡露出右脚，鲁直露出左脚，各自略微侧转</a:t>
            </a:r>
            <a:r>
              <a:rPr lang="en-US" altLang="zh-CN" sz="21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</a:t>
            </a:r>
            <a:r>
              <a:rPr lang="zh-CN" altLang="zh-CN" sz="21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身子</a:t>
            </a:r>
            <a:r>
              <a:rPr lang="en-US" altLang="zh-CN" sz="21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)</a:t>
            </a:r>
            <a:r>
              <a:rPr lang="zh-CN" altLang="zh-CN" sz="21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，他们互相靠近的两膝，各自隐藏在手卷下面的衣褶里。佛印极像弥勒佛，敞胸露怀，抬头仰望，神情和苏东坡、鲁直不相类似。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886289"/>
            <a:ext cx="7272808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785" y="1190625"/>
            <a:ext cx="8712994" cy="300081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38" tIns="45719" rIns="91438" bIns="45719">
            <a:spAutoFit/>
          </a:bodyPr>
          <a:lstStyle/>
          <a:p>
            <a:pPr indent="342900" eaLnBrk="0" hangingPunct="0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卧右膝，诎右臂支船，而竖其左膝，左臂挂念珠倚之——珠可历历数也。</a:t>
            </a:r>
          </a:p>
          <a:p>
            <a:pPr indent="342900" eaLnBrk="0" hangingPunct="0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卧：卧倒。诎：弯曲。支：支撑。其：他的。倚：靠。之：代左膝。历历：清清楚楚，分明可数的样子。也：语气助词。</a:t>
            </a:r>
          </a:p>
          <a:p>
            <a:pPr indent="342900" eaLnBrk="0" hangingPunct="0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佛印平卧右膝，弯曲右臂支撑在船上，并且竖起他的左膝，左臂挂着念珠靠在左膝上——念珠可以清清楚楚地数出来。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785" y="1094185"/>
            <a:ext cx="8712994" cy="348556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舟尾横卧一楫。楫左右舟子各一人。居右者椎髻仰面，左手倚一衡木，右手攀右趾，若啸呼状。</a:t>
            </a:r>
          </a:p>
          <a:p>
            <a:pPr indent="342900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卧：平放。楫：船桨。舟子：撑船的人。居：位于。椎髻：梳着椎形发髻。衡：通“横”。攀：通“扳”。若：好像。状：形状，样子。</a:t>
            </a:r>
          </a:p>
          <a:p>
            <a:pPr indent="342900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船尾横放着一支船桨。船桨的左右两边各有一个撑船的人。在右边的人梳着椎形发髻，仰着脸，左手靠在一根横木上，右手扳着右脚趾，好像在大声呼喊的样子。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64" y="505836"/>
            <a:ext cx="7089204" cy="40938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1223" y="1116806"/>
            <a:ext cx="8641556" cy="300081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居左者右手执蒲葵扇，左手抚炉，炉上有壶，其人视端容寂，若听茶声然。</a:t>
            </a:r>
          </a:p>
          <a:p>
            <a:pPr indent="342900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执：拿。其：那。视：眼神，眼光。端：正。容：神色。寂：平静。若……然：好像……的样子。然</a:t>
            </a:r>
            <a:r>
              <a:rPr lang="zh-CN" altLang="en-US" sz="2100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</a:t>
            </a:r>
            <a:r>
              <a:rPr lang="zh-CN" altLang="zh-CN" sz="2100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……的样子。</a:t>
            </a:r>
          </a:p>
          <a:p>
            <a:pPr indent="342900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在左边的人右手拿着蒲葵扇，左手抚着火炉，炉上有个水壶，那个人眼睛正视着（茶炉），神色平静，好像在听茶水烧开了没有的样子。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1223" y="807244"/>
            <a:ext cx="8641556" cy="341631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lang="zh-CN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其船背稍夷，则题名其上，文曰：“天启壬戌秋日，虞山王毅叔远甫刻”，细若蚊足，钩画了了，其色墨。又用篆章一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文曰“初平山人”，其色丹。</a:t>
            </a:r>
          </a:p>
          <a:p>
            <a:pPr indent="342900">
              <a:lnSpc>
                <a:spcPct val="150000"/>
              </a:lnSpc>
              <a:defRPr/>
            </a:pPr>
            <a:r>
              <a:rPr lang="zh-CN" altLang="zh-CN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其：那。夷：平。题名：</a:t>
            </a:r>
            <a:r>
              <a:rPr lang="zh-CN" altLang="en-US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题写</a:t>
            </a:r>
            <a:r>
              <a:rPr lang="zh-CN" altLang="zh-CN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名字。题：写，指刻。曰：为，是。甫：通“父”，男子的美称，多附于字之后。钩画：笔画。了了：清楚明白。其：代词，指所刻的字。墨：黑。篆章：篆字图章。丹：朱红色。</a:t>
            </a:r>
          </a:p>
          <a:p>
            <a:pPr indent="342900">
              <a:lnSpc>
                <a:spcPct val="150000"/>
              </a:lnSpc>
              <a:defRPr/>
            </a:pPr>
            <a:r>
              <a:rPr lang="zh-CN" altLang="zh-CN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那船的背面较平，就在上面刻着作者的名字，文字是“天启壬戌秋日，虞山王毅叔远甫刻”，笔画细小得像蚊子的脚，一钩一画清清楚楚，它的颜色是黑的。还刻着一枚篆书图章，文字是“初平山人”，它的颜色是红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555526"/>
            <a:ext cx="6912768" cy="39954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Box 2"/>
          <p:cNvSpPr txBox="1">
            <a:spLocks noChangeArrowheads="1"/>
          </p:cNvSpPr>
          <p:nvPr/>
        </p:nvSpPr>
        <p:spPr bwMode="auto">
          <a:xfrm>
            <a:off x="2305050" y="854869"/>
            <a:ext cx="4207669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1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翻译</a:t>
            </a:r>
            <a:r>
              <a:rPr lang="en-US" altLang="zh-CN" sz="21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1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核舟记</a:t>
            </a:r>
            <a:r>
              <a:rPr lang="en-US" altLang="zh-CN" sz="21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endParaRPr lang="zh-CN" altLang="en-US" sz="21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1241" y="1732360"/>
            <a:ext cx="8503444" cy="25157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38" tIns="45719" rIns="91438" bIns="45719">
            <a:spAutoFit/>
          </a:bodyPr>
          <a:lstStyle/>
          <a:p>
            <a:pPr indent="342900" eaLnBrk="0" hangingPunct="0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明有奇巧人曰王叔远，能以径寸之木，为宫室、器皿、人物，</a:t>
            </a:r>
            <a:r>
              <a:rPr lang="en-US" altLang="zh-CN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  </a:t>
            </a:r>
            <a:r>
              <a:rPr lang="zh-CN" altLang="zh-CN" sz="2100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奇巧人：手艺奇妙精巧的人。奇巧</a:t>
            </a:r>
            <a:r>
              <a:rPr lang="zh-CN" altLang="en-US" sz="2100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</a:t>
            </a:r>
            <a:r>
              <a:rPr lang="zh-CN" altLang="zh-CN" sz="2100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奇异、罕见。曰：叫。以：用。径寸之木：直径一寸的木头。径：直径。为：动词，做。这里指雕刻。</a:t>
            </a:r>
          </a:p>
          <a:p>
            <a:pPr indent="342900" eaLnBrk="0" hangingPunct="0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明朝有</a:t>
            </a:r>
            <a:r>
              <a:rPr lang="en-US" altLang="zh-CN" sz="21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</a:t>
            </a:r>
            <a:r>
              <a:rPr lang="zh-CN" altLang="zh-CN" sz="21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一个</a:t>
            </a:r>
            <a:r>
              <a:rPr lang="en-US" altLang="zh-CN" sz="21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)</a:t>
            </a:r>
            <a:r>
              <a:rPr lang="zh-CN" altLang="zh-CN" sz="21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技艺奇妙精巧的人叫王叔远。（他）能够用直径一寸的木头，雕刻出宫殿、器具、人物， </a:t>
            </a:r>
            <a:endParaRPr lang="zh-CN" altLang="en-US" sz="21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47772" y="600701"/>
            <a:ext cx="1548473" cy="26160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fontAlgn="auto" latinLnBrk="1" hangingPunct="0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F2F2F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https://www.ypppt.com/</a:t>
            </a:r>
            <a:endParaRPr kumimoji="0" lang="zh-CN" altLang="en-US" sz="1100" b="0" i="0" u="none" strike="noStrike" cap="none" spc="0" normalizeH="0" baseline="0" dirty="0">
              <a:ln>
                <a:noFill/>
              </a:ln>
              <a:solidFill>
                <a:srgbClr val="F2F2F2"/>
              </a:solidFill>
              <a:effectLst/>
              <a:uFillTx/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785" y="1333500"/>
            <a:ext cx="8784431" cy="300081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38" tIns="45719" rIns="91438" bIns="45719">
            <a:spAutoFit/>
          </a:bodyPr>
          <a:lstStyle/>
          <a:p>
            <a:pPr indent="342900" eaLnBrk="0" hangingPunct="0">
              <a:lnSpc>
                <a:spcPct val="150000"/>
              </a:lnSpc>
              <a:defRPr/>
            </a:pPr>
            <a:r>
              <a:rPr lang="zh-CN" altLang="zh-CN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通计一舟，为人五；为窗八；为箬篷，为楫，为炉，为壶，为手卷，为念珠各一；对联、题名并篆文，为字共三十有四。</a:t>
            </a:r>
          </a:p>
          <a:p>
            <a:pPr indent="342900" eaLnBrk="0" hangingPunct="0">
              <a:lnSpc>
                <a:spcPct val="150000"/>
              </a:lnSpc>
              <a:defRPr/>
            </a:pPr>
            <a:r>
              <a:rPr lang="zh-CN" altLang="zh-CN" sz="210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通：总共，计算。为：刻有。并：和，连词。有：同上。</a:t>
            </a:r>
          </a:p>
          <a:p>
            <a:pPr indent="342900" eaLnBrk="0" hangingPunct="0">
              <a:lnSpc>
                <a:spcPct val="150000"/>
              </a:lnSpc>
              <a:defRPr/>
            </a:pPr>
            <a:r>
              <a:rPr lang="zh-CN" altLang="zh-CN" sz="21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总计（在）一条船（上），刻了五个人；刻了八扇窗户；刻了竹篷、船桨、炉子、茶壶、手卷、念珠各一件；对联、题名和篆文，刻的文字共计三十四个。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7417" y="1219200"/>
            <a:ext cx="8784431" cy="348556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38" tIns="45719" rIns="91438" bIns="45719">
            <a:spAutoFit/>
          </a:bodyPr>
          <a:lstStyle/>
          <a:p>
            <a:pPr indent="342900" eaLnBrk="0" hangingPunct="0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而计其长曾不盈寸。盖简桃核修狭者为之。嘻，技亦灵怪矣哉！</a:t>
            </a:r>
          </a:p>
          <a:p>
            <a:pPr indent="342900" eaLnBrk="0" hangingPunct="0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而：连词，表转折，可是。曾：尚，还。盈：满。盖：连词，承接上文，原来是。简：通“拣”，挑选。修狭：长而窄。为：动词，刻。</a:t>
            </a:r>
          </a:p>
          <a:p>
            <a:pPr indent="342900" eaLnBrk="0" hangingPunct="0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嘻：叹词，表惊叹。灵：神奇，灵异。矣哉：表惊叹语气词，相当于“了，啊”。</a:t>
            </a:r>
          </a:p>
          <a:p>
            <a:pPr indent="342900" eaLnBrk="0" hangingPunct="0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可是计算它的长度，竟然不满一寸。（原来）是挑选了一个长而窄的桃核刻成的。啊，技艺也真神奇啊！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图片 1" descr="IMG_9712a_%E7%BC%A9%E5%B0%8F%E5%A4%A7%E5%B0%8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46"/>
          <a:stretch>
            <a:fillRect/>
          </a:stretch>
        </p:blipFill>
        <p:spPr bwMode="auto">
          <a:xfrm>
            <a:off x="461963" y="996554"/>
            <a:ext cx="3318272" cy="3303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 descr="0726_1341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4554" y="1298972"/>
            <a:ext cx="16383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 descr="0726_134106-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413272"/>
            <a:ext cx="285750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文本框 1"/>
          <p:cNvSpPr txBox="1">
            <a:spLocks noChangeArrowheads="1"/>
          </p:cNvSpPr>
          <p:nvPr/>
        </p:nvSpPr>
        <p:spPr bwMode="auto">
          <a:xfrm>
            <a:off x="648890" y="1047750"/>
            <a:ext cx="7818833" cy="2008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研读思考：</a:t>
            </a:r>
            <a:endParaRPr lang="en-US" altLang="zh-CN" sz="2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）这枚核舟是用什么雕刻而成的？</a:t>
            </a:r>
          </a:p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）核舟雕刻的主题是什么？</a:t>
            </a:r>
          </a:p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）魏学洢是如何评价这枚核舟和核舟雕刻者的</a:t>
            </a:r>
            <a:r>
              <a:rPr lang="zh-CN" altLang="zh-CN" sz="2100" dirty="0" smtClean="0">
                <a:latin typeface="微软雅黑" pitchFamily="34" charset="-122"/>
                <a:ea typeface="微软雅黑" pitchFamily="34" charset="-122"/>
              </a:rPr>
              <a:t>？</a:t>
            </a:r>
            <a:endParaRPr lang="zh-CN" altLang="zh-CN" sz="21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809625" y="1246585"/>
            <a:ext cx="7703344" cy="2491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342900" eaLnBrk="0" hangingPunct="0">
              <a:lnSpc>
                <a:spcPct val="15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思考探究：</a:t>
            </a:r>
            <a:endParaRPr lang="en-US" altLang="zh-CN" sz="2100" dirty="0">
              <a:latin typeface="微软雅黑" pitchFamily="34" charset="-122"/>
              <a:ea typeface="微软雅黑" pitchFamily="34" charset="-122"/>
            </a:endParaRPr>
          </a:p>
          <a:p>
            <a:pPr indent="342900" eaLnBrk="0" hangingPunct="0"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）请在本上画出核舟示意图，尽量用原文准确标出作者提供的各项信息。</a:t>
            </a:r>
          </a:p>
          <a:p>
            <a:pPr indent="342900" eaLnBrk="0" hangingPunct="0"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）谈谈这段描述从哪些方面表现了雕刻技艺的灵怪和雕刻者的奇巧。 </a:t>
            </a:r>
            <a:endParaRPr lang="zh-CN" altLang="en-US" sz="21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矩形 2"/>
          <p:cNvSpPr>
            <a:spLocks noChangeArrowheads="1"/>
          </p:cNvSpPr>
          <p:nvPr/>
        </p:nvSpPr>
        <p:spPr bwMode="auto">
          <a:xfrm>
            <a:off x="751285" y="1268016"/>
            <a:ext cx="8077200" cy="2493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读第三、四段。</a:t>
            </a:r>
          </a:p>
          <a:p>
            <a:pPr indent="342900">
              <a:lnSpc>
                <a:spcPct val="15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）小组模拟作者描写内容摆出人物位置关系和大体姿态，体会作者的描述顺序。</a:t>
            </a:r>
          </a:p>
          <a:p>
            <a:pPr indent="342900">
              <a:lnSpc>
                <a:spcPct val="15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）谈谈这两段又是怎样表现雕刻技艺的灵怪和雕刻的奇巧的。（尽量引用原文加以说明）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矩形 2"/>
          <p:cNvSpPr>
            <a:spLocks noChangeArrowheads="1"/>
          </p:cNvSpPr>
          <p:nvPr/>
        </p:nvSpPr>
        <p:spPr bwMode="auto">
          <a:xfrm>
            <a:off x="332185" y="1432322"/>
            <a:ext cx="4391025" cy="2008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342900" eaLnBrk="0" hangingPunct="0">
              <a:lnSpc>
                <a:spcPct val="15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作业：</a:t>
            </a:r>
            <a:endParaRPr lang="en-US" altLang="zh-CN" sz="2100" dirty="0">
              <a:latin typeface="微软雅黑" pitchFamily="34" charset="-122"/>
              <a:ea typeface="微软雅黑" pitchFamily="34" charset="-122"/>
            </a:endParaRPr>
          </a:p>
          <a:p>
            <a:pPr indent="342900" eaLnBrk="0" hangingPunct="0">
              <a:lnSpc>
                <a:spcPct val="15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背诵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2-4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段。</a:t>
            </a:r>
            <a:endParaRPr lang="en-US" altLang="zh-CN" sz="2100" dirty="0">
              <a:latin typeface="微软雅黑" pitchFamily="34" charset="-122"/>
              <a:ea typeface="微软雅黑" pitchFamily="34" charset="-122"/>
            </a:endParaRPr>
          </a:p>
          <a:p>
            <a:pPr indent="342900" eaLnBrk="0" hangingPunct="0">
              <a:lnSpc>
                <a:spcPct val="15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练习用空间顺序描述一件工艺品并能突出其特点。</a:t>
            </a:r>
          </a:p>
        </p:txBody>
      </p:sp>
      <p:pic>
        <p:nvPicPr>
          <p:cNvPr id="30722" name="图片 1" descr="timg-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178" y="1190625"/>
            <a:ext cx="3767138" cy="249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543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48853" y="615554"/>
            <a:ext cx="8471297" cy="424457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38" tIns="45719" rIns="91438" bIns="45719">
            <a:spAutoFit/>
          </a:bodyPr>
          <a:lstStyle/>
          <a:p>
            <a:pPr indent="342900" eaLnBrk="0" hangingPunct="0">
              <a:lnSpc>
                <a:spcPct val="150000"/>
              </a:lnSpc>
              <a:defRPr/>
            </a:pPr>
            <a:r>
              <a:rPr lang="zh-CN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以至鸟兽、木石，罔不因势象形，各具情态。尝贻余核舟一，盖大苏泛赤壁云。</a:t>
            </a:r>
          </a:p>
          <a:p>
            <a:pPr indent="342900" eaLnBrk="0" hangingPunct="0">
              <a:lnSpc>
                <a:spcPct val="150000"/>
              </a:lnSpc>
              <a:defRPr/>
            </a:pPr>
            <a:r>
              <a:rPr lang="zh-CN" altLang="zh-CN" sz="2000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罔不：无不，全都。罔：无，没有。因：顺着，就着。象：模仿，这里指雕刻。各：各个。具：具有。尝：曾经。贻：赠。盖：表示推测的句首语气词，可译作“</a:t>
            </a:r>
            <a:r>
              <a:rPr lang="zh-CN" altLang="en-US" sz="2000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大概</a:t>
            </a:r>
            <a:r>
              <a:rPr lang="zh-CN" altLang="zh-CN" sz="2000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是”。</a:t>
            </a:r>
            <a:r>
              <a:rPr lang="en-US" altLang="zh-CN" sz="2000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zh-CN" sz="2000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泛：泛舟，坐着船在水上游览</a:t>
            </a:r>
            <a:r>
              <a:rPr lang="zh-CN" altLang="en-US" sz="2000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r>
              <a:rPr lang="zh-CN" altLang="zh-CN" sz="2000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云：句尾语助词。</a:t>
            </a:r>
          </a:p>
          <a:p>
            <a:pPr indent="342900" eaLnBrk="0" hangingPunct="0">
              <a:lnSpc>
                <a:spcPct val="150000"/>
              </a:lnSpc>
              <a:defRPr/>
            </a:pPr>
            <a:r>
              <a:rPr lang="zh-CN" altLang="zh-CN" sz="20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以至飞鸟走兽、树木石头，全都是按照（材料原来的）形状刻成（各种事物的）形象，各有各的神情姿态。（他）曾经送给我一艘用果核雕刻成的小船，（刻的）</a:t>
            </a:r>
            <a:r>
              <a:rPr lang="zh-CN" altLang="en-US" sz="20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大概</a:t>
            </a:r>
            <a:r>
              <a:rPr lang="zh-CN" altLang="zh-CN" sz="20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是苏东坡泛舟游赤壁的情景。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06674"/>
            <a:ext cx="7776864" cy="3972470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8119" y="942975"/>
            <a:ext cx="8666560" cy="348556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38" tIns="45719" rIns="91438" bIns="45719">
            <a:spAutoFit/>
          </a:bodyPr>
          <a:lstStyle/>
          <a:p>
            <a:pPr indent="342900" eaLnBrk="0" hangingPunct="0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舟首尾长约八分有奇，高可二黍许。中轩敞者为舱，箬篷覆之。</a:t>
            </a:r>
          </a:p>
          <a:p>
            <a:pPr indent="342900" eaLnBrk="0" hangingPunct="0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有：</a:t>
            </a:r>
            <a:r>
              <a:rPr lang="zh-CN" altLang="en-US" sz="2100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同</a:t>
            </a:r>
            <a:r>
              <a:rPr lang="zh-CN" altLang="zh-CN" sz="2100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“又”，用来连接整数和零数。奇，零数，余数。</a:t>
            </a:r>
            <a:endParaRPr lang="en-US" altLang="zh-CN" sz="2100" dirty="0">
              <a:solidFill>
                <a:srgbClr val="A3541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342900" eaLnBrk="0" hangingPunct="0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可，大约。许，上下。中：中间。轩敞：高起而宽敞。者</a:t>
            </a:r>
            <a:r>
              <a:rPr lang="zh-CN" altLang="en-US" sz="2100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</a:t>
            </a:r>
            <a:r>
              <a:rPr lang="zh-CN" altLang="zh-CN" sz="2100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……的地方。为：是。箬篷：用箬竹叶做成的船篷。覆：遮盖。之：代词，指船舱。</a:t>
            </a:r>
          </a:p>
          <a:p>
            <a:pPr indent="342900" eaLnBrk="0" hangingPunct="0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船头到船尾长大约八分多一点，约有两个黄米粒（上下）那么高。中间高起而宽敞的部分是船舱，（刻着）用箬竹叶做成的船篷覆盖着它。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785" y="1597819"/>
            <a:ext cx="8674894" cy="203132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38" tIns="45719" rIns="91438" bIns="45719">
            <a:spAutoFit/>
          </a:bodyPr>
          <a:lstStyle/>
          <a:p>
            <a:pPr indent="342900" eaLnBrk="0" hangingPunct="0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旁开小窗，左右各四，共八扇。启窗而观，雕栏相望焉。</a:t>
            </a:r>
            <a:r>
              <a:rPr lang="en-US" altLang="zh-CN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endParaRPr lang="zh-CN" altLang="zh-CN" sz="2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342900" eaLnBrk="0" hangingPunct="0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雕栏：雕有花纹的栏杆。相望：相互对望。焉：语气助词，表转述。</a:t>
            </a:r>
          </a:p>
          <a:p>
            <a:pPr indent="342900" eaLnBrk="0" hangingPunct="0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（船舱）旁边辟有小窗，左右各四扇，一共八扇。打开窗户来看，雕刻着花纹的栏杆左右相对。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24" b="14065"/>
          <a:stretch>
            <a:fillRect/>
          </a:stretch>
        </p:blipFill>
        <p:spPr>
          <a:xfrm>
            <a:off x="1075159" y="625997"/>
            <a:ext cx="6912768" cy="3965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2185" y="1084660"/>
            <a:ext cx="8712994" cy="348556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lang="zh-CN" altLang="zh-CN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闭之，则右刻“山高月小，水落石出”，左刻“清风徐来，水波不兴”，石青糁之。</a:t>
            </a:r>
          </a:p>
          <a:p>
            <a:pPr indent="342900">
              <a:lnSpc>
                <a:spcPct val="150000"/>
              </a:lnSpc>
              <a:defRPr/>
            </a:pPr>
            <a:r>
              <a:rPr lang="zh-CN" altLang="zh-CN" sz="210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闭：关上。则：连词，表顺接。徐：缓缓地。兴：起。石青，一种青翠色的颜料。名词作状语，用石青。糁：名词用做动词，涂。之：代词，指刻的字。</a:t>
            </a:r>
          </a:p>
          <a:p>
            <a:pPr indent="342900">
              <a:lnSpc>
                <a:spcPct val="150000"/>
              </a:lnSpc>
              <a:defRPr/>
            </a:pPr>
            <a:r>
              <a:rPr lang="zh-CN" altLang="zh-CN" sz="21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关上窗户，就看到右边刻着“山高月小，水落石出”，左边刻着“清风徐来，水波不兴”，用石青涂在字的凹处。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785" y="1009650"/>
            <a:ext cx="8712994" cy="39703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38" tIns="45719" rIns="91438" bIns="45719">
            <a:spAutoFit/>
          </a:bodyPr>
          <a:lstStyle/>
          <a:p>
            <a:pPr indent="342900">
              <a:lnSpc>
                <a:spcPct val="150000"/>
              </a:lnSpc>
              <a:defRPr/>
            </a:pPr>
            <a:r>
              <a:rPr lang="zh-CN" altLang="zh-CN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船头坐三人，中峨冠而多髯者为东坡，佛印居右，鲁直居左。苏、黄共阅一手卷。</a:t>
            </a:r>
          </a:p>
          <a:p>
            <a:pPr indent="342900">
              <a:lnSpc>
                <a:spcPct val="150000"/>
              </a:lnSpc>
              <a:defRPr/>
            </a:pPr>
            <a:r>
              <a:rPr lang="zh-CN" altLang="zh-CN" sz="210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峨冠：高高的帽子。这里指戴着高高的帽子。而：连词，表并列。髯：胡须，这里泛指两腮的胡须。者</a:t>
            </a:r>
            <a:r>
              <a:rPr lang="zh-CN" altLang="en-US" sz="210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</a:t>
            </a:r>
            <a:r>
              <a:rPr lang="zh-CN" altLang="zh-CN" sz="2100">
                <a:solidFill>
                  <a:srgbClr val="A3541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……的人。为：是。居：处，处在。共：共同，一起。手卷：横幅的书画卷子。</a:t>
            </a:r>
          </a:p>
          <a:p>
            <a:pPr indent="342900">
              <a:lnSpc>
                <a:spcPct val="150000"/>
              </a:lnSpc>
              <a:defRPr/>
            </a:pPr>
            <a:r>
              <a:rPr lang="zh-CN" altLang="zh-CN" sz="21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船头坐着三个人：中间（戴着）高高的帽子，两腮（长着）浓密的胡须的人是苏东坡，佛印坐在（东坡）右边，鲁直</a:t>
            </a:r>
            <a:r>
              <a:rPr lang="en-US" altLang="zh-CN" sz="21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</a:t>
            </a:r>
            <a:r>
              <a:rPr lang="zh-CN" altLang="zh-CN" sz="21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黄庭坚</a:t>
            </a:r>
            <a:r>
              <a:rPr lang="en-US" altLang="zh-CN" sz="21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)</a:t>
            </a:r>
            <a:r>
              <a:rPr lang="zh-CN" altLang="zh-CN" sz="21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坐在（东坡）左边。苏东坡、鲁直共同看着一轴字画手卷。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Default">
      <a:dk1>
        <a:srgbClr val="000000"/>
      </a:dk1>
      <a:lt1>
        <a:srgbClr val="F2F2F2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ndgp3v4n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rgbClr val="BBE0E3"/>
          </a:solidFill>
          <a:prstDash val="solid"/>
          <a:miter lim="800000"/>
        </a:ln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微软雅黑" panose="020B0503020204020204" charset="-122"/>
            <a:ea typeface="微软雅黑" panose="020B0503020204020204" charset="-122"/>
            <a:cs typeface="微软雅黑" panose="020B0503020204020204" charset="-122"/>
            <a:sym typeface="微软雅黑" panose="020B0503020204020204" charset="-122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BBE0E3"/>
          </a:solidFill>
          <a:prstDash val="solid"/>
          <a:miter lim="8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 panose="020B0604020202020204"/>
            <a:ea typeface="Arial" panose="020B0604020202020204"/>
            <a:cs typeface="Arial" panose="020B0604020202020204"/>
            <a:sym typeface="Arial" panose="020B060402020202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2144</Words>
  <Application>Microsoft Office PowerPoint</Application>
  <PresentationFormat>全屏显示(16:9)</PresentationFormat>
  <Paragraphs>72</Paragraphs>
  <Slides>27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5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44</cp:revision>
  <dcterms:created xsi:type="dcterms:W3CDTF">2013-07-01T03:05:00Z</dcterms:created>
  <dcterms:modified xsi:type="dcterms:W3CDTF">2022-01-15T04:32:31Z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