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3"/>
  </p:notesMasterIdLst>
  <p:sldIdLst>
    <p:sldId id="367" r:id="rId3"/>
    <p:sldId id="371" r:id="rId4"/>
    <p:sldId id="373" r:id="rId5"/>
    <p:sldId id="374" r:id="rId6"/>
    <p:sldId id="375" r:id="rId7"/>
    <p:sldId id="370" r:id="rId8"/>
    <p:sldId id="377" r:id="rId9"/>
    <p:sldId id="376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91" r:id="rId18"/>
    <p:sldId id="386" r:id="rId19"/>
    <p:sldId id="387" r:id="rId20"/>
    <p:sldId id="389" r:id="rId21"/>
    <p:sldId id="392" r:id="rId22"/>
  </p:sldIdLst>
  <p:sldSz cx="9144000" cy="5143500" type="screen16x9"/>
  <p:notesSz cx="6858000" cy="9144000"/>
  <p:defaultTextStyle>
    <a:defPPr marL="0" marR="0" indent="0" algn="l" defTabSz="6858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1pPr>
    <a:lvl2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2pPr>
    <a:lvl3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3pPr>
    <a:lvl4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4pPr>
    <a:lvl5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5pPr>
    <a:lvl6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6pPr>
    <a:lvl7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7pPr>
    <a:lvl8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8pPr>
    <a:lvl9pPr marL="0" marR="0" indent="0" algn="ctr" defTabSz="61912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4200" b="0" i="1" u="none" strike="noStrike" cap="none" spc="0" normalizeH="0" baseline="0">
        <a:ln>
          <a:noFill/>
        </a:ln>
        <a:solidFill>
          <a:srgbClr val="86837F">
            <a:alpha val="80000"/>
          </a:srgbClr>
        </a:solidFill>
        <a:effectLst>
          <a:outerShdw blurRad="25400" dist="12700" dir="5400000" rotWithShape="0">
            <a:srgbClr val="FFFFFF"/>
          </a:outerShdw>
        </a:effectLst>
        <a:uFillTx/>
        <a:latin typeface="Hoefler Text"/>
        <a:ea typeface="Hoefler Text"/>
        <a:cs typeface="Hoefler Text"/>
        <a:sym typeface="Hoefler Text"/>
      </a:defRPr>
    </a:lvl9pPr>
  </p:defaultTextStyle>
  <p:extLst>
    <p:ext uri="{EFAFB233-063F-42B5-8137-9DF3F51BA10A}">
      <p15:sldGuideLst xmlns:p15="http://schemas.microsoft.com/office/powerpoint/2012/main">
        <p15:guide id="1" orient="horz" pos="164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haowen@126.com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D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3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732" y="120"/>
      </p:cViewPr>
      <p:guideLst>
        <p:guide orient="horz" pos="164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19T10:01:37.382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62299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1pPr>
    <a:lvl2pPr indent="17145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2pPr>
    <a:lvl3pPr indent="34290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3pPr>
    <a:lvl4pPr indent="51435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4pPr>
    <a:lvl5pPr indent="68580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5pPr>
    <a:lvl6pPr indent="85725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6pPr>
    <a:lvl7pPr indent="102870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7pPr>
    <a:lvl8pPr indent="120015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8pPr>
    <a:lvl9pPr indent="1371600" defTabSz="342900" latinLnBrk="0">
      <a:lnSpc>
        <a:spcPct val="118000"/>
      </a:lnSpc>
      <a:defRPr sz="1700">
        <a:latin typeface="+mn-lt"/>
        <a:ea typeface="+mn-ea"/>
        <a:cs typeface="+mn-cs"/>
        <a:sym typeface="Helvetica Neue" panose="020005030000000200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270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386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726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618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39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410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282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736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12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617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760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5871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7992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356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710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156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501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581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788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832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295400" y="1200150"/>
            <a:ext cx="6553200" cy="1485900"/>
          </a:xfrm>
          <a:prstGeom prst="rect">
            <a:avLst/>
          </a:prstGeom>
        </p:spPr>
        <p:txBody>
          <a:bodyPr anchor="b"/>
          <a:lstStyle>
            <a:lvl1pPr>
              <a:defRPr sz="4000">
                <a:solidFill>
                  <a:srgbClr val="F4D799"/>
                </a:solidFill>
                <a:effectLst>
                  <a:outerShdw blurRad="25400" dist="25400" dir="16200000" rotWithShape="0">
                    <a:srgbClr val="000000">
                      <a:alpha val="34000"/>
                    </a:srgbClr>
                  </a:outerShdw>
                </a:effectLst>
              </a:defRPr>
            </a:lvl1pPr>
          </a:lstStyle>
          <a:p>
            <a:r>
              <a:t>标题文本</a:t>
            </a:r>
          </a:p>
        </p:txBody>
      </p:sp>
      <p:sp>
        <p:nvSpPr>
          <p:cNvPr id="1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95400" y="3114675"/>
            <a:ext cx="6553200" cy="7429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ct val="0"/>
              </a:spcBef>
              <a:buSzTx/>
              <a:buNone/>
              <a:defRPr sz="1700">
                <a:solidFill>
                  <a:srgbClr val="C8AF7B"/>
                </a:solidFill>
                <a:effectLst>
                  <a:outerShdw blurRad="25400" dist="12700" dir="16200000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  <a:sym typeface="Helvetica Neue" panose="02000503000000020004"/>
              </a:defRPr>
            </a:lvl1pPr>
            <a:lvl2pPr marL="0" indent="0" algn="ctr">
              <a:spcBef>
                <a:spcPct val="0"/>
              </a:spcBef>
              <a:buSzTx/>
              <a:buNone/>
              <a:defRPr sz="1700">
                <a:solidFill>
                  <a:srgbClr val="C8AF7B"/>
                </a:solidFill>
                <a:effectLst>
                  <a:outerShdw blurRad="25400" dist="12700" dir="16200000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  <a:sym typeface="Helvetica Neue" panose="02000503000000020004"/>
              </a:defRPr>
            </a:lvl2pPr>
            <a:lvl3pPr marL="0" indent="0" algn="ctr">
              <a:spcBef>
                <a:spcPct val="0"/>
              </a:spcBef>
              <a:buSzTx/>
              <a:buNone/>
              <a:defRPr sz="1700">
                <a:solidFill>
                  <a:srgbClr val="C8AF7B"/>
                </a:solidFill>
                <a:effectLst>
                  <a:outerShdw blurRad="25400" dist="12700" dir="16200000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  <a:sym typeface="Helvetica Neue" panose="02000503000000020004"/>
              </a:defRPr>
            </a:lvl3pPr>
            <a:lvl4pPr marL="0" indent="0" algn="ctr">
              <a:spcBef>
                <a:spcPct val="0"/>
              </a:spcBef>
              <a:buSzTx/>
              <a:buNone/>
              <a:defRPr sz="1700">
                <a:solidFill>
                  <a:srgbClr val="C8AF7B"/>
                </a:solidFill>
                <a:effectLst>
                  <a:outerShdw blurRad="25400" dist="12700" dir="16200000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  <a:sym typeface="Helvetica Neue" panose="02000503000000020004"/>
              </a:defRPr>
            </a:lvl4pPr>
            <a:lvl5pPr marL="0" indent="0" algn="ctr">
              <a:spcBef>
                <a:spcPct val="0"/>
              </a:spcBef>
              <a:buSzTx/>
              <a:buNone/>
              <a:defRPr sz="1700">
                <a:solidFill>
                  <a:srgbClr val="C8AF7B"/>
                </a:solidFill>
                <a:effectLst>
                  <a:outerShdw blurRad="25400" dist="12700" dir="16200000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  <a:sym typeface="Helvetica Neue" panose="020005030000000200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4451730" y="4947673"/>
            <a:ext cx="250068" cy="215444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F4E1B9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87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752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52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95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5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" name="正文级别 1…"/>
          <p:cNvSpPr txBox="1">
            <a:spLocks noGrp="1"/>
          </p:cNvSpPr>
          <p:nvPr>
            <p:ph idx="1" hasCustomPrompt="1"/>
          </p:nvPr>
        </p:nvSpPr>
        <p:spPr>
          <a:xfrm>
            <a:off x="1163947" y="1539899"/>
            <a:ext cx="5710777" cy="2655955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buBlip>
                <a:blip r:embed="rId2"/>
              </a:buBlip>
            </a:lvl2pPr>
            <a:lvl3pPr marL="504825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757238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009650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r>
              <a:rPr dirty="0" err="1"/>
              <a:t>正文级别</a:t>
            </a:r>
            <a:r>
              <a:rPr dirty="0"/>
              <a:t> 1</a:t>
            </a:r>
          </a:p>
          <a:p>
            <a:pPr lvl="2"/>
            <a:r>
              <a:rPr dirty="0" err="1"/>
              <a:t>正文级别</a:t>
            </a:r>
            <a:r>
              <a:rPr dirty="0"/>
              <a:t> 3</a:t>
            </a:r>
          </a:p>
          <a:p>
            <a:pPr lvl="3"/>
            <a:r>
              <a:rPr dirty="0" err="1"/>
              <a:t>正文级别</a:t>
            </a:r>
            <a:r>
              <a:rPr dirty="0"/>
              <a:t> 4</a:t>
            </a:r>
          </a:p>
          <a:p>
            <a:pPr lvl="4"/>
            <a:r>
              <a:rPr dirty="0" err="1"/>
              <a:t>正文级别</a:t>
            </a:r>
            <a:r>
              <a:rPr dirty="0"/>
              <a:t>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1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2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3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0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2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8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级别 1…"/>
          <p:cNvSpPr txBox="1">
            <a:spLocks noGrp="1"/>
          </p:cNvSpPr>
          <p:nvPr>
            <p:ph type="body" idx="1"/>
          </p:nvPr>
        </p:nvSpPr>
        <p:spPr>
          <a:xfrm>
            <a:off x="1163947" y="1539899"/>
            <a:ext cx="5710777" cy="2655955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/>
          </a:bodyPr>
          <a:lstStyle>
            <a:lvl1pPr>
              <a:buBlip>
                <a:blip r:embed="rId6"/>
              </a:buBlip>
            </a:lvl1pPr>
            <a:lvl2pPr>
              <a:buBlip>
                <a:blip r:embed="rId6"/>
              </a:buBlip>
            </a:lvl2pPr>
            <a:lvl3pPr>
              <a:buBlip>
                <a:blip r:embed="rId6"/>
              </a:buBlip>
            </a:lvl3pPr>
            <a:lvl4pPr>
              <a:buBlip>
                <a:blip r:embed="rId6"/>
              </a:buBlip>
            </a:lvl4pPr>
            <a:lvl5pPr>
              <a:buBlip>
                <a:blip r:embed="rId6"/>
              </a:buBlip>
            </a:lvl5pPr>
          </a:lstStyle>
          <a:p>
            <a:r>
              <a:rPr dirty="0" err="1"/>
              <a:t>正文级别</a:t>
            </a:r>
            <a:r>
              <a:rPr dirty="0"/>
              <a:t> 1文级别 2</a:t>
            </a:r>
          </a:p>
          <a:p>
            <a:pPr lvl="2"/>
            <a:r>
              <a:rPr dirty="0" err="1"/>
              <a:t>正文级别</a:t>
            </a:r>
            <a:r>
              <a:rPr dirty="0"/>
              <a:t> 3</a:t>
            </a:r>
          </a:p>
          <a:p>
            <a:pPr lvl="3"/>
            <a:r>
              <a:rPr dirty="0" err="1"/>
              <a:t>正文级别</a:t>
            </a:r>
            <a:r>
              <a:rPr dirty="0"/>
              <a:t> 4</a:t>
            </a:r>
          </a:p>
          <a:p>
            <a:pPr lvl="4"/>
            <a:r>
              <a:rPr dirty="0" err="1"/>
              <a:t>正文级别</a:t>
            </a:r>
            <a:r>
              <a:rPr dirty="0"/>
              <a:t> 5</a:t>
            </a:r>
          </a:p>
        </p:txBody>
      </p:sp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1350461" y="794755"/>
            <a:ext cx="6295441" cy="649556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4451730" y="4950054"/>
            <a:ext cx="250068" cy="215444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 anchor="ctr">
            <a:spAutoFit/>
          </a:bodyPr>
          <a:lstStyle>
            <a:lvl1pPr>
              <a:defRPr sz="900" b="1" i="0">
                <a:solidFill>
                  <a:srgbClr val="F3F1DF"/>
                </a:solidFill>
                <a:effectLst>
                  <a:outerShdw blurRad="25400" dist="12700" dir="16200000" rotWithShape="0">
                    <a:srgbClr val="000000">
                      <a:alpha val="80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36852" y="674629"/>
            <a:ext cx="8056036" cy="3823674"/>
            <a:chOff x="849136" y="920117"/>
            <a:chExt cx="10741381" cy="5098232"/>
          </a:xfrm>
        </p:grpSpPr>
        <p:sp>
          <p:nvSpPr>
            <p:cNvPr id="6" name="线条"/>
            <p:cNvSpPr/>
            <p:nvPr userDrawn="1"/>
          </p:nvSpPr>
          <p:spPr>
            <a:xfrm>
              <a:off x="849136" y="920117"/>
              <a:ext cx="10741381" cy="1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  <p:sp>
          <p:nvSpPr>
            <p:cNvPr id="7" name="线条"/>
            <p:cNvSpPr/>
            <p:nvPr userDrawn="1"/>
          </p:nvSpPr>
          <p:spPr>
            <a:xfrm flipV="1">
              <a:off x="866355" y="936712"/>
              <a:ext cx="1" cy="5081637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  <p:sp>
          <p:nvSpPr>
            <p:cNvPr id="8" name="线条"/>
            <p:cNvSpPr/>
            <p:nvPr userDrawn="1"/>
          </p:nvSpPr>
          <p:spPr>
            <a:xfrm>
              <a:off x="861837" y="5997736"/>
              <a:ext cx="8528470" cy="1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  <p:sp>
          <p:nvSpPr>
            <p:cNvPr id="9" name="线条"/>
            <p:cNvSpPr/>
            <p:nvPr userDrawn="1"/>
          </p:nvSpPr>
          <p:spPr>
            <a:xfrm>
              <a:off x="9378280" y="5129723"/>
              <a:ext cx="1" cy="866075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  <p:sp>
          <p:nvSpPr>
            <p:cNvPr id="10" name="线条"/>
            <p:cNvSpPr/>
            <p:nvPr userDrawn="1"/>
          </p:nvSpPr>
          <p:spPr>
            <a:xfrm>
              <a:off x="9377256" y="5127786"/>
              <a:ext cx="2196782" cy="1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  <p:sp>
          <p:nvSpPr>
            <p:cNvPr id="11" name="线条"/>
            <p:cNvSpPr/>
            <p:nvPr userDrawn="1"/>
          </p:nvSpPr>
          <p:spPr>
            <a:xfrm flipV="1">
              <a:off x="11585998" y="920117"/>
              <a:ext cx="1" cy="4208242"/>
            </a:xfrm>
            <a:prstGeom prst="line">
              <a:avLst/>
            </a:prstGeom>
            <a:ln w="38100">
              <a:solidFill>
                <a:srgbClr val="FFFFFF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>
                <a:defRPr sz="4400" i="0">
                  <a:solidFill>
                    <a:srgbClr val="4B4B4B"/>
                  </a:solidFill>
                  <a:effectLst/>
                  <a:latin typeface="+mn-lt"/>
                  <a:ea typeface="+mn-ea"/>
                  <a:cs typeface="+mn-cs"/>
                  <a:sym typeface="Helvetica Neue" panose="02000503000000020004"/>
                </a:defRPr>
              </a:pPr>
              <a:endParaRPr sz="170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ctr" defTabSz="309563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3300" b="0" i="0" u="none" strike="noStrike" cap="none" spc="0" baseline="0">
          <a:solidFill>
            <a:srgbClr val="FFFF00"/>
          </a:solidFill>
          <a:effectLst/>
          <a:uFillTx/>
          <a:latin typeface="黑体" panose="02010609060101010101" pitchFamily="49" charset="-122"/>
          <a:ea typeface="黑体" panose="02010609060101010101" pitchFamily="49" charset="-122"/>
          <a:cs typeface="+mn-cs"/>
          <a:sym typeface="Helvetica Neue" panose="02000503000000020004"/>
        </a:defRPr>
      </a:lvl1pPr>
      <a:lvl2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2pPr>
      <a:lvl3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3pPr>
      <a:lvl4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4pPr>
      <a:lvl5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5pPr>
      <a:lvl6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6pPr>
      <a:lvl7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7pPr>
      <a:lvl8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8pPr>
      <a:lvl9pPr marL="0" marR="0" indent="0" algn="ctr" defTabSz="61912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7100" b="0" i="0" u="none" strike="noStrike" cap="none" spc="0" baseline="0">
          <a:solidFill>
            <a:srgbClr val="BCB08F"/>
          </a:solidFill>
          <a:effectLst>
            <a:outerShdw blurRad="12700" dist="12700" dir="16200000" rotWithShape="0">
              <a:srgbClr val="000000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Helvetica Neue" panose="02000503000000020004"/>
        </a:defRPr>
      </a:lvl9pPr>
    </p:titleStyle>
    <p:bodyStyle>
      <a:lvl1pPr marL="252413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0" u="none" strike="noStrike" cap="none" spc="0" baseline="0">
          <a:solidFill>
            <a:srgbClr val="FFFFF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1pPr>
      <a:lvl2pPr marL="504825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1" u="none" strike="noStrike" cap="none" spc="0" baseline="0">
          <a:solidFill>
            <a:srgbClr val="86837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2pPr>
      <a:lvl3pPr marL="757238" marR="0" indent="-252413" algn="l" defTabSz="309563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0" u="none" strike="noStrike" cap="none" spc="0" baseline="0">
          <a:solidFill>
            <a:srgbClr val="FFFFFF">
              <a:alpha val="80000"/>
            </a:srgbClr>
          </a:solidFill>
          <a:effectLst/>
          <a:uFillTx/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  <a:sym typeface="Hoefler Text"/>
        </a:defRPr>
      </a:lvl3pPr>
      <a:lvl4pPr marL="1009650" marR="0" indent="-252413" algn="l" defTabSz="309563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0" u="none" strike="noStrike" cap="none" spc="0" baseline="0">
          <a:solidFill>
            <a:srgbClr val="FFFFFF">
              <a:alpha val="80000"/>
            </a:srgbClr>
          </a:solidFill>
          <a:effectLst/>
          <a:uFillTx/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  <a:sym typeface="Hoefler Text"/>
        </a:defRPr>
      </a:lvl4pPr>
      <a:lvl5pPr marL="1262063" marR="0" indent="-252413" algn="l" defTabSz="309563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0" u="none" strike="noStrike" cap="none" spc="0" baseline="0">
          <a:solidFill>
            <a:srgbClr val="FFFFFF">
              <a:alpha val="80000"/>
            </a:srgbClr>
          </a:solidFill>
          <a:effectLst/>
          <a:uFillTx/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  <a:sym typeface="Hoefler Text"/>
        </a:defRPr>
      </a:lvl5pPr>
      <a:lvl6pPr marL="1514475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1" u="none" strike="noStrike" cap="none" spc="0" baseline="0">
          <a:solidFill>
            <a:srgbClr val="86837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6pPr>
      <a:lvl7pPr marL="1766888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1" u="none" strike="noStrike" cap="none" spc="0" baseline="0">
          <a:solidFill>
            <a:srgbClr val="86837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7pPr>
      <a:lvl8pPr marL="2019300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1" u="none" strike="noStrike" cap="none" spc="0" baseline="0">
          <a:solidFill>
            <a:srgbClr val="86837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8pPr>
      <a:lvl9pPr marL="2271713" marR="0" indent="-252413" algn="l" defTabSz="309563" rtl="0" latinLnBrk="0">
        <a:lnSpc>
          <a:spcPct val="120000"/>
        </a:lnSpc>
        <a:spcBef>
          <a:spcPct val="450000"/>
        </a:spcBef>
        <a:spcAft>
          <a:spcPts val="0"/>
        </a:spcAft>
        <a:buClrTx/>
        <a:buSzPct val="50000"/>
        <a:buFontTx/>
        <a:buBlip>
          <a:blip r:embed="rId6"/>
        </a:buBlip>
        <a:defRPr sz="2200" b="0" i="1" u="none" strike="noStrike" cap="none" spc="0" baseline="0">
          <a:solidFill>
            <a:srgbClr val="86837F">
              <a:alpha val="80000"/>
            </a:srgbClr>
          </a:solidFill>
          <a:effectLst>
            <a:outerShdw blurRad="25400" dist="12700" dir="5400000" rotWithShape="0">
              <a:srgbClr val="FFFFFF"/>
            </a:outerShdw>
          </a:effectLst>
          <a:uFillTx/>
          <a:latin typeface="Hoefler Text"/>
          <a:ea typeface="Hoefler Text"/>
          <a:cs typeface="Hoefler Text"/>
          <a:sym typeface="Hoefler Text"/>
        </a:defRPr>
      </a:lvl9pPr>
    </p:bodyStyle>
    <p:otherStyle>
      <a:lvl1pPr marL="0" marR="0" indent="0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1pPr>
      <a:lvl2pPr marL="0" marR="0" indent="85725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2pPr>
      <a:lvl3pPr marL="0" marR="0" indent="171450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3pPr>
      <a:lvl4pPr marL="0" marR="0" indent="257175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4pPr>
      <a:lvl5pPr marL="0" marR="0" indent="342900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5pPr>
      <a:lvl6pPr marL="0" marR="0" indent="428625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6pPr>
      <a:lvl7pPr marL="0" marR="0" indent="514350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7pPr>
      <a:lvl8pPr marL="0" marR="0" indent="600075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8pPr>
      <a:lvl9pPr marL="0" marR="0" indent="685800" algn="ctr" defTabSz="309563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1" i="0" u="none" strike="noStrike" cap="none" spc="0" baseline="0">
          <a:solidFill>
            <a:schemeClr val="tx1"/>
          </a:solidFill>
          <a:effectLst>
            <a:outerShdw blurRad="25400" dist="12700" dir="16200000" rotWithShape="0">
              <a:srgbClr val="000000">
                <a:alpha val="80000"/>
              </a:srgbClr>
            </a:outerShdw>
          </a:effectLst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hangingPunct="1"/>
            <a:fld id="{16E5758D-A3C3-4E88-8AC0-22500507BD7E}" type="datetimeFigureOut">
              <a:rPr lang="zh-CN" altLang="en-US" i="0" kern="1200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rPr>
              <a:pPr defTabSz="685800" hangingPunct="1"/>
              <a:t>2022/1/15</a:t>
            </a:fld>
            <a:endParaRPr lang="zh-CN" altLang="en-US" i="0" kern="120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hangingPunct="1"/>
            <a:endParaRPr lang="zh-CN" altLang="en-US" i="0" kern="120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hangingPunct="1"/>
            <a:fld id="{AA4E786F-588D-4932-A7B2-AE3451FA4ACA}" type="slidenum">
              <a:rPr lang="zh-CN" altLang="en-US" i="0" kern="1200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rPr>
              <a:pPr defTabSz="685800" hangingPunct="1"/>
              <a:t>‹#›</a:t>
            </a:fld>
            <a:endParaRPr lang="zh-CN" altLang="en-US" i="0" kern="120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548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副标题 2"/>
          <p:cNvSpPr txBox="1"/>
          <p:nvPr/>
        </p:nvSpPr>
        <p:spPr>
          <a:xfrm>
            <a:off x="0" y="4786329"/>
            <a:ext cx="9144000" cy="357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685800" hangingPunct="1">
              <a:spcBef>
                <a:spcPct val="20000"/>
              </a:spcBef>
              <a:defRPr/>
            </a:pPr>
            <a:endParaRPr lang="zh-CN" altLang="en-US" sz="1100" i="0" kern="1200" dirty="0">
              <a:solidFill>
                <a:schemeClr val="tx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《我的母亲》"/>
          <p:cNvSpPr txBox="1">
            <a:spLocks noGrp="1"/>
          </p:cNvSpPr>
          <p:nvPr/>
        </p:nvSpPr>
        <p:spPr>
          <a:xfrm>
            <a:off x="676229" y="1745127"/>
            <a:ext cx="7791542" cy="91061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b">
            <a:noAutofit/>
          </a:bodyPr>
          <a:lstStyle>
            <a:lvl1pPr>
              <a:defRPr sz="14500"/>
            </a:lvl1pPr>
          </a:lstStyle>
          <a:p>
            <a:pPr>
              <a:spcAft>
                <a:spcPts val="2250"/>
              </a:spcAft>
            </a:pPr>
            <a:r>
              <a:rPr lang="zh-CN" altLang="en-US" sz="6600" i="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核舟</a:t>
            </a:r>
            <a:r>
              <a:rPr lang="zh-CN" altLang="en-US" sz="6600" i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记</a:t>
            </a:r>
            <a:endParaRPr lang="en-US" altLang="zh-CN" sz="6600" i="0" dirty="0" smtClean="0"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  <a:p>
            <a:pPr>
              <a:spcAft>
                <a:spcPts val="2250"/>
              </a:spcAft>
            </a:pPr>
            <a:r>
              <a:rPr lang="zh-CN" altLang="en-US" sz="1800" i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800" i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 i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课时</a:t>
            </a:r>
            <a:endParaRPr lang="zh-CN" altLang="en-US" sz="1200" i="0" dirty="0"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69075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i="0" kern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i="0" kern="0" dirty="0" smtClean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000" i="0" kern="0" dirty="0"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662710"/>
            <a:ext cx="6295441" cy="649556"/>
          </a:xfrm>
        </p:spPr>
        <p:txBody>
          <a:bodyPr/>
          <a:lstStyle/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分析段落内部的说明顺序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8686" y="1179854"/>
            <a:ext cx="7380923" cy="2655955"/>
          </a:xfrm>
        </p:spPr>
        <p:txBody>
          <a:bodyPr>
            <a:normAutofit/>
          </a:bodyPr>
          <a:lstStyle/>
          <a:p>
            <a:r>
              <a:rPr lang="en-US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坐三人，中峨冠而多髯者为东坡，佛印居右，鲁直居左。苏、黄共阅一手卷。东坡右手执卷端，左手抚鲁直背。鲁直左手执卷末，右手指卷，如有所语。东坡现右足，鲁直现左足，各微侧，其两膝相比者，各隐卷底衣褶中。佛印绝类弥勒，袒胸露乳，矫首昂视，神情与苏、黄不属。卧右膝，诎右臂支船，而竖其左膝，左臂挂念珠倚之——珠可历历数也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50460" y="3545398"/>
            <a:ext cx="5557838" cy="793343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zh-CN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作者采用了哪些说明顺序来介绍核舟的船头？</a:t>
            </a:r>
            <a:endParaRPr lang="zh-CN" altLang="en-US" sz="2100" i="0" dirty="0">
              <a:solidFill>
                <a:srgbClr val="FFFF00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8686" y="954712"/>
            <a:ext cx="7380923" cy="3054962"/>
          </a:xfrm>
        </p:spPr>
        <p:txBody>
          <a:bodyPr>
            <a:normAutofit/>
          </a:bodyPr>
          <a:lstStyle/>
          <a:p>
            <a:r>
              <a:rPr lang="en-US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头坐三人，中峨冠而多髯者为东坡，佛印居右，鲁直居左。苏、黄共阅一手卷。东坡右手执卷端，左手抚鲁直背。鲁直左手执卷末，右手指卷，如有所语。东坡现右足，鲁直现左足，各微侧，其两膝相比者，各隐卷底衣褶中。佛印绝类弥勒，袒胸露乳，矫首昂视，神情与苏、黄不属。卧右膝，诎右臂支船，而竖其左膝，左臂挂念珠倚之——珠可历历数也。</a:t>
            </a:r>
            <a:endParaRPr lang="zh-CN" altLang="en-US" sz="2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40218" y="855816"/>
            <a:ext cx="360045" cy="822305"/>
          </a:xfrm>
          <a:prstGeom prst="ellipse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140393" y="844869"/>
            <a:ext cx="360045" cy="822305"/>
          </a:xfrm>
          <a:prstGeom prst="ellipse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169468" y="844868"/>
            <a:ext cx="360045" cy="822305"/>
          </a:xfrm>
          <a:prstGeom prst="ellipse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94473" y="1278851"/>
            <a:ext cx="360045" cy="822305"/>
          </a:xfrm>
          <a:prstGeom prst="ellipse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5965" y="1382718"/>
            <a:ext cx="951548" cy="584775"/>
          </a:xfrm>
          <a:prstGeom prst="rect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96690" y="1377404"/>
            <a:ext cx="300038" cy="584775"/>
          </a:xfrm>
          <a:prstGeom prst="rect">
            <a:avLst/>
          </a:prstGeom>
          <a:noFill/>
          <a:ln w="19050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71613" y="2574794"/>
            <a:ext cx="642223" cy="584775"/>
          </a:xfrm>
          <a:prstGeom prst="rect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23435" y="1377404"/>
            <a:ext cx="631508" cy="584775"/>
          </a:xfrm>
          <a:prstGeom prst="rect">
            <a:avLst/>
          </a:prstGeom>
          <a:noFill/>
          <a:ln w="19050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98005" y="1759136"/>
            <a:ext cx="631508" cy="584775"/>
          </a:xfrm>
          <a:prstGeom prst="rect">
            <a:avLst/>
          </a:prstGeom>
          <a:noFill/>
          <a:ln w="19050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53539" y="965578"/>
            <a:ext cx="631508" cy="584775"/>
          </a:xfrm>
          <a:prstGeom prst="rect">
            <a:avLst/>
          </a:prstGeom>
          <a:noFill/>
          <a:ln w="19050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内容占位符 2"/>
          <p:cNvSpPr txBox="1"/>
          <p:nvPr/>
        </p:nvSpPr>
        <p:spPr>
          <a:xfrm>
            <a:off x="3980970" y="3485660"/>
            <a:ext cx="1916438" cy="43621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1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从中间到两边</a:t>
            </a:r>
          </a:p>
        </p:txBody>
      </p:sp>
      <p:sp>
        <p:nvSpPr>
          <p:cNvPr id="17" name="内容占位符 2"/>
          <p:cNvSpPr txBox="1"/>
          <p:nvPr/>
        </p:nvSpPr>
        <p:spPr>
          <a:xfrm>
            <a:off x="3980970" y="3911049"/>
            <a:ext cx="1916438" cy="43621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1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从主要到次要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0468" y="684500"/>
            <a:ext cx="6295441" cy="649556"/>
          </a:xfrm>
        </p:spPr>
        <p:txBody>
          <a:bodyPr/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品析本文语言特色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6795" y="1328297"/>
            <a:ext cx="3799531" cy="423204"/>
          </a:xfrm>
        </p:spPr>
        <p:txBody>
          <a:bodyPr>
            <a:noAutofit/>
          </a:bodyPr>
          <a:lstStyle/>
          <a:p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（一）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语言简洁、语意丰富</a:t>
            </a:r>
            <a:endParaRPr lang="zh-CN" altLang="en-US" sz="24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50461" y="1751501"/>
            <a:ext cx="6817995" cy="19107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21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明有奇巧人曰王叔远，能以径寸之木，为宫室、器皿、人物，以至鸟兽、木石，罔不因势象形，各具情态。尝贻余核舟一，盖大苏泛赤壁云</a:t>
            </a:r>
            <a:r>
              <a:rPr lang="zh-CN" altLang="en-US" sz="21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10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0645" y="1876455"/>
            <a:ext cx="1071563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10468" y="1860774"/>
            <a:ext cx="6459089" cy="1274355"/>
            <a:chOff x="1880624" y="2481031"/>
            <a:chExt cx="8612118" cy="1699140"/>
          </a:xfrm>
        </p:grpSpPr>
        <p:sp>
          <p:nvSpPr>
            <p:cNvPr id="6" name="矩形 5"/>
            <p:cNvSpPr/>
            <p:nvPr/>
          </p:nvSpPr>
          <p:spPr>
            <a:xfrm>
              <a:off x="8576311" y="2481031"/>
              <a:ext cx="1916431" cy="813899"/>
            </a:xfrm>
            <a:prstGeom prst="rect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880624" y="3366273"/>
              <a:ext cx="4268716" cy="813898"/>
            </a:xfrm>
            <a:prstGeom prst="rect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75671" y="2509400"/>
            <a:ext cx="2993884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631633" y="3029572"/>
            <a:ext cx="360045" cy="822305"/>
          </a:xfrm>
          <a:prstGeom prst="ellipse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701971"/>
            <a:ext cx="6295441" cy="649556"/>
          </a:xfrm>
        </p:spPr>
        <p:txBody>
          <a:bodyPr/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品析本文语言特色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86795" y="1328297"/>
            <a:ext cx="3799531" cy="423204"/>
          </a:xfrm>
        </p:spPr>
        <p:txBody>
          <a:bodyPr>
            <a:noAutofit/>
          </a:bodyPr>
          <a:lstStyle/>
          <a:p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（二）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语言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严密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用词准确</a:t>
            </a:r>
          </a:p>
        </p:txBody>
      </p:sp>
      <p:sp>
        <p:nvSpPr>
          <p:cNvPr id="5" name="矩形 4"/>
          <p:cNvSpPr/>
          <p:nvPr/>
        </p:nvSpPr>
        <p:spPr>
          <a:xfrm>
            <a:off x="2011680" y="2106695"/>
            <a:ext cx="5146358" cy="405544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zh-CN" sz="24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舟首尾长约八</a:t>
            </a:r>
            <a:r>
              <a:rPr lang="zh-CN" altLang="zh-CN" sz="2400" i="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分</a:t>
            </a:r>
            <a:r>
              <a:rPr lang="zh-CN" altLang="zh-CN" sz="24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有奇，高可二</a:t>
            </a:r>
            <a:r>
              <a:rPr lang="zh-CN" altLang="zh-CN" sz="2400" i="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黍</a:t>
            </a:r>
            <a:r>
              <a:rPr lang="zh-CN" altLang="zh-CN" sz="24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许。</a:t>
            </a:r>
            <a:endParaRPr lang="zh-CN" altLang="en-US" sz="24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66385" y="1880282"/>
            <a:ext cx="1281589" cy="858371"/>
            <a:chOff x="7155180" y="2507042"/>
            <a:chExt cx="1708785" cy="1144494"/>
          </a:xfrm>
        </p:grpSpPr>
        <p:sp>
          <p:nvSpPr>
            <p:cNvPr id="6" name="椭圆 5"/>
            <p:cNvSpPr/>
            <p:nvPr/>
          </p:nvSpPr>
          <p:spPr>
            <a:xfrm>
              <a:off x="7155180" y="2507042"/>
              <a:ext cx="514351" cy="1144494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8349614" y="2507042"/>
              <a:ext cx="514351" cy="1144494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4169568" y="1892745"/>
            <a:ext cx="657225" cy="822305"/>
          </a:xfrm>
          <a:prstGeom prst="ellipse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0098" y="2685371"/>
            <a:ext cx="7818120" cy="2101986"/>
          </a:xfrm>
        </p:spPr>
        <p:txBody>
          <a:bodyPr>
            <a:noAutofit/>
          </a:bodyPr>
          <a:lstStyle/>
          <a:p>
            <a:r>
              <a:rPr lang="en-US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坐三人，中峨冠而多髯者为东坡，佛印居右，鲁直居左。苏、黄共阅一手卷。东坡右手执卷端，左手抚鲁直背。鲁直左手执卷末，右手指卷，如有所语。东坡现右足，鲁直现左足，各微侧，其两膝相比者，各隐卷底衣褶中。佛印绝类弥勒，袒胸露乳，矫首昂视，神情与苏、黄不属。卧右膝，诎右臂支船，而竖其左膝，左臂挂念珠倚之——珠可历历数也。 </a:t>
            </a:r>
          </a:p>
          <a:p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50461" y="599008"/>
            <a:ext cx="6295441" cy="649556"/>
          </a:xfrm>
        </p:spPr>
        <p:txBody>
          <a:bodyPr/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品析本文语言特色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966780" y="1248564"/>
            <a:ext cx="3799531" cy="423204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（三）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语言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生动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具体可感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687444"/>
            <a:ext cx="6295441" cy="649556"/>
          </a:xfrm>
        </p:spPr>
        <p:txBody>
          <a:bodyPr/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品析本文语言特色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6780" y="1608479"/>
            <a:ext cx="7365691" cy="1417614"/>
          </a:xfrm>
        </p:spPr>
        <p:txBody>
          <a:bodyPr>
            <a:normAutofit/>
          </a:bodyPr>
          <a:lstStyle/>
          <a:p>
            <a:r>
              <a:rPr lang="en-US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舟尾横卧一楫。楫左右舟子各一人。居右者椎髻仰面，左手倚一衡木，右手攀右趾，若啸呼状。居左者右手执蒲葵扇，左手抚炉，炉上有壶，其人视端容寂，若听茶声然。</a:t>
            </a:r>
            <a:endParaRPr lang="zh-CN" altLang="en-US" sz="21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966780" y="1248564"/>
            <a:ext cx="3799531" cy="423204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（三）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语言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生动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具体可感</a:t>
            </a:r>
          </a:p>
        </p:txBody>
      </p:sp>
      <p:sp>
        <p:nvSpPr>
          <p:cNvPr id="5" name="矩形 4"/>
          <p:cNvSpPr/>
          <p:nvPr/>
        </p:nvSpPr>
        <p:spPr>
          <a:xfrm>
            <a:off x="966780" y="2948942"/>
            <a:ext cx="7245676" cy="12326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algn="l">
              <a:lnSpc>
                <a:spcPct val="120000"/>
              </a:lnSpc>
            </a:pPr>
            <a:r>
              <a:rPr lang="en-US" altLang="zh-CN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船头坐三人，中者为东坡，佛印居右，鲁直居左。苏、黄共阅一手卷。佛印绝类弥勒。</a:t>
            </a:r>
            <a:endParaRPr lang="en-US" altLang="zh-CN" sz="2100" i="0" dirty="0">
              <a:solidFill>
                <a:srgbClr val="FFFF00"/>
              </a:solidFill>
              <a:effectLst/>
              <a:latin typeface="+mn-lt"/>
              <a:ea typeface="+mn-ea"/>
              <a:cs typeface="+mn-ea"/>
              <a:sym typeface="+mn-lt"/>
            </a:endParaRPr>
          </a:p>
          <a:p>
            <a:pPr indent="200025" algn="l">
              <a:lnSpc>
                <a:spcPct val="120000"/>
              </a:lnSpc>
            </a:pPr>
            <a:r>
              <a:rPr lang="en-US" altLang="zh-CN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舟</a:t>
            </a:r>
            <a:r>
              <a:rPr lang="zh-CN" altLang="zh-CN" sz="21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尾横卧一楫。楫左右舟子各一人。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28700" y="780098"/>
            <a:ext cx="6437947" cy="3415756"/>
          </a:xfrm>
        </p:spPr>
        <p:txBody>
          <a:bodyPr>
            <a:normAutofit/>
          </a:bodyPr>
          <a:lstStyle/>
          <a:p>
            <a:r>
              <a:rPr lang="en-US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船头坐三人，中</a:t>
            </a:r>
            <a:r>
              <a:rPr lang="zh-CN" altLang="zh-CN" sz="21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峨冠而多髯</a:t>
            </a:r>
            <a:r>
              <a:rPr lang="zh-CN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者为东坡，佛印居右，鲁直居左。苏、黄共阅一手卷。</a:t>
            </a:r>
            <a:r>
              <a:rPr lang="zh-CN" altLang="zh-CN" sz="21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东坡右手执卷端，左手抚鲁直背。鲁直左手执卷末，右手指卷，如有所语。东坡现右足，鲁直现左足，各微侧，其两膝相比者，各隐卷底衣褶中。</a:t>
            </a:r>
            <a:r>
              <a:rPr lang="zh-CN" altLang="zh-CN" sz="21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佛印绝类弥勒，</a:t>
            </a:r>
            <a:r>
              <a:rPr lang="zh-CN" altLang="zh-CN" sz="21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袒胸露乳，矫首昂视，神情与苏、黄不属。卧右膝，诎右臂支船，而竖其左膝，左臂挂念珠倚之——珠可历历数也。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683313"/>
            <a:ext cx="6295441" cy="649556"/>
          </a:xfrm>
        </p:spPr>
        <p:txBody>
          <a:bodyPr/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品析本文语言特色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3947" y="1898121"/>
            <a:ext cx="5710777" cy="647912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）对人物进行外貌、动作、神态描写；</a:t>
            </a:r>
            <a:endParaRPr lang="en-US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966780" y="1332869"/>
            <a:ext cx="3799531" cy="423204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（三）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语言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生动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具体可感</a:t>
            </a:r>
          </a:p>
        </p:txBody>
      </p:sp>
      <p:sp>
        <p:nvSpPr>
          <p:cNvPr id="5" name="内容占位符 2"/>
          <p:cNvSpPr txBox="1"/>
          <p:nvPr/>
        </p:nvSpPr>
        <p:spPr>
          <a:xfrm>
            <a:off x="1163946" y="2463373"/>
            <a:ext cx="5710777" cy="64791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）对静物进行细节描写；</a:t>
            </a:r>
            <a:endParaRPr lang="en-US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8215" y="1042694"/>
            <a:ext cx="7082798" cy="2655955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通计一舟，为人五；为窗八；为箬篷，为楫，为炉，为壶，为手卷，为念珠各一；对联、题名并篆文，为字共三十有四。而计其长曾不盈寸。盖简桃核修狭者为之。嘻，技亦灵怪矣哉！</a:t>
            </a:r>
            <a:endParaRPr lang="zh-CN" altLang="en-US" sz="24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66732" y="2269036"/>
            <a:ext cx="2458394" cy="584775"/>
          </a:xfrm>
          <a:prstGeom prst="rect">
            <a:avLst/>
          </a:prstGeom>
          <a:noFill/>
          <a:ln w="28575" cap="flat">
            <a:solidFill>
              <a:srgbClr val="FFC0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6116" y="2761911"/>
            <a:ext cx="2687504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1350461" y="683313"/>
            <a:ext cx="6295441" cy="649556"/>
          </a:xfrm>
        </p:spPr>
        <p:txBody>
          <a:bodyPr/>
          <a:lstStyle/>
          <a:p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把握作者情感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92497" y="1266525"/>
            <a:ext cx="6227450" cy="1789223"/>
            <a:chOff x="1323329" y="1688700"/>
            <a:chExt cx="8303266" cy="2385630"/>
          </a:xfrm>
        </p:grpSpPr>
        <p:sp>
          <p:nvSpPr>
            <p:cNvPr id="4" name="椭圆 3"/>
            <p:cNvSpPr/>
            <p:nvPr/>
          </p:nvSpPr>
          <p:spPr>
            <a:xfrm>
              <a:off x="4183380" y="1704088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822309" y="1688700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461238" y="1688700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9100168" y="1689656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323329" y="2269289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529840" y="2311473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787139" y="2257859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59083" y="2316091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536814" y="2929835"/>
              <a:ext cx="526427" cy="1144495"/>
            </a:xfrm>
            <a:prstGeom prst="ellipse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" name="内容占位符 2"/>
          <p:cNvSpPr txBox="1"/>
          <p:nvPr/>
        </p:nvSpPr>
        <p:spPr>
          <a:xfrm>
            <a:off x="992497" y="3284673"/>
            <a:ext cx="1847858" cy="64791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 fontScale="77500" lnSpcReduction="20000"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dirty="0" smtClean="0">
                <a:solidFill>
                  <a:srgbClr val="FFFF00">
                    <a:alpha val="80000"/>
                  </a:srgb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对核舟的喜爱</a:t>
            </a:r>
          </a:p>
        </p:txBody>
      </p:sp>
      <p:sp>
        <p:nvSpPr>
          <p:cNvPr id="19" name="内容占位符 2"/>
          <p:cNvSpPr txBox="1"/>
          <p:nvPr/>
        </p:nvSpPr>
        <p:spPr>
          <a:xfrm>
            <a:off x="2840355" y="3308698"/>
            <a:ext cx="2558164" cy="64791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rmAutofit fontScale="92500"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dirty="0" smtClean="0">
                <a:solidFill>
                  <a:srgbClr val="FFC000">
                    <a:alpha val="80000"/>
                  </a:srgb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对王叔远的赞赏</a:t>
            </a:r>
          </a:p>
        </p:txBody>
      </p:sp>
      <p:sp>
        <p:nvSpPr>
          <p:cNvPr id="20" name="内容占位符 2"/>
          <p:cNvSpPr txBox="1"/>
          <p:nvPr/>
        </p:nvSpPr>
        <p:spPr>
          <a:xfrm>
            <a:off x="4998718" y="3308435"/>
            <a:ext cx="2407922" cy="64791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dirty="0" smtClean="0">
                <a:solidFill>
                  <a:srgbClr val="FFFF00">
                    <a:alpha val="80000"/>
                  </a:srgb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对民间工艺的热爱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本课总结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3947" y="1371601"/>
            <a:ext cx="6654173" cy="2824253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dirty="0" smtClean="0"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6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多少年来，人们通过这篇脍炙人口的《核舟记》，开始认识和了解我国传统的核雕工艺，这篇文章无疑已经成为传承我国民间工艺的有力载体。今天我们也学习了这篇《核舟记》，感受到我国民间传统文化的无穷魅力，希望同学们能将这古老而优秀的民间传统文化继承和发扬下去，让它与时代发展并进，在祖国繁荣进步的今天，焕发出更</a:t>
            </a:r>
            <a:r>
              <a:rPr lang="zh-CN" altLang="en-US" sz="26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加</a:t>
            </a:r>
            <a:r>
              <a:rPr lang="zh-CN" altLang="zh-CN" sz="26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强大的生命力。</a:t>
            </a:r>
            <a:endParaRPr lang="zh-CN" altLang="en-US" sz="26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589015"/>
            <a:ext cx="6295441" cy="649556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核舟记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48678" y="901756"/>
            <a:ext cx="7535227" cy="1836146"/>
          </a:xfr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明有奇巧人曰王叔远，能以径寸之木，为宫室、器皿、人物，以至鸟兽、木石，罔不因势象形，各具情态。尝贻余核舟一，盖大苏泛赤壁云。 </a:t>
            </a:r>
            <a:endParaRPr lang="en-US" altLang="zh-CN" sz="23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816532" y="2191409"/>
            <a:ext cx="7567373" cy="222342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舟首尾长约八分有奇，高可二黍许。中轩敞者为舱，箬篷覆之。旁开小窗，左右各四，共八扇。启窗而观，雕栏相望焉。闭之，则右刻“山高月小，水落石出”，左刻“清风徐来，水波不兴”，石青糁之。</a:t>
            </a:r>
            <a:endParaRPr lang="zh-CN" altLang="en-US" sz="23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defTabSz="685800" hangingPunct="1">
              <a:defRPr/>
            </a:pPr>
            <a:r>
              <a:rPr lang="en-US" altLang="zh-CN" sz="2100" i="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i="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defTabSz="685800" hangingPunct="1">
              <a:defRPr/>
            </a:pPr>
            <a:r>
              <a:rPr lang="zh-CN" altLang="en-US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i="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 defTabSz="685800" hangingPunct="1">
              <a:lnSpc>
                <a:spcPts val="1800"/>
              </a:lnSpc>
            </a:pP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i="0" dirty="0">
              <a:solidFill>
                <a:srgbClr val="EEECE1">
                  <a:lumMod val="2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685800" hangingPunct="1">
              <a:lnSpc>
                <a:spcPts val="1800"/>
              </a:lnSpc>
            </a:pP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i="0" dirty="0">
              <a:solidFill>
                <a:srgbClr val="EEECE1">
                  <a:lumMod val="2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685800" hangingPunct="1">
              <a:lnSpc>
                <a:spcPts val="1800"/>
              </a:lnSpc>
            </a:pP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i="0" dirty="0">
              <a:solidFill>
                <a:srgbClr val="EEECE1">
                  <a:lumMod val="2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685800" hangingPunct="1">
              <a:lnSpc>
                <a:spcPts val="1800"/>
              </a:lnSpc>
            </a:pP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i="0" dirty="0">
              <a:solidFill>
                <a:srgbClr val="EEECE1">
                  <a:lumMod val="2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685800" hangingPunct="1">
              <a:lnSpc>
                <a:spcPts val="1800"/>
              </a:lnSpc>
            </a:pP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i="0" dirty="0">
                <a:solidFill>
                  <a:srgbClr val="EEECE1">
                    <a:lumMod val="2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i="0" dirty="0">
              <a:solidFill>
                <a:srgbClr val="EEECE1">
                  <a:lumMod val="2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82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65823" y="2182836"/>
            <a:ext cx="7260908" cy="26559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坐三人，中峨冠而多髯者为东坡，佛印居右，鲁直居左。苏、黄共阅一手卷。东坡右手执卷端，左手抚鲁直背。鲁直左手执卷末，右手指卷，如有所语。东坡现右足，鲁直现左足，各微侧，其两膝相比者，各隐卷底衣褶中。佛印绝类弥勒，袒胸露乳，矫首昂视，神情与苏、黄不属。卧右膝，诎右臂支船，而竖其左膝，左臂挂念珠倚之——珠可历历数也。 </a:t>
            </a:r>
          </a:p>
          <a:p>
            <a:endParaRPr lang="zh-CN" altLang="en-US" sz="23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1055" y="691221"/>
            <a:ext cx="7468561" cy="1700507"/>
          </a:xfrm>
        </p:spPr>
        <p:txBody>
          <a:bodyPr>
            <a:noAutofit/>
          </a:bodyPr>
          <a:lstStyle/>
          <a:p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舟尾横卧一楫。楫左右舟子各一人。居右者椎髻仰面，左手倚一衡木，右手攀右趾，若啸呼状。居左者右手执蒲葵扇，左手抚炉，炉上有壶，其人视端容寂，若听茶声然。 </a:t>
            </a:r>
          </a:p>
        </p:txBody>
      </p:sp>
      <p:sp>
        <p:nvSpPr>
          <p:cNvPr id="4" name="矩形 3"/>
          <p:cNvSpPr/>
          <p:nvPr/>
        </p:nvSpPr>
        <p:spPr>
          <a:xfrm>
            <a:off x="881054" y="2092159"/>
            <a:ext cx="7305683" cy="2091583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en-US" altLang="zh-CN" sz="23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3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其船背稍夷，则题名其上，文曰“天启壬戌秋日，虞山王毅叔远甫刻”，细若蚊足，钩画了了，其色墨。又用篆章一，文曰“初平山人”，其色丹。</a:t>
            </a:r>
            <a:endParaRPr lang="zh-CN" altLang="en-US" sz="23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8708" y="1059839"/>
            <a:ext cx="7012305" cy="26559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4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通计一舟，为人五；为窗八；为箬篷，为楫，为炉，为壶，为手卷，为念珠各一；对联、题名并篆文，为字共三十有四。而计其长曾不盈寸。盖简桃核修狭者为之。嘻，技亦灵怪矣哉！</a:t>
            </a:r>
            <a:endParaRPr lang="zh-CN" altLang="en-US" sz="24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580443"/>
            <a:ext cx="6295441" cy="649556"/>
          </a:xfrm>
        </p:spPr>
        <p:txBody>
          <a:bodyPr>
            <a:normAutofit/>
          </a:bodyPr>
          <a:lstStyle/>
          <a:p>
            <a:r>
              <a:rPr lang="zh-CN" altLang="zh-CN" sz="3000" dirty="0">
                <a:latin typeface="+mn-lt"/>
                <a:ea typeface="+mn-ea"/>
                <a:cs typeface="+mn-ea"/>
                <a:sym typeface="+mn-lt"/>
              </a:rPr>
              <a:t>理清文章整体思路</a:t>
            </a:r>
            <a:endParaRPr lang="zh-CN" altLang="en-US" sz="3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487329" y="1303008"/>
            <a:ext cx="7398068" cy="457494"/>
          </a:xfr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hangingPunct="0"/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概括介绍王叔远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雕刻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技艺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，点明核舟的来历和主题。</a:t>
            </a:r>
            <a:endParaRPr lang="zh-CN" altLang="en-US" sz="20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7329" y="1651542"/>
            <a:ext cx="7153751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介绍核舟的大小，然后介绍中部船舱、重点介绍小窗。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7329" y="2130635"/>
            <a:ext cx="7153751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介绍船头，写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苏轼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鲁直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和佛印三人的动作和神情。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7329" y="2769907"/>
            <a:ext cx="5919311" cy="35750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介绍船尾，写两名舟子的动作和神情。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7329" y="3223529"/>
            <a:ext cx="4572000" cy="35750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介绍船顶的题名和篆章。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7328" y="3508853"/>
            <a:ext cx="6305075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对核舟作总结，对王叔远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的雕刻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技艺作评价。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3308" y="1540098"/>
            <a:ext cx="477054" cy="2077492"/>
          </a:xfrm>
          <a:prstGeom prst="rect">
            <a:avLst/>
          </a:prstGeom>
          <a:solidFill>
            <a:schemeClr val="tx1">
              <a:lumMod val="50000"/>
            </a:schemeClr>
          </a:solidFill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none" lIns="38100" tIns="38100" rIns="38100" bIns="38100" numCol="1" spcCol="28575" rtlCol="0" anchor="ctr">
            <a:spAutoFit/>
          </a:bodyPr>
          <a:lstStyle/>
          <a:p>
            <a:r>
              <a:rPr lang="zh-CN" altLang="en-US" sz="26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概括段落大意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461" y="580443"/>
            <a:ext cx="6295441" cy="649556"/>
          </a:xfrm>
        </p:spPr>
        <p:txBody>
          <a:bodyPr>
            <a:normAutofit/>
          </a:bodyPr>
          <a:lstStyle/>
          <a:p>
            <a:r>
              <a:rPr lang="zh-CN" altLang="zh-CN" sz="3000" dirty="0">
                <a:latin typeface="+mn-lt"/>
                <a:ea typeface="+mn-ea"/>
                <a:cs typeface="+mn-ea"/>
                <a:sym typeface="+mn-lt"/>
              </a:rPr>
              <a:t>理清文章整体思路</a:t>
            </a:r>
            <a:endParaRPr lang="zh-CN" altLang="en-US" sz="3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487329" y="1303008"/>
            <a:ext cx="7398068" cy="457494"/>
          </a:xfr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hangingPunct="0"/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）总说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王叔远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雕刻</a:t>
            </a:r>
            <a:r>
              <a:rPr lang="zh-CN" altLang="en-US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技艺</a:t>
            </a:r>
            <a:r>
              <a:rPr lang="zh-CN" altLang="zh-CN" sz="20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，点明核舟的来历和主题。</a:t>
            </a:r>
            <a:endParaRPr lang="zh-CN" altLang="en-US" sz="20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7329" y="1651542"/>
            <a:ext cx="7153751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介绍核舟的大小，然后介绍中部船舱、重点介绍小窗。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7329" y="2130635"/>
            <a:ext cx="7153751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介绍船头，写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苏轼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鲁直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和佛印三人的动作和神情。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7329" y="2769907"/>
            <a:ext cx="5919311" cy="35750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介绍船尾，写两名舟子的动作和神情。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7329" y="3223529"/>
            <a:ext cx="4572000" cy="357502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背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的题名和篆章。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7328" y="3508853"/>
            <a:ext cx="6305075" cy="689900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对核舟作总结，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赞叹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王叔远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雕刻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技艺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高超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74545" y="1244580"/>
            <a:ext cx="551498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83555" y="1710436"/>
            <a:ext cx="545783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6042" y="2183197"/>
            <a:ext cx="528638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26042" y="2641739"/>
            <a:ext cx="528638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11755" y="3106294"/>
            <a:ext cx="528638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40392" y="3573967"/>
            <a:ext cx="528638" cy="584775"/>
          </a:xfrm>
          <a:prstGeom prst="rect">
            <a:avLst/>
          </a:prstGeom>
          <a:noFill/>
          <a:ln w="28575" cap="flat">
            <a:solidFill>
              <a:srgbClr val="FFFF00"/>
            </a:solidFill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28575" rtlCol="0" anchor="ctr">
            <a:spAutoFit/>
          </a:bodyPr>
          <a:lstStyle/>
          <a:p>
            <a:endParaRPr lang="zh-CN" altLang="en-US" sz="3300" i="0">
              <a:solidFill>
                <a:srgbClr val="F3F1D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72411" y="1217175"/>
            <a:ext cx="427743" cy="2832482"/>
            <a:chOff x="1429881" y="1622899"/>
            <a:chExt cx="570323" cy="3776643"/>
          </a:xfrm>
        </p:grpSpPr>
        <p:sp>
          <p:nvSpPr>
            <p:cNvPr id="17" name="文本框 16"/>
            <p:cNvSpPr txBox="1"/>
            <p:nvPr/>
          </p:nvSpPr>
          <p:spPr>
            <a:xfrm>
              <a:off x="1429882" y="1622899"/>
              <a:ext cx="547159" cy="6292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4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29881" y="3244186"/>
              <a:ext cx="547159" cy="6292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4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分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53045" y="4770310"/>
              <a:ext cx="547159" cy="6292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4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总</a:t>
              </a:r>
            </a:p>
          </p:txBody>
        </p:sp>
        <p:cxnSp>
          <p:nvCxnSpPr>
            <p:cNvPr id="21" name="直接箭头连接符 20"/>
            <p:cNvCxnSpPr/>
            <p:nvPr/>
          </p:nvCxnSpPr>
          <p:spPr>
            <a:xfrm flipH="1">
              <a:off x="1703459" y="2292239"/>
              <a:ext cx="2" cy="816676"/>
            </a:xfrm>
            <a:prstGeom prst="straightConnector1">
              <a:avLst/>
            </a:prstGeom>
            <a:noFill/>
            <a:ln w="38100" cap="flat">
              <a:solidFill>
                <a:srgbClr val="FFFF00"/>
              </a:solidFill>
              <a:prstDash val="solid"/>
              <a:miter lim="400000"/>
              <a:tailEnd type="triangl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直接箭头连接符 21"/>
            <p:cNvCxnSpPr/>
            <p:nvPr/>
          </p:nvCxnSpPr>
          <p:spPr>
            <a:xfrm flipH="1">
              <a:off x="1696224" y="3958031"/>
              <a:ext cx="2" cy="816676"/>
            </a:xfrm>
            <a:prstGeom prst="straightConnector1">
              <a:avLst/>
            </a:prstGeom>
            <a:noFill/>
            <a:ln w="38100" cap="flat">
              <a:solidFill>
                <a:srgbClr val="FFFF00"/>
              </a:solidFill>
              <a:prstDash val="solid"/>
              <a:miter lim="400000"/>
              <a:tailEnd type="triangl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28788" y="493470"/>
            <a:ext cx="6269355" cy="74159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）总说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王叔远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雕刻技艺，点明核舟的来历和主题。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28787" y="3702188"/>
            <a:ext cx="5849303" cy="74159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对核舟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作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总结，赞叹王叔远雕刻技艺高超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87974" y="731280"/>
            <a:ext cx="414920" cy="3458642"/>
            <a:chOff x="1438430" y="1698200"/>
            <a:chExt cx="553225" cy="3626042"/>
          </a:xfrm>
        </p:grpSpPr>
        <p:sp>
          <p:nvSpPr>
            <p:cNvPr id="7" name="文本框 6"/>
            <p:cNvSpPr txBox="1"/>
            <p:nvPr/>
          </p:nvSpPr>
          <p:spPr>
            <a:xfrm>
              <a:off x="1438431" y="1698200"/>
              <a:ext cx="530061" cy="4786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3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总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38430" y="3319485"/>
              <a:ext cx="530061" cy="4786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3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分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61595" y="4845610"/>
              <a:ext cx="530060" cy="4786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zh-CN" altLang="en-US" sz="23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总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1703461" y="2292239"/>
              <a:ext cx="0" cy="919008"/>
            </a:xfrm>
            <a:prstGeom prst="straightConnector1">
              <a:avLst/>
            </a:prstGeom>
            <a:noFill/>
            <a:ln w="19050" cap="flat">
              <a:solidFill>
                <a:srgbClr val="FFFF00"/>
              </a:solidFill>
              <a:prstDash val="solid"/>
              <a:miter lim="400000"/>
              <a:tailEnd type="triangl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直接箭头连接符 10"/>
            <p:cNvCxnSpPr/>
            <p:nvPr/>
          </p:nvCxnSpPr>
          <p:spPr>
            <a:xfrm flipH="1">
              <a:off x="1696224" y="3886084"/>
              <a:ext cx="7237" cy="888626"/>
            </a:xfrm>
            <a:prstGeom prst="straightConnector1">
              <a:avLst/>
            </a:prstGeom>
            <a:noFill/>
            <a:ln w="19050" cap="flat">
              <a:solidFill>
                <a:srgbClr val="FFFF00"/>
              </a:solidFill>
              <a:prstDash val="solid"/>
              <a:miter lim="400000"/>
              <a:tailEnd type="triangl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" name="矩形 11"/>
          <p:cNvSpPr/>
          <p:nvPr/>
        </p:nvSpPr>
        <p:spPr>
          <a:xfrm>
            <a:off x="1728788" y="1291194"/>
            <a:ext cx="1857375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介绍船舱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28788" y="1983728"/>
            <a:ext cx="1857375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介绍船头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26074" y="2636855"/>
            <a:ext cx="1780079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介绍船尾</a:t>
            </a:r>
          </a:p>
        </p:txBody>
      </p:sp>
      <p:sp>
        <p:nvSpPr>
          <p:cNvPr id="16" name="矩形 15"/>
          <p:cNvSpPr/>
          <p:nvPr/>
        </p:nvSpPr>
        <p:spPr>
          <a:xfrm>
            <a:off x="1728788" y="3280989"/>
            <a:ext cx="1777365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介绍船背</a:t>
            </a:r>
            <a:endParaRPr lang="zh-CN" altLang="en-US" sz="2000" i="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86163" y="1291194"/>
            <a:ext cx="2937653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长、高            </a:t>
            </a:r>
            <a:r>
              <a:rPr lang="zh-CN" altLang="en-US" sz="2000" i="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整体</a:t>
            </a:r>
          </a:p>
        </p:txBody>
      </p:sp>
      <p:sp>
        <p:nvSpPr>
          <p:cNvPr id="20" name="矩形 19"/>
          <p:cNvSpPr/>
          <p:nvPr/>
        </p:nvSpPr>
        <p:spPr>
          <a:xfrm>
            <a:off x="6631430" y="3176916"/>
            <a:ext cx="607820" cy="381499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pPr algn="l" defTabSz="309563">
              <a:lnSpc>
                <a:spcPct val="120000"/>
              </a:lnSpc>
              <a:spcBef>
                <a:spcPct val="450000"/>
              </a:spcBef>
              <a:buSzPct val="50000"/>
              <a:buFont typeface="Arial" panose="020B0604020202020204" pitchFamily="34" charset="0"/>
            </a:pPr>
            <a:r>
              <a:rPr lang="zh-CN" altLang="en-US" sz="2000" i="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背面</a:t>
            </a:r>
          </a:p>
        </p:txBody>
      </p:sp>
      <p:sp>
        <p:nvSpPr>
          <p:cNvPr id="21" name="左大括号 20"/>
          <p:cNvSpPr/>
          <p:nvPr/>
        </p:nvSpPr>
        <p:spPr>
          <a:xfrm>
            <a:off x="1625091" y="1481943"/>
            <a:ext cx="192280" cy="1989795"/>
          </a:xfrm>
          <a:prstGeom prst="leftBrace">
            <a:avLst/>
          </a:prstGeom>
          <a:noFill/>
          <a:ln w="19050" cap="flat">
            <a:solidFill>
              <a:srgbClr val="FFFF00"/>
            </a:solidFill>
            <a:prstDash val="solid"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8579" tIns="34289" rIns="68579" bIns="34289" numCol="1" spcCol="28575" rtlCol="0" anchor="t">
            <a:noAutofit/>
          </a:bodyPr>
          <a:lstStyle/>
          <a:p>
            <a:pPr algn="l" defTabSz="685800" latinLnBrk="1"/>
            <a:endParaRPr lang="zh-CN" altLang="en-US" sz="1400" i="0">
              <a:solidFill>
                <a:srgbClr val="000000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3591" y="1861288"/>
            <a:ext cx="538609" cy="123110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none" lIns="38100" tIns="38100" rIns="38100" bIns="38100" numCol="1" spcCol="28575" rtlCol="0" anchor="ctr">
            <a:spAutoFit/>
          </a:bodyPr>
          <a:lstStyle/>
          <a:p>
            <a:r>
              <a:rPr lang="zh-CN" altLang="en-US" sz="3000" i="0" dirty="0">
                <a:solidFill>
                  <a:srgbClr val="EDEDE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核舟记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879790" y="1171991"/>
            <a:ext cx="2840926" cy="803038"/>
            <a:chOff x="3839719" y="1562653"/>
            <a:chExt cx="3787901" cy="1070718"/>
          </a:xfrm>
        </p:grpSpPr>
        <p:sp>
          <p:nvSpPr>
            <p:cNvPr id="13" name="矩形 12"/>
            <p:cNvSpPr/>
            <p:nvPr/>
          </p:nvSpPr>
          <p:spPr>
            <a:xfrm>
              <a:off x="4781550" y="2124706"/>
              <a:ext cx="2846070" cy="508665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en-US" sz="20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船舱、小窗、对联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839719" y="1562653"/>
              <a:ext cx="735331" cy="813899"/>
            </a:xfrm>
            <a:prstGeom prst="rect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878932" y="1878259"/>
            <a:ext cx="2924651" cy="610424"/>
            <a:chOff x="3838575" y="2504345"/>
            <a:chExt cx="3899535" cy="813898"/>
          </a:xfrm>
        </p:grpSpPr>
        <p:sp>
          <p:nvSpPr>
            <p:cNvPr id="28" name="矩形 27"/>
            <p:cNvSpPr/>
            <p:nvPr/>
          </p:nvSpPr>
          <p:spPr>
            <a:xfrm>
              <a:off x="3838575" y="2504345"/>
              <a:ext cx="704849" cy="813898"/>
            </a:xfrm>
            <a:prstGeom prst="rect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773930" y="2671436"/>
              <a:ext cx="2964180" cy="508665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en-US" sz="20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苏轼、鲁直、佛印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80188" y="2518945"/>
            <a:ext cx="2580323" cy="610424"/>
            <a:chOff x="3840251" y="3358593"/>
            <a:chExt cx="3440430" cy="813898"/>
          </a:xfrm>
        </p:grpSpPr>
        <p:sp>
          <p:nvSpPr>
            <p:cNvPr id="29" name="矩形 28"/>
            <p:cNvSpPr/>
            <p:nvPr/>
          </p:nvSpPr>
          <p:spPr>
            <a:xfrm>
              <a:off x="3840251" y="3358593"/>
              <a:ext cx="704851" cy="813898"/>
            </a:xfrm>
            <a:prstGeom prst="rect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62043" y="3503212"/>
              <a:ext cx="2518638" cy="508665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zh-CN" sz="20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居右者</a:t>
              </a:r>
              <a:r>
                <a:rPr lang="zh-CN" altLang="en-US" sz="20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、居左者</a:t>
              </a:r>
              <a:endParaRPr lang="zh-CN" altLang="zh-CN" sz="2000" i="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72106" y="3154843"/>
            <a:ext cx="2102898" cy="610424"/>
            <a:chOff x="3829475" y="4206457"/>
            <a:chExt cx="2803864" cy="813898"/>
          </a:xfrm>
        </p:grpSpPr>
        <p:sp>
          <p:nvSpPr>
            <p:cNvPr id="31" name="矩形 30"/>
            <p:cNvSpPr/>
            <p:nvPr/>
          </p:nvSpPr>
          <p:spPr>
            <a:xfrm>
              <a:off x="3829475" y="4206457"/>
              <a:ext cx="704851" cy="813898"/>
            </a:xfrm>
            <a:prstGeom prst="rect">
              <a:avLst/>
            </a:prstGeom>
            <a:noFill/>
            <a:ln w="28575" cap="flat">
              <a:solidFill>
                <a:srgbClr val="FFFF00"/>
              </a:solidFill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zh-CN" altLang="en-US" sz="3300" i="0">
                <a:solidFill>
                  <a:srgbClr val="F3F1DF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781550" y="4368360"/>
              <a:ext cx="1851789" cy="508665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en-US" sz="20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题名、篆章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480666" y="1458098"/>
            <a:ext cx="758585" cy="1515740"/>
            <a:chOff x="8640888" y="1944130"/>
            <a:chExt cx="1011446" cy="2020987"/>
          </a:xfrm>
        </p:grpSpPr>
        <p:sp>
          <p:nvSpPr>
            <p:cNvPr id="19" name="矩形 18"/>
            <p:cNvSpPr/>
            <p:nvPr/>
          </p:nvSpPr>
          <p:spPr>
            <a:xfrm>
              <a:off x="8841907" y="2671436"/>
              <a:ext cx="810427" cy="508665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en-US" sz="2000" i="0" dirty="0">
                  <a:solidFill>
                    <a:srgbClr val="FFC0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正面</a:t>
              </a:r>
            </a:p>
          </p:txBody>
        </p:sp>
        <p:sp>
          <p:nvSpPr>
            <p:cNvPr id="45" name="右大括号 44"/>
            <p:cNvSpPr/>
            <p:nvPr/>
          </p:nvSpPr>
          <p:spPr>
            <a:xfrm>
              <a:off x="8640888" y="1944130"/>
              <a:ext cx="91823" cy="2020987"/>
            </a:xfrm>
            <a:prstGeom prst="rightBrace">
              <a:avLst/>
            </a:prstGeom>
            <a:noFill/>
            <a:ln w="19050" cap="flat">
              <a:solidFill>
                <a:srgbClr val="FFC000"/>
              </a:solidFill>
              <a:prstDash val="solid"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algn="l" defTabSz="685800" latinLnBrk="1"/>
              <a:endParaRPr lang="zh-CN" altLang="en-US" sz="1400" i="0">
                <a:solidFill>
                  <a:srgbClr val="000000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433154" y="1458098"/>
            <a:ext cx="2013653" cy="2001956"/>
            <a:chOff x="5910872" y="1944130"/>
            <a:chExt cx="2684871" cy="2669275"/>
          </a:xfrm>
        </p:grpSpPr>
        <p:grpSp>
          <p:nvGrpSpPr>
            <p:cNvPr id="38" name="组合 37"/>
            <p:cNvGrpSpPr/>
            <p:nvPr/>
          </p:nvGrpSpPr>
          <p:grpSpPr>
            <a:xfrm>
              <a:off x="7517130" y="2310526"/>
              <a:ext cx="1078613" cy="2302879"/>
              <a:chOff x="7517130" y="2310526"/>
              <a:chExt cx="1078613" cy="2302879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7785316" y="3293986"/>
                <a:ext cx="810427" cy="50866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50800" tIns="50800" rIns="50800" bIns="50800" anchor="ctr">
                <a:noAutofit/>
              </a:bodyPr>
              <a:lstStyle/>
              <a:p>
                <a:pPr algn="l" defTabSz="309563">
                  <a:lnSpc>
                    <a:spcPct val="120000"/>
                  </a:lnSpc>
                  <a:spcBef>
                    <a:spcPct val="450000"/>
                  </a:spcBef>
                  <a:buSzPct val="50000"/>
                  <a:buFont typeface="Arial" panose="020B0604020202020204" pitchFamily="34" charset="0"/>
                </a:pPr>
                <a:r>
                  <a:rPr lang="zh-CN" altLang="en-US" sz="2000" i="0" dirty="0">
                    <a:solidFill>
                      <a:srgbClr val="FFFF00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局部</a:t>
                </a:r>
              </a:p>
            </p:txBody>
          </p:sp>
          <p:sp>
            <p:nvSpPr>
              <p:cNvPr id="24" name="右大括号 23"/>
              <p:cNvSpPr/>
              <p:nvPr/>
            </p:nvSpPr>
            <p:spPr>
              <a:xfrm>
                <a:off x="7517130" y="2310526"/>
                <a:ext cx="220980" cy="2302879"/>
              </a:xfrm>
              <a:prstGeom prst="rightBrace">
                <a:avLst/>
              </a:prstGeom>
              <a:noFill/>
              <a:ln w="19050" cap="flat">
                <a:solidFill>
                  <a:srgbClr val="FFFF00"/>
                </a:solidFill>
                <a:prstDash val="solid"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algn="l" defTabSz="685800" latinLnBrk="1"/>
                <a:endParaRPr lang="zh-CN" altLang="en-US" sz="1400" i="0">
                  <a:solidFill>
                    <a:srgbClr val="000000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47" name="直接箭头连接符 46"/>
            <p:cNvCxnSpPr/>
            <p:nvPr/>
          </p:nvCxnSpPr>
          <p:spPr>
            <a:xfrm>
              <a:off x="5910872" y="1944130"/>
              <a:ext cx="1716748" cy="0"/>
            </a:xfrm>
            <a:prstGeom prst="straightConnector1">
              <a:avLst/>
            </a:prstGeom>
            <a:noFill/>
            <a:ln w="19050" cap="flat">
              <a:solidFill>
                <a:srgbClr val="FFFF00"/>
              </a:solidFill>
              <a:prstDash val="solid"/>
              <a:miter lim="400000"/>
              <a:tailEnd type="triangl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1885" y="688734"/>
            <a:ext cx="6295441" cy="649556"/>
          </a:xfrm>
        </p:spPr>
        <p:txBody>
          <a:bodyPr/>
          <a:lstStyle/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探明主体部分的说明顺序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3940" y="2210726"/>
            <a:ext cx="6122678" cy="436218"/>
          </a:xfrm>
          <a:ln w="12700">
            <a:miter lim="400000"/>
          </a:ln>
        </p:spPr>
        <p:txBody>
          <a:bodyPr lIns="38100" tIns="38100" rIns="38100" bIns="38100" anchor="ctr">
            <a:noAutofit/>
          </a:bodyPr>
          <a:lstStyle/>
          <a:p>
            <a:r>
              <a:rPr lang="zh-CN" altLang="en-US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问题：</a:t>
            </a:r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能不能先写</a:t>
            </a:r>
            <a:r>
              <a:rPr lang="zh-CN" altLang="zh-CN" sz="230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船头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再写</a:t>
            </a:r>
            <a:r>
              <a:rPr lang="zh-CN" altLang="zh-CN" sz="23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船舱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最后写</a:t>
            </a:r>
            <a:r>
              <a:rPr lang="zh-CN" altLang="zh-CN" sz="230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船尾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3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1103940" y="1538315"/>
            <a:ext cx="2102176" cy="43621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文章说明顺序：</a:t>
            </a:r>
          </a:p>
        </p:txBody>
      </p:sp>
      <p:sp>
        <p:nvSpPr>
          <p:cNvPr id="11" name="内容占位符 2"/>
          <p:cNvSpPr txBox="1"/>
          <p:nvPr/>
        </p:nvSpPr>
        <p:spPr>
          <a:xfrm>
            <a:off x="1103939" y="2910650"/>
            <a:ext cx="6122678" cy="436218"/>
          </a:xfrm>
          <a:prstGeom prst="rect">
            <a:avLst/>
          </a:prstGeom>
          <a:ln w="12700">
            <a:miter lim="400000"/>
          </a:ln>
        </p:spPr>
        <p:txBody>
          <a:bodyPr lIns="38100" tIns="38100" rIns="38100" bIns="38100" anchor="ctr">
            <a:noAutofit/>
          </a:bodyPr>
          <a:lstStyle>
            <a:lvl1pPr marL="0" marR="0" indent="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Hoefler Text"/>
                <a:sym typeface="Hoefler Text"/>
              </a:defRPr>
            </a:lvl1pPr>
            <a:lvl2pPr marL="6731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2pPr>
            <a:lvl3pPr marL="6731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3pPr>
            <a:lvl4pPr marL="100965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4pPr>
            <a:lvl5pPr marL="1346200" marR="0" indent="0" algn="l" defTabSz="412750" rtl="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50000"/>
              <a:buFont typeface="Arial" panose="020B0604020202020204" pitchFamily="34" charset="0"/>
              <a:buNone/>
              <a:defRPr sz="2900" b="0" i="0" u="none" strike="noStrike" cap="none" spc="0" baseline="0">
                <a:solidFill>
                  <a:srgbClr val="FFFFFF">
                    <a:alpha val="80000"/>
                  </a:srgbClr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Hoefler Text"/>
              </a:defRPr>
            </a:lvl5pPr>
            <a:lvl6pPr marL="20193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6pPr>
            <a:lvl7pPr marL="23558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7pPr>
            <a:lvl8pPr marL="269240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8pPr>
            <a:lvl9pPr marL="3028950" marR="0" indent="-336550" algn="l" defTabSz="412750" rtl="0" latinLnBrk="0">
              <a:lnSpc>
                <a:spcPct val="120000"/>
              </a:lnSpc>
              <a:spcBef>
                <a:spcPct val="450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defRPr sz="2900" b="0" i="1" u="none" strike="noStrike" cap="none" spc="0" baseline="0">
                <a:solidFill>
                  <a:srgbClr val="86837F">
                    <a:alpha val="80000"/>
                  </a:srgbClr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Tx/>
                <a:latin typeface="Hoefler Text"/>
                <a:ea typeface="Hoefler Text"/>
                <a:cs typeface="Hoefler Text"/>
                <a:sym typeface="Hoefler Text"/>
              </a:defRPr>
            </a:lvl9pPr>
          </a:lstStyle>
          <a:p>
            <a:pPr hangingPunct="1"/>
            <a:r>
              <a:rPr lang="zh-CN" altLang="en-US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问题：</a:t>
            </a:r>
            <a:r>
              <a:rPr lang="en-US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能不能先写</a:t>
            </a:r>
            <a:r>
              <a:rPr lang="zh-CN" altLang="zh-CN" sz="23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</a:t>
            </a:r>
            <a:r>
              <a:rPr lang="zh-CN" altLang="en-US" sz="2300" dirty="0">
                <a:solidFill>
                  <a:srgbClr val="FFFF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舱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再写</a:t>
            </a:r>
            <a:r>
              <a:rPr lang="zh-CN" altLang="zh-CN" sz="230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</a:t>
            </a:r>
            <a:r>
              <a:rPr lang="zh-CN" altLang="en-US" sz="2300" dirty="0"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尾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最后写</a:t>
            </a:r>
            <a:r>
              <a:rPr lang="zh-CN" altLang="zh-CN" sz="230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船</a:t>
            </a:r>
            <a:r>
              <a:rPr lang="zh-CN" altLang="en-US" sz="2300" dirty="0">
                <a:solidFill>
                  <a:srgbClr val="FFC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头</a:t>
            </a:r>
            <a:r>
              <a:rPr lang="zh-CN" altLang="zh-CN" sz="2300" dirty="0">
                <a:solidFill>
                  <a:srgbClr val="F9FBFA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300" dirty="0">
              <a:solidFill>
                <a:srgbClr val="F9FBFA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06115" y="1544944"/>
            <a:ext cx="4572000" cy="429590"/>
            <a:chOff x="4465320" y="2096174"/>
            <a:chExt cx="6096000" cy="572786"/>
          </a:xfrm>
        </p:grpSpPr>
        <p:grpSp>
          <p:nvGrpSpPr>
            <p:cNvPr id="13" name="组合 12"/>
            <p:cNvGrpSpPr/>
            <p:nvPr/>
          </p:nvGrpSpPr>
          <p:grpSpPr>
            <a:xfrm>
              <a:off x="5372100" y="2341899"/>
              <a:ext cx="2857500" cy="0"/>
              <a:chOff x="5612130" y="2748970"/>
              <a:chExt cx="2857500" cy="0"/>
            </a:xfrm>
          </p:grpSpPr>
          <p:cxnSp>
            <p:nvCxnSpPr>
              <p:cNvPr id="7" name="直接箭头连接符 6"/>
              <p:cNvCxnSpPr/>
              <p:nvPr/>
            </p:nvCxnSpPr>
            <p:spPr>
              <a:xfrm>
                <a:off x="5612130" y="2748970"/>
                <a:ext cx="948690" cy="0"/>
              </a:xfrm>
              <a:prstGeom prst="straightConnector1">
                <a:avLst/>
              </a:prstGeom>
              <a:noFill/>
              <a:ln w="19050" cap="flat">
                <a:solidFill>
                  <a:srgbClr val="FFFFFF"/>
                </a:solidFill>
                <a:prstDash val="solid"/>
                <a:miter lim="400000"/>
                <a:tailEnd type="triangle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箭头连接符 7"/>
              <p:cNvCxnSpPr/>
              <p:nvPr/>
            </p:nvCxnSpPr>
            <p:spPr>
              <a:xfrm>
                <a:off x="7513320" y="2748970"/>
                <a:ext cx="956310" cy="0"/>
              </a:xfrm>
              <a:prstGeom prst="straightConnector1">
                <a:avLst/>
              </a:prstGeom>
              <a:noFill/>
              <a:ln w="19050" cap="flat">
                <a:solidFill>
                  <a:srgbClr val="FFFFFF"/>
                </a:solidFill>
                <a:prstDash val="solid"/>
                <a:miter lim="400000"/>
                <a:tailEnd type="triangle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2" name="矩形 11"/>
            <p:cNvSpPr/>
            <p:nvPr/>
          </p:nvSpPr>
          <p:spPr>
            <a:xfrm>
              <a:off x="4465320" y="2096174"/>
              <a:ext cx="6096000" cy="572786"/>
            </a:xfrm>
            <a:prstGeom prst="rect">
              <a:avLst/>
            </a:prstGeom>
            <a:ln w="12700">
              <a:miter lim="400000"/>
            </a:ln>
          </p:spPr>
          <p:txBody>
            <a:bodyPr lIns="50800" tIns="50800" rIns="50800" bIns="50800" anchor="ctr">
              <a:noAutofit/>
            </a:bodyPr>
            <a:lstStyle/>
            <a:p>
              <a:pPr algn="l" defTabSz="309563" hangingPunct="1">
                <a:lnSpc>
                  <a:spcPct val="120000"/>
                </a:lnSpc>
                <a:spcBef>
                  <a:spcPct val="450000"/>
                </a:spcBef>
                <a:buSzPct val="50000"/>
                <a:buFont typeface="Arial" panose="020B0604020202020204" pitchFamily="34" charset="0"/>
              </a:pPr>
              <a:r>
                <a:rPr lang="zh-CN" altLang="en-US" sz="2300" i="0" dirty="0">
                  <a:solidFill>
                    <a:srgbClr val="FFFF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船舱</a:t>
              </a:r>
              <a:r>
                <a:rPr lang="en-US" altLang="zh-CN" sz="23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     </a:t>
              </a:r>
              <a:r>
                <a:rPr lang="zh-CN" altLang="en-US" sz="2300" i="0" dirty="0">
                  <a:solidFill>
                    <a:srgbClr val="FFC000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船头</a:t>
              </a:r>
              <a:r>
                <a:rPr lang="zh-CN" altLang="en-US" sz="2300" i="0" dirty="0">
                  <a:solidFill>
                    <a:srgbClr val="F9FBFA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     船尾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模板网-WWW.1PPT.COM">
  <a:themeElements>
    <a:clrScheme name="Moroccan">
      <a:dk1>
        <a:srgbClr val="073E86"/>
      </a:dk1>
      <a:lt1>
        <a:srgbClr val="86837F">
          <a:alpha val="80000"/>
        </a:srgbClr>
      </a:lt1>
      <a:dk2>
        <a:srgbClr val="586770"/>
      </a:dk2>
      <a:lt2>
        <a:srgbClr val="C4CBD0"/>
      </a:lt2>
      <a:accent1>
        <a:srgbClr val="61A4C7"/>
      </a:accent1>
      <a:accent2>
        <a:srgbClr val="3C9B4C"/>
      </a:accent2>
      <a:accent3>
        <a:srgbClr val="E0BF64"/>
      </a:accent3>
      <a:accent4>
        <a:srgbClr val="DE9A51"/>
      </a:accent4>
      <a:accent5>
        <a:srgbClr val="C86464"/>
      </a:accent5>
      <a:accent6>
        <a:srgbClr val="896D9B"/>
      </a:accent6>
      <a:hlink>
        <a:srgbClr val="0000FF"/>
      </a:hlink>
      <a:folHlink>
        <a:srgbClr val="FF00FF"/>
      </a:folHlink>
    </a:clrScheme>
    <a:fontScheme name="0vyqjpw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Morocca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400" b="0" i="0" u="none" strike="noStrike" cap="none" spc="0" normalizeH="0" baseline="0">
            <a:ln>
              <a:noFill/>
            </a:ln>
            <a:solidFill>
              <a:srgbClr val="F3F1DF"/>
            </a:solidFill>
            <a:effectLst/>
            <a:uFillTx/>
            <a:latin typeface="+mn-lt"/>
            <a:ea typeface="+mn-ea"/>
            <a:cs typeface="+mn-cs"/>
            <a:sym typeface="Helvetica Neue" panose="020005030000000200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chemeClr val="accent1">
              <a:satOff val="-16991"/>
              <a:lumOff val="14363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non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 dirty="0" smtClean="0">
            <a:ln>
              <a:noFill/>
            </a:ln>
            <a:solidFill>
              <a:srgbClr val="EDEDEE"/>
            </a:solidFill>
            <a:effectLst/>
            <a:uFillTx/>
            <a:latin typeface="黑体" panose="02010609060101010101" pitchFamily="49" charset="-122"/>
            <a:ea typeface="黑体" panose="02010609060101010101" pitchFamily="49" charset="-122"/>
            <a:sym typeface="Hoefler Tex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roccan">
  <a:themeElements>
    <a:clrScheme name="Moroccan">
      <a:dk1>
        <a:srgbClr val="000000"/>
      </a:dk1>
      <a:lt1>
        <a:srgbClr val="FFFFFF"/>
      </a:lt1>
      <a:dk2>
        <a:srgbClr val="586770"/>
      </a:dk2>
      <a:lt2>
        <a:srgbClr val="C4CBD0"/>
      </a:lt2>
      <a:accent1>
        <a:srgbClr val="61A4C7"/>
      </a:accent1>
      <a:accent2>
        <a:srgbClr val="3C9B4C"/>
      </a:accent2>
      <a:accent3>
        <a:srgbClr val="E0BF64"/>
      </a:accent3>
      <a:accent4>
        <a:srgbClr val="DE9A51"/>
      </a:accent4>
      <a:accent5>
        <a:srgbClr val="C86464"/>
      </a:accent5>
      <a:accent6>
        <a:srgbClr val="896D9B"/>
      </a:accent6>
      <a:hlink>
        <a:srgbClr val="0000FF"/>
      </a:hlink>
      <a:folHlink>
        <a:srgbClr val="FF00FF"/>
      </a:folHlink>
    </a:clrScheme>
    <a:fontScheme name="Moroccan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Morocca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400" b="0" i="0" u="none" strike="noStrike" cap="none" spc="0" normalizeH="0" baseline="0">
            <a:ln>
              <a:noFill/>
            </a:ln>
            <a:solidFill>
              <a:srgbClr val="F3F1DF"/>
            </a:solidFill>
            <a:effectLst/>
            <a:uFillTx/>
            <a:latin typeface="+mn-lt"/>
            <a:ea typeface="+mn-ea"/>
            <a:cs typeface="+mn-cs"/>
            <a:sym typeface="Helvetica Neue" panose="020005030000000200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chemeClr val="accent1">
              <a:satOff val="-16991"/>
              <a:lumOff val="14363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600" b="0" i="1" u="none" strike="noStrike" cap="none" spc="0" normalizeH="0" baseline="0">
            <a:ln>
              <a:noFill/>
            </a:ln>
            <a:solidFill>
              <a:srgbClr val="86837F">
                <a:alpha val="80000"/>
              </a:srgbClr>
            </a:solidFill>
            <a:effectLst>
              <a:outerShdw blurRad="25400" dist="12700" dir="5400000" rotWithShape="0">
                <a:srgbClr val="FFFFFF"/>
              </a:outerShdw>
            </a:effectLst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1963</Words>
  <Application>Microsoft Office PowerPoint</Application>
  <PresentationFormat>全屏显示(16:9)</PresentationFormat>
  <Paragraphs>93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Helvetica Neue</vt:lpstr>
      <vt:lpstr>Hoefler Text</vt:lpstr>
      <vt:lpstr>Meiryo</vt:lpstr>
      <vt:lpstr>Palatino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核舟记</vt:lpstr>
      <vt:lpstr>PowerPoint 演示文稿</vt:lpstr>
      <vt:lpstr>PowerPoint 演示文稿</vt:lpstr>
      <vt:lpstr>PowerPoint 演示文稿</vt:lpstr>
      <vt:lpstr>理清文章整体思路</vt:lpstr>
      <vt:lpstr>理清文章整体思路</vt:lpstr>
      <vt:lpstr>PowerPoint 演示文稿</vt:lpstr>
      <vt:lpstr>探明主体部分的说明顺序</vt:lpstr>
      <vt:lpstr>分析段落内部的说明顺序</vt:lpstr>
      <vt:lpstr>PowerPoint 演示文稿</vt:lpstr>
      <vt:lpstr>品析本文语言特色</vt:lpstr>
      <vt:lpstr>品析本文语言特色</vt:lpstr>
      <vt:lpstr>品析本文语言特色</vt:lpstr>
      <vt:lpstr>品析本文语言特色</vt:lpstr>
      <vt:lpstr>PowerPoint 演示文稿</vt:lpstr>
      <vt:lpstr>品析本文语言特色</vt:lpstr>
      <vt:lpstr>把握作者情感</vt:lpstr>
      <vt:lpstr>本课总结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297</cp:revision>
  <dcterms:created xsi:type="dcterms:W3CDTF">2020-02-27T05:48:00Z</dcterms:created>
  <dcterms:modified xsi:type="dcterms:W3CDTF">2022-01-15T03:33:18Z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