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8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20"/>
  </p:notesMasterIdLst>
  <p:sldIdLst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57" r:id="rId18"/>
    <p:sldId id="272" r:id="rId19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0E7C3662-C957-4BB9-A3E3-75291B91E9E0}" type="datetimeFigureOut">
              <a:rPr lang="zh-CN" altLang="en-US" smtClean="0"/>
              <a:t>2022/1/14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8A7E28B2-C8B3-4F1C-9C75-C75C18740CE5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5010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699849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22608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5139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0903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22240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4155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9869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4238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55556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739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79027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255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31388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08421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78615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8006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7E28B2-C8B3-4F1C-9C75-C75C18740CE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1166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046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9540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069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86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395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3922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42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9474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8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317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397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12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3.xml"/><Relationship Id="rId13" Type="http://schemas.openxmlformats.org/officeDocument/2006/relationships/tags" Target="../tags/tag18.xml"/><Relationship Id="rId18" Type="http://schemas.openxmlformats.org/officeDocument/2006/relationships/image" Target="../media/image3.png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tags" Target="../tags/tag17.xml"/><Relationship Id="rId17" Type="http://schemas.openxmlformats.org/officeDocument/2006/relationships/notesSlide" Target="../notesSlides/notesSlide7.xml"/><Relationship Id="rId2" Type="http://schemas.openxmlformats.org/officeDocument/2006/relationships/tags" Target="../tags/tag7.xml"/><Relationship Id="rId16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5" Type="http://schemas.openxmlformats.org/officeDocument/2006/relationships/tags" Target="../tags/tag10.xml"/><Relationship Id="rId15" Type="http://schemas.openxmlformats.org/officeDocument/2006/relationships/tags" Target="../tags/tag20.xml"/><Relationship Id="rId10" Type="http://schemas.openxmlformats.org/officeDocument/2006/relationships/tags" Target="../tags/tag15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11" Type="http://schemas.openxmlformats.org/officeDocument/2006/relationships/image" Target="../media/image3.png"/><Relationship Id="rId5" Type="http://schemas.openxmlformats.org/officeDocument/2006/relationships/tags" Target="../tags/tag25.xml"/><Relationship Id="rId10" Type="http://schemas.openxmlformats.org/officeDocument/2006/relationships/notesSlide" Target="../notesSlides/notesSlide8.xml"/><Relationship Id="rId4" Type="http://schemas.openxmlformats.org/officeDocument/2006/relationships/tags" Target="../tags/tag24.xml"/><Relationship Id="rId9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image" Target="../media/image3.png"/><Relationship Id="rId5" Type="http://schemas.openxmlformats.org/officeDocument/2006/relationships/tags" Target="../tags/tag33.xml"/><Relationship Id="rId10" Type="http://schemas.openxmlformats.org/officeDocument/2006/relationships/notesSlide" Target="../notesSlides/notesSlide9.xml"/><Relationship Id="rId4" Type="http://schemas.openxmlformats.org/officeDocument/2006/relationships/tags" Target="../tags/tag32.xml"/><Relationship Id="rId9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14801" y="0"/>
            <a:ext cx="34289" cy="51435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913191" y="1643983"/>
            <a:ext cx="3600986" cy="761747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en-US" altLang="zh-CN" sz="4500" b="1" i="1" dirty="0">
                <a:solidFill>
                  <a:srgbClr val="0070C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4500" b="1" i="1" dirty="0">
                <a:solidFill>
                  <a:srgbClr val="0070C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小石潭记</a:t>
            </a:r>
            <a:r>
              <a:rPr lang="en-US" altLang="zh-CN" sz="4500" b="1" i="1" dirty="0">
                <a:solidFill>
                  <a:srgbClr val="0070C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endParaRPr lang="zh-CN" altLang="en-US" sz="4500" b="1" i="1" dirty="0">
              <a:solidFill>
                <a:srgbClr val="0070C0"/>
              </a:solidFill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96865" y="2633411"/>
            <a:ext cx="3132735" cy="28469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dist"/>
            <a:r>
              <a:rPr lang="en-US" altLang="zh-CN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"A TALE OF LITTLE ROCK"</a:t>
            </a:r>
            <a:endParaRPr lang="en-US" altLang="zh-CN" sz="1100" spc="225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思源黑体 CN Regular" panose="020B0500000000000000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657275" y="270519"/>
            <a:ext cx="236523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语文</a:t>
            </a:r>
            <a:r>
              <a:rPr lang="zh-CN" altLang="en-US" dirty="0" smtClean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（部编版</a:t>
            </a:r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）八年级 下册</a:t>
            </a:r>
          </a:p>
        </p:txBody>
      </p:sp>
      <p:sp>
        <p:nvSpPr>
          <p:cNvPr id="18" name="矩形 17"/>
          <p:cNvSpPr/>
          <p:nvPr/>
        </p:nvSpPr>
        <p:spPr>
          <a:xfrm>
            <a:off x="6298657" y="3584490"/>
            <a:ext cx="1015342" cy="35272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整体感悟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5616" y="988137"/>
            <a:ext cx="4638530" cy="346249"/>
          </a:xfrm>
          <a:prstGeom prst="rect">
            <a:avLst/>
          </a:prstGeom>
          <a:solidFill>
            <a:srgbClr val="0070C0"/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作者采用“移步换景”的写法来描写景物。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61012" y="1608746"/>
            <a:ext cx="5550421" cy="2954655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第一段</a:t>
            </a: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：写小石潭的方位和概貌。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第二段</a:t>
            </a: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：写小石潭的游鱼，突出石潭小而水清的特点。　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第三段</a:t>
            </a: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：这是潭的远景图</a:t>
            </a:r>
            <a:r>
              <a:rPr lang="en-US" altLang="zh-CN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,</a:t>
            </a: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写潭的水源，抓住溪流、岸势的特点。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第四段</a:t>
            </a: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：写小石潭的气氛和作者的感受。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第五段</a:t>
            </a: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：介绍同游者。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课文研读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5616" y="988136"/>
            <a:ext cx="7245359" cy="300083"/>
          </a:xfrm>
          <a:prstGeom prst="rect">
            <a:avLst/>
          </a:prstGeom>
          <a:solidFill>
            <a:srgbClr val="0070C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5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5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找出表现作者发现小石潭过程的动词，采用什么写作手法？这样写有什么好处？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55616" y="1928063"/>
            <a:ext cx="5550421" cy="237757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“行、隔、闻、伐、取、见”</a:t>
            </a:r>
          </a:p>
          <a:p>
            <a:pPr>
              <a:lnSpc>
                <a:spcPct val="25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 采用“移步换景”的手法，由小丘到篁竹，由篁竹到闻水声，再由水声寻到小潭，既是讲述了发现小潭的经过，同时也充满了勾人的悬念和探奇的情趣，暗含着作者的心情。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课文研读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5616" y="988137"/>
            <a:ext cx="3932468" cy="346249"/>
          </a:xfrm>
          <a:prstGeom prst="rect">
            <a:avLst/>
          </a:prstGeom>
          <a:solidFill>
            <a:srgbClr val="0070C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潭水有什么特点？作者怎样描写的？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61012" y="1608746"/>
            <a:ext cx="5550421" cy="2839239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清澄。作者通过游鱼、阳光、影子等具体景物，用静止和活动的画面来写，没有直接写到水，只是描绘出一幅画面，但又无处不在写水。鱼儿像在空中浮游。阳光下，鱼儿的影子落在潭底的石头上，这就写出了水清到仿佛透明的程度。这里虽然没有正面写水，可是通过对鱼儿、日光和影子这些具体景物的描绘，写出了水的清澄。这种写景的方法叫侧面描写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课文研读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5617" y="988137"/>
            <a:ext cx="5742096" cy="346249"/>
          </a:xfrm>
          <a:prstGeom prst="rect">
            <a:avLst/>
          </a:prstGeom>
          <a:solidFill>
            <a:srgbClr val="0070C0"/>
          </a:solidFill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作者是怎样写鱼的？这段描写渗透了作者怎样的感情？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61012" y="1608745"/>
            <a:ext cx="5550421" cy="237757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作者采用动静结合的方法，先描出生动的画面，再加上拟人化的手法。先写鱼儿呆呆地一动不动，潭底石头上印着清晰的鱼影儿，这是静止的画面；忽然，一些鱼飞快地窜往远处，这是活动的画面。这些鱼儿，又好像跟游人同样的快乐，这是作者把自己快乐的心情加到鱼儿身上，好像鱼儿也像人那样会感到快乐似的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课文研读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5616" y="988136"/>
            <a:ext cx="8027372" cy="900246"/>
          </a:xfrm>
          <a:prstGeom prst="rect">
            <a:avLst/>
          </a:prstGeom>
          <a:solidFill>
            <a:srgbClr val="0070C0"/>
          </a:solidFill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４</a:t>
            </a:r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.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第三自然段描写小潭源流，依次抓住溪身岸势的什么特点来描写？运用什么修辞方法？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61012" y="2146642"/>
            <a:ext cx="5550421" cy="237757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5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抓住溪流的曲折、蜿蜒，岸势的参差不齐来写的，运用比喻的修辞手法。写小溪，就溪流说，作者形容它像北斗七星那样曲折，这是静止的；就溪水说，作者形容它像蛇行那样曲折，这是流动的。这里用了两个比喻，一静一动来描写小溪，准确地抓住了景物的特征。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归纳总结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61012" y="1565014"/>
            <a:ext cx="5550421" cy="173124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800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　　这篇散文记叙了游览小石潭的经过，刻画了小石潭环境的优美，写出了小石潭及其周围幽深冷寂的气氛，借以表达了作者在贬居生活中孤凄悲凉的心境。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41148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4114801" y="0"/>
            <a:ext cx="34289" cy="51435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04187" y="1836863"/>
            <a:ext cx="3818994" cy="7001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4100" b="1" i="1" dirty="0">
                <a:solidFill>
                  <a:srgbClr val="0070C0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感谢各位的聆听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6657275" y="270519"/>
            <a:ext cx="2365239" cy="28469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r>
              <a:rPr lang="zh-CN" altLang="en-US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语文（人教版）八年级 下册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3392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作者介绍</a:t>
            </a:r>
          </a:p>
        </p:txBody>
      </p:sp>
      <p:sp>
        <p:nvSpPr>
          <p:cNvPr id="24" name="内容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502709" y="1251649"/>
            <a:ext cx="4903024" cy="3000375"/>
          </a:xfrm>
          <a:prstGeom prst="rect">
            <a:avLst/>
          </a:prstGeom>
          <a:ln w="9525" algn="ctr">
            <a:solidFill>
              <a:srgbClr val="0070C0"/>
            </a:solidFill>
            <a:miter lim="1000000"/>
          </a:ln>
        </p:spPr>
        <p:txBody>
          <a:bodyPr vert="horz" lIns="68580" tIns="34290" rIns="68580" bIns="34290" rtlCol="0" anchor="ctr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柳宗元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(773--819)  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字子厚，唐代河东郡（今山西运城永济）人，北魏侍中济阴公柳庆七世孙，唐代著名文学家、思想家，唐宋八大家之一，世人称之为“柳河东”、 “河东先生”，与韩愈共同倡导唐代古文运动，并称为“韩柳”。与刘禹锡并称“刘柳”。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 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793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年，进士及第。后因永贞革新失败，被贬柳州，官终柳州刺史。因有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永州八记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等六百多篇文章，寓情山水而不忘国政。首创“寓言”体，其文经后人辑为三十卷，名为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柳河东集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。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661" y="1251649"/>
            <a:ext cx="1947359" cy="3000375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3" name="文本框 2"/>
          <p:cNvSpPr txBox="1"/>
          <p:nvPr/>
        </p:nvSpPr>
        <p:spPr>
          <a:xfrm>
            <a:off x="3484064" y="380444"/>
            <a:ext cx="185549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知识链接</a:t>
            </a:r>
          </a:p>
        </p:txBody>
      </p:sp>
      <p:sp>
        <p:nvSpPr>
          <p:cNvPr id="24" name="内容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555616" y="1568259"/>
            <a:ext cx="8152260" cy="3076083"/>
          </a:xfrm>
          <a:prstGeom prst="rect">
            <a:avLst/>
          </a:prstGeom>
          <a:ln w="9525" algn="ctr">
            <a:solidFill>
              <a:srgbClr val="0070C0"/>
            </a:solidFill>
            <a:miter lim="1000000"/>
          </a:ln>
        </p:spPr>
        <p:txBody>
          <a:bodyPr vert="horz" lIns="68580" tIns="34290" rIns="68580" bIns="34290" rtlCol="0" anchor="ctr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　　柳宗元的山水游记在中国文学史上具有独特的地位。 为人称道的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永州八记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是他被贬谪到永州以后写的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始得西山宴游记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钴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[</a:t>
            </a:r>
            <a:r>
              <a:rPr lang="en-US" altLang="zh-CN" sz="1800" dirty="0" err="1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gǔ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]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潭记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钴潭西小丘记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至小丘西小石潭记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袁家渴记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石渠记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石涧记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小石城山记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 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。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 这些作品，画廊式地展现了湘桂之交一幅幅山水胜景，继承了郦道元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水经注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的传统而有所发展。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水经注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是地理书，对景物多客观描写，少主观感情的流露。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  柳宗元的山水游记则把自己的身世遭遇、思想感情融合于自然风景的描绘中，投入作者本人的身影，借被遗弃于荒远地区的美好风物，寄寓自己的不幸遭遇，倾注怨愤抑郁的心情。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5616" y="988137"/>
            <a:ext cx="2211182" cy="346249"/>
          </a:xfrm>
          <a:prstGeom prst="rect">
            <a:avLst/>
          </a:prstGeom>
          <a:solidFill>
            <a:srgbClr val="0070C0"/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关于“永州八记”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知识链接</a:t>
            </a:r>
          </a:p>
        </p:txBody>
      </p:sp>
      <p:sp>
        <p:nvSpPr>
          <p:cNvPr id="24" name="内容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555616" y="1568259"/>
            <a:ext cx="8152260" cy="3076083"/>
          </a:xfrm>
          <a:prstGeom prst="rect">
            <a:avLst/>
          </a:prstGeom>
          <a:ln w="9525" algn="ctr">
            <a:solidFill>
              <a:srgbClr val="0070C0"/>
            </a:solidFill>
            <a:miter lim="1000000"/>
          </a:ln>
        </p:spPr>
        <p:txBody>
          <a:bodyPr vert="horz" lIns="68580" tIns="34290" rIns="68580" bIns="3429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唐宋八大家，又称唐宋古文八大家，是中国唐代韩愈，柳宗元和宋代苏轼、苏洵、苏辙、王安石、曾巩、欧阳修八位散文家的合称。其中韩愈、柳宗元是唐代古文运动的倡导者和奠基人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,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并称“韩柳”；欧阳修、三苏等四人是宋代古文运动的核心人物；王安石、曾巩是临川文学的代表人物。他们先后掀起的古文革新浪潮，使诗文发展的陈旧面貌焕然一新。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5616" y="988137"/>
            <a:ext cx="2448026" cy="346249"/>
          </a:xfrm>
          <a:prstGeom prst="rect">
            <a:avLst/>
          </a:prstGeom>
          <a:solidFill>
            <a:srgbClr val="0070C0"/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关于“唐宋八大家”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知识链接</a:t>
            </a:r>
          </a:p>
        </p:txBody>
      </p:sp>
      <p:sp>
        <p:nvSpPr>
          <p:cNvPr id="24" name="内容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555616" y="1880776"/>
            <a:ext cx="5495050" cy="2587105"/>
          </a:xfrm>
          <a:prstGeom prst="rect">
            <a:avLst/>
          </a:prstGeom>
          <a:ln w="9525" algn="ctr">
            <a:solidFill>
              <a:srgbClr val="0070C0"/>
            </a:solidFill>
            <a:miter lim="1000000"/>
          </a:ln>
        </p:spPr>
        <p:txBody>
          <a:bodyPr vert="horz" lIns="68580" tIns="34290" rIns="68580" bIns="3429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“小石潭”点明了文中作者一行人游览的地点，也是本文的写作对象。“记”是古代的一种文体，往往通过记事、记物、写人来抒发作者的情感或见解，即借景抒情，托物言志。题目点明文章的写作内容。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55616" y="988137"/>
            <a:ext cx="1278235" cy="346249"/>
          </a:xfrm>
          <a:prstGeom prst="rect">
            <a:avLst/>
          </a:prstGeom>
          <a:solidFill>
            <a:srgbClr val="0070C0"/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题目解说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写作背景</a:t>
            </a:r>
          </a:p>
        </p:txBody>
      </p:sp>
      <p:sp>
        <p:nvSpPr>
          <p:cNvPr id="24" name="内容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>
          <a:xfrm>
            <a:off x="555616" y="1145894"/>
            <a:ext cx="8021225" cy="3478245"/>
          </a:xfrm>
          <a:prstGeom prst="rect">
            <a:avLst/>
          </a:prstGeom>
          <a:ln w="9525" algn="ctr">
            <a:solidFill>
              <a:srgbClr val="0070C0"/>
            </a:solidFill>
            <a:miter lim="1000000"/>
          </a:ln>
        </p:spPr>
        <p:txBody>
          <a:bodyPr vert="horz" lIns="68580" tIns="34290" rIns="68580" bIns="34290" rtlCol="0" anchor="ctr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柳宗元参与王叔文革新运动失败被贬为永州司马。永州地处湖南和广东交界的地方，当时甚为荒僻，是个人烟稀少令人可怕的地方。在永州，残酷的政治迫害，艰苦的生活环境，使柳宗元悲愤、忧郁、痛苦，加之几次无情的火灾，严重损害了他的健康，竟至到了“行则膝颤、坐则髀痹”的程度。永州之贬，一贬就是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10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年。贬谪生涯所经受的种种迫害和磨难，并未能动摇柳宗元的政治理想。他在信中明确表示：“虽万受摈弃，不更乎其内。”</a:t>
            </a:r>
            <a:b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</a:b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    为排遣贬官的愤懑之情，柳宗元常不避幽远，探山访水。遂写出一系列山水游记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——《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永州八记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。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小石潭记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是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《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永州八记</a:t>
            </a:r>
            <a:r>
              <a:rPr lang="en-US" altLang="zh-CN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》</a:t>
            </a:r>
            <a:r>
              <a:rPr lang="zh-CN" altLang="en-US" sz="18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中第四篇。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字词积累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5616" y="988137"/>
            <a:ext cx="1278235" cy="346249"/>
          </a:xfrm>
          <a:prstGeom prst="rect">
            <a:avLst/>
          </a:prstGeom>
          <a:solidFill>
            <a:srgbClr val="0070C0"/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1.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读准字音</a:t>
            </a:r>
          </a:p>
        </p:txBody>
      </p:sp>
      <p:sp>
        <p:nvSpPr>
          <p:cNvPr id="7" name="Text Box 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16534" y="1894134"/>
            <a:ext cx="113466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huánɡ</a:t>
            </a:r>
            <a:endParaRPr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508376" y="1875084"/>
            <a:ext cx="7429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liè</a:t>
            </a:r>
            <a:endParaRPr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372769" y="1875084"/>
            <a:ext cx="6858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chí</a:t>
            </a:r>
            <a:endParaRPr altLang="zh-CN" sz="1500" b="1" dirty="0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116534" y="2325140"/>
            <a:ext cx="5143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yǔ</a:t>
            </a:r>
            <a:endParaRPr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 Box 10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421585" y="2373955"/>
            <a:ext cx="4572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yǐ</a:t>
            </a:r>
            <a:endParaRPr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433116" y="1776262"/>
            <a:ext cx="4246960" cy="2793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80000"/>
              </a:lnSpc>
              <a:spcBef>
                <a:spcPct val="50000"/>
              </a:spcBef>
            </a:pPr>
            <a:r>
              <a:rPr lang="zh-CN" altLang="zh-CN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</a:t>
            </a:r>
            <a:r>
              <a:rPr lang="en-US" altLang="zh-CN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篁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竹                    清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冽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   为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坻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为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屿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             为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嵁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   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佁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然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俶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尔                  往来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翕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忽      犬牙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差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互</a:t>
            </a: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zh-CN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寂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寥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            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卷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石底         幽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邃</a:t>
            </a:r>
            <a:endParaRPr lang="zh-CN" altLang="en-US" sz="1500" b="1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参差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披拂                </a:t>
            </a:r>
            <a:r>
              <a:rPr lang="zh-CN" altLang="en-US" sz="1500" b="1" u="sng" dirty="0">
                <a:ea typeface="思源黑体 CN Regular" panose="020B0500000000000000" pitchFamily="34" charset="-122"/>
                <a:sym typeface="Arial" panose="020B0604020202020204" pitchFamily="34" charset="0"/>
              </a:rPr>
              <a:t>悄怆</a:t>
            </a:r>
            <a:endParaRPr lang="en-US" altLang="zh-CN" sz="1500" b="1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</a:t>
            </a:r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440635" y="3278830"/>
            <a:ext cx="671513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suì</a:t>
            </a:r>
            <a:endParaRPr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 Box 25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116535" y="3278830"/>
            <a:ext cx="584597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liáo</a:t>
            </a:r>
            <a:endParaRPr altLang="zh-CN" sz="1500" b="1" dirty="0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 Box 26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454798" y="2360859"/>
            <a:ext cx="86439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kān</a:t>
            </a:r>
            <a:endParaRPr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 Box 27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878785" y="2823861"/>
            <a:ext cx="864394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cī</a:t>
            </a:r>
            <a:endParaRPr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 Box 2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2790521" y="3749128"/>
            <a:ext cx="1727597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 dirty="0" err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qiǎo</a:t>
            </a:r>
            <a:r>
              <a:rPr lang="en-US" altLang="zh-CN" sz="15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 c</a:t>
            </a:r>
            <a:r>
              <a:rPr altLang="zh-CN" sz="1500" b="1" dirty="0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huànɡ</a:t>
            </a:r>
            <a:endParaRPr altLang="zh-CN" sz="1500" b="1" dirty="0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8" name="文本框 123938"/>
          <p:cNvSpPr txBox="1"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479676" y="3722934"/>
            <a:ext cx="1350169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 cēn cī  </a:t>
            </a:r>
          </a:p>
        </p:txBody>
      </p:sp>
      <p:sp>
        <p:nvSpPr>
          <p:cNvPr id="19" name="文本框 123939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2510757" y="3278830"/>
            <a:ext cx="11334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zh-CN" sz="1500" b="1"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 quán </a:t>
            </a:r>
          </a:p>
        </p:txBody>
      </p:sp>
      <p:sp>
        <p:nvSpPr>
          <p:cNvPr id="20" name="Text Box 9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1116534" y="2790674"/>
            <a:ext cx="74295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chù</a:t>
            </a:r>
            <a:endParaRPr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 Box 11"/>
          <p:cNvSpPr txBox="1"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765551" y="2783530"/>
            <a:ext cx="45720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marL="0" indent="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24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lang="zh-CN" altLang="en-US"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altLang="zh-CN" sz="1500" b="1"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xī</a:t>
            </a:r>
            <a:endParaRPr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字词积累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5616" y="988137"/>
            <a:ext cx="1278235" cy="346249"/>
          </a:xfrm>
          <a:prstGeom prst="rect">
            <a:avLst/>
          </a:prstGeom>
          <a:solidFill>
            <a:srgbClr val="0070C0"/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2.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古今异义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  <p:sp>
        <p:nvSpPr>
          <p:cNvPr id="24" name="文本框 3"/>
          <p:cNvSpPr txBox="1"/>
          <p:nvPr>
            <p:custDataLst>
              <p:tags r:id="rId1"/>
            </p:custDataLst>
          </p:nvPr>
        </p:nvSpPr>
        <p:spPr>
          <a:xfrm>
            <a:off x="562241" y="4217520"/>
            <a:ext cx="5922169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>
                <a:ea typeface="思源黑体 CN Regular" panose="020B0500000000000000" pitchFamily="34" charset="-122"/>
                <a:sym typeface="Arial" panose="020B0604020202020204" pitchFamily="34" charset="0"/>
              </a:rPr>
              <a:t>（古：年轻人  今：戏曲艺术中的一种角色）         </a:t>
            </a:r>
          </a:p>
        </p:txBody>
      </p:sp>
      <p:sp>
        <p:nvSpPr>
          <p:cNvPr id="26" name="文本框 4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46763" y="2368066"/>
            <a:ext cx="3812381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>
                <a:ea typeface="思源黑体 CN Regular" panose="020B0500000000000000" pitchFamily="34" charset="-122"/>
                <a:sym typeface="Arial" panose="020B0604020202020204" pitchFamily="34" charset="0"/>
              </a:rPr>
              <a:t>(2)</a:t>
            </a:r>
            <a:r>
              <a:rPr lang="zh-CN" altLang="en-US" sz="1500">
                <a:ea typeface="思源黑体 CN Regular" panose="020B0500000000000000" pitchFamily="34" charset="-122"/>
                <a:sym typeface="Arial" panose="020B0604020202020204" pitchFamily="34" charset="0"/>
              </a:rPr>
              <a:t>影布石上</a:t>
            </a:r>
          </a:p>
        </p:txBody>
      </p:sp>
      <p:sp>
        <p:nvSpPr>
          <p:cNvPr id="27" name="文本框 7"/>
          <p:cNvSpPr txBox="1"/>
          <p:nvPr>
            <p:custDataLst>
              <p:tags r:id="rId3"/>
            </p:custDataLst>
          </p:nvPr>
        </p:nvSpPr>
        <p:spPr>
          <a:xfrm>
            <a:off x="502710" y="2668104"/>
            <a:ext cx="5832872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 dirty="0">
                <a:ea typeface="思源黑体 CN Regular" panose="020B0500000000000000" pitchFamily="34" charset="-122"/>
                <a:sym typeface="Arial" panose="020B0604020202020204" pitchFamily="34" charset="0"/>
              </a:rPr>
              <a:t>（ 古：映照   今：棉麻品）         </a:t>
            </a:r>
          </a:p>
        </p:txBody>
      </p:sp>
      <p:sp>
        <p:nvSpPr>
          <p:cNvPr id="28" name="文本框 2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72957" y="1622735"/>
            <a:ext cx="4227909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 dirty="0">
                <a:ea typeface="思源黑体 CN Regular" panose="020B0500000000000000" pitchFamily="34" charset="-122"/>
                <a:sym typeface="Arial" panose="020B0604020202020204" pitchFamily="34" charset="0"/>
              </a:rPr>
              <a:t>(1)</a:t>
            </a:r>
            <a:r>
              <a:rPr lang="zh-CN" altLang="en-US" sz="1500" dirty="0">
                <a:ea typeface="思源黑体 CN Regular" panose="020B0500000000000000" pitchFamily="34" charset="-122"/>
                <a:sym typeface="Arial" panose="020B0604020202020204" pitchFamily="34" charset="0"/>
              </a:rPr>
              <a:t>潭中鱼可百许头</a:t>
            </a:r>
          </a:p>
        </p:txBody>
      </p:sp>
      <p:sp>
        <p:nvSpPr>
          <p:cNvPr id="29" name="文本框 3"/>
          <p:cNvSpPr txBox="1"/>
          <p:nvPr>
            <p:custDataLst>
              <p:tags r:id="rId5"/>
            </p:custDataLst>
          </p:nvPr>
        </p:nvSpPr>
        <p:spPr>
          <a:xfrm>
            <a:off x="556288" y="1922773"/>
            <a:ext cx="5922169" cy="30003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500">
                <a:ea typeface="思源黑体 CN Regular" panose="020B0500000000000000" pitchFamily="34" charset="-122"/>
                <a:sym typeface="Arial" panose="020B0604020202020204" pitchFamily="34" charset="0"/>
              </a:rPr>
              <a:t>（古：表约数</a:t>
            </a:r>
            <a:r>
              <a:rPr lang="en-US" altLang="zh-CN" sz="1500">
                <a:ea typeface="思源黑体 CN Regular" panose="020B0500000000000000" pitchFamily="34" charset="-122"/>
                <a:sym typeface="Arial" panose="020B0604020202020204" pitchFamily="34" charset="0"/>
              </a:rPr>
              <a:t>  </a:t>
            </a:r>
            <a:r>
              <a:rPr lang="zh-CN" altLang="en-US" sz="1500">
                <a:ea typeface="思源黑体 CN Regular" panose="020B0500000000000000" pitchFamily="34" charset="-122"/>
                <a:sym typeface="Arial" panose="020B0604020202020204" pitchFamily="34" charset="0"/>
              </a:rPr>
              <a:t>今：允许）         </a:t>
            </a:r>
          </a:p>
        </p:txBody>
      </p:sp>
      <p:sp>
        <p:nvSpPr>
          <p:cNvPr id="30" name="文本框 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77719" y="3184836"/>
            <a:ext cx="3170634" cy="282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pPr eaLnBrk="0" hangingPunct="0"/>
            <a:r>
              <a:rPr lang="en-US" altLang="zh-CN" sz="150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(3)</a:t>
            </a:r>
            <a:r>
              <a:rPr lang="zh-CN" altLang="en-US" sz="150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乃记之而去</a:t>
            </a:r>
          </a:p>
        </p:txBody>
      </p:sp>
      <p:sp>
        <p:nvSpPr>
          <p:cNvPr id="31" name="文本框 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77720" y="3497969"/>
            <a:ext cx="4335065" cy="282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1435" tIns="25718" rIns="51435" bIns="25718">
            <a:spAutoFit/>
          </a:bodyPr>
          <a:lstStyle/>
          <a:p>
            <a:pPr eaLnBrk="0" hangingPunct="0"/>
            <a:r>
              <a:rPr lang="zh-CN" altLang="en-US" sz="150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（古：离开    今：前往）         </a:t>
            </a:r>
          </a:p>
        </p:txBody>
      </p:sp>
      <p:sp>
        <p:nvSpPr>
          <p:cNvPr id="32" name="文本框 2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52716" y="3926594"/>
            <a:ext cx="4227910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500">
                <a:ea typeface="思源黑体 CN Regular" panose="020B0500000000000000" pitchFamily="34" charset="-122"/>
                <a:sym typeface="Arial" panose="020B0604020202020204" pitchFamily="34" charset="0"/>
              </a:rPr>
              <a:t>(4)</a:t>
            </a:r>
            <a:r>
              <a:rPr lang="zh-CN" altLang="en-US" sz="1500">
                <a:ea typeface="思源黑体 CN Regular" panose="020B0500000000000000" pitchFamily="34" charset="-122"/>
                <a:sym typeface="Arial" panose="020B0604020202020204" pitchFamily="34" charset="0"/>
              </a:rPr>
              <a:t>崔氏二小生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/>
          <p:cNvSpPr txBox="1"/>
          <p:nvPr/>
        </p:nvSpPr>
        <p:spPr>
          <a:xfrm>
            <a:off x="655533" y="261205"/>
            <a:ext cx="2298688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/>
            </a:defPPr>
            <a:lvl1pPr algn="ctr"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r>
              <a:rPr lang="zh-CN" altLang="en-US" sz="2400" dirty="0"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字词积累</a:t>
            </a:r>
          </a:p>
        </p:txBody>
      </p:sp>
      <p:sp>
        <p:nvSpPr>
          <p:cNvPr id="2" name="矩形 1"/>
          <p:cNvSpPr/>
          <p:nvPr/>
        </p:nvSpPr>
        <p:spPr>
          <a:xfrm>
            <a:off x="260430" y="0"/>
            <a:ext cx="242279" cy="61797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5616" y="988137"/>
            <a:ext cx="1278235" cy="346249"/>
          </a:xfrm>
          <a:prstGeom prst="rect">
            <a:avLst/>
          </a:prstGeom>
          <a:solidFill>
            <a:srgbClr val="0070C0"/>
          </a:solidFill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3.</a:t>
            </a: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思源黑体 CN Regular" panose="020B0500000000000000" pitchFamily="34" charset="-122"/>
                <a:sym typeface="Arial" panose="020B0604020202020204" pitchFamily="34" charset="0"/>
              </a:rPr>
              <a:t>一词多义</a:t>
            </a: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7713" y="2044740"/>
            <a:ext cx="2000250" cy="2686050"/>
          </a:xfrm>
          <a:prstGeom prst="rect">
            <a:avLst/>
          </a:prstGeom>
        </p:spPr>
      </p:pic>
      <p:sp>
        <p:nvSpPr>
          <p:cNvPr id="15" name="矩形 1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85303" y="2023178"/>
            <a:ext cx="4482704" cy="2008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              </a:t>
            </a:r>
            <a:r>
              <a:rPr lang="zh-CN" altLang="en-US" sz="1500" b="1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从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小丘西行百二十步</a:t>
            </a:r>
          </a:p>
          <a:p>
            <a:pPr>
              <a:lnSpc>
                <a:spcPct val="140000"/>
              </a:lnSpc>
            </a:pPr>
            <a:endParaRPr lang="en-US" altLang="zh-CN" sz="1500" b="1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              隶而</a:t>
            </a:r>
            <a:r>
              <a:rPr lang="zh-CN" altLang="en-US" sz="1500" b="1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从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者 </a:t>
            </a:r>
            <a:endParaRPr lang="en-US" altLang="zh-CN" sz="1500" b="1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endParaRPr lang="en-US" altLang="zh-CN" sz="1500" b="1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en-US" altLang="zh-CN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                  </a:t>
            </a:r>
          </a:p>
          <a:p>
            <a:pPr>
              <a:lnSpc>
                <a:spcPct val="140000"/>
              </a:lnSpc>
            </a:pPr>
            <a:r>
              <a:rPr lang="en-US" altLang="zh-CN" sz="1500" b="1" dirty="0"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          </a:t>
            </a:r>
            <a:endParaRPr lang="en-US" altLang="zh-CN" sz="1500" b="1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87698" y="2375603"/>
            <a:ext cx="144065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500" b="1">
                <a:ea typeface="思源黑体 CN Regular" panose="020B05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b="1">
                <a:ea typeface="思源黑体 CN Regular" panose="020B0500000000000000" pitchFamily="34" charset="-122"/>
                <a:sym typeface="Arial" panose="020B0604020202020204" pitchFamily="34" charset="0"/>
              </a:rPr>
              <a:t>1</a:t>
            </a:r>
            <a:r>
              <a:rPr lang="zh-CN" altLang="en-US" sz="1500" b="1">
                <a:ea typeface="思源黑体 CN Regular" panose="020B0500000000000000" pitchFamily="34" charset="-122"/>
                <a:sym typeface="Arial" panose="020B0604020202020204" pitchFamily="34" charset="0"/>
              </a:rPr>
              <a:t>）</a:t>
            </a:r>
          </a:p>
        </p:txBody>
      </p:sp>
      <p:sp>
        <p:nvSpPr>
          <p:cNvPr id="17" name="矩形 16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520183" y="1994603"/>
            <a:ext cx="1915715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zh-CN" altLang="en-US" sz="1500" b="1"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自，由</a:t>
            </a:r>
            <a:endParaRPr lang="en-US"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endParaRPr lang="en-US"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1500" b="1"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跟随</a:t>
            </a:r>
          </a:p>
        </p:txBody>
      </p:sp>
      <p:sp>
        <p:nvSpPr>
          <p:cNvPr id="18" name="左大括号 18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1412776" y="2258922"/>
            <a:ext cx="250031" cy="585788"/>
          </a:xfrm>
          <a:prstGeom prst="leftBrace">
            <a:avLst>
              <a:gd name="adj1" fmla="val 8330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50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  <p:sp>
        <p:nvSpPr>
          <p:cNvPr id="19" name="矩形 6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85303" y="3318578"/>
            <a:ext cx="4949687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              水尤</a:t>
            </a:r>
            <a:r>
              <a:rPr lang="zh-CN" altLang="en-US" sz="1500" b="1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清</a:t>
            </a: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冽</a:t>
            </a:r>
          </a:p>
          <a:p>
            <a:pPr>
              <a:lnSpc>
                <a:spcPct val="140000"/>
              </a:lnSpc>
            </a:pPr>
            <a:endParaRPr lang="en-US" altLang="zh-CN" sz="1500" b="1" dirty="0"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               其境过</a:t>
            </a:r>
            <a:r>
              <a:rPr lang="zh-CN" altLang="en-US" sz="1500" b="1" dirty="0">
                <a:solidFill>
                  <a:srgbClr val="FF0000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清</a:t>
            </a:r>
            <a:r>
              <a:rPr lang="en-US" altLang="zh-CN" sz="1500" b="1" dirty="0">
                <a:ea typeface="思源黑体 CN Regular" panose="020B0500000000000000" pitchFamily="34" charset="-122"/>
                <a:sym typeface="Arial" panose="020B0604020202020204" pitchFamily="34" charset="0"/>
              </a:rPr>
              <a:t>      </a:t>
            </a:r>
          </a:p>
        </p:txBody>
      </p:sp>
      <p:sp>
        <p:nvSpPr>
          <p:cNvPr id="20" name="矩形 7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87698" y="3671003"/>
            <a:ext cx="1440656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1500" b="1">
                <a:ea typeface="思源黑体 CN Regular" panose="020B0500000000000000" pitchFamily="34" charset="-122"/>
                <a:sym typeface="Arial" panose="020B0604020202020204" pitchFamily="34" charset="0"/>
              </a:rPr>
              <a:t>（</a:t>
            </a:r>
            <a:r>
              <a:rPr lang="en-US" altLang="zh-CN" sz="1500" b="1">
                <a:ea typeface="思源黑体 CN Regular" panose="020B0500000000000000" pitchFamily="34" charset="-122"/>
                <a:sym typeface="Arial" panose="020B0604020202020204" pitchFamily="34" charset="0"/>
              </a:rPr>
              <a:t>2</a:t>
            </a:r>
            <a:r>
              <a:rPr lang="zh-CN" altLang="en-US" sz="1500" b="1">
                <a:ea typeface="思源黑体 CN Regular" panose="020B0500000000000000" pitchFamily="34" charset="-122"/>
                <a:sym typeface="Arial" panose="020B0604020202020204" pitchFamily="34" charset="0"/>
              </a:rPr>
              <a:t>）</a:t>
            </a:r>
          </a:p>
        </p:txBody>
      </p:sp>
      <p:sp>
        <p:nvSpPr>
          <p:cNvPr id="21" name="矩形 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846289" y="3290003"/>
            <a:ext cx="1915715" cy="1038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40000"/>
              </a:lnSpc>
            </a:pPr>
            <a:r>
              <a:rPr lang="zh-CN" altLang="en-US" sz="1500" b="1"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清澈</a:t>
            </a:r>
            <a:endParaRPr lang="en-US"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endParaRPr lang="en-US" altLang="zh-CN" sz="1500" b="1">
              <a:solidFill>
                <a:srgbClr val="0000FF"/>
              </a:solidFill>
              <a:ea typeface="思源黑体 CN Regular" panose="020B0500000000000000" pitchFamily="34" charset="-122"/>
              <a:sym typeface="Arial" panose="020B0604020202020204" pitchFamily="34" charset="0"/>
            </a:endParaRPr>
          </a:p>
          <a:p>
            <a:pPr>
              <a:lnSpc>
                <a:spcPct val="140000"/>
              </a:lnSpc>
            </a:pPr>
            <a:r>
              <a:rPr lang="zh-CN" altLang="en-US" sz="1500" b="1">
                <a:solidFill>
                  <a:srgbClr val="0000FF"/>
                </a:solidFill>
                <a:ea typeface="思源黑体 CN Regular" panose="020B0500000000000000" pitchFamily="34" charset="-122"/>
                <a:sym typeface="Arial" panose="020B0604020202020204" pitchFamily="34" charset="0"/>
              </a:rPr>
              <a:t>凄清</a:t>
            </a:r>
          </a:p>
        </p:txBody>
      </p:sp>
      <p:sp>
        <p:nvSpPr>
          <p:cNvPr id="33" name="左大括号 9"/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1412776" y="3554322"/>
            <a:ext cx="250031" cy="585788"/>
          </a:xfrm>
          <a:prstGeom prst="leftBrace">
            <a:avLst>
              <a:gd name="adj1" fmla="val 8330"/>
              <a:gd name="adj2" fmla="val 50000"/>
            </a:avLst>
          </a:prstGeom>
          <a:noFill/>
          <a:ln w="25400" algn="ctr">
            <a:solidFill>
              <a:schemeClr val="tx1"/>
            </a:solidFill>
            <a:rou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SzPct val="10000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endParaRPr lang="zh-CN" altLang="en-US" sz="1500">
              <a:ea typeface="思源黑体 CN Regular" panose="020B0500000000000000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 animBg="1"/>
      <p:bldP spid="19" grpId="0"/>
      <p:bldP spid="20" grpId="0"/>
      <p:bldP spid="21" grpId="0"/>
      <p:bldP spid="33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7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3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4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29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7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1293</Words>
  <Application>Microsoft Office PowerPoint</Application>
  <PresentationFormat>全屏显示(16:9)</PresentationFormat>
  <Paragraphs>122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</cp:revision>
  <dcterms:created xsi:type="dcterms:W3CDTF">2020-12-16T07:43:56Z</dcterms:created>
  <dcterms:modified xsi:type="dcterms:W3CDTF">2022-01-14T10:51:38Z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