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  <p:sldMasterId id="2147483700" r:id="rId2"/>
    <p:sldMasterId id="2147483715" r:id="rId3"/>
  </p:sldMasterIdLst>
  <p:notesMasterIdLst>
    <p:notesMasterId r:id="rId33"/>
  </p:notesMasterIdLst>
  <p:handoutMasterIdLst>
    <p:handoutMasterId r:id="rId34"/>
  </p:handoutMasterIdLst>
  <p:sldIdLst>
    <p:sldId id="357" r:id="rId4"/>
    <p:sldId id="329" r:id="rId5"/>
    <p:sldId id="330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40" r:id="rId16"/>
    <p:sldId id="341" r:id="rId17"/>
    <p:sldId id="342" r:id="rId18"/>
    <p:sldId id="343" r:id="rId19"/>
    <p:sldId id="344" r:id="rId20"/>
    <p:sldId id="345" r:id="rId21"/>
    <p:sldId id="346" r:id="rId22"/>
    <p:sldId id="347" r:id="rId23"/>
    <p:sldId id="348" r:id="rId24"/>
    <p:sldId id="349" r:id="rId25"/>
    <p:sldId id="350" r:id="rId26"/>
    <p:sldId id="351" r:id="rId27"/>
    <p:sldId id="352" r:id="rId28"/>
    <p:sldId id="353" r:id="rId29"/>
    <p:sldId id="354" r:id="rId30"/>
    <p:sldId id="355" r:id="rId31"/>
    <p:sldId id="358" r:id="rId3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48">
          <p15:clr>
            <a:srgbClr val="A4A3A4"/>
          </p15:clr>
        </p15:guide>
        <p15:guide id="2" pos="291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2F2F2"/>
    <a:srgbClr val="003366"/>
    <a:srgbClr val="E6FBFE"/>
    <a:srgbClr val="57D2E3"/>
    <a:srgbClr val="21B1C5"/>
    <a:srgbClr val="B2F3FC"/>
    <a:srgbClr val="4BCFE1"/>
    <a:srgbClr val="5BADF7"/>
    <a:srgbClr val="6A56A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948"/>
        <p:guide pos="29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C81124D-5977-4D0B-B916-50D3A40B814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061760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F56FA5F-4FC4-4F06-8FBA-4069D1960818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13671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宋体" panose="02010600030101010101" pitchFamily="2" charset="-122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0243" name="幻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fld id="{FF5EBF15-5AA1-44EF-8A34-E5C6D8FFFA89}" type="slidenum">
              <a:rPr altLang="en-US" noProof="1"/>
              <a:pPr eaLnBrk="1" hangingPunct="1">
                <a:buFont typeface="Arial" pitchFamily="34" charset="0"/>
                <a:buChar char="•"/>
              </a:pPr>
              <a:t>5</a:t>
            </a:fld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1314372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6FA5F-4FC4-4F06-8FBA-4069D1960818}" type="slidenum">
              <a:rPr lang="zh-CN" altLang="zh-CN" smtClean="0"/>
              <a:pPr/>
              <a:t>14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15905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3087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时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15" y="4702264"/>
            <a:ext cx="736376" cy="36011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367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659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38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842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279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6898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1606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6211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2703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570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82" y="727117"/>
            <a:ext cx="3770889" cy="3678335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4342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08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0272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4484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1525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573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664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9162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646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新课导入  学习情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15" y="4702264"/>
            <a:ext cx="736376" cy="360116"/>
          </a:xfrm>
          <a:prstGeom prst="rect">
            <a:avLst/>
          </a:prstGeom>
        </p:spPr>
      </p:pic>
      <p:cxnSp>
        <p:nvCxnSpPr>
          <p:cNvPr id="10" name="直接连接符 9"/>
          <p:cNvCxnSpPr/>
          <p:nvPr userDrawn="1"/>
        </p:nvCxnSpPr>
        <p:spPr>
          <a:xfrm flipV="1">
            <a:off x="746125" y="800171"/>
            <a:ext cx="1601470" cy="33738"/>
          </a:xfrm>
          <a:prstGeom prst="line">
            <a:avLst/>
          </a:prstGeom>
          <a:noFill/>
          <a:ln w="28575" cap="flat">
            <a:solidFill>
              <a:srgbClr val="01457D"/>
            </a:solidFill>
            <a:prstDash val="solid"/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06"/>
          <p:cNvSpPr/>
          <p:nvPr userDrawn="1"/>
        </p:nvSpPr>
        <p:spPr>
          <a:xfrm>
            <a:off x="4811252" y="2304933"/>
            <a:ext cx="3599480" cy="924302"/>
          </a:xfrm>
          <a:prstGeom prst="rect">
            <a:avLst/>
          </a:prstGeom>
          <a:ln w="12700"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45719" rIns="45719">
            <a:spAutoFit/>
          </a:bodyPr>
          <a:lstStyle>
            <a:lvl1pPr algn="ctr">
              <a:defRPr sz="5400">
                <a:solidFill>
                  <a:srgbClr val="B61C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zh-CN" sz="5400" dirty="0">
                <a:solidFill>
                  <a:srgbClr val="01457D"/>
                </a:solidFill>
              </a:rPr>
              <a:t>谢谢</a:t>
            </a: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879" y="1143801"/>
            <a:ext cx="2801273" cy="274429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2022/1/14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2F2D1B8-9B32-4FF7-A55A-6CC5042E35F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8074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2022/1/14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22F6D3C-15F3-4581-AF79-067FD7E204F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0175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934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85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360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13" r:id="rId5"/>
    <p:sldLayoutId id="2147483714" r:id="rId6"/>
  </p:sldLayoutIdLst>
  <p:transition spd="slow">
    <p:fade/>
  </p:transition>
  <p:txStyles>
    <p:titleStyle>
      <a:lvl1pPr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indent="457200"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indent="914400"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indent="1371600"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indent="1828800"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lvl1pPr marL="342900" indent="-342900" eaLnBrk="1" hangingPunct="1">
        <a:spcBef>
          <a:spcPts val="700"/>
        </a:spcBef>
        <a:buSzPct val="100000"/>
        <a:buChar char="•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L="783590" indent="-326390" eaLnBrk="1" hangingPunct="1">
        <a:spcBef>
          <a:spcPts val="700"/>
        </a:spcBef>
        <a:buSzPct val="100000"/>
        <a:buChar char="–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L="1219200" indent="-304800" eaLnBrk="1" hangingPunct="1">
        <a:spcBef>
          <a:spcPts val="700"/>
        </a:spcBef>
        <a:buSzPct val="100000"/>
        <a:buChar char="•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L="1737360" indent="-365760" eaLnBrk="1" hangingPunct="1">
        <a:spcBef>
          <a:spcPts val="700"/>
        </a:spcBef>
        <a:buSzPct val="100000"/>
        <a:buChar char="–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L="2194560" indent="-365760" eaLnBrk="1" hangingPunct="1">
        <a:spcBef>
          <a:spcPts val="700"/>
        </a:spcBef>
        <a:buSzPct val="100000"/>
        <a:buChar char="»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L="2692400" indent="-406400" eaLnBrk="1" hangingPunct="1">
        <a:spcBef>
          <a:spcPts val="700"/>
        </a:spcBef>
        <a:buSzPct val="100000"/>
        <a:buChar char="•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3149600" indent="-406400" eaLnBrk="1" hangingPunct="1">
        <a:spcBef>
          <a:spcPts val="700"/>
        </a:spcBef>
        <a:buSzPct val="100000"/>
        <a:buChar char="•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3606800" indent="-406400" eaLnBrk="1" hangingPunct="1">
        <a:spcBef>
          <a:spcPts val="700"/>
        </a:spcBef>
        <a:buSzPct val="100000"/>
        <a:buChar char="•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4064000" indent="-406400" eaLnBrk="1" hangingPunct="1">
        <a:spcBef>
          <a:spcPts val="700"/>
        </a:spcBef>
        <a:buSzPct val="100000"/>
        <a:buChar char="•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lvl1pPr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1pPr>
      <a:lvl2pPr indent="457200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2pPr>
      <a:lvl3pPr indent="914400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3pPr>
      <a:lvl4pPr indent="1371600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4pPr>
      <a:lvl5pPr indent="1828800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5pPr>
      <a:lvl6pPr indent="2286000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6pPr>
      <a:lvl7pPr indent="2743200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7pPr>
      <a:lvl8pPr indent="3200400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8pPr>
      <a:lvl9pPr indent="3657600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30820CF-B880-4189-942D-D702A7CBA730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 rtl="0"/>
              <a:t>2022/1/14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zh-CN" altLang="en-US" kern="1200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0C913308-F349-4B6D-A68A-DD1791B4A57B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 rtl="0"/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2432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9458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4959706" y="1315278"/>
            <a:ext cx="3240881" cy="1377627"/>
            <a:chOff x="1178398" y="1812999"/>
            <a:chExt cx="3548062" cy="1838662"/>
          </a:xfrm>
        </p:grpSpPr>
        <p:sp>
          <p:nvSpPr>
            <p:cNvPr id="3" name="矩形 16"/>
            <p:cNvSpPr>
              <a:spLocks noChangeArrowheads="1"/>
            </p:cNvSpPr>
            <p:nvPr/>
          </p:nvSpPr>
          <p:spPr bwMode="auto">
            <a:xfrm>
              <a:off x="1703698" y="1812999"/>
              <a:ext cx="2497460" cy="558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第三单元</a:t>
              </a:r>
              <a:r>
                <a:rPr lang="en-US" altLang="zh-CN" sz="1600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·</a:t>
              </a:r>
              <a:r>
                <a:rPr lang="zh-CN" altLang="en-US" sz="1600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第九课</a:t>
              </a:r>
              <a:endParaRPr lang="en-US" altLang="zh-CN" sz="16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78398" y="2624720"/>
              <a:ext cx="3548062" cy="1026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4400" b="1" dirty="0">
                  <a:solidFill>
                    <a:srgbClr val="003366"/>
                  </a:solidFill>
                  <a:latin typeface="微软雅黑" pitchFamily="34" charset="-122"/>
                  <a:ea typeface="微软雅黑" pitchFamily="34" charset="-122"/>
                </a:rPr>
                <a:t>桃花源记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6000499" y="3762105"/>
            <a:ext cx="11592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0648844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2057401" y="1382316"/>
            <a:ext cx="5385197" cy="2586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38" tIns="45719" rIns="91438" bIns="45719" anchor="ctr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再读要求：</a:t>
            </a:r>
            <a:endParaRPr kumimoji="1" lang="en-US" altLang="zh-CN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342900">
              <a:lnSpc>
                <a:spcPct val="150000"/>
              </a:lnSpc>
              <a:defRPr/>
            </a:pPr>
            <a:r>
              <a:rPr kumimoji="1" lang="en-US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能分析情节</a:t>
            </a: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kumimoji="1" lang="en-US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进行形象思维</a:t>
            </a:r>
            <a:endParaRPr kumimoji="1" lang="en-US" altLang="zh-CN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342900">
              <a:lnSpc>
                <a:spcPct val="150000"/>
              </a:lnSpc>
              <a:defRPr/>
            </a:pPr>
            <a:r>
              <a:rPr kumimoji="1" lang="en-US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具体地想象出故事的发展过程</a:t>
            </a:r>
            <a:endParaRPr kumimoji="1" lang="en-US" altLang="zh-CN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342900">
              <a:lnSpc>
                <a:spcPct val="150000"/>
              </a:lnSpc>
              <a:defRPr/>
            </a:pPr>
            <a:r>
              <a:rPr kumimoji="1" lang="en-US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能进行创造性的复述</a:t>
            </a:r>
          </a:p>
          <a:p>
            <a:pPr indent="342900">
              <a:lnSpc>
                <a:spcPct val="150000"/>
              </a:lnSpc>
              <a:defRPr/>
            </a:pPr>
            <a:r>
              <a:rPr kumimoji="1" lang="en-US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牢记所有重要语句</a:t>
            </a:r>
          </a:p>
          <a:p>
            <a:pPr indent="342900">
              <a:lnSpc>
                <a:spcPct val="150000"/>
              </a:lnSpc>
              <a:defRPr/>
            </a:pPr>
            <a:r>
              <a:rPr kumimoji="1" lang="en-US" altLang="en-US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读出“讲故事”的味道</a:t>
            </a:r>
            <a:endParaRPr kumimoji="1"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2" y="685800"/>
            <a:ext cx="6208411" cy="3496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1115616" y="4596290"/>
            <a:ext cx="184727" cy="369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438" tIns="45719" rIns="91438" bIns="45719" anchor="ctr">
            <a:spAutoFit/>
          </a:bodyPr>
          <a:lstStyle/>
          <a:p>
            <a:pPr eaLnBrk="0" hangingPunct="0">
              <a:buFontTx/>
              <a:buNone/>
              <a:defRPr/>
            </a:pPr>
            <a:endParaRPr lang="zh-CN" altLang="en-US">
              <a:cs typeface="宋体" panose="02010600030101010101" pitchFamily="2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90537" y="4376738"/>
            <a:ext cx="7672388" cy="507206"/>
          </a:xfrm>
          <a:prstGeom prst="rect">
            <a:avLst/>
          </a:prstGeom>
          <a:gradFill rotWithShape="1">
            <a:gsLst>
              <a:gs pos="0">
                <a:srgbClr val="6083CB"/>
              </a:gs>
              <a:gs pos="50000">
                <a:srgbClr val="3E70CA"/>
              </a:gs>
              <a:gs pos="100000">
                <a:srgbClr val="2E61BA"/>
              </a:gs>
            </a:gsLst>
            <a:lin ang="5400000"/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晋太元中，武陵人捕鱼为业。缘溪行，忘路之远近。忽逢桃花林</a:t>
            </a: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……</a:t>
            </a:r>
            <a:endParaRPr kumimoji="1"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997" y="597622"/>
            <a:ext cx="6300191" cy="39052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627585" y="4502944"/>
            <a:ext cx="5459015" cy="508397"/>
          </a:xfrm>
          <a:prstGeom prst="rect">
            <a:avLst/>
          </a:prstGeom>
          <a:gradFill rotWithShape="1">
            <a:gsLst>
              <a:gs pos="0">
                <a:srgbClr val="81B861"/>
              </a:gs>
              <a:gs pos="50000">
                <a:srgbClr val="6FB242"/>
              </a:gs>
              <a:gs pos="100000">
                <a:srgbClr val="61A235"/>
              </a:gs>
            </a:gsLst>
            <a:lin ang="5400000"/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夹岸数百步，中无杂树，芳草鲜美，落英缤纷。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7" y="666749"/>
            <a:ext cx="6372199" cy="3590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589610" y="4456510"/>
            <a:ext cx="3993397" cy="507829"/>
          </a:xfrm>
          <a:prstGeom prst="rect">
            <a:avLst/>
          </a:prstGeom>
          <a:gradFill rotWithShape="1">
            <a:gsLst>
              <a:gs pos="0">
                <a:srgbClr val="81B861"/>
              </a:gs>
              <a:gs pos="50000">
                <a:srgbClr val="6FB242"/>
              </a:gs>
              <a:gs pos="100000">
                <a:srgbClr val="61A235"/>
              </a:gs>
            </a:gsLst>
            <a:lin ang="5400000"/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渔人甚异之。复前行，欲穷其林。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xinsrc_57204022111366005422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706041"/>
            <a:ext cx="6451997" cy="320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23876" y="4239817"/>
            <a:ext cx="7775972" cy="507206"/>
          </a:xfrm>
          <a:prstGeom prst="rect">
            <a:avLst/>
          </a:prstGeom>
          <a:gradFill rotWithShape="1">
            <a:gsLst>
              <a:gs pos="0">
                <a:srgbClr val="FFC746"/>
              </a:gs>
              <a:gs pos="50000">
                <a:srgbClr val="FFC600"/>
              </a:gs>
              <a:gs pos="100000">
                <a:srgbClr val="E5B600"/>
              </a:gs>
            </a:gsLst>
            <a:lin ang="5400000"/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复行数十步，豁然开朗。土地平旷，屋舍俨然，有良田美池桑竹之属。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167" y="701526"/>
            <a:ext cx="6048672" cy="33692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83432" y="4155282"/>
            <a:ext cx="2803922" cy="508397"/>
          </a:xfrm>
          <a:prstGeom prst="rect">
            <a:avLst/>
          </a:prstGeom>
          <a:gradFill rotWithShape="1">
            <a:gsLst>
              <a:gs pos="0">
                <a:srgbClr val="81B861"/>
              </a:gs>
              <a:gs pos="50000">
                <a:srgbClr val="6FB242"/>
              </a:gs>
              <a:gs pos="100000">
                <a:srgbClr val="61A235"/>
              </a:gs>
            </a:gsLst>
            <a:lin ang="5400000"/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阡陌交通，鸡犬相闻。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905250" y="4155282"/>
            <a:ext cx="4406504" cy="508397"/>
          </a:xfrm>
          <a:prstGeom prst="rect">
            <a:avLst/>
          </a:prstGeom>
          <a:gradFill rotWithShape="1">
            <a:gsLst>
              <a:gs pos="0">
                <a:srgbClr val="81B861"/>
              </a:gs>
              <a:gs pos="50000">
                <a:srgbClr val="6FB242"/>
              </a:gs>
              <a:gs pos="100000">
                <a:srgbClr val="61A235"/>
              </a:gs>
            </a:gsLst>
            <a:lin ang="5400000"/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其中往来种作，男女衣着，悉如外人。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065" y="494163"/>
            <a:ext cx="6300191" cy="4348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848350" y="3425429"/>
            <a:ext cx="3111104" cy="507206"/>
          </a:xfrm>
          <a:prstGeom prst="rect">
            <a:avLst/>
          </a:prstGeom>
          <a:gradFill rotWithShape="1">
            <a:gsLst>
              <a:gs pos="0">
                <a:srgbClr val="FFC746"/>
              </a:gs>
              <a:gs pos="50000">
                <a:srgbClr val="FFC600"/>
              </a:gs>
              <a:gs pos="100000">
                <a:srgbClr val="E5B600"/>
              </a:gs>
            </a:gsLst>
            <a:lin ang="5400000"/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黄发垂髫，并怡然自乐。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142185" y="4333876"/>
            <a:ext cx="4817269" cy="508397"/>
          </a:xfrm>
          <a:prstGeom prst="rect">
            <a:avLst/>
          </a:prstGeom>
          <a:gradFill rotWithShape="1">
            <a:gsLst>
              <a:gs pos="0">
                <a:srgbClr val="FFC746"/>
              </a:gs>
              <a:gs pos="50000">
                <a:srgbClr val="FFC600"/>
              </a:gs>
              <a:gs pos="100000">
                <a:srgbClr val="E5B600"/>
              </a:gs>
            </a:gsLst>
            <a:lin ang="5400000"/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见渔人，乃大惊，问所从来。具答之。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773" y="1160236"/>
            <a:ext cx="6156174" cy="3983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246585" y="664369"/>
            <a:ext cx="6329363" cy="508397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便要还家，设酒杀鸡作食。村中闻有此人，咸来问讯。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326" y="646954"/>
            <a:ext cx="6048672" cy="3353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57200" y="4000501"/>
            <a:ext cx="8162925" cy="508397"/>
          </a:xfrm>
          <a:prstGeom prst="rect">
            <a:avLst/>
          </a:prstGeom>
          <a:gradFill rotWithShape="1">
            <a:gsLst>
              <a:gs pos="0">
                <a:srgbClr val="81B861"/>
              </a:gs>
              <a:gs pos="50000">
                <a:srgbClr val="6FB242"/>
              </a:gs>
              <a:gs pos="100000">
                <a:srgbClr val="61A235"/>
              </a:gs>
            </a:gsLst>
            <a:lin ang="5400000"/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自云先世避秦时乱，率妻子邑人来此绝境，不复出焉，遂与外人间隔。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866" y="791997"/>
            <a:ext cx="5616625" cy="3176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31044" y="4081463"/>
            <a:ext cx="7936706" cy="508397"/>
          </a:xfrm>
          <a:prstGeom prst="rect">
            <a:avLst/>
          </a:prstGeom>
          <a:gradFill rotWithShape="1">
            <a:gsLst>
              <a:gs pos="0">
                <a:srgbClr val="FFC746"/>
              </a:gs>
              <a:gs pos="50000">
                <a:srgbClr val="FFC600"/>
              </a:gs>
              <a:gs pos="100000">
                <a:srgbClr val="E5B600"/>
              </a:gs>
            </a:gsLst>
            <a:lin ang="5400000"/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问今是何世，乃不知有汉，无论魏晋。此人一一为具言所闻，皆叹惋。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34554" y="656035"/>
            <a:ext cx="5616178" cy="857250"/>
          </a:xfrm>
        </p:spPr>
        <p:txBody>
          <a:bodyPr/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 Light" panose="020F0302020204030204" pitchFamily="34" charset="0"/>
              </a:rPr>
              <a:t>桃花源诗（节选）</a:t>
            </a:r>
            <a:r>
              <a:rPr kumimoji="1" lang="en-US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 Light" panose="020F0302020204030204" pitchFamily="34" charset="0"/>
              </a:rPr>
              <a:t> </a:t>
            </a:r>
          </a:p>
        </p:txBody>
      </p:sp>
      <p:sp>
        <p:nvSpPr>
          <p:cNvPr id="389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0" y="1841500"/>
            <a:ext cx="3563938" cy="2840038"/>
          </a:xfrm>
          <a:prstGeom prst="rect">
            <a:avLst/>
          </a:prstGeom>
        </p:spPr>
        <p:txBody>
          <a:bodyPr lIns="91438" tIns="45719" rIns="91438" bIns="45719"/>
          <a:lstStyle/>
          <a:p>
            <a:pPr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嬴氏乱天纪，贤者避其世。</a:t>
            </a:r>
          </a:p>
          <a:p>
            <a:pPr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黄绮之商山，伊人亦云逝。</a:t>
            </a:r>
          </a:p>
          <a:p>
            <a:pPr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往迹浸复湮，来径遂芜废。</a:t>
            </a:r>
          </a:p>
          <a:p>
            <a:pPr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相命肆农耕，日入从所憩。</a:t>
            </a:r>
          </a:p>
          <a:p>
            <a:pPr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桑竹垂馀荫，菽稷随时艺；</a:t>
            </a:r>
          </a:p>
          <a:p>
            <a:pPr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春蚕收长丝，秋熟靡王税。</a:t>
            </a:r>
          </a:p>
          <a:p>
            <a:pPr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荒路暧交通，鸡犬互鸣吠。</a:t>
            </a:r>
          </a:p>
          <a:p>
            <a:pPr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俎豆犹古法，衣裳无新制。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27596" y="653022"/>
            <a:ext cx="3108886" cy="197292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矩形 2"/>
          <p:cNvSpPr>
            <a:spLocks noChangeArrowheads="1"/>
          </p:cNvSpPr>
          <p:nvPr/>
        </p:nvSpPr>
        <p:spPr bwMode="auto">
          <a:xfrm>
            <a:off x="3798094" y="2534842"/>
            <a:ext cx="5000625" cy="214674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《桃花源记》即《桃花源诗》前边的记。记，是一种文体，为记述事物的文章，其后是一首五言古诗，“记”又相当于该诗的序。故《桃花源记》又叫《桃花源诗并序》。它是我国古代散文中的奇葩，传诵千古而不衰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735" y="598521"/>
            <a:ext cx="6178482" cy="3662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488282" y="4274344"/>
            <a:ext cx="6131719" cy="507829"/>
          </a:xfrm>
          <a:prstGeom prst="rect">
            <a:avLst/>
          </a:prstGeom>
          <a:gradFill rotWithShape="1">
            <a:gsLst>
              <a:gs pos="0">
                <a:srgbClr val="FFC746"/>
              </a:gs>
              <a:gs pos="50000">
                <a:srgbClr val="FFC600"/>
              </a:gs>
              <a:gs pos="100000">
                <a:srgbClr val="E5B600"/>
              </a:gs>
            </a:gsLst>
            <a:lin ang="5400000"/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停数日，辞去，此中人语云：“不足为外人道也。”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601" y="589228"/>
            <a:ext cx="6264694" cy="37639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134791" y="4352925"/>
            <a:ext cx="4455062" cy="507829"/>
          </a:xfrm>
          <a:prstGeom prst="rect">
            <a:avLst/>
          </a:prstGeom>
          <a:gradFill rotWithShape="1">
            <a:gsLst>
              <a:gs pos="0">
                <a:srgbClr val="FFC746"/>
              </a:gs>
              <a:gs pos="50000">
                <a:srgbClr val="FFC600"/>
              </a:gs>
              <a:gs pos="100000">
                <a:srgbClr val="E5B600"/>
              </a:gs>
            </a:gsLst>
            <a:lin ang="5400000"/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既出，得其船，便扶向路，处处志之。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6" y="767952"/>
            <a:ext cx="6372200" cy="33325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76250" y="4100513"/>
            <a:ext cx="8382000" cy="508397"/>
          </a:xfrm>
          <a:prstGeom prst="rect">
            <a:avLst/>
          </a:prstGeom>
          <a:gradFill rotWithShape="1">
            <a:gsLst>
              <a:gs pos="0">
                <a:srgbClr val="FFC746"/>
              </a:gs>
              <a:gs pos="50000">
                <a:srgbClr val="FFC600"/>
              </a:gs>
              <a:gs pos="100000">
                <a:srgbClr val="E5B600"/>
              </a:gs>
            </a:gsLst>
            <a:lin ang="5400000"/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及郡下，诣太守，说如此。太守即遣人随其往，寻向所志，遂迷，不复得路。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628650"/>
            <a:ext cx="5004048" cy="3482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3032522" y="2490075"/>
            <a:ext cx="184727" cy="369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438" tIns="45719" rIns="91438" bIns="45719" anchor="ctr">
            <a:spAutoFit/>
          </a:bodyPr>
          <a:lstStyle/>
          <a:p>
            <a:pPr eaLnBrk="0" hangingPunct="0">
              <a:buFontTx/>
              <a:buNone/>
              <a:defRPr/>
            </a:pPr>
            <a:endParaRPr lang="zh-CN" altLang="en-US">
              <a:cs typeface="宋体" panose="02010600030101010101" pitchFamily="2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04800" y="4206479"/>
            <a:ext cx="7981950" cy="507206"/>
          </a:xfrm>
          <a:prstGeom prst="rect">
            <a:avLst/>
          </a:prstGeom>
          <a:gradFill rotWithShape="1">
            <a:gsLst>
              <a:gs pos="0">
                <a:srgbClr val="FFC746"/>
              </a:gs>
              <a:gs pos="50000">
                <a:srgbClr val="FFC600"/>
              </a:gs>
              <a:gs pos="100000">
                <a:srgbClr val="E5B600"/>
              </a:gs>
            </a:gsLst>
            <a:lin ang="5400000"/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南阳刘子骥，高尚士也，闻之，欣然规往。未果，寻病终。后遂无问津者。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文本框 1"/>
          <p:cNvSpPr txBox="1">
            <a:spLocks noChangeArrowheads="1"/>
          </p:cNvSpPr>
          <p:nvPr/>
        </p:nvSpPr>
        <p:spPr bwMode="auto">
          <a:xfrm>
            <a:off x="3038475" y="1940719"/>
            <a:ext cx="3777854" cy="2515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100">
                <a:latin typeface="微软雅黑" pitchFamily="34" charset="-122"/>
                <a:ea typeface="微软雅黑" pitchFamily="34" charset="-122"/>
              </a:rPr>
              <a:t>发现桃林（</a:t>
            </a:r>
            <a:r>
              <a:rPr lang="en-US" altLang="zh-CN" sz="21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2100">
                <a:latin typeface="微软雅黑" pitchFamily="34" charset="-122"/>
                <a:ea typeface="微软雅黑" pitchFamily="34" charset="-122"/>
              </a:rPr>
              <a:t>段）</a:t>
            </a:r>
            <a:endParaRPr lang="en-US" altLang="zh-CN" sz="210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 sz="2100">
                <a:latin typeface="微软雅黑" pitchFamily="34" charset="-122"/>
                <a:ea typeface="微软雅黑" pitchFamily="34" charset="-122"/>
              </a:rPr>
              <a:t>进入桃源（</a:t>
            </a:r>
            <a:r>
              <a:rPr lang="en-US" altLang="zh-CN" sz="210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2100">
                <a:latin typeface="微软雅黑" pitchFamily="34" charset="-122"/>
                <a:ea typeface="微软雅黑" pitchFamily="34" charset="-122"/>
              </a:rPr>
              <a:t>段）</a:t>
            </a:r>
            <a:endParaRPr lang="en-US" altLang="zh-CN" sz="210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 sz="2100">
                <a:latin typeface="微软雅黑" pitchFamily="34" charset="-122"/>
                <a:ea typeface="微软雅黑" pitchFamily="34" charset="-122"/>
              </a:rPr>
              <a:t>访问桃源（</a:t>
            </a:r>
            <a:r>
              <a:rPr lang="en-US" altLang="zh-CN" sz="210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sz="2100">
                <a:latin typeface="微软雅黑" pitchFamily="34" charset="-122"/>
                <a:ea typeface="微软雅黑" pitchFamily="34" charset="-122"/>
              </a:rPr>
              <a:t>段）</a:t>
            </a:r>
            <a:endParaRPr lang="en-US" altLang="zh-CN" sz="210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 sz="2100">
                <a:latin typeface="微软雅黑" pitchFamily="34" charset="-122"/>
                <a:ea typeface="微软雅黑" pitchFamily="34" charset="-122"/>
              </a:rPr>
              <a:t>离开桃源（</a:t>
            </a:r>
            <a:r>
              <a:rPr lang="en-US" altLang="zh-CN" sz="210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zh-CN" sz="2100">
                <a:latin typeface="微软雅黑" pitchFamily="34" charset="-122"/>
                <a:ea typeface="微软雅黑" pitchFamily="34" charset="-122"/>
              </a:rPr>
              <a:t>段）</a:t>
            </a:r>
            <a:endParaRPr lang="en-US" altLang="zh-CN" sz="210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 sz="2100">
                <a:latin typeface="微软雅黑" pitchFamily="34" charset="-122"/>
                <a:ea typeface="微软雅黑" pitchFamily="34" charset="-122"/>
              </a:rPr>
              <a:t>寻找桃源（</a:t>
            </a:r>
            <a:r>
              <a:rPr lang="en-US" altLang="zh-CN" sz="210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zh-CN" sz="2100">
                <a:latin typeface="微软雅黑" pitchFamily="34" charset="-122"/>
                <a:ea typeface="微软雅黑" pitchFamily="34" charset="-122"/>
              </a:rPr>
              <a:t>段）</a:t>
            </a:r>
          </a:p>
        </p:txBody>
      </p:sp>
      <p:sp>
        <p:nvSpPr>
          <p:cNvPr id="29698" name="矩形 2"/>
          <p:cNvSpPr>
            <a:spLocks noChangeArrowheads="1"/>
          </p:cNvSpPr>
          <p:nvPr/>
        </p:nvSpPr>
        <p:spPr bwMode="auto">
          <a:xfrm>
            <a:off x="2502694" y="944167"/>
            <a:ext cx="3531732" cy="50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zh-CN" b="1">
                <a:latin typeface="微软雅黑" pitchFamily="34" charset="-122"/>
                <a:ea typeface="微软雅黑" pitchFamily="34" charset="-122"/>
              </a:rPr>
              <a:t>概括各段大意，归纳本文主旨</a:t>
            </a:r>
            <a:endParaRPr lang="zh-CN" altLang="en-US" b="1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113110" y="1893094"/>
            <a:ext cx="8929688" cy="170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BD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38" tIns="45719" rIns="91438" bIns="45719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342900">
              <a:lnSpc>
                <a:spcPct val="150000"/>
              </a:lnSpc>
              <a:defRPr/>
            </a:pP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按渔人行踪分三部分：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342900">
              <a:lnSpc>
                <a:spcPct val="150000"/>
              </a:lnSpc>
              <a:defRPr/>
            </a:pP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第一部分（第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节）写渔人捕鱼时偶然发现桃花林的经过。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342900">
              <a:lnSpc>
                <a:spcPct val="150000"/>
              </a:lnSpc>
              <a:defRPr/>
            </a:pP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第二部分（第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～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节）写渔人进入桃花源，在桃源人家里做客及辞去的经过。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342900">
              <a:lnSpc>
                <a:spcPct val="150000"/>
              </a:lnSpc>
              <a:defRPr/>
            </a:pP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第三部分（从第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节到完）写渔人离开桃源后，太守派人先后探访桃源未果的情形。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3318273" y="1033463"/>
            <a:ext cx="1762017" cy="646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BD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342900">
              <a:lnSpc>
                <a:spcPct val="150000"/>
              </a:lnSpc>
              <a:defRPr/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课文结构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ows 启动时奏乐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1784481" y="958737"/>
            <a:ext cx="4996709" cy="195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438" tIns="45719" rIns="91438" bIns="45719" anchor="ctr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三读要求：</a:t>
            </a:r>
            <a:endParaRPr kumimoji="1"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342900">
              <a:lnSpc>
                <a:spcPct val="150000"/>
              </a:lnSpc>
              <a:defRPr/>
            </a:pPr>
            <a:r>
              <a:rPr kumimoji="1"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能分析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课文的思想内容</a:t>
            </a:r>
            <a:endParaRPr kumimoji="1"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342900">
              <a:lnSpc>
                <a:spcPct val="150000"/>
              </a:lnSpc>
              <a:defRPr/>
            </a:pPr>
            <a:r>
              <a:rPr kumimoji="1"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能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比较熟练地背诵全文</a:t>
            </a:r>
            <a:endParaRPr kumimoji="1" lang="en-US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spd="slow"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54794" y="847515"/>
            <a:ext cx="8740379" cy="3415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zh-CN" b="1" dirty="0">
                <a:latin typeface="微软雅黑" pitchFamily="34" charset="-122"/>
                <a:ea typeface="微软雅黑" pitchFamily="34" charset="-122"/>
              </a:rPr>
              <a:t>主旨：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  <a:p>
            <a:pPr indent="342900">
              <a:lnSpc>
                <a:spcPct val="150000"/>
              </a:lnSpc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.桃源景色优美，土地肥沃，民风淳朴；</a:t>
            </a:r>
          </a:p>
          <a:p>
            <a:pPr indent="342900">
              <a:lnSpc>
                <a:spcPct val="150000"/>
              </a:lnSpc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.桃源没有压迫，没有战乱，社会平等，人人劳动，自食其力，生活和平、宁静；</a:t>
            </a:r>
          </a:p>
          <a:p>
            <a:pPr indent="342900">
              <a:lnSpc>
                <a:spcPct val="150000"/>
              </a:lnSpc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.在当时赋税极为繁重的阶级社会，这是农民求之不得的好地方，是当时乃至整个封建社会人民的理想世界。</a:t>
            </a:r>
          </a:p>
          <a:p>
            <a:pPr indent="342900">
              <a:lnSpc>
                <a:spcPct val="150000"/>
              </a:lnSpc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.世外桃源的理想在一定程度上反映了广大人民的愿望，但在当时的条件下是不可能实现的，因而它只是一种空想。</a:t>
            </a:r>
          </a:p>
          <a:p>
            <a:pPr indent="342900">
              <a:lnSpc>
                <a:spcPct val="150000"/>
              </a:lnSpc>
            </a:pP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（寄托作者对美好、自由、和平的生活的向往，对黑暗现实的不满和批判。）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文本框 1"/>
          <p:cNvSpPr txBox="1">
            <a:spLocks noChangeArrowheads="1"/>
          </p:cNvSpPr>
          <p:nvPr/>
        </p:nvSpPr>
        <p:spPr bwMode="auto">
          <a:xfrm>
            <a:off x="1765697" y="2070497"/>
            <a:ext cx="49851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7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作业：</a:t>
            </a:r>
            <a:r>
              <a:rPr lang="zh-CN" altLang="zh-CN" sz="27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背诵《桃花源记》全文</a:t>
            </a:r>
            <a:r>
              <a:rPr lang="zh-CN" altLang="en-US" sz="27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27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27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623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520679" y="953890"/>
            <a:ext cx="5039915" cy="2885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38" tIns="45719" rIns="91438" bIns="45719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342900">
              <a:lnSpc>
                <a:spcPct val="150000"/>
              </a:lnSpc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陶渊明(约公元365—427年)，名潜，字元亮，世称靖节先生，因宅边曾有五棵柳树，又自号“五柳先生”，浔阳柴桑(今江西九江市西南)人。陶渊明少年时代既好读六经，有大济苍生的宏愿，又厌恶世俗，热爱纯净的自然。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35"/>
          <a:stretch>
            <a:fillRect/>
          </a:stretch>
        </p:blipFill>
        <p:spPr>
          <a:xfrm>
            <a:off x="373522" y="1486574"/>
            <a:ext cx="2806676" cy="2459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文本框 2"/>
          <p:cNvSpPr txBox="1"/>
          <p:nvPr/>
        </p:nvSpPr>
        <p:spPr>
          <a:xfrm>
            <a:off x="1388286" y="360420"/>
            <a:ext cx="1735358" cy="2616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F2F2F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https://www.ypppt.com/</a:t>
            </a:r>
            <a:endParaRPr kumimoji="0" lang="zh-CN" altLang="en-US" sz="1100" b="0" i="0" u="none" strike="noStrike" cap="none" spc="0" normalizeH="0" baseline="0" dirty="0">
              <a:ln>
                <a:noFill/>
              </a:ln>
              <a:solidFill>
                <a:srgbClr val="F2F2F2"/>
              </a:solidFill>
              <a:effectLst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1927157" y="557184"/>
            <a:ext cx="4663837" cy="390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438" tIns="45719" rIns="91438" bIns="45719" anchor="ctr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初读要求：</a:t>
            </a:r>
            <a:endParaRPr kumimoji="1"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eaLnBrk="0" hangingPunct="0">
              <a:buFontTx/>
              <a:buNone/>
              <a:defRPr/>
            </a:pPr>
            <a:endParaRPr lang="en-US" altLang="zh-CN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342900">
              <a:lnSpc>
                <a:spcPct val="150000"/>
              </a:lnSpc>
              <a:defRPr/>
            </a:pPr>
            <a:r>
              <a:rPr kumimoji="1"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扫清语言障碍，读得顺畅</a:t>
            </a:r>
            <a:endParaRPr kumimoji="1"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342900">
              <a:lnSpc>
                <a:spcPct val="150000"/>
              </a:lnSpc>
              <a:defRPr/>
            </a:pPr>
            <a:r>
              <a:rPr kumimoji="1"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字音准确</a:t>
            </a:r>
            <a:endParaRPr kumimoji="1"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342900">
              <a:lnSpc>
                <a:spcPct val="150000"/>
              </a:lnSpc>
              <a:defRPr/>
            </a:pPr>
            <a:r>
              <a:rPr kumimoji="1"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停顿分明</a:t>
            </a:r>
            <a:endParaRPr kumimoji="1"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342900">
              <a:lnSpc>
                <a:spcPct val="150000"/>
              </a:lnSpc>
              <a:defRPr/>
            </a:pPr>
            <a:r>
              <a:rPr kumimoji="1"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不读破句</a:t>
            </a:r>
            <a:endParaRPr kumimoji="1"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342900">
              <a:lnSpc>
                <a:spcPct val="150000"/>
              </a:lnSpc>
              <a:defRPr/>
            </a:pPr>
            <a:r>
              <a:rPr kumimoji="1"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熟悉故事</a:t>
            </a: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185" y="1137047"/>
            <a:ext cx="3259931" cy="3208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8" name="文本框 1"/>
          <p:cNvSpPr txBox="1">
            <a:spLocks noChangeArrowheads="1"/>
          </p:cNvSpPr>
          <p:nvPr/>
        </p:nvSpPr>
        <p:spPr bwMode="auto">
          <a:xfrm>
            <a:off x="354807" y="1223962"/>
            <a:ext cx="4537472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明 周臣 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桃花源图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》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以晋代陶渊明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桃花源记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为题材，描写东晋孝武帝太元年间武陵渔人误入桃花源，遇先秦避乱来此居住者之后人的情景。周臣所画山水，峰峦嶒峻，多似李唐；其法马夏之作，可与浙派创始人戴进并驰。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897732" y="1328737"/>
            <a:ext cx="7342585" cy="133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晋太元中，武陵人捕鱼为业。缘溪行，忘路之远近。忽逢桃花林，夹岸数百步，中无杂树，芳草鲜美，落英缤纷。渔人甚异之。复前行，欲穷其林。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556" y="2299482"/>
            <a:ext cx="3154784" cy="25154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blinds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85800" y="1384698"/>
            <a:ext cx="7524750" cy="2031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林尽水源，便得一山，山有小口，仿佛若有光。便舍船，从口入。初极狭，才通人。复行数十步，豁然开朗。土地平旷，屋舍俨然，有良田美池桑竹之属。阡陌交通，鸡犬相闻。其中往来种作，男女衣着，悉如外人。黄发垂髫，并怡然自乐。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64369" y="1382317"/>
            <a:ext cx="7974806" cy="2515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见渔人，乃大惊，问所从来。具答之。便要还家，设酒杀鸡作食。村中闻有此人，咸来问讯。自云先世避秦时乱，率妻子邑人来此绝境，不复出焉，遂与外人间隔。问今是何世，乃不知有汉，无论魏晋。此人一一为具言所闻，皆叹惋。余人各复延至其家，皆出酒食。停数日，辞去，此中人语云：“不足为外人道也。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47700" y="1595438"/>
            <a:ext cx="7800975" cy="2031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kumimoji="1"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既出，得其船，便扶向路，处处志之。及郡下，诣太守，说如此。太守即遣人随其往，寻向所志，遂迷，不复得路。</a:t>
            </a:r>
          </a:p>
          <a:p>
            <a:pPr indent="342900">
              <a:lnSpc>
                <a:spcPct val="150000"/>
              </a:lnSpc>
              <a:defRPr/>
            </a:pPr>
            <a:r>
              <a:rPr kumimoji="1"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南阳刘子骥，高尚士也，闻之，欣然规往。未果，寻病终。后遂无问津者。</a:t>
            </a:r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第一PPT模板网-WWW.1PPT.COM">
  <a:themeElements>
    <a:clrScheme name="Default">
      <a:dk1>
        <a:srgbClr val="000000"/>
      </a:dk1>
      <a:lt1>
        <a:srgbClr val="F2F2F2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ndgp3v4n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BBE0E3"/>
          </a:solidFill>
          <a:prstDash val="solid"/>
          <a:miter lim="800000"/>
        </a:ln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微软雅黑" panose="020B0503020204020204" charset="-122"/>
            <a:ea typeface="微软雅黑" panose="020B0503020204020204" charset="-122"/>
            <a:cs typeface="微软雅黑" panose="020B0503020204020204" charset="-122"/>
            <a:sym typeface="微软雅黑" panose="020B0503020204020204" charset="-122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BBE0E3"/>
          </a:solidFill>
          <a:prstDash val="solid"/>
          <a:miter lim="8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 panose="020B0604020202020204"/>
            <a:ea typeface="Arial" panose="020B0604020202020204"/>
            <a:cs typeface="Arial" panose="020B0604020202020204"/>
            <a:sym typeface="Arial" panose="020B060402020202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1272</Words>
  <Application>Microsoft Office PowerPoint</Application>
  <PresentationFormat>全屏显示(16:9)</PresentationFormat>
  <Paragraphs>83</Paragraphs>
  <Slides>29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29</vt:i4>
      </vt:variant>
    </vt:vector>
  </HeadingPairs>
  <TitlesOfParts>
    <vt:vector size="38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1_Office 主题</vt:lpstr>
      <vt:lpstr>Office Theme</vt:lpstr>
      <vt:lpstr>PowerPoint 演示文稿</vt:lpstr>
      <vt:lpstr>桃花源诗（节选）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42</cp:revision>
  <dcterms:created xsi:type="dcterms:W3CDTF">2013-07-01T03:05:00Z</dcterms:created>
  <dcterms:modified xsi:type="dcterms:W3CDTF">2022-01-14T08:43:38Z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