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2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FE00D1-6CDD-4D01-883A-32C1E1E579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8201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93643AC0-F533-4A8A-9EAA-4BCD55480CCD}" type="slidenum">
              <a:rPr lang="en-US" altLang="zh-CN" smtClean="0"/>
              <a:pPr eaLnBrk="1" hangingPunct="1"/>
              <a:t>1</a:t>
            </a:fld>
            <a:endParaRPr lang="en-US" altLang="zh-CN" smtClean="0"/>
          </a:p>
        </p:txBody>
      </p:sp>
      <p:sp>
        <p:nvSpPr>
          <p:cNvPr id="2560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5604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25605" name="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38B57432-E788-4BC4-9519-28A94C94DC2E}" type="slidenum">
              <a:rPr lang="en-US" altLang="zh-CN" sz="1200">
                <a:latin typeface="Calibri" pitchFamily="34" charset="0"/>
              </a:rPr>
              <a:pPr algn="r"/>
              <a:t>1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388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FE00D1-6CDD-4D01-883A-32C1E1E579E3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9912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6F1C40A-E055-4BBD-BA78-8DDE1E686BB5}" type="slidenum">
              <a:rPr lang="en-US" altLang="zh-CN" smtClean="0"/>
              <a:pPr eaLnBrk="1" hangingPunct="1"/>
              <a:t>7</a:t>
            </a:fld>
            <a:endParaRPr lang="en-US" altLang="zh-CN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1114667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E151BC1-93E4-40C4-8092-4AA753BADD36}" type="slidenum">
              <a:rPr lang="en-US" altLang="zh-CN" smtClean="0"/>
              <a:pPr eaLnBrk="1" hangingPunct="1"/>
              <a:t>8</a:t>
            </a:fld>
            <a:endParaRPr lang="en-US" altLang="zh-CN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344255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780E16E5-1448-4789-B64A-4209F814B749}" type="slidenum">
              <a:rPr lang="en-US" altLang="zh-CN" smtClean="0"/>
              <a:pPr eaLnBrk="1" hangingPunct="1"/>
              <a:t>9</a:t>
            </a:fld>
            <a:endParaRPr lang="en-US" altLang="zh-CN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965275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C46B261-16CA-4D97-B9E4-4DC76E247778}" type="slidenum">
              <a:rPr lang="en-US" altLang="zh-CN" smtClean="0"/>
              <a:pPr eaLnBrk="1" hangingPunct="1"/>
              <a:t>10</a:t>
            </a:fld>
            <a:endParaRPr lang="en-US" altLang="zh-CN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79532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362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A77F3-F65F-41AF-AD3B-8471A2B38E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9861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0AA7E-B323-483E-A20E-D934F630AE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6620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BA432-39F0-49B9-B130-A13811FD54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404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752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26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901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583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461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902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1851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98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9BC72-F128-4E73-A1C2-EA367F3EE9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9595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8943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865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8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CEFD-46FD-429A-8715-B804BE4D134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2033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9E512-7068-451D-BBC4-D3EBE76EF8D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7675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B3FA3-F7FE-42CD-913B-5CF3921A86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9017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72FF-AE1C-4855-83CA-9155F298DA7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383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324B8-1851-46B1-B052-5A81D5D8BB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6989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B9CD3-50EA-4BEA-9053-60146EA673B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791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43190-1CDC-4E67-A9DE-51F2A0AE51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1437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57956B3-E912-4195-95AC-B64C013868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6735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524000" y="1600200"/>
            <a:ext cx="9144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815975">
              <a:lnSpc>
                <a:spcPct val="150000"/>
              </a:lnSpc>
            </a:pPr>
            <a:r>
              <a:rPr lang="zh-CN" altLang="en-US" sz="3200" b="1" dirty="0">
                <a:solidFill>
                  <a:schemeClr val="tx2"/>
                </a:solidFill>
                <a:ea typeface="楷体" pitchFamily="49" charset="-122"/>
              </a:rPr>
              <a:t>综合性学习</a:t>
            </a:r>
            <a:endParaRPr lang="en-US" altLang="zh-CN" sz="3200" b="1" dirty="0">
              <a:solidFill>
                <a:schemeClr val="tx2"/>
              </a:solidFill>
              <a:ea typeface="楷体" pitchFamily="49" charset="-122"/>
            </a:endParaRPr>
          </a:p>
          <a:p>
            <a:pPr algn="ctr" defTabSz="815975">
              <a:lnSpc>
                <a:spcPct val="150000"/>
              </a:lnSpc>
            </a:pPr>
            <a:r>
              <a:rPr lang="zh-CN" altLang="en-US" sz="4800" b="1" dirty="0">
                <a:solidFill>
                  <a:schemeClr val="tx2"/>
                </a:solidFill>
                <a:ea typeface="楷体" pitchFamily="49" charset="-122"/>
              </a:rPr>
              <a:t>倡导低碳生活</a:t>
            </a:r>
          </a:p>
        </p:txBody>
      </p:sp>
      <p:sp>
        <p:nvSpPr>
          <p:cNvPr id="3" name="矩形 2"/>
          <p:cNvSpPr/>
          <p:nvPr/>
        </p:nvSpPr>
        <p:spPr>
          <a:xfrm>
            <a:off x="5420175" y="4953001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ChangeArrowheads="1"/>
          </p:cNvSpPr>
          <p:nvPr/>
        </p:nvSpPr>
        <p:spPr bwMode="auto">
          <a:xfrm>
            <a:off x="1804989" y="1218873"/>
            <a:ext cx="80994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．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作为班长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你向同学们提出哪些建议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以实现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低碳生活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？</a:t>
            </a:r>
            <a:endParaRPr lang="zh-CN" altLang="en-US" sz="2000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使用传统的发条闹钟</a:t>
            </a:r>
            <a:r>
              <a:rPr lang="zh-CN" altLang="en-US" sz="2000" dirty="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取代电子闹钟；</a:t>
            </a: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一旦不用电灯、空调</a:t>
            </a:r>
            <a:r>
              <a:rPr lang="zh-CN" altLang="en-US" sz="2000" dirty="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就随手关掉；</a:t>
            </a: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选择晾晒衣物</a:t>
            </a:r>
            <a:r>
              <a:rPr lang="zh-CN" altLang="en-US" sz="2000" dirty="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尽量少用滚筒式干洗机。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7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7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7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7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7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7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176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701801" y="1383130"/>
            <a:ext cx="8685213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8288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一、近年来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随着人们环保意识的提高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越来越多的公民选择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低碳生活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</a:rPr>
              <a:t>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。学校就此开展社会实践活动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请你完成下列任务。</a:t>
            </a:r>
            <a:endParaRPr lang="zh-CN" alt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8288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．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下面是同学们搜集到的两则材料。请你按照要求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分别从这两则材料中提取信息。</a:t>
            </a:r>
            <a:endParaRPr lang="zh-CN" altLang="en-US" sz="20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indent="268288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材料一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　所谓低碳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是指较低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(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更低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)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的温室气体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(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以二氧化碳为主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)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排放。低碳生活作为一种生活方式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其实就是指减少二氧化碳的排放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低能量、低消耗、低开支的生活方式。实现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低碳生活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最根本的因素是人。每个公民都应从日常生活的点滴做起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改变固有的生活习惯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做一名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低碳生活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的践行者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并落实到吃、穿、住、行等各个领域。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703388" y="1503402"/>
            <a:ext cx="75549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【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材料二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】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　关于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不同人群对低碳生活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的调查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(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共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1000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人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)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2438400"/>
            <a:ext cx="6770688" cy="260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9296400" y="19812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EFEFE"/>
                </a:solidFill>
              </a:rPr>
              <a:t>https://www.ypppt.com/</a:t>
            </a:r>
            <a:endParaRPr lang="zh-CN" altLang="en-US" sz="16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ChangeArrowheads="1"/>
          </p:cNvSpPr>
          <p:nvPr/>
        </p:nvSpPr>
        <p:spPr bwMode="auto">
          <a:xfrm>
            <a:off x="1757363" y="1486814"/>
            <a:ext cx="868045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从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【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材料一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】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中提取：什么叫低碳生活？</a:t>
            </a:r>
            <a:endParaRPr lang="zh-CN" altLang="en-US" sz="2000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在生活中极力减少二氧化碳的排放的生活方式。</a:t>
            </a:r>
          </a:p>
          <a:p>
            <a:pPr indent="266700" algn="just">
              <a:lnSpc>
                <a:spcPct val="150000"/>
              </a:lnSpc>
            </a:pPr>
            <a:endParaRPr lang="zh-CN" alt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从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【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材料二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】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中提取：通过你自己的观察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任选一个角度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得出一点感受或结论。作答的格式是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因为</a:t>
            </a:r>
            <a:r>
              <a:rPr lang="en-US" altLang="zh-CN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……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en-US" altLang="zh-CN" sz="2000" dirty="0">
                <a:solidFill>
                  <a:srgbClr val="000000"/>
                </a:solidFill>
                <a:latin typeface="宋体" pitchFamily="2" charset="-122"/>
                <a:cs typeface="Times New Roman" pitchFamily="18" charset="0"/>
              </a:rPr>
              <a:t>……”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。</a:t>
            </a:r>
            <a:endParaRPr lang="zh-CN" altLang="en-US" sz="2000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因为在低碳生活习惯方面</a:t>
            </a:r>
            <a:r>
              <a:rPr lang="zh-CN" altLang="en-US" sz="2000" dirty="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初中学生的比例大大低于做工人员和退休老人</a:t>
            </a:r>
            <a:r>
              <a:rPr lang="zh-CN" altLang="en-US" sz="2000" dirty="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zh-CN" altLang="en-US" sz="2000" dirty="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初中学生应该加强低碳生活习惯的养成。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8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8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8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8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ChangeArrowheads="1"/>
          </p:cNvSpPr>
          <p:nvPr/>
        </p:nvSpPr>
        <p:spPr bwMode="auto">
          <a:xfrm>
            <a:off x="1766888" y="1158419"/>
            <a:ext cx="8712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．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在这次活动中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同学们走进社区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进行现场采访。下面是对普通居民的采访记录。请你从这些记录中找出一条不属于低碳生活的做法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答出序号即可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并简单阐述理由。</a:t>
            </a:r>
            <a:endParaRPr lang="zh-CN" altLang="en-US" sz="2000" dirty="0">
              <a:solidFill>
                <a:srgbClr val="000000"/>
              </a:solidFill>
              <a:latin typeface="Times New Roman" pitchFamily="18" charset="0"/>
              <a:ea typeface="楷体_GB231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(1)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大力发展电动汽车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以满足人们的出行所需。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(2)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鼓励居家使用电磁炉烧菜做饭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使厨房更加清洁。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(3)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根据我国地形环境的特点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使用风力发电的前景相当广阔。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(4)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把庄稼的秸秆全部烧成灰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做到秸秆还田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增加土地肥料。</a:t>
            </a:r>
          </a:p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(5)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废弃的书、报纸卖给回收废品的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可以造出更优质的印刷纸。</a:t>
            </a:r>
            <a:endParaRPr lang="zh-CN" altLang="en-US" sz="2000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(4)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因为焚烧庄稼的秸秆会产生大量二氧化碳气体</a:t>
            </a:r>
            <a:r>
              <a:rPr lang="zh-CN" altLang="en-US" sz="2000" dirty="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zh-CN" altLang="en-US" sz="2000" dirty="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这种做法不属于低碳生活。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03389" y="1505714"/>
            <a:ext cx="878363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．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这次社会实践活动需要完成一份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宣言书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的开头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请你根据所提供的语段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将所缺的句子补充完整。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与前一句语意相关、句式一致、字数相等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楷体_GB231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宣言书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：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低碳生活是一种生活方式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也是一种社会责任。</a:t>
            </a:r>
            <a:endParaRPr lang="zh-CN" altLang="en-US" sz="2000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______________________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也是一种自觉行动。</a:t>
            </a:r>
          </a:p>
          <a:p>
            <a:pPr indent="2667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</a:rPr>
              <a:t>低碳生活是一种生活习惯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宋体" pitchFamily="2" charset="-122"/>
                <a:ea typeface="MingLiU_HKSCS" pitchFamily="18" charset="-120"/>
              </a:rPr>
              <a:t>_________________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。</a:t>
            </a:r>
          </a:p>
        </p:txBody>
      </p:sp>
      <p:sp>
        <p:nvSpPr>
          <p:cNvPr id="410627" name="Rectangle 3"/>
          <p:cNvSpPr>
            <a:spLocks noChangeArrowheads="1"/>
          </p:cNvSpPr>
          <p:nvPr/>
        </p:nvSpPr>
        <p:spPr bwMode="auto">
          <a:xfrm>
            <a:off x="1951039" y="3560763"/>
            <a:ext cx="30059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815975"/>
            <a:r>
              <a:rPr lang="zh-CN" alt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低碳生活是一种观念引领</a:t>
            </a:r>
          </a:p>
        </p:txBody>
      </p:sp>
      <p:sp>
        <p:nvSpPr>
          <p:cNvPr id="410628" name="Rectangle 4"/>
          <p:cNvSpPr>
            <a:spLocks noChangeArrowheads="1"/>
          </p:cNvSpPr>
          <p:nvPr/>
        </p:nvSpPr>
        <p:spPr bwMode="auto">
          <a:xfrm>
            <a:off x="4977745" y="3867090"/>
            <a:ext cx="2236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815975"/>
            <a:r>
              <a:rPr lang="zh-CN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也是一种环保理念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27" grpId="0"/>
      <p:bldP spid="4106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900239" y="1330941"/>
            <a:ext cx="8099425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二、校学生会将举行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Times New Roman" pitchFamily="18" charset="0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低碳生活从我做起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Times New Roman" pitchFamily="18" charset="0"/>
              </a:rPr>
              <a:t>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的主题活动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请你积极参加并完成下列任务。</a:t>
            </a:r>
            <a:endParaRPr lang="zh-CN" altLang="en-US" sz="2000" b="1" dirty="0">
              <a:solidFill>
                <a:srgbClr val="000000"/>
              </a:solidFill>
              <a:latin typeface="Times New Roman" pitchFamily="18" charset="0"/>
              <a:ea typeface="楷体_GB2312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4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．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为本次活动拟两条宣传标语。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(1)</a:t>
            </a:r>
            <a:r>
              <a:rPr lang="en-US" altLang="zh-CN" sz="2000" u="sng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_____________________________</a:t>
            </a:r>
            <a:r>
              <a:rPr lang="zh-CN" altLang="en-US" sz="2000" u="sng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！</a:t>
            </a:r>
            <a:endParaRPr lang="zh-CN" altLang="en-US" sz="2000" dirty="0">
              <a:solidFill>
                <a:srgbClr val="000000"/>
              </a:solidFill>
              <a:latin typeface="Times New Roman" pitchFamily="18" charset="0"/>
              <a:ea typeface="楷体_GB2312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(2)______________________________</a:t>
            </a:r>
            <a:r>
              <a:rPr lang="zh-CN" altLang="en-US" sz="2000" u="sng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。</a:t>
            </a:r>
          </a:p>
        </p:txBody>
      </p:sp>
      <p:sp>
        <p:nvSpPr>
          <p:cNvPr id="411651" name="Rectangle 3"/>
          <p:cNvSpPr>
            <a:spLocks noChangeArrowheads="1"/>
          </p:cNvSpPr>
          <p:nvPr/>
        </p:nvSpPr>
        <p:spPr bwMode="auto">
          <a:xfrm>
            <a:off x="2573339" y="2801938"/>
            <a:ext cx="37753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815975"/>
            <a:r>
              <a:rPr lang="zh-CN" altLang="en-US" sz="2000">
                <a:solidFill>
                  <a:srgbClr val="FF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低碳生活</a:t>
            </a:r>
            <a:r>
              <a:rPr lang="zh-CN" altLang="en-US" sz="200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，</a:t>
            </a:r>
            <a:r>
              <a:rPr lang="zh-CN" altLang="en-US" sz="2000">
                <a:solidFill>
                  <a:srgbClr val="FF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让我们的生活更美好</a:t>
            </a:r>
          </a:p>
        </p:txBody>
      </p:sp>
      <p:sp>
        <p:nvSpPr>
          <p:cNvPr id="411652" name="Rectangle 4"/>
          <p:cNvSpPr>
            <a:spLocks noChangeArrowheads="1"/>
          </p:cNvSpPr>
          <p:nvPr/>
        </p:nvSpPr>
        <p:spPr bwMode="auto">
          <a:xfrm>
            <a:off x="2613026" y="3481388"/>
            <a:ext cx="40318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815975"/>
            <a:r>
              <a:rPr lang="zh-CN" altLang="en-US" sz="2000">
                <a:solidFill>
                  <a:srgbClr val="FF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温室效应我不要</a:t>
            </a:r>
            <a:r>
              <a:rPr lang="zh-CN" altLang="en-US" sz="2000">
                <a:solidFill>
                  <a:srgbClr val="FF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，</a:t>
            </a:r>
            <a:r>
              <a:rPr lang="zh-CN" altLang="en-US" sz="2000">
                <a:solidFill>
                  <a:srgbClr val="FF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低碳生活我拥抱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51" grpId="0"/>
      <p:bldP spid="4116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87526" y="1565245"/>
            <a:ext cx="85566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5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．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为了使同学们加深对低碳生活意义的认识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宣传委员向同学们介绍了下面的材料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请你根据材料的内容</a:t>
            </a:r>
            <a:r>
              <a:rPr lang="zh-CN" altLang="en-US" sz="2000" dirty="0">
                <a:solidFill>
                  <a:srgbClr val="000000"/>
                </a:solidFill>
                <a:latin typeface="MingLiU_HKSCS" pitchFamily="18" charset="-120"/>
                <a:ea typeface="MingLiU_HKSCS" pitchFamily="18" charset="-120"/>
                <a:cs typeface="Times New Roman" pitchFamily="18" charset="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写出自己对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Times New Roman" pitchFamily="18" charset="0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低碳生活是一种优质的生活方式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Times New Roman" pitchFamily="18" charset="0"/>
              </a:rPr>
              <a:t>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的理解。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(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不超过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20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字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)</a:t>
            </a:r>
            <a:endParaRPr lang="en-US" altLang="zh-CN" sz="2000" dirty="0">
              <a:solidFill>
                <a:srgbClr val="000000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材料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　今年的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Times New Roman" pitchFamily="18" charset="0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世界地球日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Times New Roman" pitchFamily="18" charset="0"/>
              </a:rPr>
              <a:t>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以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Times New Roman" pitchFamily="18" charset="0"/>
              </a:rPr>
              <a:t>“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低碳生活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Times New Roman" pitchFamily="18" charset="0"/>
              </a:rPr>
              <a:t>”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为主题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旨在使公众认识到低碳生活是一种优质的生活方式。例如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随手关灯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回收废品等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可使我们在日常生活中养成节约资源和保护环境的习惯；</a:t>
            </a:r>
            <a:endParaRPr lang="zh-CN" altLang="en-US" sz="2000" u="sng" dirty="0">
              <a:solidFill>
                <a:srgbClr val="000000"/>
              </a:solidFill>
              <a:latin typeface="Times New Roman" pitchFamily="18" charset="0"/>
              <a:ea typeface="楷体_GB231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890714" y="2003098"/>
            <a:ext cx="80994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再如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调低空调的温度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减少汽车的出行等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既可以节约能源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也有利于身体健康。习惯于低碳生活的人士都认为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选择低碳生活方式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摒弃奢华的物质追求</a:t>
            </a:r>
            <a:r>
              <a:rPr lang="zh-CN" altLang="en-US" sz="2000" dirty="0">
                <a:solidFill>
                  <a:srgbClr val="000000"/>
                </a:solidFill>
                <a:latin typeface="宋体" pitchFamily="2" charset="-122"/>
                <a:ea typeface="楷体_GB2312" charset="-122"/>
                <a:cs typeface="MingLiU_HKSCS" pitchFamily="18" charset="-120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能带来心灵的宁静。</a:t>
            </a:r>
            <a:endParaRPr lang="zh-CN" altLang="en-US" sz="2000" u="sng" dirty="0">
              <a:solidFill>
                <a:srgbClr val="000000"/>
              </a:solidFill>
              <a:latin typeface="Times New Roman" pitchFamily="18" charset="0"/>
              <a:ea typeface="楷体_GB2312" charset="-122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____________________________________</a:t>
            </a:r>
            <a:r>
              <a:rPr lang="zh-CN" altLang="en-US" sz="2000" u="sng" dirty="0">
                <a:solidFill>
                  <a:srgbClr val="00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。</a:t>
            </a:r>
          </a:p>
        </p:txBody>
      </p:sp>
      <p:sp>
        <p:nvSpPr>
          <p:cNvPr id="415747" name="Rectangle 3"/>
          <p:cNvSpPr>
            <a:spLocks noChangeArrowheads="1"/>
          </p:cNvSpPr>
          <p:nvPr/>
        </p:nvSpPr>
        <p:spPr bwMode="auto">
          <a:xfrm>
            <a:off x="2378075" y="3654425"/>
            <a:ext cx="45448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815975"/>
            <a:r>
              <a:rPr lang="zh-CN" altLang="en-US" sz="2000">
                <a:solidFill>
                  <a:srgbClr val="FF0000"/>
                </a:solidFill>
                <a:latin typeface="Times New Roman" pitchFamily="18" charset="0"/>
                <a:ea typeface="楷体_GB2312" charset="-122"/>
                <a:cs typeface="Times New Roman" pitchFamily="18" charset="0"/>
              </a:rPr>
              <a:t>低碳生活是一种环保、健康的生活方式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5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5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4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766</Words>
  <Application>Microsoft Office PowerPoint</Application>
  <PresentationFormat>宽屏</PresentationFormat>
  <Paragraphs>59</Paragraphs>
  <Slides>11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Meiryo</vt:lpstr>
      <vt:lpstr>MingLiU_HKSCS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cp:lastPrinted>1601-01-01T00:00:00Z</cp:lastPrinted>
  <dcterms:created xsi:type="dcterms:W3CDTF">2016-09-26T07:28:58Z</dcterms:created>
  <dcterms:modified xsi:type="dcterms:W3CDTF">2022-01-14T08:07:49Z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